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96"/>
  </p:notesMasterIdLst>
  <p:handoutMasterIdLst>
    <p:handoutMasterId r:id="rId97"/>
  </p:handoutMasterIdLst>
  <p:sldIdLst>
    <p:sldId id="258" r:id="rId5"/>
    <p:sldId id="409" r:id="rId6"/>
    <p:sldId id="542" r:id="rId7"/>
    <p:sldId id="543" r:id="rId8"/>
    <p:sldId id="544" r:id="rId9"/>
    <p:sldId id="545" r:id="rId10"/>
    <p:sldId id="546" r:id="rId11"/>
    <p:sldId id="548" r:id="rId12"/>
    <p:sldId id="410" r:id="rId13"/>
    <p:sldId id="549" r:id="rId14"/>
    <p:sldId id="552" r:id="rId15"/>
    <p:sldId id="553" r:id="rId16"/>
    <p:sldId id="554" r:id="rId17"/>
    <p:sldId id="555" r:id="rId18"/>
    <p:sldId id="556" r:id="rId19"/>
    <p:sldId id="551" r:id="rId20"/>
    <p:sldId id="557" r:id="rId21"/>
    <p:sldId id="558" r:id="rId22"/>
    <p:sldId id="559" r:id="rId23"/>
    <p:sldId id="632" r:id="rId24"/>
    <p:sldId id="560" r:id="rId25"/>
    <p:sldId id="561" r:id="rId26"/>
    <p:sldId id="574" r:id="rId27"/>
    <p:sldId id="576" r:id="rId28"/>
    <p:sldId id="564" r:id="rId29"/>
    <p:sldId id="577" r:id="rId30"/>
    <p:sldId id="618" r:id="rId31"/>
    <p:sldId id="578" r:id="rId32"/>
    <p:sldId id="579" r:id="rId33"/>
    <p:sldId id="575" r:id="rId34"/>
    <p:sldId id="562" r:id="rId35"/>
    <p:sldId id="563" r:id="rId36"/>
    <p:sldId id="571" r:id="rId37"/>
    <p:sldId id="572" r:id="rId38"/>
    <p:sldId id="573" r:id="rId39"/>
    <p:sldId id="567" r:id="rId40"/>
    <p:sldId id="568" r:id="rId41"/>
    <p:sldId id="569" r:id="rId42"/>
    <p:sldId id="570" r:id="rId43"/>
    <p:sldId id="584" r:id="rId44"/>
    <p:sldId id="565" r:id="rId45"/>
    <p:sldId id="583" r:id="rId46"/>
    <p:sldId id="585" r:id="rId47"/>
    <p:sldId id="611" r:id="rId48"/>
    <p:sldId id="619" r:id="rId49"/>
    <p:sldId id="621" r:id="rId50"/>
    <p:sldId id="586" r:id="rId51"/>
    <p:sldId id="588" r:id="rId52"/>
    <p:sldId id="587" r:id="rId53"/>
    <p:sldId id="589" r:id="rId54"/>
    <p:sldId id="591" r:id="rId55"/>
    <p:sldId id="592" r:id="rId56"/>
    <p:sldId id="593" r:id="rId57"/>
    <p:sldId id="633" r:id="rId58"/>
    <p:sldId id="634" r:id="rId59"/>
    <p:sldId id="635" r:id="rId60"/>
    <p:sldId id="636" r:id="rId61"/>
    <p:sldId id="637" r:id="rId62"/>
    <p:sldId id="638" r:id="rId63"/>
    <p:sldId id="594" r:id="rId64"/>
    <p:sldId id="595" r:id="rId65"/>
    <p:sldId id="596" r:id="rId66"/>
    <p:sldId id="597" r:id="rId67"/>
    <p:sldId id="598" r:id="rId68"/>
    <p:sldId id="599" r:id="rId69"/>
    <p:sldId id="600" r:id="rId70"/>
    <p:sldId id="627" r:id="rId71"/>
    <p:sldId id="612" r:id="rId72"/>
    <p:sldId id="604" r:id="rId73"/>
    <p:sldId id="603" r:id="rId74"/>
    <p:sldId id="601" r:id="rId75"/>
    <p:sldId id="602" r:id="rId76"/>
    <p:sldId id="605" r:id="rId77"/>
    <p:sldId id="620" r:id="rId78"/>
    <p:sldId id="613" r:id="rId79"/>
    <p:sldId id="606" r:id="rId80"/>
    <p:sldId id="608" r:id="rId81"/>
    <p:sldId id="607" r:id="rId82"/>
    <p:sldId id="609" r:id="rId83"/>
    <p:sldId id="622" r:id="rId84"/>
    <p:sldId id="629" r:id="rId85"/>
    <p:sldId id="630" r:id="rId86"/>
    <p:sldId id="631" r:id="rId87"/>
    <p:sldId id="626" r:id="rId88"/>
    <p:sldId id="610" r:id="rId89"/>
    <p:sldId id="625" r:id="rId90"/>
    <p:sldId id="614" r:id="rId91"/>
    <p:sldId id="615" r:id="rId92"/>
    <p:sldId id="616" r:id="rId93"/>
    <p:sldId id="617" r:id="rId94"/>
    <p:sldId id="623" r:id="rId95"/>
  </p:sldIdLst>
  <p:sldSz cx="9144000" cy="5143500" type="screen16x9"/>
  <p:notesSz cx="6781800" cy="90678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F874472-0777-414A-B565-216F94C0ADE4}">
          <p14:sldIdLst>
            <p14:sldId id="258"/>
            <p14:sldId id="409"/>
          </p14:sldIdLst>
        </p14:section>
        <p14:section name="Agile Overview" id="{3B76AAD6-7DD2-46DB-986D-8B7BB2FFD84C}">
          <p14:sldIdLst>
            <p14:sldId id="542"/>
            <p14:sldId id="543"/>
            <p14:sldId id="544"/>
            <p14:sldId id="545"/>
            <p14:sldId id="546"/>
            <p14:sldId id="548"/>
          </p14:sldIdLst>
        </p14:section>
        <p14:section name="Scrum Overview" id="{8DBAD2A0-FEE5-1145-8EC8-054848AF807A}">
          <p14:sldIdLst>
            <p14:sldId id="410"/>
            <p14:sldId id="549"/>
            <p14:sldId id="552"/>
            <p14:sldId id="553"/>
            <p14:sldId id="554"/>
            <p14:sldId id="555"/>
            <p14:sldId id="556"/>
            <p14:sldId id="551"/>
          </p14:sldIdLst>
        </p14:section>
        <p14:section name="Scrum Roles" id="{C8BFD9F0-4F8F-B547-AC8A-7D5D9108B6DF}">
          <p14:sldIdLst>
            <p14:sldId id="557"/>
            <p14:sldId id="558"/>
            <p14:sldId id="559"/>
            <p14:sldId id="632"/>
            <p14:sldId id="560"/>
            <p14:sldId id="561"/>
          </p14:sldIdLst>
        </p14:section>
        <p14:section name="Scrum Artifacts" id="{1006C721-1E18-E745-B007-0D8842E647CD}">
          <p14:sldIdLst>
            <p14:sldId id="574"/>
            <p14:sldId id="576"/>
            <p14:sldId id="564"/>
            <p14:sldId id="577"/>
            <p14:sldId id="618"/>
            <p14:sldId id="578"/>
            <p14:sldId id="579"/>
            <p14:sldId id="575"/>
          </p14:sldIdLst>
        </p14:section>
        <p14:section name="Scrum Events" id="{22E6115F-0F16-3640-A3AB-A13F770A967E}">
          <p14:sldIdLst>
            <p14:sldId id="562"/>
            <p14:sldId id="563"/>
            <p14:sldId id="571"/>
            <p14:sldId id="572"/>
            <p14:sldId id="573"/>
            <p14:sldId id="567"/>
            <p14:sldId id="568"/>
            <p14:sldId id="569"/>
            <p14:sldId id="570"/>
          </p14:sldIdLst>
        </p14:section>
        <p14:section name="The Sprint" id="{B8B7AD1B-14C6-5B40-BC4F-9B147B2CEC88}">
          <p14:sldIdLst>
            <p14:sldId id="584"/>
            <p14:sldId id="565"/>
            <p14:sldId id="583"/>
          </p14:sldIdLst>
        </p14:section>
        <p14:section name="Appendix" id="{2AD81BE7-220D-3E43-8DCA-7EE1F5254F44}">
          <p14:sldIdLst>
            <p14:sldId id="585"/>
            <p14:sldId id="611"/>
            <p14:sldId id="619"/>
            <p14:sldId id="621"/>
            <p14:sldId id="586"/>
            <p14:sldId id="588"/>
            <p14:sldId id="587"/>
            <p14:sldId id="589"/>
            <p14:sldId id="591"/>
            <p14:sldId id="592"/>
            <p14:sldId id="593"/>
            <p14:sldId id="633"/>
            <p14:sldId id="634"/>
            <p14:sldId id="635"/>
            <p14:sldId id="636"/>
            <p14:sldId id="637"/>
            <p14:sldId id="638"/>
            <p14:sldId id="594"/>
            <p14:sldId id="595"/>
            <p14:sldId id="596"/>
            <p14:sldId id="597"/>
            <p14:sldId id="598"/>
            <p14:sldId id="599"/>
            <p14:sldId id="600"/>
            <p14:sldId id="627"/>
            <p14:sldId id="612"/>
            <p14:sldId id="604"/>
            <p14:sldId id="603"/>
            <p14:sldId id="601"/>
            <p14:sldId id="602"/>
            <p14:sldId id="605"/>
            <p14:sldId id="620"/>
            <p14:sldId id="613"/>
            <p14:sldId id="606"/>
            <p14:sldId id="608"/>
            <p14:sldId id="607"/>
            <p14:sldId id="609"/>
            <p14:sldId id="622"/>
            <p14:sldId id="629"/>
            <p14:sldId id="630"/>
            <p14:sldId id="631"/>
            <p14:sldId id="626"/>
            <p14:sldId id="610"/>
            <p14:sldId id="625"/>
            <p14:sldId id="614"/>
            <p14:sldId id="615"/>
            <p14:sldId id="616"/>
            <p14:sldId id="617"/>
            <p14:sldId id="623"/>
          </p14:sldIdLst>
        </p14:section>
      </p14:sectionLst>
    </p:ext>
    <p:ext uri="{EFAFB233-063F-42B5-8137-9DF3F51BA10A}">
      <p15:sldGuideLst xmlns:p15="http://schemas.microsoft.com/office/powerpoint/2012/main">
        <p15:guide id="1" orient="horz" pos="3239">
          <p15:clr>
            <a:srgbClr val="A4A3A4"/>
          </p15:clr>
        </p15:guide>
        <p15:guide id="2" pos="56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A423"/>
    <a:srgbClr val="424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66" autoAdjust="0"/>
    <p:restoredTop sz="93606" autoAdjust="0"/>
  </p:normalViewPr>
  <p:slideViewPr>
    <p:cSldViewPr snapToGrid="0" snapToObjects="1" showGuides="1">
      <p:cViewPr varScale="1">
        <p:scale>
          <a:sx n="155" d="100"/>
          <a:sy n="155" d="100"/>
        </p:scale>
        <p:origin x="144" y="258"/>
      </p:cViewPr>
      <p:guideLst>
        <p:guide orient="horz" pos="3239"/>
        <p:guide pos="56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102"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DAFAC8-680A-4525-B70F-B1AA50B69C00}"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A4458870-CD4F-4F86-9860-6B0A94FD23FD}">
      <dgm:prSet phldrT="[Text]"/>
      <dgm:spPr/>
      <dgm:t>
        <a:bodyPr/>
        <a:lstStyle/>
        <a:p>
          <a:r>
            <a:rPr lang="en-US" dirty="0"/>
            <a:t>Inspect</a:t>
          </a:r>
        </a:p>
      </dgm:t>
    </dgm:pt>
    <dgm:pt modelId="{4FE67DAC-9634-43A3-93D9-0388E129D35A}" type="parTrans" cxnId="{2FB8AFDF-2894-4F85-968C-950FD7AE3646}">
      <dgm:prSet/>
      <dgm:spPr/>
      <dgm:t>
        <a:bodyPr/>
        <a:lstStyle/>
        <a:p>
          <a:endParaRPr lang="en-US"/>
        </a:p>
      </dgm:t>
    </dgm:pt>
    <dgm:pt modelId="{B021EA0F-35F3-4AEA-BF8D-80C06DBF7FEB}" type="sibTrans" cxnId="{2FB8AFDF-2894-4F85-968C-950FD7AE3646}">
      <dgm:prSet/>
      <dgm:spPr/>
      <dgm:t>
        <a:bodyPr/>
        <a:lstStyle/>
        <a:p>
          <a:endParaRPr lang="en-US"/>
        </a:p>
      </dgm:t>
    </dgm:pt>
    <dgm:pt modelId="{08305391-9B88-4C58-814C-C00B2FAA03A3}">
      <dgm:prSet phldrT="[Text]"/>
      <dgm:spPr/>
      <dgm:t>
        <a:bodyPr/>
        <a:lstStyle/>
        <a:p>
          <a:r>
            <a:rPr lang="en-US"/>
            <a:t>Do</a:t>
          </a:r>
          <a:endParaRPr lang="en-US" dirty="0"/>
        </a:p>
      </dgm:t>
    </dgm:pt>
    <dgm:pt modelId="{6B47486E-4174-4774-A67E-011163D2521E}" type="parTrans" cxnId="{CDD44CC9-6446-4F71-8EA9-42F63707B107}">
      <dgm:prSet/>
      <dgm:spPr/>
      <dgm:t>
        <a:bodyPr/>
        <a:lstStyle/>
        <a:p>
          <a:endParaRPr lang="en-US"/>
        </a:p>
      </dgm:t>
    </dgm:pt>
    <dgm:pt modelId="{97090B95-8F04-4BCE-B91F-6882AD811C85}" type="sibTrans" cxnId="{CDD44CC9-6446-4F71-8EA9-42F63707B107}">
      <dgm:prSet/>
      <dgm:spPr/>
      <dgm:t>
        <a:bodyPr/>
        <a:lstStyle/>
        <a:p>
          <a:endParaRPr lang="en-US"/>
        </a:p>
      </dgm:t>
    </dgm:pt>
    <dgm:pt modelId="{3CE0BDF5-344C-4ED5-9C0E-F075823F43C0}">
      <dgm:prSet phldrT="[Text]"/>
      <dgm:spPr/>
      <dgm:t>
        <a:bodyPr/>
        <a:lstStyle/>
        <a:p>
          <a:r>
            <a:rPr lang="en-US"/>
            <a:t>Adapt</a:t>
          </a:r>
          <a:endParaRPr lang="en-US" dirty="0"/>
        </a:p>
      </dgm:t>
    </dgm:pt>
    <dgm:pt modelId="{B53F7527-B20A-4027-ABBF-62351EFF2C00}" type="parTrans" cxnId="{5940C117-8A1F-43E5-8D9E-4044748E1A10}">
      <dgm:prSet/>
      <dgm:spPr/>
      <dgm:t>
        <a:bodyPr/>
        <a:lstStyle/>
        <a:p>
          <a:endParaRPr lang="en-US"/>
        </a:p>
      </dgm:t>
    </dgm:pt>
    <dgm:pt modelId="{1E6D60E5-CE86-4EF1-968C-2B4D0FA8A05B}" type="sibTrans" cxnId="{5940C117-8A1F-43E5-8D9E-4044748E1A10}">
      <dgm:prSet/>
      <dgm:spPr/>
      <dgm:t>
        <a:bodyPr/>
        <a:lstStyle/>
        <a:p>
          <a:endParaRPr lang="en-US"/>
        </a:p>
      </dgm:t>
    </dgm:pt>
    <dgm:pt modelId="{0AC366C8-68B0-4E36-8CD6-CDD2DFF10AFA}" type="pres">
      <dgm:prSet presAssocID="{07DAFAC8-680A-4525-B70F-B1AA50B69C00}" presName="cycle" presStyleCnt="0">
        <dgm:presLayoutVars>
          <dgm:dir/>
          <dgm:resizeHandles val="exact"/>
        </dgm:presLayoutVars>
      </dgm:prSet>
      <dgm:spPr/>
    </dgm:pt>
    <dgm:pt modelId="{13962B3F-A4ED-44C2-92C8-C4BE70D426B6}" type="pres">
      <dgm:prSet presAssocID="{A4458870-CD4F-4F86-9860-6B0A94FD23FD}" presName="dummy" presStyleCnt="0"/>
      <dgm:spPr/>
    </dgm:pt>
    <dgm:pt modelId="{7D7625C5-6BD7-4C8C-889B-B5D7E57BF3BD}" type="pres">
      <dgm:prSet presAssocID="{A4458870-CD4F-4F86-9860-6B0A94FD23FD}" presName="node" presStyleLbl="revTx" presStyleIdx="0" presStyleCnt="3">
        <dgm:presLayoutVars>
          <dgm:bulletEnabled val="1"/>
        </dgm:presLayoutVars>
      </dgm:prSet>
      <dgm:spPr/>
    </dgm:pt>
    <dgm:pt modelId="{21A12664-CE14-483C-802B-4AA12CB86917}" type="pres">
      <dgm:prSet presAssocID="{B021EA0F-35F3-4AEA-BF8D-80C06DBF7FEB}" presName="sibTrans" presStyleLbl="node1" presStyleIdx="0" presStyleCnt="3"/>
      <dgm:spPr/>
    </dgm:pt>
    <dgm:pt modelId="{C4865FBC-BFF0-41E8-A4D7-E63267F13CD3}" type="pres">
      <dgm:prSet presAssocID="{3CE0BDF5-344C-4ED5-9C0E-F075823F43C0}" presName="dummy" presStyleCnt="0"/>
      <dgm:spPr/>
    </dgm:pt>
    <dgm:pt modelId="{AD4E5819-B2B5-4616-BA52-3BE95FCDE909}" type="pres">
      <dgm:prSet presAssocID="{3CE0BDF5-344C-4ED5-9C0E-F075823F43C0}" presName="node" presStyleLbl="revTx" presStyleIdx="1" presStyleCnt="3">
        <dgm:presLayoutVars>
          <dgm:bulletEnabled val="1"/>
        </dgm:presLayoutVars>
      </dgm:prSet>
      <dgm:spPr/>
    </dgm:pt>
    <dgm:pt modelId="{F791CCEC-2D05-45DC-BF8F-638F6DF7B7EC}" type="pres">
      <dgm:prSet presAssocID="{1E6D60E5-CE86-4EF1-968C-2B4D0FA8A05B}" presName="sibTrans" presStyleLbl="node1" presStyleIdx="1" presStyleCnt="3"/>
      <dgm:spPr/>
    </dgm:pt>
    <dgm:pt modelId="{A4410BA8-19E2-42C1-9983-E38B283E8976}" type="pres">
      <dgm:prSet presAssocID="{08305391-9B88-4C58-814C-C00B2FAA03A3}" presName="dummy" presStyleCnt="0"/>
      <dgm:spPr/>
    </dgm:pt>
    <dgm:pt modelId="{771BFA81-5FB6-4F8B-BC0C-70D9182606CC}" type="pres">
      <dgm:prSet presAssocID="{08305391-9B88-4C58-814C-C00B2FAA03A3}" presName="node" presStyleLbl="revTx" presStyleIdx="2" presStyleCnt="3">
        <dgm:presLayoutVars>
          <dgm:bulletEnabled val="1"/>
        </dgm:presLayoutVars>
      </dgm:prSet>
      <dgm:spPr/>
    </dgm:pt>
    <dgm:pt modelId="{04BCA8C0-F957-425E-A26C-0616473F91F2}" type="pres">
      <dgm:prSet presAssocID="{97090B95-8F04-4BCE-B91F-6882AD811C85}" presName="sibTrans" presStyleLbl="node1" presStyleIdx="2" presStyleCnt="3"/>
      <dgm:spPr/>
    </dgm:pt>
  </dgm:ptLst>
  <dgm:cxnLst>
    <dgm:cxn modelId="{BDEC0100-7A73-4A84-AD0D-06DF9243E5CE}" type="presOf" srcId="{08305391-9B88-4C58-814C-C00B2FAA03A3}" destId="{771BFA81-5FB6-4F8B-BC0C-70D9182606CC}" srcOrd="0" destOrd="0" presId="urn:microsoft.com/office/officeart/2005/8/layout/cycle1"/>
    <dgm:cxn modelId="{5940C117-8A1F-43E5-8D9E-4044748E1A10}" srcId="{07DAFAC8-680A-4525-B70F-B1AA50B69C00}" destId="{3CE0BDF5-344C-4ED5-9C0E-F075823F43C0}" srcOrd="1" destOrd="0" parTransId="{B53F7527-B20A-4027-ABBF-62351EFF2C00}" sibTransId="{1E6D60E5-CE86-4EF1-968C-2B4D0FA8A05B}"/>
    <dgm:cxn modelId="{D7084082-DB28-437A-BDA6-9DED9FE8DD22}" type="presOf" srcId="{B021EA0F-35F3-4AEA-BF8D-80C06DBF7FEB}" destId="{21A12664-CE14-483C-802B-4AA12CB86917}" srcOrd="0" destOrd="0" presId="urn:microsoft.com/office/officeart/2005/8/layout/cycle1"/>
    <dgm:cxn modelId="{21FF23A2-EB02-46CF-BDB4-AA0DD81390DD}" type="presOf" srcId="{3CE0BDF5-344C-4ED5-9C0E-F075823F43C0}" destId="{AD4E5819-B2B5-4616-BA52-3BE95FCDE909}" srcOrd="0" destOrd="0" presId="urn:microsoft.com/office/officeart/2005/8/layout/cycle1"/>
    <dgm:cxn modelId="{85A489A2-8761-452F-B99E-29BDAA862715}" type="presOf" srcId="{07DAFAC8-680A-4525-B70F-B1AA50B69C00}" destId="{0AC366C8-68B0-4E36-8CD6-CDD2DFF10AFA}" srcOrd="0" destOrd="0" presId="urn:microsoft.com/office/officeart/2005/8/layout/cycle1"/>
    <dgm:cxn modelId="{2AA2D7BD-26E4-4DE7-AD3C-208F03D22CE7}" type="presOf" srcId="{97090B95-8F04-4BCE-B91F-6882AD811C85}" destId="{04BCA8C0-F957-425E-A26C-0616473F91F2}" srcOrd="0" destOrd="0" presId="urn:microsoft.com/office/officeart/2005/8/layout/cycle1"/>
    <dgm:cxn modelId="{C618C9BF-6EC9-45E1-A8C1-5761C0E42C4A}" type="presOf" srcId="{1E6D60E5-CE86-4EF1-968C-2B4D0FA8A05B}" destId="{F791CCEC-2D05-45DC-BF8F-638F6DF7B7EC}" srcOrd="0" destOrd="0" presId="urn:microsoft.com/office/officeart/2005/8/layout/cycle1"/>
    <dgm:cxn modelId="{CDD44CC9-6446-4F71-8EA9-42F63707B107}" srcId="{07DAFAC8-680A-4525-B70F-B1AA50B69C00}" destId="{08305391-9B88-4C58-814C-C00B2FAA03A3}" srcOrd="2" destOrd="0" parTransId="{6B47486E-4174-4774-A67E-011163D2521E}" sibTransId="{97090B95-8F04-4BCE-B91F-6882AD811C85}"/>
    <dgm:cxn modelId="{A6BFB2DE-8802-4C5D-BC16-C619090FE77F}" type="presOf" srcId="{A4458870-CD4F-4F86-9860-6B0A94FD23FD}" destId="{7D7625C5-6BD7-4C8C-889B-B5D7E57BF3BD}" srcOrd="0" destOrd="0" presId="urn:microsoft.com/office/officeart/2005/8/layout/cycle1"/>
    <dgm:cxn modelId="{2FB8AFDF-2894-4F85-968C-950FD7AE3646}" srcId="{07DAFAC8-680A-4525-B70F-B1AA50B69C00}" destId="{A4458870-CD4F-4F86-9860-6B0A94FD23FD}" srcOrd="0" destOrd="0" parTransId="{4FE67DAC-9634-43A3-93D9-0388E129D35A}" sibTransId="{B021EA0F-35F3-4AEA-BF8D-80C06DBF7FEB}"/>
    <dgm:cxn modelId="{CE1BD200-14D1-411C-BFF9-4AE0D0F33DE4}" type="presParOf" srcId="{0AC366C8-68B0-4E36-8CD6-CDD2DFF10AFA}" destId="{13962B3F-A4ED-44C2-92C8-C4BE70D426B6}" srcOrd="0" destOrd="0" presId="urn:microsoft.com/office/officeart/2005/8/layout/cycle1"/>
    <dgm:cxn modelId="{D29F448F-5D24-45AA-958A-92CF07D80D72}" type="presParOf" srcId="{0AC366C8-68B0-4E36-8CD6-CDD2DFF10AFA}" destId="{7D7625C5-6BD7-4C8C-889B-B5D7E57BF3BD}" srcOrd="1" destOrd="0" presId="urn:microsoft.com/office/officeart/2005/8/layout/cycle1"/>
    <dgm:cxn modelId="{00BDD57E-CCE4-4CC0-A340-C5867B3F9A53}" type="presParOf" srcId="{0AC366C8-68B0-4E36-8CD6-CDD2DFF10AFA}" destId="{21A12664-CE14-483C-802B-4AA12CB86917}" srcOrd="2" destOrd="0" presId="urn:microsoft.com/office/officeart/2005/8/layout/cycle1"/>
    <dgm:cxn modelId="{BBC86089-8ACA-4387-BF61-D233B0E72E4C}" type="presParOf" srcId="{0AC366C8-68B0-4E36-8CD6-CDD2DFF10AFA}" destId="{C4865FBC-BFF0-41E8-A4D7-E63267F13CD3}" srcOrd="3" destOrd="0" presId="urn:microsoft.com/office/officeart/2005/8/layout/cycle1"/>
    <dgm:cxn modelId="{2E69F3F2-57E9-4CF9-A812-4DEC38B9DA72}" type="presParOf" srcId="{0AC366C8-68B0-4E36-8CD6-CDD2DFF10AFA}" destId="{AD4E5819-B2B5-4616-BA52-3BE95FCDE909}" srcOrd="4" destOrd="0" presId="urn:microsoft.com/office/officeart/2005/8/layout/cycle1"/>
    <dgm:cxn modelId="{B6F44863-A2EE-47A1-8549-8012B62B95BD}" type="presParOf" srcId="{0AC366C8-68B0-4E36-8CD6-CDD2DFF10AFA}" destId="{F791CCEC-2D05-45DC-BF8F-638F6DF7B7EC}" srcOrd="5" destOrd="0" presId="urn:microsoft.com/office/officeart/2005/8/layout/cycle1"/>
    <dgm:cxn modelId="{C30935C9-3094-4B08-8D44-95F433755C80}" type="presParOf" srcId="{0AC366C8-68B0-4E36-8CD6-CDD2DFF10AFA}" destId="{A4410BA8-19E2-42C1-9983-E38B283E8976}" srcOrd="6" destOrd="0" presId="urn:microsoft.com/office/officeart/2005/8/layout/cycle1"/>
    <dgm:cxn modelId="{6CAC7F99-B2CC-407F-810E-4FBED9401434}" type="presParOf" srcId="{0AC366C8-68B0-4E36-8CD6-CDD2DFF10AFA}" destId="{771BFA81-5FB6-4F8B-BC0C-70D9182606CC}" srcOrd="7" destOrd="0" presId="urn:microsoft.com/office/officeart/2005/8/layout/cycle1"/>
    <dgm:cxn modelId="{4CEB26F8-C47A-431A-86C6-D822923A03AB}" type="presParOf" srcId="{0AC366C8-68B0-4E36-8CD6-CDD2DFF10AFA}" destId="{04BCA8C0-F957-425E-A26C-0616473F91F2}" srcOrd="8"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D5F97B-2509-40CA-867D-F5915F1545F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C75E6D68-27FF-4895-83EF-F910732B4AC4}">
      <dgm:prSet phldrT="[Text]"/>
      <dgm:spPr/>
      <dgm:t>
        <a:bodyPr/>
        <a:lstStyle/>
        <a:p>
          <a:r>
            <a:rPr lang="en-US" dirty="0"/>
            <a:t>Sprint Planning</a:t>
          </a:r>
        </a:p>
      </dgm:t>
    </dgm:pt>
    <dgm:pt modelId="{7797518C-E4AA-4B74-9126-9A865F743491}" type="parTrans" cxnId="{74155D4A-0C02-409A-B017-DDDC82DF2A60}">
      <dgm:prSet/>
      <dgm:spPr/>
      <dgm:t>
        <a:bodyPr/>
        <a:lstStyle/>
        <a:p>
          <a:endParaRPr lang="en-US"/>
        </a:p>
      </dgm:t>
    </dgm:pt>
    <dgm:pt modelId="{54C53396-F4B4-4A10-912C-FC62C8529C83}" type="sibTrans" cxnId="{74155D4A-0C02-409A-B017-DDDC82DF2A60}">
      <dgm:prSet/>
      <dgm:spPr/>
      <dgm:t>
        <a:bodyPr/>
        <a:lstStyle/>
        <a:p>
          <a:endParaRPr lang="en-US"/>
        </a:p>
      </dgm:t>
    </dgm:pt>
    <dgm:pt modelId="{C96883F0-C7D3-4200-A3F8-C618C0F5E4A6}">
      <dgm:prSet phldrT="[Text]"/>
      <dgm:spPr/>
      <dgm:t>
        <a:bodyPr/>
        <a:lstStyle/>
        <a:p>
          <a:r>
            <a:rPr lang="en-US" dirty="0"/>
            <a:t>Grooming</a:t>
          </a:r>
        </a:p>
      </dgm:t>
    </dgm:pt>
    <dgm:pt modelId="{004B8168-84E5-4FFF-AA39-B82D5FC80050}" type="parTrans" cxnId="{963F75AF-354C-4F28-8141-13AB67F12BDF}">
      <dgm:prSet/>
      <dgm:spPr/>
      <dgm:t>
        <a:bodyPr/>
        <a:lstStyle/>
        <a:p>
          <a:endParaRPr lang="en-US"/>
        </a:p>
      </dgm:t>
    </dgm:pt>
    <dgm:pt modelId="{DEC4B50E-9F54-49A4-9340-E7B196B5FB00}" type="sibTrans" cxnId="{963F75AF-354C-4F28-8141-13AB67F12BDF}">
      <dgm:prSet/>
      <dgm:spPr/>
      <dgm:t>
        <a:bodyPr/>
        <a:lstStyle/>
        <a:p>
          <a:endParaRPr lang="en-US"/>
        </a:p>
      </dgm:t>
    </dgm:pt>
    <dgm:pt modelId="{C227A463-1891-471B-A968-B63D9C2B021C}">
      <dgm:prSet phldrT="[Text]"/>
      <dgm:spPr/>
      <dgm:t>
        <a:bodyPr/>
        <a:lstStyle/>
        <a:p>
          <a:r>
            <a:rPr lang="en-US" dirty="0"/>
            <a:t>Daily Scrums</a:t>
          </a:r>
        </a:p>
      </dgm:t>
    </dgm:pt>
    <dgm:pt modelId="{CF82E463-D44B-4C5A-8036-9C6D9CF80ACA}" type="parTrans" cxnId="{5BB2192F-B5AD-44F6-84D7-F4F5A0661E07}">
      <dgm:prSet/>
      <dgm:spPr/>
      <dgm:t>
        <a:bodyPr/>
        <a:lstStyle/>
        <a:p>
          <a:endParaRPr lang="en-US"/>
        </a:p>
      </dgm:t>
    </dgm:pt>
    <dgm:pt modelId="{3F3BECEA-CB0F-45E5-ACAC-933684904612}" type="sibTrans" cxnId="{5BB2192F-B5AD-44F6-84D7-F4F5A0661E07}">
      <dgm:prSet/>
      <dgm:spPr/>
      <dgm:t>
        <a:bodyPr/>
        <a:lstStyle/>
        <a:p>
          <a:endParaRPr lang="en-US"/>
        </a:p>
      </dgm:t>
    </dgm:pt>
    <dgm:pt modelId="{2BCA07F1-3402-4928-B108-DDF62CE890CA}">
      <dgm:prSet phldrT="[Text]"/>
      <dgm:spPr/>
      <dgm:t>
        <a:bodyPr/>
        <a:lstStyle/>
        <a:p>
          <a:r>
            <a:rPr lang="en-US" dirty="0"/>
            <a:t>Sprint Review</a:t>
          </a:r>
        </a:p>
      </dgm:t>
    </dgm:pt>
    <dgm:pt modelId="{283B5CEC-AECF-4166-B78C-F9FA4443375D}" type="parTrans" cxnId="{2A0ABDEA-A43E-4068-934C-712BE8962B5E}">
      <dgm:prSet/>
      <dgm:spPr/>
      <dgm:t>
        <a:bodyPr/>
        <a:lstStyle/>
        <a:p>
          <a:endParaRPr lang="en-US"/>
        </a:p>
      </dgm:t>
    </dgm:pt>
    <dgm:pt modelId="{CB68980D-C726-4E2C-B487-C4492B2180D0}" type="sibTrans" cxnId="{2A0ABDEA-A43E-4068-934C-712BE8962B5E}">
      <dgm:prSet/>
      <dgm:spPr/>
      <dgm:t>
        <a:bodyPr/>
        <a:lstStyle/>
        <a:p>
          <a:endParaRPr lang="en-US"/>
        </a:p>
      </dgm:t>
    </dgm:pt>
    <dgm:pt modelId="{1D8D3296-290A-4879-B65E-C265BC617791}">
      <dgm:prSet phldrT="[Text]"/>
      <dgm:spPr/>
      <dgm:t>
        <a:bodyPr/>
        <a:lstStyle/>
        <a:p>
          <a:r>
            <a:rPr lang="en-US" dirty="0"/>
            <a:t>Sprint Retrospective</a:t>
          </a:r>
        </a:p>
      </dgm:t>
    </dgm:pt>
    <dgm:pt modelId="{A85BEB87-A9AF-410F-AACE-E6709710E06D}" type="parTrans" cxnId="{D59D5AB6-3149-4BF3-8BCA-A71CDEF255DE}">
      <dgm:prSet/>
      <dgm:spPr/>
      <dgm:t>
        <a:bodyPr/>
        <a:lstStyle/>
        <a:p>
          <a:endParaRPr lang="en-US"/>
        </a:p>
      </dgm:t>
    </dgm:pt>
    <dgm:pt modelId="{11D47A9D-2D0C-4B4B-B0D4-F52D88FC956A}" type="sibTrans" cxnId="{D59D5AB6-3149-4BF3-8BCA-A71CDEF255DE}">
      <dgm:prSet/>
      <dgm:spPr/>
      <dgm:t>
        <a:bodyPr/>
        <a:lstStyle/>
        <a:p>
          <a:endParaRPr lang="en-US"/>
        </a:p>
      </dgm:t>
    </dgm:pt>
    <dgm:pt modelId="{1BDBDC50-4C40-4CFD-921C-89B72B5A7816}" type="pres">
      <dgm:prSet presAssocID="{45D5F97B-2509-40CA-867D-F5915F1545F8}" presName="cycle" presStyleCnt="0">
        <dgm:presLayoutVars>
          <dgm:dir/>
          <dgm:resizeHandles val="exact"/>
        </dgm:presLayoutVars>
      </dgm:prSet>
      <dgm:spPr/>
    </dgm:pt>
    <dgm:pt modelId="{20C383AF-CC2F-4F58-BDB9-F1AC1FCF84A8}" type="pres">
      <dgm:prSet presAssocID="{C75E6D68-27FF-4895-83EF-F910732B4AC4}" presName="dummy" presStyleCnt="0"/>
      <dgm:spPr/>
    </dgm:pt>
    <dgm:pt modelId="{88E4311F-3D80-4332-AB72-5524E718475D}" type="pres">
      <dgm:prSet presAssocID="{C75E6D68-27FF-4895-83EF-F910732B4AC4}" presName="node" presStyleLbl="revTx" presStyleIdx="0" presStyleCnt="5">
        <dgm:presLayoutVars>
          <dgm:bulletEnabled val="1"/>
        </dgm:presLayoutVars>
      </dgm:prSet>
      <dgm:spPr/>
    </dgm:pt>
    <dgm:pt modelId="{01E66018-B18C-4177-B66D-8553C83B8DF9}" type="pres">
      <dgm:prSet presAssocID="{54C53396-F4B4-4A10-912C-FC62C8529C83}" presName="sibTrans" presStyleLbl="node1" presStyleIdx="0" presStyleCnt="5"/>
      <dgm:spPr/>
    </dgm:pt>
    <dgm:pt modelId="{195DCE11-4553-4AB8-8263-1DF5A5D55920}" type="pres">
      <dgm:prSet presAssocID="{C96883F0-C7D3-4200-A3F8-C618C0F5E4A6}" presName="dummy" presStyleCnt="0"/>
      <dgm:spPr/>
    </dgm:pt>
    <dgm:pt modelId="{8096BFCC-927A-4027-AFEA-5230157A1E4C}" type="pres">
      <dgm:prSet presAssocID="{C96883F0-C7D3-4200-A3F8-C618C0F5E4A6}" presName="node" presStyleLbl="revTx" presStyleIdx="1" presStyleCnt="5">
        <dgm:presLayoutVars>
          <dgm:bulletEnabled val="1"/>
        </dgm:presLayoutVars>
      </dgm:prSet>
      <dgm:spPr/>
    </dgm:pt>
    <dgm:pt modelId="{65DC8379-4AA8-4EC7-9C1B-64F03A8AB848}" type="pres">
      <dgm:prSet presAssocID="{DEC4B50E-9F54-49A4-9340-E7B196B5FB00}" presName="sibTrans" presStyleLbl="node1" presStyleIdx="1" presStyleCnt="5"/>
      <dgm:spPr/>
    </dgm:pt>
    <dgm:pt modelId="{7680A5B8-91AA-4DDB-9112-B07CAB359CC5}" type="pres">
      <dgm:prSet presAssocID="{C227A463-1891-471B-A968-B63D9C2B021C}" presName="dummy" presStyleCnt="0"/>
      <dgm:spPr/>
    </dgm:pt>
    <dgm:pt modelId="{F2176353-24B3-4A81-83F3-110C8B71744B}" type="pres">
      <dgm:prSet presAssocID="{C227A463-1891-471B-A968-B63D9C2B021C}" presName="node" presStyleLbl="revTx" presStyleIdx="2" presStyleCnt="5">
        <dgm:presLayoutVars>
          <dgm:bulletEnabled val="1"/>
        </dgm:presLayoutVars>
      </dgm:prSet>
      <dgm:spPr/>
    </dgm:pt>
    <dgm:pt modelId="{CEF75C13-91C2-4FC3-BA46-FC547D857B1C}" type="pres">
      <dgm:prSet presAssocID="{3F3BECEA-CB0F-45E5-ACAC-933684904612}" presName="sibTrans" presStyleLbl="node1" presStyleIdx="2" presStyleCnt="5"/>
      <dgm:spPr/>
    </dgm:pt>
    <dgm:pt modelId="{7E11F120-5848-4E87-BB26-412CC49CB8B1}" type="pres">
      <dgm:prSet presAssocID="{2BCA07F1-3402-4928-B108-DDF62CE890CA}" presName="dummy" presStyleCnt="0"/>
      <dgm:spPr/>
    </dgm:pt>
    <dgm:pt modelId="{328560FE-E0BB-4F7B-AB79-42886CB7DE7E}" type="pres">
      <dgm:prSet presAssocID="{2BCA07F1-3402-4928-B108-DDF62CE890CA}" presName="node" presStyleLbl="revTx" presStyleIdx="3" presStyleCnt="5">
        <dgm:presLayoutVars>
          <dgm:bulletEnabled val="1"/>
        </dgm:presLayoutVars>
      </dgm:prSet>
      <dgm:spPr/>
    </dgm:pt>
    <dgm:pt modelId="{B4318479-8F66-4E1D-9019-504011AEE63B}" type="pres">
      <dgm:prSet presAssocID="{CB68980D-C726-4E2C-B487-C4492B2180D0}" presName="sibTrans" presStyleLbl="node1" presStyleIdx="3" presStyleCnt="5"/>
      <dgm:spPr/>
    </dgm:pt>
    <dgm:pt modelId="{3F297BB0-FFFE-4323-89AA-9646582DD7F7}" type="pres">
      <dgm:prSet presAssocID="{1D8D3296-290A-4879-B65E-C265BC617791}" presName="dummy" presStyleCnt="0"/>
      <dgm:spPr/>
    </dgm:pt>
    <dgm:pt modelId="{02381AAE-48FA-45FA-A7D7-991121860296}" type="pres">
      <dgm:prSet presAssocID="{1D8D3296-290A-4879-B65E-C265BC617791}" presName="node" presStyleLbl="revTx" presStyleIdx="4" presStyleCnt="5">
        <dgm:presLayoutVars>
          <dgm:bulletEnabled val="1"/>
        </dgm:presLayoutVars>
      </dgm:prSet>
      <dgm:spPr/>
    </dgm:pt>
    <dgm:pt modelId="{57B06F25-A74C-46E2-BB12-1187C8CBDCA1}" type="pres">
      <dgm:prSet presAssocID="{11D47A9D-2D0C-4B4B-B0D4-F52D88FC956A}" presName="sibTrans" presStyleLbl="node1" presStyleIdx="4" presStyleCnt="5"/>
      <dgm:spPr/>
    </dgm:pt>
  </dgm:ptLst>
  <dgm:cxnLst>
    <dgm:cxn modelId="{8F40CB23-359A-4FB2-9AE6-E87C750C1DA1}" type="presOf" srcId="{54C53396-F4B4-4A10-912C-FC62C8529C83}" destId="{01E66018-B18C-4177-B66D-8553C83B8DF9}" srcOrd="0" destOrd="0" presId="urn:microsoft.com/office/officeart/2005/8/layout/cycle1"/>
    <dgm:cxn modelId="{5BB2192F-B5AD-44F6-84D7-F4F5A0661E07}" srcId="{45D5F97B-2509-40CA-867D-F5915F1545F8}" destId="{C227A463-1891-471B-A968-B63D9C2B021C}" srcOrd="2" destOrd="0" parTransId="{CF82E463-D44B-4C5A-8036-9C6D9CF80ACA}" sibTransId="{3F3BECEA-CB0F-45E5-ACAC-933684904612}"/>
    <dgm:cxn modelId="{63A7AA5B-2265-41E2-BD60-9741299F8148}" type="presOf" srcId="{CB68980D-C726-4E2C-B487-C4492B2180D0}" destId="{B4318479-8F66-4E1D-9019-504011AEE63B}" srcOrd="0" destOrd="0" presId="urn:microsoft.com/office/officeart/2005/8/layout/cycle1"/>
    <dgm:cxn modelId="{BEA23066-422E-4CAF-9D94-90529536D1E8}" type="presOf" srcId="{11D47A9D-2D0C-4B4B-B0D4-F52D88FC956A}" destId="{57B06F25-A74C-46E2-BB12-1187C8CBDCA1}" srcOrd="0" destOrd="0" presId="urn:microsoft.com/office/officeart/2005/8/layout/cycle1"/>
    <dgm:cxn modelId="{74155D4A-0C02-409A-B017-DDDC82DF2A60}" srcId="{45D5F97B-2509-40CA-867D-F5915F1545F8}" destId="{C75E6D68-27FF-4895-83EF-F910732B4AC4}" srcOrd="0" destOrd="0" parTransId="{7797518C-E4AA-4B74-9126-9A865F743491}" sibTransId="{54C53396-F4B4-4A10-912C-FC62C8529C83}"/>
    <dgm:cxn modelId="{72F3047B-6C5C-4D02-AAC9-C422C2F83418}" type="presOf" srcId="{1D8D3296-290A-4879-B65E-C265BC617791}" destId="{02381AAE-48FA-45FA-A7D7-991121860296}" srcOrd="0" destOrd="0" presId="urn:microsoft.com/office/officeart/2005/8/layout/cycle1"/>
    <dgm:cxn modelId="{7C8AB17E-6685-4333-B49E-3ED829820886}" type="presOf" srcId="{C227A463-1891-471B-A968-B63D9C2B021C}" destId="{F2176353-24B3-4A81-83F3-110C8B71744B}" srcOrd="0" destOrd="0" presId="urn:microsoft.com/office/officeart/2005/8/layout/cycle1"/>
    <dgm:cxn modelId="{6415E7A7-BD74-4ED2-8E0D-7ADB5DFA9F3D}" type="presOf" srcId="{C96883F0-C7D3-4200-A3F8-C618C0F5E4A6}" destId="{8096BFCC-927A-4027-AFEA-5230157A1E4C}" srcOrd="0" destOrd="0" presId="urn:microsoft.com/office/officeart/2005/8/layout/cycle1"/>
    <dgm:cxn modelId="{02B81EAA-3D44-458B-A2E8-F0E803A4FF6D}" type="presOf" srcId="{DEC4B50E-9F54-49A4-9340-E7B196B5FB00}" destId="{65DC8379-4AA8-4EC7-9C1B-64F03A8AB848}" srcOrd="0" destOrd="0" presId="urn:microsoft.com/office/officeart/2005/8/layout/cycle1"/>
    <dgm:cxn modelId="{963F75AF-354C-4F28-8141-13AB67F12BDF}" srcId="{45D5F97B-2509-40CA-867D-F5915F1545F8}" destId="{C96883F0-C7D3-4200-A3F8-C618C0F5E4A6}" srcOrd="1" destOrd="0" parTransId="{004B8168-84E5-4FFF-AA39-B82D5FC80050}" sibTransId="{DEC4B50E-9F54-49A4-9340-E7B196B5FB00}"/>
    <dgm:cxn modelId="{BB9CCFB0-6431-4BDE-8E12-6F791DCC0669}" type="presOf" srcId="{3F3BECEA-CB0F-45E5-ACAC-933684904612}" destId="{CEF75C13-91C2-4FC3-BA46-FC547D857B1C}" srcOrd="0" destOrd="0" presId="urn:microsoft.com/office/officeart/2005/8/layout/cycle1"/>
    <dgm:cxn modelId="{D59D5AB6-3149-4BF3-8BCA-A71CDEF255DE}" srcId="{45D5F97B-2509-40CA-867D-F5915F1545F8}" destId="{1D8D3296-290A-4879-B65E-C265BC617791}" srcOrd="4" destOrd="0" parTransId="{A85BEB87-A9AF-410F-AACE-E6709710E06D}" sibTransId="{11D47A9D-2D0C-4B4B-B0D4-F52D88FC956A}"/>
    <dgm:cxn modelId="{601904D2-8D81-4B94-86D9-6458BA20EB9D}" type="presOf" srcId="{45D5F97B-2509-40CA-867D-F5915F1545F8}" destId="{1BDBDC50-4C40-4CFD-921C-89B72B5A7816}" srcOrd="0" destOrd="0" presId="urn:microsoft.com/office/officeart/2005/8/layout/cycle1"/>
    <dgm:cxn modelId="{9D3154D7-DB14-4D15-B207-20C6F20D1602}" type="presOf" srcId="{C75E6D68-27FF-4895-83EF-F910732B4AC4}" destId="{88E4311F-3D80-4332-AB72-5524E718475D}" srcOrd="0" destOrd="0" presId="urn:microsoft.com/office/officeart/2005/8/layout/cycle1"/>
    <dgm:cxn modelId="{2A0ABDEA-A43E-4068-934C-712BE8962B5E}" srcId="{45D5F97B-2509-40CA-867D-F5915F1545F8}" destId="{2BCA07F1-3402-4928-B108-DDF62CE890CA}" srcOrd="3" destOrd="0" parTransId="{283B5CEC-AECF-4166-B78C-F9FA4443375D}" sibTransId="{CB68980D-C726-4E2C-B487-C4492B2180D0}"/>
    <dgm:cxn modelId="{0AC0EEEF-64E7-4953-AF9A-7CA0953F6049}" type="presOf" srcId="{2BCA07F1-3402-4928-B108-DDF62CE890CA}" destId="{328560FE-E0BB-4F7B-AB79-42886CB7DE7E}" srcOrd="0" destOrd="0" presId="urn:microsoft.com/office/officeart/2005/8/layout/cycle1"/>
    <dgm:cxn modelId="{2F160D4F-19BA-4379-B7D6-ECEB14513F6C}" type="presParOf" srcId="{1BDBDC50-4C40-4CFD-921C-89B72B5A7816}" destId="{20C383AF-CC2F-4F58-BDB9-F1AC1FCF84A8}" srcOrd="0" destOrd="0" presId="urn:microsoft.com/office/officeart/2005/8/layout/cycle1"/>
    <dgm:cxn modelId="{2F764E44-BAB0-432D-8C3B-4819523567EC}" type="presParOf" srcId="{1BDBDC50-4C40-4CFD-921C-89B72B5A7816}" destId="{88E4311F-3D80-4332-AB72-5524E718475D}" srcOrd="1" destOrd="0" presId="urn:microsoft.com/office/officeart/2005/8/layout/cycle1"/>
    <dgm:cxn modelId="{32D72777-2D55-42FF-A959-B688AFBF0676}" type="presParOf" srcId="{1BDBDC50-4C40-4CFD-921C-89B72B5A7816}" destId="{01E66018-B18C-4177-B66D-8553C83B8DF9}" srcOrd="2" destOrd="0" presId="urn:microsoft.com/office/officeart/2005/8/layout/cycle1"/>
    <dgm:cxn modelId="{67B0FC2A-0618-444B-B00E-C1C03FE78038}" type="presParOf" srcId="{1BDBDC50-4C40-4CFD-921C-89B72B5A7816}" destId="{195DCE11-4553-4AB8-8263-1DF5A5D55920}" srcOrd="3" destOrd="0" presId="urn:microsoft.com/office/officeart/2005/8/layout/cycle1"/>
    <dgm:cxn modelId="{0BAA48C2-5BA3-46B4-9D29-AEB9FE110459}" type="presParOf" srcId="{1BDBDC50-4C40-4CFD-921C-89B72B5A7816}" destId="{8096BFCC-927A-4027-AFEA-5230157A1E4C}" srcOrd="4" destOrd="0" presId="urn:microsoft.com/office/officeart/2005/8/layout/cycle1"/>
    <dgm:cxn modelId="{200704A7-1910-40E0-890E-9685B5DD5583}" type="presParOf" srcId="{1BDBDC50-4C40-4CFD-921C-89B72B5A7816}" destId="{65DC8379-4AA8-4EC7-9C1B-64F03A8AB848}" srcOrd="5" destOrd="0" presId="urn:microsoft.com/office/officeart/2005/8/layout/cycle1"/>
    <dgm:cxn modelId="{912E94C2-87CE-438D-9816-459C97459253}" type="presParOf" srcId="{1BDBDC50-4C40-4CFD-921C-89B72B5A7816}" destId="{7680A5B8-91AA-4DDB-9112-B07CAB359CC5}" srcOrd="6" destOrd="0" presId="urn:microsoft.com/office/officeart/2005/8/layout/cycle1"/>
    <dgm:cxn modelId="{ADBE9DF7-98AD-4D67-B86F-55A3B3C0C1DB}" type="presParOf" srcId="{1BDBDC50-4C40-4CFD-921C-89B72B5A7816}" destId="{F2176353-24B3-4A81-83F3-110C8B71744B}" srcOrd="7" destOrd="0" presId="urn:microsoft.com/office/officeart/2005/8/layout/cycle1"/>
    <dgm:cxn modelId="{582A0ACC-56E5-454D-8E52-869BF204CC59}" type="presParOf" srcId="{1BDBDC50-4C40-4CFD-921C-89B72B5A7816}" destId="{CEF75C13-91C2-4FC3-BA46-FC547D857B1C}" srcOrd="8" destOrd="0" presId="urn:microsoft.com/office/officeart/2005/8/layout/cycle1"/>
    <dgm:cxn modelId="{F92A865D-105E-4769-98C3-C7ED24004036}" type="presParOf" srcId="{1BDBDC50-4C40-4CFD-921C-89B72B5A7816}" destId="{7E11F120-5848-4E87-BB26-412CC49CB8B1}" srcOrd="9" destOrd="0" presId="urn:microsoft.com/office/officeart/2005/8/layout/cycle1"/>
    <dgm:cxn modelId="{FF032BEC-4978-4568-875B-4EBD4D12BBAC}" type="presParOf" srcId="{1BDBDC50-4C40-4CFD-921C-89B72B5A7816}" destId="{328560FE-E0BB-4F7B-AB79-42886CB7DE7E}" srcOrd="10" destOrd="0" presId="urn:microsoft.com/office/officeart/2005/8/layout/cycle1"/>
    <dgm:cxn modelId="{025E6B78-6D61-4708-88C4-580F78398133}" type="presParOf" srcId="{1BDBDC50-4C40-4CFD-921C-89B72B5A7816}" destId="{B4318479-8F66-4E1D-9019-504011AEE63B}" srcOrd="11" destOrd="0" presId="urn:microsoft.com/office/officeart/2005/8/layout/cycle1"/>
    <dgm:cxn modelId="{DB49A2FA-4862-4C8D-A324-2E2D7AC6B9DF}" type="presParOf" srcId="{1BDBDC50-4C40-4CFD-921C-89B72B5A7816}" destId="{3F297BB0-FFFE-4323-89AA-9646582DD7F7}" srcOrd="12" destOrd="0" presId="urn:microsoft.com/office/officeart/2005/8/layout/cycle1"/>
    <dgm:cxn modelId="{46BDDC77-6F8F-46C9-A3A1-C7AD47F4AA09}" type="presParOf" srcId="{1BDBDC50-4C40-4CFD-921C-89B72B5A7816}" destId="{02381AAE-48FA-45FA-A7D7-991121860296}" srcOrd="13" destOrd="0" presId="urn:microsoft.com/office/officeart/2005/8/layout/cycle1"/>
    <dgm:cxn modelId="{9D3C8BE1-18A9-4B97-A2A0-AD5717012837}" type="presParOf" srcId="{1BDBDC50-4C40-4CFD-921C-89B72B5A7816}" destId="{57B06F25-A74C-46E2-BB12-1187C8CBDCA1}" srcOrd="14"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7625C5-6BD7-4C8C-889B-B5D7E57BF3BD}">
      <dsp:nvSpPr>
        <dsp:cNvPr id="0" name=""/>
        <dsp:cNvSpPr/>
      </dsp:nvSpPr>
      <dsp:spPr>
        <a:xfrm>
          <a:off x="2317869" y="147533"/>
          <a:ext cx="752063" cy="75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Inspect</a:t>
          </a:r>
        </a:p>
      </dsp:txBody>
      <dsp:txXfrm>
        <a:off x="2317869" y="147533"/>
        <a:ext cx="752063" cy="752063"/>
      </dsp:txXfrm>
    </dsp:sp>
    <dsp:sp modelId="{21A12664-CE14-483C-802B-4AA12CB86917}">
      <dsp:nvSpPr>
        <dsp:cNvPr id="0" name=""/>
        <dsp:cNvSpPr/>
      </dsp:nvSpPr>
      <dsp:spPr>
        <a:xfrm>
          <a:off x="1173216" y="-204"/>
          <a:ext cx="1777332" cy="1777332"/>
        </a:xfrm>
        <a:prstGeom prst="circularArrow">
          <a:avLst>
            <a:gd name="adj1" fmla="val 8251"/>
            <a:gd name="adj2" fmla="val 576356"/>
            <a:gd name="adj3" fmla="val 2962760"/>
            <a:gd name="adj4" fmla="val 52456"/>
            <a:gd name="adj5" fmla="val 962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4E5819-B2B5-4616-BA52-3BE95FCDE909}">
      <dsp:nvSpPr>
        <dsp:cNvPr id="0" name=""/>
        <dsp:cNvSpPr/>
      </dsp:nvSpPr>
      <dsp:spPr>
        <a:xfrm>
          <a:off x="1685850" y="1242222"/>
          <a:ext cx="752063" cy="75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Adapt</a:t>
          </a:r>
          <a:endParaRPr lang="en-US" sz="1700" kern="1200" dirty="0"/>
        </a:p>
      </dsp:txBody>
      <dsp:txXfrm>
        <a:off x="1685850" y="1242222"/>
        <a:ext cx="752063" cy="752063"/>
      </dsp:txXfrm>
    </dsp:sp>
    <dsp:sp modelId="{F791CCEC-2D05-45DC-BF8F-638F6DF7B7EC}">
      <dsp:nvSpPr>
        <dsp:cNvPr id="0" name=""/>
        <dsp:cNvSpPr/>
      </dsp:nvSpPr>
      <dsp:spPr>
        <a:xfrm>
          <a:off x="1173216" y="-204"/>
          <a:ext cx="1777332" cy="1777332"/>
        </a:xfrm>
        <a:prstGeom prst="circularArrow">
          <a:avLst>
            <a:gd name="adj1" fmla="val 8251"/>
            <a:gd name="adj2" fmla="val 576356"/>
            <a:gd name="adj3" fmla="val 10171187"/>
            <a:gd name="adj4" fmla="val 7260883"/>
            <a:gd name="adj5" fmla="val 962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1BFA81-5FB6-4F8B-BC0C-70D9182606CC}">
      <dsp:nvSpPr>
        <dsp:cNvPr id="0" name=""/>
        <dsp:cNvSpPr/>
      </dsp:nvSpPr>
      <dsp:spPr>
        <a:xfrm>
          <a:off x="1053831" y="147533"/>
          <a:ext cx="752063" cy="752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Do</a:t>
          </a:r>
          <a:endParaRPr lang="en-US" sz="1700" kern="1200" dirty="0"/>
        </a:p>
      </dsp:txBody>
      <dsp:txXfrm>
        <a:off x="1053831" y="147533"/>
        <a:ext cx="752063" cy="752063"/>
      </dsp:txXfrm>
    </dsp:sp>
    <dsp:sp modelId="{04BCA8C0-F957-425E-A26C-0616473F91F2}">
      <dsp:nvSpPr>
        <dsp:cNvPr id="0" name=""/>
        <dsp:cNvSpPr/>
      </dsp:nvSpPr>
      <dsp:spPr>
        <a:xfrm>
          <a:off x="1173216" y="-204"/>
          <a:ext cx="1777332" cy="1777332"/>
        </a:xfrm>
        <a:prstGeom prst="circularArrow">
          <a:avLst>
            <a:gd name="adj1" fmla="val 8251"/>
            <a:gd name="adj2" fmla="val 576356"/>
            <a:gd name="adj3" fmla="val 16855698"/>
            <a:gd name="adj4" fmla="val 14967946"/>
            <a:gd name="adj5" fmla="val 962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4311F-3D80-4332-AB72-5524E718475D}">
      <dsp:nvSpPr>
        <dsp:cNvPr id="0" name=""/>
        <dsp:cNvSpPr/>
      </dsp:nvSpPr>
      <dsp:spPr>
        <a:xfrm>
          <a:off x="3175828" y="27363"/>
          <a:ext cx="902791" cy="90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Sprint Planning</a:t>
          </a:r>
        </a:p>
      </dsp:txBody>
      <dsp:txXfrm>
        <a:off x="3175828" y="27363"/>
        <a:ext cx="902791" cy="902791"/>
      </dsp:txXfrm>
    </dsp:sp>
    <dsp:sp modelId="{01E66018-B18C-4177-B66D-8553C83B8DF9}">
      <dsp:nvSpPr>
        <dsp:cNvPr id="0" name=""/>
        <dsp:cNvSpPr/>
      </dsp:nvSpPr>
      <dsp:spPr>
        <a:xfrm>
          <a:off x="1048493" y="807"/>
          <a:ext cx="3389413" cy="3389413"/>
        </a:xfrm>
        <a:prstGeom prst="circularArrow">
          <a:avLst>
            <a:gd name="adj1" fmla="val 5194"/>
            <a:gd name="adj2" fmla="val 335461"/>
            <a:gd name="adj3" fmla="val 21295085"/>
            <a:gd name="adj4" fmla="val 19764624"/>
            <a:gd name="adj5" fmla="val 60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96BFCC-927A-4027-AFEA-5230157A1E4C}">
      <dsp:nvSpPr>
        <dsp:cNvPr id="0" name=""/>
        <dsp:cNvSpPr/>
      </dsp:nvSpPr>
      <dsp:spPr>
        <a:xfrm>
          <a:off x="3722185" y="1708877"/>
          <a:ext cx="902791" cy="90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Grooming</a:t>
          </a:r>
        </a:p>
      </dsp:txBody>
      <dsp:txXfrm>
        <a:off x="3722185" y="1708877"/>
        <a:ext cx="902791" cy="902791"/>
      </dsp:txXfrm>
    </dsp:sp>
    <dsp:sp modelId="{65DC8379-4AA8-4EC7-9C1B-64F03A8AB848}">
      <dsp:nvSpPr>
        <dsp:cNvPr id="0" name=""/>
        <dsp:cNvSpPr/>
      </dsp:nvSpPr>
      <dsp:spPr>
        <a:xfrm>
          <a:off x="1048493" y="807"/>
          <a:ext cx="3389413" cy="3389413"/>
        </a:xfrm>
        <a:prstGeom prst="circularArrow">
          <a:avLst>
            <a:gd name="adj1" fmla="val 5194"/>
            <a:gd name="adj2" fmla="val 335461"/>
            <a:gd name="adj3" fmla="val 4016609"/>
            <a:gd name="adj4" fmla="val 2251679"/>
            <a:gd name="adj5" fmla="val 60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176353-24B3-4A81-83F3-110C8B71744B}">
      <dsp:nvSpPr>
        <dsp:cNvPr id="0" name=""/>
        <dsp:cNvSpPr/>
      </dsp:nvSpPr>
      <dsp:spPr>
        <a:xfrm>
          <a:off x="2291804" y="2748110"/>
          <a:ext cx="902791" cy="90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Daily Scrums</a:t>
          </a:r>
        </a:p>
      </dsp:txBody>
      <dsp:txXfrm>
        <a:off x="2291804" y="2748110"/>
        <a:ext cx="902791" cy="902791"/>
      </dsp:txXfrm>
    </dsp:sp>
    <dsp:sp modelId="{CEF75C13-91C2-4FC3-BA46-FC547D857B1C}">
      <dsp:nvSpPr>
        <dsp:cNvPr id="0" name=""/>
        <dsp:cNvSpPr/>
      </dsp:nvSpPr>
      <dsp:spPr>
        <a:xfrm>
          <a:off x="1048493" y="807"/>
          <a:ext cx="3389413" cy="3389413"/>
        </a:xfrm>
        <a:prstGeom prst="circularArrow">
          <a:avLst>
            <a:gd name="adj1" fmla="val 5194"/>
            <a:gd name="adj2" fmla="val 335461"/>
            <a:gd name="adj3" fmla="val 8212861"/>
            <a:gd name="adj4" fmla="val 6447931"/>
            <a:gd name="adj5" fmla="val 60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8560FE-E0BB-4F7B-AB79-42886CB7DE7E}">
      <dsp:nvSpPr>
        <dsp:cNvPr id="0" name=""/>
        <dsp:cNvSpPr/>
      </dsp:nvSpPr>
      <dsp:spPr>
        <a:xfrm>
          <a:off x="861422" y="1708877"/>
          <a:ext cx="902791" cy="90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Sprint Review</a:t>
          </a:r>
        </a:p>
      </dsp:txBody>
      <dsp:txXfrm>
        <a:off x="861422" y="1708877"/>
        <a:ext cx="902791" cy="902791"/>
      </dsp:txXfrm>
    </dsp:sp>
    <dsp:sp modelId="{B4318479-8F66-4E1D-9019-504011AEE63B}">
      <dsp:nvSpPr>
        <dsp:cNvPr id="0" name=""/>
        <dsp:cNvSpPr/>
      </dsp:nvSpPr>
      <dsp:spPr>
        <a:xfrm>
          <a:off x="1048493" y="807"/>
          <a:ext cx="3389413" cy="3389413"/>
        </a:xfrm>
        <a:prstGeom prst="circularArrow">
          <a:avLst>
            <a:gd name="adj1" fmla="val 5194"/>
            <a:gd name="adj2" fmla="val 335461"/>
            <a:gd name="adj3" fmla="val 12299916"/>
            <a:gd name="adj4" fmla="val 10769454"/>
            <a:gd name="adj5" fmla="val 60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381AAE-48FA-45FA-A7D7-991121860296}">
      <dsp:nvSpPr>
        <dsp:cNvPr id="0" name=""/>
        <dsp:cNvSpPr/>
      </dsp:nvSpPr>
      <dsp:spPr>
        <a:xfrm>
          <a:off x="1407779" y="27363"/>
          <a:ext cx="902791" cy="9027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Sprint Retrospective</a:t>
          </a:r>
        </a:p>
      </dsp:txBody>
      <dsp:txXfrm>
        <a:off x="1407779" y="27363"/>
        <a:ext cx="902791" cy="902791"/>
      </dsp:txXfrm>
    </dsp:sp>
    <dsp:sp modelId="{57B06F25-A74C-46E2-BB12-1187C8CBDCA1}">
      <dsp:nvSpPr>
        <dsp:cNvPr id="0" name=""/>
        <dsp:cNvSpPr/>
      </dsp:nvSpPr>
      <dsp:spPr>
        <a:xfrm>
          <a:off x="1048493" y="807"/>
          <a:ext cx="3389413" cy="3389413"/>
        </a:xfrm>
        <a:prstGeom prst="circularArrow">
          <a:avLst>
            <a:gd name="adj1" fmla="val 5194"/>
            <a:gd name="adj2" fmla="val 335461"/>
            <a:gd name="adj3" fmla="val 16867591"/>
            <a:gd name="adj4" fmla="val 15196948"/>
            <a:gd name="adj5" fmla="val 606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53390"/>
          </a:xfrm>
          <a:prstGeom prst="rect">
            <a:avLst/>
          </a:prstGeom>
        </p:spPr>
        <p:txBody>
          <a:bodyPr vert="horz" lIns="90562" tIns="45281" rIns="90562" bIns="45281" rtlCol="0"/>
          <a:lstStyle>
            <a:lvl1pPr algn="l">
              <a:defRPr sz="1200"/>
            </a:lvl1pPr>
          </a:lstStyle>
          <a:p>
            <a:endParaRPr lang="en-US" dirty="0"/>
          </a:p>
        </p:txBody>
      </p:sp>
      <p:sp>
        <p:nvSpPr>
          <p:cNvPr id="3" name="Date Placeholder 2"/>
          <p:cNvSpPr>
            <a:spLocks noGrp="1"/>
          </p:cNvSpPr>
          <p:nvPr>
            <p:ph type="dt" sz="quarter" idx="1"/>
          </p:nvPr>
        </p:nvSpPr>
        <p:spPr>
          <a:xfrm>
            <a:off x="3841451" y="0"/>
            <a:ext cx="2938780" cy="453390"/>
          </a:xfrm>
          <a:prstGeom prst="rect">
            <a:avLst/>
          </a:prstGeom>
        </p:spPr>
        <p:txBody>
          <a:bodyPr vert="horz" lIns="90562" tIns="45281" rIns="90562" bIns="45281" rtlCol="0"/>
          <a:lstStyle>
            <a:lvl1pPr algn="r">
              <a:defRPr sz="1200"/>
            </a:lvl1pPr>
          </a:lstStyle>
          <a:p>
            <a:fld id="{AE6AEBFC-710B-449E-9AD5-7EB0031DEB78}" type="datetimeFigureOut">
              <a:rPr lang="en-US" smtClean="0"/>
              <a:t>12/20/2017</a:t>
            </a:fld>
            <a:endParaRPr lang="en-US" dirty="0"/>
          </a:p>
        </p:txBody>
      </p:sp>
      <p:sp>
        <p:nvSpPr>
          <p:cNvPr id="4" name="Footer Placeholder 3"/>
          <p:cNvSpPr>
            <a:spLocks noGrp="1"/>
          </p:cNvSpPr>
          <p:nvPr>
            <p:ph type="ftr" sz="quarter" idx="2"/>
          </p:nvPr>
        </p:nvSpPr>
        <p:spPr>
          <a:xfrm>
            <a:off x="0" y="8612836"/>
            <a:ext cx="2938780" cy="453390"/>
          </a:xfrm>
          <a:prstGeom prst="rect">
            <a:avLst/>
          </a:prstGeom>
        </p:spPr>
        <p:txBody>
          <a:bodyPr vert="horz" lIns="90562" tIns="45281" rIns="90562" bIns="45281"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41451" y="8612836"/>
            <a:ext cx="2938780" cy="453390"/>
          </a:xfrm>
          <a:prstGeom prst="rect">
            <a:avLst/>
          </a:prstGeom>
        </p:spPr>
        <p:txBody>
          <a:bodyPr vert="horz" lIns="90562" tIns="45281" rIns="90562" bIns="45281" rtlCol="0" anchor="b"/>
          <a:lstStyle>
            <a:lvl1pPr algn="r">
              <a:defRPr sz="1200"/>
            </a:lvl1pPr>
          </a:lstStyle>
          <a:p>
            <a:fld id="{45290067-EA69-4975-A7FF-22686CEEC5CC}" type="slidenum">
              <a:rPr lang="en-US" smtClean="0"/>
              <a:t>‹#›</a:t>
            </a:fld>
            <a:endParaRPr lang="en-US" dirty="0"/>
          </a:p>
        </p:txBody>
      </p:sp>
    </p:spTree>
    <p:extLst>
      <p:ext uri="{BB962C8B-B14F-4D97-AF65-F5344CB8AC3E}">
        <p14:creationId xmlns:p14="http://schemas.microsoft.com/office/powerpoint/2010/main" val="4181073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8780" cy="453390"/>
          </a:xfrm>
          <a:prstGeom prst="rect">
            <a:avLst/>
          </a:prstGeom>
        </p:spPr>
        <p:txBody>
          <a:bodyPr vert="horz" lIns="90562" tIns="45281" rIns="90562" bIns="45281" rtlCol="0"/>
          <a:lstStyle>
            <a:lvl1pPr algn="l">
              <a:defRPr sz="1200"/>
            </a:lvl1pPr>
          </a:lstStyle>
          <a:p>
            <a:endParaRPr lang="en-US" dirty="0"/>
          </a:p>
        </p:txBody>
      </p:sp>
      <p:sp>
        <p:nvSpPr>
          <p:cNvPr id="3" name="Date Placeholder 2"/>
          <p:cNvSpPr>
            <a:spLocks noGrp="1"/>
          </p:cNvSpPr>
          <p:nvPr>
            <p:ph type="dt" idx="1"/>
          </p:nvPr>
        </p:nvSpPr>
        <p:spPr>
          <a:xfrm>
            <a:off x="3841451" y="0"/>
            <a:ext cx="2938780" cy="453390"/>
          </a:xfrm>
          <a:prstGeom prst="rect">
            <a:avLst/>
          </a:prstGeom>
        </p:spPr>
        <p:txBody>
          <a:bodyPr vert="horz" lIns="90562" tIns="45281" rIns="90562" bIns="45281" rtlCol="0"/>
          <a:lstStyle>
            <a:lvl1pPr algn="r">
              <a:defRPr sz="1200"/>
            </a:lvl1pPr>
          </a:lstStyle>
          <a:p>
            <a:fld id="{A03C4500-124C-6243-A8E7-007A22263BC3}" type="datetimeFigureOut">
              <a:rPr lang="en-US" smtClean="0"/>
              <a:t>12/20/2017</a:t>
            </a:fld>
            <a:endParaRPr lang="en-US" dirty="0"/>
          </a:p>
        </p:txBody>
      </p:sp>
      <p:sp>
        <p:nvSpPr>
          <p:cNvPr id="4" name="Slide Image Placeholder 3"/>
          <p:cNvSpPr>
            <a:spLocks noGrp="1" noRot="1" noChangeAspect="1"/>
          </p:cNvSpPr>
          <p:nvPr>
            <p:ph type="sldImg" idx="2"/>
          </p:nvPr>
        </p:nvSpPr>
        <p:spPr>
          <a:xfrm>
            <a:off x="368300" y="679450"/>
            <a:ext cx="6045200" cy="3400425"/>
          </a:xfrm>
          <a:prstGeom prst="rect">
            <a:avLst/>
          </a:prstGeom>
          <a:noFill/>
          <a:ln w="12700">
            <a:solidFill>
              <a:prstClr val="black"/>
            </a:solidFill>
          </a:ln>
        </p:spPr>
        <p:txBody>
          <a:bodyPr vert="horz" lIns="90562" tIns="45281" rIns="90562" bIns="45281" rtlCol="0" anchor="ctr"/>
          <a:lstStyle/>
          <a:p>
            <a:endParaRPr lang="en-US" dirty="0"/>
          </a:p>
        </p:txBody>
      </p:sp>
      <p:sp>
        <p:nvSpPr>
          <p:cNvPr id="5" name="Notes Placeholder 4"/>
          <p:cNvSpPr>
            <a:spLocks noGrp="1"/>
          </p:cNvSpPr>
          <p:nvPr>
            <p:ph type="body" sz="quarter" idx="3"/>
          </p:nvPr>
        </p:nvSpPr>
        <p:spPr>
          <a:xfrm>
            <a:off x="678180" y="4307205"/>
            <a:ext cx="5425440" cy="4080510"/>
          </a:xfrm>
          <a:prstGeom prst="rect">
            <a:avLst/>
          </a:prstGeom>
        </p:spPr>
        <p:txBody>
          <a:bodyPr vert="horz" lIns="90562" tIns="45281" rIns="90562" bIns="452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6"/>
            <a:ext cx="2938780" cy="453390"/>
          </a:xfrm>
          <a:prstGeom prst="rect">
            <a:avLst/>
          </a:prstGeom>
        </p:spPr>
        <p:txBody>
          <a:bodyPr vert="horz" lIns="90562" tIns="45281" rIns="90562" bIns="45281"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1451" y="8612836"/>
            <a:ext cx="2938780" cy="453390"/>
          </a:xfrm>
          <a:prstGeom prst="rect">
            <a:avLst/>
          </a:prstGeom>
        </p:spPr>
        <p:txBody>
          <a:bodyPr vert="horz" lIns="90562" tIns="45281" rIns="90562" bIns="45281" rtlCol="0" anchor="b"/>
          <a:lstStyle>
            <a:lvl1pPr algn="r">
              <a:defRPr sz="1200"/>
            </a:lvl1pPr>
          </a:lstStyle>
          <a:p>
            <a:fld id="{FE624F5B-1426-C541-9D27-8542D18397EB}" type="slidenum">
              <a:rPr lang="en-US" smtClean="0"/>
              <a:t>‹#›</a:t>
            </a:fld>
            <a:endParaRPr lang="en-US" dirty="0"/>
          </a:p>
        </p:txBody>
      </p:sp>
    </p:spTree>
    <p:extLst>
      <p:ext uri="{BB962C8B-B14F-4D97-AF65-F5344CB8AC3E}">
        <p14:creationId xmlns:p14="http://schemas.microsoft.com/office/powerpoint/2010/main" val="334158089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a:t>
            </a:fld>
            <a:endParaRPr lang="en-US" dirty="0"/>
          </a:p>
        </p:txBody>
      </p:sp>
    </p:spTree>
    <p:extLst>
      <p:ext uri="{BB962C8B-B14F-4D97-AF65-F5344CB8AC3E}">
        <p14:creationId xmlns:p14="http://schemas.microsoft.com/office/powerpoint/2010/main" val="4068116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10</a:t>
            </a:fld>
            <a:endParaRPr lang="en-US" dirty="0"/>
          </a:p>
        </p:txBody>
      </p:sp>
    </p:spTree>
    <p:extLst>
      <p:ext uri="{BB962C8B-B14F-4D97-AF65-F5344CB8AC3E}">
        <p14:creationId xmlns:p14="http://schemas.microsoft.com/office/powerpoint/2010/main" val="2356863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11</a:t>
            </a:fld>
            <a:endParaRPr lang="en-US" dirty="0"/>
          </a:p>
        </p:txBody>
      </p:sp>
    </p:spTree>
    <p:extLst>
      <p:ext uri="{BB962C8B-B14F-4D97-AF65-F5344CB8AC3E}">
        <p14:creationId xmlns:p14="http://schemas.microsoft.com/office/powerpoint/2010/main" val="953766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12</a:t>
            </a:fld>
            <a:endParaRPr lang="en-US" dirty="0"/>
          </a:p>
        </p:txBody>
      </p:sp>
    </p:spTree>
    <p:extLst>
      <p:ext uri="{BB962C8B-B14F-4D97-AF65-F5344CB8AC3E}">
        <p14:creationId xmlns:p14="http://schemas.microsoft.com/office/powerpoint/2010/main" val="2477164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13</a:t>
            </a:fld>
            <a:endParaRPr lang="en-US" dirty="0"/>
          </a:p>
        </p:txBody>
      </p:sp>
    </p:spTree>
    <p:extLst>
      <p:ext uri="{BB962C8B-B14F-4D97-AF65-F5344CB8AC3E}">
        <p14:creationId xmlns:p14="http://schemas.microsoft.com/office/powerpoint/2010/main" val="427681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14</a:t>
            </a:fld>
            <a:endParaRPr lang="en-US" dirty="0"/>
          </a:p>
        </p:txBody>
      </p:sp>
    </p:spTree>
    <p:extLst>
      <p:ext uri="{BB962C8B-B14F-4D97-AF65-F5344CB8AC3E}">
        <p14:creationId xmlns:p14="http://schemas.microsoft.com/office/powerpoint/2010/main" val="1935745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15</a:t>
            </a:fld>
            <a:endParaRPr lang="en-US" dirty="0"/>
          </a:p>
        </p:txBody>
      </p:sp>
    </p:spTree>
    <p:extLst>
      <p:ext uri="{BB962C8B-B14F-4D97-AF65-F5344CB8AC3E}">
        <p14:creationId xmlns:p14="http://schemas.microsoft.com/office/powerpoint/2010/main" val="1618882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16</a:t>
            </a:fld>
            <a:endParaRPr lang="en-US" dirty="0"/>
          </a:p>
        </p:txBody>
      </p:sp>
    </p:spTree>
    <p:extLst>
      <p:ext uri="{BB962C8B-B14F-4D97-AF65-F5344CB8AC3E}">
        <p14:creationId xmlns:p14="http://schemas.microsoft.com/office/powerpoint/2010/main" val="931120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17</a:t>
            </a:fld>
            <a:endParaRPr lang="en-US" dirty="0"/>
          </a:p>
        </p:txBody>
      </p:sp>
    </p:spTree>
    <p:extLst>
      <p:ext uri="{BB962C8B-B14F-4D97-AF65-F5344CB8AC3E}">
        <p14:creationId xmlns:p14="http://schemas.microsoft.com/office/powerpoint/2010/main" val="12102965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18</a:t>
            </a:fld>
            <a:endParaRPr lang="en-US" dirty="0"/>
          </a:p>
        </p:txBody>
      </p:sp>
    </p:spTree>
    <p:extLst>
      <p:ext uri="{BB962C8B-B14F-4D97-AF65-F5344CB8AC3E}">
        <p14:creationId xmlns:p14="http://schemas.microsoft.com/office/powerpoint/2010/main" val="2898921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19</a:t>
            </a:fld>
            <a:endParaRPr lang="en-US" dirty="0"/>
          </a:p>
        </p:txBody>
      </p:sp>
    </p:spTree>
    <p:extLst>
      <p:ext uri="{BB962C8B-B14F-4D97-AF65-F5344CB8AC3E}">
        <p14:creationId xmlns:p14="http://schemas.microsoft.com/office/powerpoint/2010/main" val="22564657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79450"/>
            <a:ext cx="6045200" cy="3400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24F5B-1426-C541-9D27-8542D18397EB}" type="slidenum">
              <a:rPr lang="en-US" smtClean="0"/>
              <a:t>2</a:t>
            </a:fld>
            <a:endParaRPr lang="en-US" dirty="0"/>
          </a:p>
        </p:txBody>
      </p:sp>
    </p:spTree>
    <p:extLst>
      <p:ext uri="{BB962C8B-B14F-4D97-AF65-F5344CB8AC3E}">
        <p14:creationId xmlns:p14="http://schemas.microsoft.com/office/powerpoint/2010/main" val="14908378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20</a:t>
            </a:fld>
            <a:endParaRPr lang="en-US" dirty="0"/>
          </a:p>
        </p:txBody>
      </p:sp>
    </p:spTree>
    <p:extLst>
      <p:ext uri="{BB962C8B-B14F-4D97-AF65-F5344CB8AC3E}">
        <p14:creationId xmlns:p14="http://schemas.microsoft.com/office/powerpoint/2010/main" val="2359941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21</a:t>
            </a:fld>
            <a:endParaRPr lang="en-US" dirty="0"/>
          </a:p>
        </p:txBody>
      </p:sp>
    </p:spTree>
    <p:extLst>
      <p:ext uri="{BB962C8B-B14F-4D97-AF65-F5344CB8AC3E}">
        <p14:creationId xmlns:p14="http://schemas.microsoft.com/office/powerpoint/2010/main" val="3659554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22</a:t>
            </a:fld>
            <a:endParaRPr lang="en-US" dirty="0"/>
          </a:p>
        </p:txBody>
      </p:sp>
    </p:spTree>
    <p:extLst>
      <p:ext uri="{BB962C8B-B14F-4D97-AF65-F5344CB8AC3E}">
        <p14:creationId xmlns:p14="http://schemas.microsoft.com/office/powerpoint/2010/main" val="24539380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23</a:t>
            </a:fld>
            <a:endParaRPr lang="en-US" dirty="0"/>
          </a:p>
        </p:txBody>
      </p:sp>
    </p:spTree>
    <p:extLst>
      <p:ext uri="{BB962C8B-B14F-4D97-AF65-F5344CB8AC3E}">
        <p14:creationId xmlns:p14="http://schemas.microsoft.com/office/powerpoint/2010/main" val="2701077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24</a:t>
            </a:fld>
            <a:endParaRPr lang="en-US" dirty="0"/>
          </a:p>
        </p:txBody>
      </p:sp>
    </p:spTree>
    <p:extLst>
      <p:ext uri="{BB962C8B-B14F-4D97-AF65-F5344CB8AC3E}">
        <p14:creationId xmlns:p14="http://schemas.microsoft.com/office/powerpoint/2010/main" val="27870626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25</a:t>
            </a:fld>
            <a:endParaRPr lang="en-US" dirty="0"/>
          </a:p>
        </p:txBody>
      </p:sp>
    </p:spTree>
    <p:extLst>
      <p:ext uri="{BB962C8B-B14F-4D97-AF65-F5344CB8AC3E}">
        <p14:creationId xmlns:p14="http://schemas.microsoft.com/office/powerpoint/2010/main" val="3753239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26</a:t>
            </a:fld>
            <a:endParaRPr lang="en-US" dirty="0"/>
          </a:p>
        </p:txBody>
      </p:sp>
    </p:spTree>
    <p:extLst>
      <p:ext uri="{BB962C8B-B14F-4D97-AF65-F5344CB8AC3E}">
        <p14:creationId xmlns:p14="http://schemas.microsoft.com/office/powerpoint/2010/main" val="922213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27</a:t>
            </a:fld>
            <a:endParaRPr lang="en-US" dirty="0"/>
          </a:p>
        </p:txBody>
      </p:sp>
    </p:spTree>
    <p:extLst>
      <p:ext uri="{BB962C8B-B14F-4D97-AF65-F5344CB8AC3E}">
        <p14:creationId xmlns:p14="http://schemas.microsoft.com/office/powerpoint/2010/main" val="1307151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28</a:t>
            </a:fld>
            <a:endParaRPr lang="en-US" dirty="0"/>
          </a:p>
        </p:txBody>
      </p:sp>
    </p:spTree>
    <p:extLst>
      <p:ext uri="{BB962C8B-B14F-4D97-AF65-F5344CB8AC3E}">
        <p14:creationId xmlns:p14="http://schemas.microsoft.com/office/powerpoint/2010/main" val="12341326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29</a:t>
            </a:fld>
            <a:endParaRPr lang="en-US" dirty="0"/>
          </a:p>
        </p:txBody>
      </p:sp>
    </p:spTree>
    <p:extLst>
      <p:ext uri="{BB962C8B-B14F-4D97-AF65-F5344CB8AC3E}">
        <p14:creationId xmlns:p14="http://schemas.microsoft.com/office/powerpoint/2010/main" val="2791624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a:t>
            </a:fld>
            <a:endParaRPr lang="en-US" dirty="0"/>
          </a:p>
        </p:txBody>
      </p:sp>
    </p:spTree>
    <p:extLst>
      <p:ext uri="{BB962C8B-B14F-4D97-AF65-F5344CB8AC3E}">
        <p14:creationId xmlns:p14="http://schemas.microsoft.com/office/powerpoint/2010/main" val="18715113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30</a:t>
            </a:fld>
            <a:endParaRPr lang="en-US" dirty="0"/>
          </a:p>
        </p:txBody>
      </p:sp>
    </p:spTree>
    <p:extLst>
      <p:ext uri="{BB962C8B-B14F-4D97-AF65-F5344CB8AC3E}">
        <p14:creationId xmlns:p14="http://schemas.microsoft.com/office/powerpoint/2010/main" val="27505620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31</a:t>
            </a:fld>
            <a:endParaRPr lang="en-US" dirty="0"/>
          </a:p>
        </p:txBody>
      </p:sp>
    </p:spTree>
    <p:extLst>
      <p:ext uri="{BB962C8B-B14F-4D97-AF65-F5344CB8AC3E}">
        <p14:creationId xmlns:p14="http://schemas.microsoft.com/office/powerpoint/2010/main" val="3360986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32</a:t>
            </a:fld>
            <a:endParaRPr lang="en-US" dirty="0"/>
          </a:p>
        </p:txBody>
      </p:sp>
    </p:spTree>
    <p:extLst>
      <p:ext uri="{BB962C8B-B14F-4D97-AF65-F5344CB8AC3E}">
        <p14:creationId xmlns:p14="http://schemas.microsoft.com/office/powerpoint/2010/main" val="3829678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33</a:t>
            </a:fld>
            <a:endParaRPr lang="en-US" dirty="0"/>
          </a:p>
        </p:txBody>
      </p:sp>
    </p:spTree>
    <p:extLst>
      <p:ext uri="{BB962C8B-B14F-4D97-AF65-F5344CB8AC3E}">
        <p14:creationId xmlns:p14="http://schemas.microsoft.com/office/powerpoint/2010/main" val="11177750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34</a:t>
            </a:fld>
            <a:endParaRPr lang="en-US" dirty="0"/>
          </a:p>
        </p:txBody>
      </p:sp>
    </p:spTree>
    <p:extLst>
      <p:ext uri="{BB962C8B-B14F-4D97-AF65-F5344CB8AC3E}">
        <p14:creationId xmlns:p14="http://schemas.microsoft.com/office/powerpoint/2010/main" val="3917311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24F5B-1426-C541-9D27-8542D18397EB}" type="slidenum">
              <a:rPr lang="en-US" smtClean="0"/>
              <a:t>35</a:t>
            </a:fld>
            <a:endParaRPr lang="en-US" dirty="0"/>
          </a:p>
        </p:txBody>
      </p:sp>
    </p:spTree>
    <p:extLst>
      <p:ext uri="{BB962C8B-B14F-4D97-AF65-F5344CB8AC3E}">
        <p14:creationId xmlns:p14="http://schemas.microsoft.com/office/powerpoint/2010/main" val="2703990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36</a:t>
            </a:fld>
            <a:endParaRPr lang="en-US" dirty="0"/>
          </a:p>
        </p:txBody>
      </p:sp>
    </p:spTree>
    <p:extLst>
      <p:ext uri="{BB962C8B-B14F-4D97-AF65-F5344CB8AC3E}">
        <p14:creationId xmlns:p14="http://schemas.microsoft.com/office/powerpoint/2010/main" val="2500978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37</a:t>
            </a:fld>
            <a:endParaRPr lang="en-US" dirty="0"/>
          </a:p>
        </p:txBody>
      </p:sp>
    </p:spTree>
    <p:extLst>
      <p:ext uri="{BB962C8B-B14F-4D97-AF65-F5344CB8AC3E}">
        <p14:creationId xmlns:p14="http://schemas.microsoft.com/office/powerpoint/2010/main" val="8083442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38</a:t>
            </a:fld>
            <a:endParaRPr lang="en-US" dirty="0"/>
          </a:p>
        </p:txBody>
      </p:sp>
    </p:spTree>
    <p:extLst>
      <p:ext uri="{BB962C8B-B14F-4D97-AF65-F5344CB8AC3E}">
        <p14:creationId xmlns:p14="http://schemas.microsoft.com/office/powerpoint/2010/main" val="42660009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39</a:t>
            </a:fld>
            <a:endParaRPr lang="en-US" dirty="0"/>
          </a:p>
        </p:txBody>
      </p:sp>
    </p:spTree>
    <p:extLst>
      <p:ext uri="{BB962C8B-B14F-4D97-AF65-F5344CB8AC3E}">
        <p14:creationId xmlns:p14="http://schemas.microsoft.com/office/powerpoint/2010/main" val="3845941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a:t>
            </a:fld>
            <a:endParaRPr lang="en-US" dirty="0"/>
          </a:p>
        </p:txBody>
      </p:sp>
    </p:spTree>
    <p:extLst>
      <p:ext uri="{BB962C8B-B14F-4D97-AF65-F5344CB8AC3E}">
        <p14:creationId xmlns:p14="http://schemas.microsoft.com/office/powerpoint/2010/main" val="4638680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40</a:t>
            </a:fld>
            <a:endParaRPr lang="en-US" dirty="0"/>
          </a:p>
        </p:txBody>
      </p:sp>
    </p:spTree>
    <p:extLst>
      <p:ext uri="{BB962C8B-B14F-4D97-AF65-F5344CB8AC3E}">
        <p14:creationId xmlns:p14="http://schemas.microsoft.com/office/powerpoint/2010/main" val="21427739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41</a:t>
            </a:fld>
            <a:endParaRPr lang="en-US" dirty="0"/>
          </a:p>
        </p:txBody>
      </p:sp>
    </p:spTree>
    <p:extLst>
      <p:ext uri="{BB962C8B-B14F-4D97-AF65-F5344CB8AC3E}">
        <p14:creationId xmlns:p14="http://schemas.microsoft.com/office/powerpoint/2010/main" val="23097763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42</a:t>
            </a:fld>
            <a:endParaRPr lang="en-US" dirty="0"/>
          </a:p>
        </p:txBody>
      </p:sp>
    </p:spTree>
    <p:extLst>
      <p:ext uri="{BB962C8B-B14F-4D97-AF65-F5344CB8AC3E}">
        <p14:creationId xmlns:p14="http://schemas.microsoft.com/office/powerpoint/2010/main" val="1157330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43</a:t>
            </a:fld>
            <a:endParaRPr lang="en-US" dirty="0"/>
          </a:p>
        </p:txBody>
      </p:sp>
    </p:spTree>
    <p:extLst>
      <p:ext uri="{BB962C8B-B14F-4D97-AF65-F5344CB8AC3E}">
        <p14:creationId xmlns:p14="http://schemas.microsoft.com/office/powerpoint/2010/main" val="35383837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8300" y="679450"/>
            <a:ext cx="6045200" cy="34004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24F5B-1426-C541-9D27-8542D18397EB}" type="slidenum">
              <a:rPr lang="en-US" smtClean="0"/>
              <a:t>44</a:t>
            </a:fld>
            <a:endParaRPr lang="en-US" dirty="0"/>
          </a:p>
        </p:txBody>
      </p:sp>
    </p:spTree>
    <p:extLst>
      <p:ext uri="{BB962C8B-B14F-4D97-AF65-F5344CB8AC3E}">
        <p14:creationId xmlns:p14="http://schemas.microsoft.com/office/powerpoint/2010/main" val="24407050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45</a:t>
            </a:fld>
            <a:endParaRPr lang="en-US" dirty="0"/>
          </a:p>
        </p:txBody>
      </p:sp>
    </p:spTree>
    <p:extLst>
      <p:ext uri="{BB962C8B-B14F-4D97-AF65-F5344CB8AC3E}">
        <p14:creationId xmlns:p14="http://schemas.microsoft.com/office/powerpoint/2010/main" val="16592880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46</a:t>
            </a:fld>
            <a:endParaRPr lang="en-US" dirty="0"/>
          </a:p>
        </p:txBody>
      </p:sp>
    </p:spTree>
    <p:extLst>
      <p:ext uri="{BB962C8B-B14F-4D97-AF65-F5344CB8AC3E}">
        <p14:creationId xmlns:p14="http://schemas.microsoft.com/office/powerpoint/2010/main" val="3785727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47</a:t>
            </a:fld>
            <a:endParaRPr lang="en-US" dirty="0"/>
          </a:p>
        </p:txBody>
      </p:sp>
    </p:spTree>
    <p:extLst>
      <p:ext uri="{BB962C8B-B14F-4D97-AF65-F5344CB8AC3E}">
        <p14:creationId xmlns:p14="http://schemas.microsoft.com/office/powerpoint/2010/main" val="1681908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48</a:t>
            </a:fld>
            <a:endParaRPr lang="en-US" dirty="0"/>
          </a:p>
        </p:txBody>
      </p:sp>
    </p:spTree>
    <p:extLst>
      <p:ext uri="{BB962C8B-B14F-4D97-AF65-F5344CB8AC3E}">
        <p14:creationId xmlns:p14="http://schemas.microsoft.com/office/powerpoint/2010/main" val="21493959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49</a:t>
            </a:fld>
            <a:endParaRPr lang="en-US" dirty="0"/>
          </a:p>
        </p:txBody>
      </p:sp>
    </p:spTree>
    <p:extLst>
      <p:ext uri="{BB962C8B-B14F-4D97-AF65-F5344CB8AC3E}">
        <p14:creationId xmlns:p14="http://schemas.microsoft.com/office/powerpoint/2010/main" val="200038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a:t>
            </a:fld>
            <a:endParaRPr lang="en-US" dirty="0"/>
          </a:p>
        </p:txBody>
      </p:sp>
    </p:spTree>
    <p:extLst>
      <p:ext uri="{BB962C8B-B14F-4D97-AF65-F5344CB8AC3E}">
        <p14:creationId xmlns:p14="http://schemas.microsoft.com/office/powerpoint/2010/main" val="10335198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50</a:t>
            </a:fld>
            <a:endParaRPr lang="en-US" dirty="0"/>
          </a:p>
        </p:txBody>
      </p:sp>
    </p:spTree>
    <p:extLst>
      <p:ext uri="{BB962C8B-B14F-4D97-AF65-F5344CB8AC3E}">
        <p14:creationId xmlns:p14="http://schemas.microsoft.com/office/powerpoint/2010/main" val="1474493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51</a:t>
            </a:fld>
            <a:endParaRPr lang="en-US" dirty="0"/>
          </a:p>
        </p:txBody>
      </p:sp>
    </p:spTree>
    <p:extLst>
      <p:ext uri="{BB962C8B-B14F-4D97-AF65-F5344CB8AC3E}">
        <p14:creationId xmlns:p14="http://schemas.microsoft.com/office/powerpoint/2010/main" val="8945592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52</a:t>
            </a:fld>
            <a:endParaRPr lang="en-US" dirty="0"/>
          </a:p>
        </p:txBody>
      </p:sp>
    </p:spTree>
    <p:extLst>
      <p:ext uri="{BB962C8B-B14F-4D97-AF65-F5344CB8AC3E}">
        <p14:creationId xmlns:p14="http://schemas.microsoft.com/office/powerpoint/2010/main" val="240512109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53</a:t>
            </a:fld>
            <a:endParaRPr lang="en-US" dirty="0"/>
          </a:p>
        </p:txBody>
      </p:sp>
    </p:spTree>
    <p:extLst>
      <p:ext uri="{BB962C8B-B14F-4D97-AF65-F5344CB8AC3E}">
        <p14:creationId xmlns:p14="http://schemas.microsoft.com/office/powerpoint/2010/main" val="40193587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54</a:t>
            </a:fld>
            <a:endParaRPr lang="en-US" dirty="0"/>
          </a:p>
        </p:txBody>
      </p:sp>
    </p:spTree>
    <p:extLst>
      <p:ext uri="{BB962C8B-B14F-4D97-AF65-F5344CB8AC3E}">
        <p14:creationId xmlns:p14="http://schemas.microsoft.com/office/powerpoint/2010/main" val="15438698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55</a:t>
            </a:fld>
            <a:endParaRPr lang="en-US" dirty="0"/>
          </a:p>
        </p:txBody>
      </p:sp>
    </p:spTree>
    <p:extLst>
      <p:ext uri="{BB962C8B-B14F-4D97-AF65-F5344CB8AC3E}">
        <p14:creationId xmlns:p14="http://schemas.microsoft.com/office/powerpoint/2010/main" val="27751826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56</a:t>
            </a:fld>
            <a:endParaRPr lang="en-US" dirty="0"/>
          </a:p>
        </p:txBody>
      </p:sp>
    </p:spTree>
    <p:extLst>
      <p:ext uri="{BB962C8B-B14F-4D97-AF65-F5344CB8AC3E}">
        <p14:creationId xmlns:p14="http://schemas.microsoft.com/office/powerpoint/2010/main" val="331633786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57</a:t>
            </a:fld>
            <a:endParaRPr lang="en-US" dirty="0"/>
          </a:p>
        </p:txBody>
      </p:sp>
    </p:spTree>
    <p:extLst>
      <p:ext uri="{BB962C8B-B14F-4D97-AF65-F5344CB8AC3E}">
        <p14:creationId xmlns:p14="http://schemas.microsoft.com/office/powerpoint/2010/main" val="25769767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58</a:t>
            </a:fld>
            <a:endParaRPr lang="en-US" dirty="0"/>
          </a:p>
        </p:txBody>
      </p:sp>
    </p:spTree>
    <p:extLst>
      <p:ext uri="{BB962C8B-B14F-4D97-AF65-F5344CB8AC3E}">
        <p14:creationId xmlns:p14="http://schemas.microsoft.com/office/powerpoint/2010/main" val="25423103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59</a:t>
            </a:fld>
            <a:endParaRPr lang="en-US" dirty="0"/>
          </a:p>
        </p:txBody>
      </p:sp>
    </p:spTree>
    <p:extLst>
      <p:ext uri="{BB962C8B-B14F-4D97-AF65-F5344CB8AC3E}">
        <p14:creationId xmlns:p14="http://schemas.microsoft.com/office/powerpoint/2010/main" val="2332901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a:t>
            </a:fld>
            <a:endParaRPr lang="en-US" dirty="0"/>
          </a:p>
        </p:txBody>
      </p:sp>
    </p:spTree>
    <p:extLst>
      <p:ext uri="{BB962C8B-B14F-4D97-AF65-F5344CB8AC3E}">
        <p14:creationId xmlns:p14="http://schemas.microsoft.com/office/powerpoint/2010/main" val="188406562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60</a:t>
            </a:fld>
            <a:endParaRPr lang="en-US" dirty="0"/>
          </a:p>
        </p:txBody>
      </p:sp>
    </p:spTree>
    <p:extLst>
      <p:ext uri="{BB962C8B-B14F-4D97-AF65-F5344CB8AC3E}">
        <p14:creationId xmlns:p14="http://schemas.microsoft.com/office/powerpoint/2010/main" val="477125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61</a:t>
            </a:fld>
            <a:endParaRPr lang="en-US" dirty="0"/>
          </a:p>
        </p:txBody>
      </p:sp>
    </p:spTree>
    <p:extLst>
      <p:ext uri="{BB962C8B-B14F-4D97-AF65-F5344CB8AC3E}">
        <p14:creationId xmlns:p14="http://schemas.microsoft.com/office/powerpoint/2010/main" val="1220580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62</a:t>
            </a:fld>
            <a:endParaRPr lang="en-US" dirty="0"/>
          </a:p>
        </p:txBody>
      </p:sp>
    </p:spTree>
    <p:extLst>
      <p:ext uri="{BB962C8B-B14F-4D97-AF65-F5344CB8AC3E}">
        <p14:creationId xmlns:p14="http://schemas.microsoft.com/office/powerpoint/2010/main" val="32767318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63</a:t>
            </a:fld>
            <a:endParaRPr lang="en-US" dirty="0"/>
          </a:p>
        </p:txBody>
      </p:sp>
    </p:spTree>
    <p:extLst>
      <p:ext uri="{BB962C8B-B14F-4D97-AF65-F5344CB8AC3E}">
        <p14:creationId xmlns:p14="http://schemas.microsoft.com/office/powerpoint/2010/main" val="24356673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64</a:t>
            </a:fld>
            <a:endParaRPr lang="en-US" dirty="0"/>
          </a:p>
        </p:txBody>
      </p:sp>
    </p:spTree>
    <p:extLst>
      <p:ext uri="{BB962C8B-B14F-4D97-AF65-F5344CB8AC3E}">
        <p14:creationId xmlns:p14="http://schemas.microsoft.com/office/powerpoint/2010/main" val="34535449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65</a:t>
            </a:fld>
            <a:endParaRPr lang="en-US" dirty="0"/>
          </a:p>
        </p:txBody>
      </p:sp>
    </p:spTree>
    <p:extLst>
      <p:ext uri="{BB962C8B-B14F-4D97-AF65-F5344CB8AC3E}">
        <p14:creationId xmlns:p14="http://schemas.microsoft.com/office/powerpoint/2010/main" val="234667056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66</a:t>
            </a:fld>
            <a:endParaRPr lang="en-US" dirty="0"/>
          </a:p>
        </p:txBody>
      </p:sp>
    </p:spTree>
    <p:extLst>
      <p:ext uri="{BB962C8B-B14F-4D97-AF65-F5344CB8AC3E}">
        <p14:creationId xmlns:p14="http://schemas.microsoft.com/office/powerpoint/2010/main" val="6833655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67</a:t>
            </a:fld>
            <a:endParaRPr lang="en-US" dirty="0"/>
          </a:p>
        </p:txBody>
      </p:sp>
    </p:spTree>
    <p:extLst>
      <p:ext uri="{BB962C8B-B14F-4D97-AF65-F5344CB8AC3E}">
        <p14:creationId xmlns:p14="http://schemas.microsoft.com/office/powerpoint/2010/main" val="11715189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68</a:t>
            </a:fld>
            <a:endParaRPr lang="en-US" dirty="0"/>
          </a:p>
        </p:txBody>
      </p:sp>
    </p:spTree>
    <p:extLst>
      <p:ext uri="{BB962C8B-B14F-4D97-AF65-F5344CB8AC3E}">
        <p14:creationId xmlns:p14="http://schemas.microsoft.com/office/powerpoint/2010/main" val="24765826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69</a:t>
            </a:fld>
            <a:endParaRPr lang="en-US" dirty="0"/>
          </a:p>
        </p:txBody>
      </p:sp>
    </p:spTree>
    <p:extLst>
      <p:ext uri="{BB962C8B-B14F-4D97-AF65-F5344CB8AC3E}">
        <p14:creationId xmlns:p14="http://schemas.microsoft.com/office/powerpoint/2010/main" val="354077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a:t>
            </a:fld>
            <a:endParaRPr lang="en-US" dirty="0"/>
          </a:p>
        </p:txBody>
      </p:sp>
    </p:spTree>
    <p:extLst>
      <p:ext uri="{BB962C8B-B14F-4D97-AF65-F5344CB8AC3E}">
        <p14:creationId xmlns:p14="http://schemas.microsoft.com/office/powerpoint/2010/main" val="1754546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70</a:t>
            </a:fld>
            <a:endParaRPr lang="en-US" dirty="0"/>
          </a:p>
        </p:txBody>
      </p:sp>
    </p:spTree>
    <p:extLst>
      <p:ext uri="{BB962C8B-B14F-4D97-AF65-F5344CB8AC3E}">
        <p14:creationId xmlns:p14="http://schemas.microsoft.com/office/powerpoint/2010/main" val="20612623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71</a:t>
            </a:fld>
            <a:endParaRPr lang="en-US" dirty="0"/>
          </a:p>
        </p:txBody>
      </p:sp>
    </p:spTree>
    <p:extLst>
      <p:ext uri="{BB962C8B-B14F-4D97-AF65-F5344CB8AC3E}">
        <p14:creationId xmlns:p14="http://schemas.microsoft.com/office/powerpoint/2010/main" val="36130759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72</a:t>
            </a:fld>
            <a:endParaRPr lang="en-US" dirty="0"/>
          </a:p>
        </p:txBody>
      </p:sp>
    </p:spTree>
    <p:extLst>
      <p:ext uri="{BB962C8B-B14F-4D97-AF65-F5344CB8AC3E}">
        <p14:creationId xmlns:p14="http://schemas.microsoft.com/office/powerpoint/2010/main" val="324702528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73</a:t>
            </a:fld>
            <a:endParaRPr lang="en-US" dirty="0"/>
          </a:p>
        </p:txBody>
      </p:sp>
    </p:spTree>
    <p:extLst>
      <p:ext uri="{BB962C8B-B14F-4D97-AF65-F5344CB8AC3E}">
        <p14:creationId xmlns:p14="http://schemas.microsoft.com/office/powerpoint/2010/main" val="104721306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74</a:t>
            </a:fld>
            <a:endParaRPr lang="en-US" dirty="0"/>
          </a:p>
        </p:txBody>
      </p:sp>
    </p:spTree>
    <p:extLst>
      <p:ext uri="{BB962C8B-B14F-4D97-AF65-F5344CB8AC3E}">
        <p14:creationId xmlns:p14="http://schemas.microsoft.com/office/powerpoint/2010/main" val="19378560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75</a:t>
            </a:fld>
            <a:endParaRPr lang="en-US" dirty="0"/>
          </a:p>
        </p:txBody>
      </p:sp>
    </p:spTree>
    <p:extLst>
      <p:ext uri="{BB962C8B-B14F-4D97-AF65-F5344CB8AC3E}">
        <p14:creationId xmlns:p14="http://schemas.microsoft.com/office/powerpoint/2010/main" val="352500925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76</a:t>
            </a:fld>
            <a:endParaRPr lang="en-US" dirty="0"/>
          </a:p>
        </p:txBody>
      </p:sp>
    </p:spTree>
    <p:extLst>
      <p:ext uri="{BB962C8B-B14F-4D97-AF65-F5344CB8AC3E}">
        <p14:creationId xmlns:p14="http://schemas.microsoft.com/office/powerpoint/2010/main" val="29291974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77</a:t>
            </a:fld>
            <a:endParaRPr lang="en-US" dirty="0"/>
          </a:p>
        </p:txBody>
      </p:sp>
    </p:spTree>
    <p:extLst>
      <p:ext uri="{BB962C8B-B14F-4D97-AF65-F5344CB8AC3E}">
        <p14:creationId xmlns:p14="http://schemas.microsoft.com/office/powerpoint/2010/main" val="18502618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78</a:t>
            </a:fld>
            <a:endParaRPr lang="en-US" dirty="0"/>
          </a:p>
        </p:txBody>
      </p:sp>
    </p:spTree>
    <p:extLst>
      <p:ext uri="{BB962C8B-B14F-4D97-AF65-F5344CB8AC3E}">
        <p14:creationId xmlns:p14="http://schemas.microsoft.com/office/powerpoint/2010/main" val="370590778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79</a:t>
            </a:fld>
            <a:endParaRPr lang="en-US" dirty="0"/>
          </a:p>
        </p:txBody>
      </p:sp>
    </p:spTree>
    <p:extLst>
      <p:ext uri="{BB962C8B-B14F-4D97-AF65-F5344CB8AC3E}">
        <p14:creationId xmlns:p14="http://schemas.microsoft.com/office/powerpoint/2010/main" val="318408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a:t>
            </a:fld>
            <a:endParaRPr lang="en-US" dirty="0"/>
          </a:p>
        </p:txBody>
      </p:sp>
    </p:spTree>
    <p:extLst>
      <p:ext uri="{BB962C8B-B14F-4D97-AF65-F5344CB8AC3E}">
        <p14:creationId xmlns:p14="http://schemas.microsoft.com/office/powerpoint/2010/main" val="117482240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80</a:t>
            </a:fld>
            <a:endParaRPr lang="en-US" dirty="0"/>
          </a:p>
        </p:txBody>
      </p:sp>
    </p:spTree>
    <p:extLst>
      <p:ext uri="{BB962C8B-B14F-4D97-AF65-F5344CB8AC3E}">
        <p14:creationId xmlns:p14="http://schemas.microsoft.com/office/powerpoint/2010/main" val="321867547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81</a:t>
            </a:fld>
            <a:endParaRPr lang="en-US" dirty="0"/>
          </a:p>
        </p:txBody>
      </p:sp>
    </p:spTree>
    <p:extLst>
      <p:ext uri="{BB962C8B-B14F-4D97-AF65-F5344CB8AC3E}">
        <p14:creationId xmlns:p14="http://schemas.microsoft.com/office/powerpoint/2010/main" val="109907173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82</a:t>
            </a:fld>
            <a:endParaRPr lang="en-US" dirty="0"/>
          </a:p>
        </p:txBody>
      </p:sp>
    </p:spTree>
    <p:extLst>
      <p:ext uri="{BB962C8B-B14F-4D97-AF65-F5344CB8AC3E}">
        <p14:creationId xmlns:p14="http://schemas.microsoft.com/office/powerpoint/2010/main" val="185123890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83</a:t>
            </a:fld>
            <a:endParaRPr lang="en-US" dirty="0"/>
          </a:p>
        </p:txBody>
      </p:sp>
    </p:spTree>
    <p:extLst>
      <p:ext uri="{BB962C8B-B14F-4D97-AF65-F5344CB8AC3E}">
        <p14:creationId xmlns:p14="http://schemas.microsoft.com/office/powerpoint/2010/main" val="40730404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84</a:t>
            </a:fld>
            <a:endParaRPr lang="en-US" dirty="0"/>
          </a:p>
        </p:txBody>
      </p:sp>
    </p:spTree>
    <p:extLst>
      <p:ext uri="{BB962C8B-B14F-4D97-AF65-F5344CB8AC3E}">
        <p14:creationId xmlns:p14="http://schemas.microsoft.com/office/powerpoint/2010/main" val="11964576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85</a:t>
            </a:fld>
            <a:endParaRPr lang="en-US" dirty="0"/>
          </a:p>
        </p:txBody>
      </p:sp>
    </p:spTree>
    <p:extLst>
      <p:ext uri="{BB962C8B-B14F-4D97-AF65-F5344CB8AC3E}">
        <p14:creationId xmlns:p14="http://schemas.microsoft.com/office/powerpoint/2010/main" val="228040819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86</a:t>
            </a:fld>
            <a:endParaRPr lang="en-US" dirty="0"/>
          </a:p>
        </p:txBody>
      </p:sp>
    </p:spTree>
    <p:extLst>
      <p:ext uri="{BB962C8B-B14F-4D97-AF65-F5344CB8AC3E}">
        <p14:creationId xmlns:p14="http://schemas.microsoft.com/office/powerpoint/2010/main" val="12137242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87</a:t>
            </a:fld>
            <a:endParaRPr lang="en-US" dirty="0"/>
          </a:p>
        </p:txBody>
      </p:sp>
    </p:spTree>
    <p:extLst>
      <p:ext uri="{BB962C8B-B14F-4D97-AF65-F5344CB8AC3E}">
        <p14:creationId xmlns:p14="http://schemas.microsoft.com/office/powerpoint/2010/main" val="415143354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88</a:t>
            </a:fld>
            <a:endParaRPr lang="en-US" dirty="0"/>
          </a:p>
        </p:txBody>
      </p:sp>
    </p:spTree>
    <p:extLst>
      <p:ext uri="{BB962C8B-B14F-4D97-AF65-F5344CB8AC3E}">
        <p14:creationId xmlns:p14="http://schemas.microsoft.com/office/powerpoint/2010/main" val="79785222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89</a:t>
            </a:fld>
            <a:endParaRPr lang="en-US" dirty="0"/>
          </a:p>
        </p:txBody>
      </p:sp>
    </p:spTree>
    <p:extLst>
      <p:ext uri="{BB962C8B-B14F-4D97-AF65-F5344CB8AC3E}">
        <p14:creationId xmlns:p14="http://schemas.microsoft.com/office/powerpoint/2010/main" val="398193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9</a:t>
            </a:fld>
            <a:endParaRPr lang="en-US" dirty="0"/>
          </a:p>
        </p:txBody>
      </p:sp>
    </p:spTree>
    <p:extLst>
      <p:ext uri="{BB962C8B-B14F-4D97-AF65-F5344CB8AC3E}">
        <p14:creationId xmlns:p14="http://schemas.microsoft.com/office/powerpoint/2010/main" val="264516485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E624F5B-1426-C541-9D27-8542D18397EB}" type="slidenum">
              <a:rPr lang="en-US" smtClean="0"/>
              <a:t>90</a:t>
            </a:fld>
            <a:endParaRPr lang="en-US" dirty="0"/>
          </a:p>
        </p:txBody>
      </p:sp>
    </p:spTree>
    <p:extLst>
      <p:ext uri="{BB962C8B-B14F-4D97-AF65-F5344CB8AC3E}">
        <p14:creationId xmlns:p14="http://schemas.microsoft.com/office/powerpoint/2010/main" val="392669471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624F5B-1426-C541-9D27-8542D18397EB}" type="slidenum">
              <a:rPr lang="en-US" smtClean="0"/>
              <a:t>91</a:t>
            </a:fld>
            <a:endParaRPr lang="en-US" dirty="0"/>
          </a:p>
        </p:txBody>
      </p:sp>
    </p:spTree>
    <p:extLst>
      <p:ext uri="{BB962C8B-B14F-4D97-AF65-F5344CB8AC3E}">
        <p14:creationId xmlns:p14="http://schemas.microsoft.com/office/powerpoint/2010/main" val="257632987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gradFill flip="none" rotWithShape="1">
            <a:gsLst>
              <a:gs pos="100000">
                <a:srgbClr val="F0B01E"/>
              </a:gs>
              <a:gs pos="29000">
                <a:srgbClr val="00ABDF"/>
              </a:gs>
              <a:gs pos="59000">
                <a:srgbClr val="60D2F9"/>
              </a:gs>
            </a:gsLst>
            <a:lin ang="33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Text Placeholder 4"/>
          <p:cNvSpPr>
            <a:spLocks noGrp="1"/>
          </p:cNvSpPr>
          <p:nvPr>
            <p:ph type="body" sz="quarter" idx="10" hasCustomPrompt="1"/>
          </p:nvPr>
        </p:nvSpPr>
        <p:spPr>
          <a:xfrm>
            <a:off x="333374" y="1709424"/>
            <a:ext cx="8468856" cy="1327339"/>
          </a:xfrm>
          <a:prstGeom prst="rect">
            <a:avLst/>
          </a:prstGeom>
        </p:spPr>
        <p:txBody>
          <a:bodyPr lIns="91440" anchor="b">
            <a:noAutofit/>
          </a:bodyPr>
          <a:lstStyle>
            <a:lvl1pPr marL="0" indent="0" defTabSz="-176213">
              <a:lnSpc>
                <a:spcPct val="80000"/>
              </a:lnSpc>
              <a:defRPr sz="6000" cap="all" baseline="0">
                <a:solidFill>
                  <a:srgbClr val="FFFFFF"/>
                </a:solidFill>
              </a:defRPr>
            </a:lvl1pPr>
          </a:lstStyle>
          <a:p>
            <a:pPr lvl="0"/>
            <a:r>
              <a:rPr lang="en-US" dirty="0"/>
              <a:t>edit title </a:t>
            </a:r>
          </a:p>
          <a:p>
            <a:pPr lvl="0"/>
            <a:r>
              <a:rPr lang="en-US" dirty="0"/>
              <a:t>(2 lines, 60-pt)</a:t>
            </a:r>
          </a:p>
        </p:txBody>
      </p:sp>
      <p:sp>
        <p:nvSpPr>
          <p:cNvPr id="12" name="Rectangle 11"/>
          <p:cNvSpPr/>
          <p:nvPr/>
        </p:nvSpPr>
        <p:spPr>
          <a:xfrm>
            <a:off x="0" y="3095182"/>
            <a:ext cx="9144000" cy="1009988"/>
          </a:xfrm>
          <a:prstGeom prst="rect">
            <a:avLst/>
          </a:prstGeom>
          <a:solidFill>
            <a:srgbClr val="4C4C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solidFill>
                <a:schemeClr val="lt1"/>
              </a:solidFill>
            </a:endParaRPr>
          </a:p>
        </p:txBody>
      </p:sp>
      <p:sp>
        <p:nvSpPr>
          <p:cNvPr id="15" name="Text Placeholder 3"/>
          <p:cNvSpPr>
            <a:spLocks noGrp="1"/>
          </p:cNvSpPr>
          <p:nvPr>
            <p:ph type="body" sz="quarter" idx="11" hasCustomPrompt="1"/>
          </p:nvPr>
        </p:nvSpPr>
        <p:spPr>
          <a:xfrm>
            <a:off x="333378" y="3092716"/>
            <a:ext cx="6044117" cy="1009988"/>
          </a:xfrm>
          <a:prstGeom prst="rect">
            <a:avLst/>
          </a:prstGeom>
        </p:spPr>
        <p:txBody>
          <a:bodyPr tIns="91440" bIns="91440" anchor="ctr">
            <a:normAutofit/>
          </a:bodyPr>
          <a:lstStyle>
            <a:lvl1pPr>
              <a:lnSpc>
                <a:spcPct val="100000"/>
              </a:lnSpc>
              <a:defRPr sz="2200">
                <a:solidFill>
                  <a:srgbClr val="FFFFFF"/>
                </a:solidFill>
              </a:defRPr>
            </a:lvl1pPr>
          </a:lstStyle>
          <a:p>
            <a:pPr lvl="0"/>
            <a:r>
              <a:rPr lang="en-US" dirty="0"/>
              <a:t>Edit sub head text (1-line, 16-22pt.)</a:t>
            </a:r>
          </a:p>
        </p:txBody>
      </p:sp>
      <p:pic>
        <p:nvPicPr>
          <p:cNvPr id="8" name="Picture 7" descr="CroppedSmallA.png"/>
          <p:cNvPicPr>
            <a:picLocks noChangeAspect="1"/>
          </p:cNvPicPr>
          <p:nvPr/>
        </p:nvPicPr>
        <p:blipFill>
          <a:blip r:embed="rId2">
            <a:duotone>
              <a:prstClr val="black"/>
              <a:srgbClr val="D9C3A5">
                <a:tint val="50000"/>
                <a:satMod val="180000"/>
              </a:srgbClr>
            </a:duotone>
            <a:alphaModFix amt="18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413174" y="3092718"/>
            <a:ext cx="2730826" cy="1014917"/>
          </a:xfrm>
          <a:prstGeom prst="rect">
            <a:avLst/>
          </a:prstGeom>
        </p:spPr>
      </p:pic>
      <p:pic>
        <p:nvPicPr>
          <p:cNvPr id="10" name="Picture 9" descr="ACTIVE Network Logo_Rev_4C.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5112" y="3352253"/>
            <a:ext cx="1878383" cy="526649"/>
          </a:xfrm>
          <a:prstGeom prst="rect">
            <a:avLst/>
          </a:prstGeom>
        </p:spPr>
      </p:pic>
      <p:sp>
        <p:nvSpPr>
          <p:cNvPr id="11" name="Rectangle 10"/>
          <p:cNvSpPr/>
          <p:nvPr userDrawn="1"/>
        </p:nvSpPr>
        <p:spPr>
          <a:xfrm>
            <a:off x="0" y="3095185"/>
            <a:ext cx="9144000" cy="1009988"/>
          </a:xfrm>
          <a:prstGeom prst="rect">
            <a:avLst/>
          </a:prstGeom>
          <a:solidFill>
            <a:srgbClr val="4C4C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solidFill>
                <a:schemeClr val="lt1"/>
              </a:solidFill>
            </a:endParaRPr>
          </a:p>
        </p:txBody>
      </p:sp>
      <p:pic>
        <p:nvPicPr>
          <p:cNvPr id="13" name="Picture 12" descr="CroppedSmallA.png"/>
          <p:cNvPicPr>
            <a:picLocks noChangeAspect="1"/>
          </p:cNvPicPr>
          <p:nvPr userDrawn="1"/>
        </p:nvPicPr>
        <p:blipFill>
          <a:blip r:embed="rId2">
            <a:duotone>
              <a:prstClr val="black"/>
              <a:srgbClr val="D9C3A5">
                <a:tint val="50000"/>
                <a:satMod val="180000"/>
              </a:srgbClr>
            </a:duotone>
            <a:alphaModFix amt="18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413174" y="3092721"/>
            <a:ext cx="2730826" cy="1014917"/>
          </a:xfrm>
          <a:prstGeom prst="rect">
            <a:avLst/>
          </a:prstGeom>
        </p:spPr>
      </p:pic>
      <p:pic>
        <p:nvPicPr>
          <p:cNvPr id="14" name="Picture 13" descr="ACTIVE Network Logo_4C_rev.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045580" y="3464310"/>
            <a:ext cx="1853061" cy="388594"/>
          </a:xfrm>
          <a:prstGeom prst="rect">
            <a:avLst/>
          </a:prstGeom>
        </p:spPr>
      </p:pic>
    </p:spTree>
    <p:extLst>
      <p:ext uri="{BB962C8B-B14F-4D97-AF65-F5344CB8AC3E}">
        <p14:creationId xmlns:p14="http://schemas.microsoft.com/office/powerpoint/2010/main" val="421438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3354" y="850906"/>
            <a:ext cx="3330333" cy="3911762"/>
          </a:xfrm>
          <a:prstGeom prst="rect">
            <a:avLst/>
          </a:prstGeom>
        </p:spPr>
        <p:txBody>
          <a:bodyPr/>
          <a:lstStyle>
            <a:lvl1pPr marL="0" indent="0">
              <a:lnSpc>
                <a:spcPct val="14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Content Placeholder 3"/>
          <p:cNvSpPr>
            <a:spLocks noGrp="1"/>
          </p:cNvSpPr>
          <p:nvPr>
            <p:ph sz="half" idx="10" hasCustomPrompt="1"/>
          </p:nvPr>
        </p:nvSpPr>
        <p:spPr>
          <a:xfrm>
            <a:off x="4005736" y="853563"/>
            <a:ext cx="4602458" cy="39087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6" name="Title Placeholder 1"/>
          <p:cNvSpPr>
            <a:spLocks noGrp="1"/>
          </p:cNvSpPr>
          <p:nvPr>
            <p:ph type="title" hasCustomPrompt="1"/>
          </p:nvPr>
        </p:nvSpPr>
        <p:spPr>
          <a:xfrm>
            <a:off x="2" y="65875"/>
            <a:ext cx="8607424"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
        <p:nvSpPr>
          <p:cNvPr id="9" name="Slide Number Placeholder 5"/>
          <p:cNvSpPr>
            <a:spLocks noGrp="1"/>
          </p:cNvSpPr>
          <p:nvPr>
            <p:ph type="sldNum" sz="quarter" idx="4"/>
          </p:nvPr>
        </p:nvSpPr>
        <p:spPr>
          <a:xfrm>
            <a:off x="8661400" y="96048"/>
            <a:ext cx="368300" cy="274637"/>
          </a:xfrm>
          <a:prstGeom prst="rect">
            <a:avLst/>
          </a:prstGeom>
        </p:spPr>
        <p:txBody>
          <a:bodyPr vert="horz" lIns="91440" tIns="45720" rIns="91440" bIns="45720" rtlCol="0" anchor="ctr"/>
          <a:lstStyle>
            <a:lvl1pPr algn="r">
              <a:defRPr sz="1050">
                <a:solidFill>
                  <a:schemeClr val="tx1">
                    <a:tint val="75000"/>
                  </a:schemeClr>
                </a:solidFill>
              </a:defRPr>
            </a:lvl1pPr>
          </a:lstStyle>
          <a:p>
            <a:fld id="{8314EFB3-ED7C-B44B-898F-557EA6D01439}" type="slidenum">
              <a:rPr lang="en-US" smtClean="0"/>
              <a:pPr/>
              <a:t>‹#›</a:t>
            </a:fld>
            <a:endParaRPr lang="en-US" dirty="0"/>
          </a:p>
        </p:txBody>
      </p:sp>
    </p:spTree>
    <p:extLst>
      <p:ext uri="{BB962C8B-B14F-4D97-AF65-F5344CB8AC3E}">
        <p14:creationId xmlns:p14="http://schemas.microsoft.com/office/powerpoint/2010/main" val="316956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080" y="850904"/>
            <a:ext cx="8476525" cy="3359149"/>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388080" y="4361098"/>
            <a:ext cx="8476525" cy="364592"/>
          </a:xfrm>
          <a:prstGeom prst="rect">
            <a:avLst/>
          </a:prstGeo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itle Placeholder 1"/>
          <p:cNvSpPr>
            <a:spLocks noGrp="1"/>
          </p:cNvSpPr>
          <p:nvPr>
            <p:ph type="title" hasCustomPrompt="1"/>
          </p:nvPr>
        </p:nvSpPr>
        <p:spPr>
          <a:xfrm>
            <a:off x="7" y="65875"/>
            <a:ext cx="8876741"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14275566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ull Photo">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2"/>
            <a:ext cx="9144000" cy="4812927"/>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Tree>
    <p:extLst>
      <p:ext uri="{BB962C8B-B14F-4D97-AF65-F5344CB8AC3E}">
        <p14:creationId xmlns:p14="http://schemas.microsoft.com/office/powerpoint/2010/main" val="5231017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gradFill flip="none" rotWithShape="1">
            <a:gsLst>
              <a:gs pos="100000">
                <a:srgbClr val="F0B01E"/>
              </a:gs>
              <a:gs pos="29000">
                <a:srgbClr val="00ABDF"/>
              </a:gs>
              <a:gs pos="59000">
                <a:srgbClr val="60D2F9"/>
              </a:gs>
            </a:gsLst>
            <a:lin ang="3300000" scaled="0"/>
            <a:tileRect/>
          </a:gra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5" name="Text Placeholder 4"/>
          <p:cNvSpPr>
            <a:spLocks noGrp="1"/>
          </p:cNvSpPr>
          <p:nvPr>
            <p:ph type="body" sz="quarter" idx="10" hasCustomPrompt="1"/>
          </p:nvPr>
        </p:nvSpPr>
        <p:spPr>
          <a:xfrm>
            <a:off x="333374" y="1709429"/>
            <a:ext cx="8468856" cy="1327339"/>
          </a:xfrm>
          <a:prstGeom prst="rect">
            <a:avLst/>
          </a:prstGeom>
        </p:spPr>
        <p:txBody>
          <a:bodyPr lIns="91440" anchor="b">
            <a:noAutofit/>
          </a:bodyPr>
          <a:lstStyle>
            <a:lvl1pPr marL="0" indent="0" defTabSz="-176213">
              <a:lnSpc>
                <a:spcPct val="80000"/>
              </a:lnSpc>
              <a:defRPr sz="6000" cap="all" baseline="0">
                <a:solidFill>
                  <a:srgbClr val="FFFFFF"/>
                </a:solidFill>
              </a:defRPr>
            </a:lvl1pPr>
          </a:lstStyle>
          <a:p>
            <a:pPr lvl="0"/>
            <a:r>
              <a:rPr lang="en-US" dirty="0"/>
              <a:t>edit title </a:t>
            </a:r>
          </a:p>
          <a:p>
            <a:pPr lvl="0"/>
            <a:r>
              <a:rPr lang="en-US" dirty="0"/>
              <a:t>(2 lines, 60-pt)</a:t>
            </a:r>
          </a:p>
        </p:txBody>
      </p:sp>
      <p:sp>
        <p:nvSpPr>
          <p:cNvPr id="12" name="Rectangle 11"/>
          <p:cNvSpPr/>
          <p:nvPr userDrawn="1"/>
        </p:nvSpPr>
        <p:spPr>
          <a:xfrm>
            <a:off x="0" y="3095185"/>
            <a:ext cx="9144000" cy="1009988"/>
          </a:xfrm>
          <a:prstGeom prst="rect">
            <a:avLst/>
          </a:prstGeom>
          <a:solidFill>
            <a:srgbClr val="4C4C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solidFill>
                <a:schemeClr val="lt1"/>
              </a:solidFill>
            </a:endParaRPr>
          </a:p>
        </p:txBody>
      </p:sp>
      <p:pic>
        <p:nvPicPr>
          <p:cNvPr id="13" name="Picture 12" descr="CroppedSmallA.png"/>
          <p:cNvPicPr>
            <a:picLocks noChangeAspect="1"/>
          </p:cNvPicPr>
          <p:nvPr userDrawn="1"/>
        </p:nvPicPr>
        <p:blipFill>
          <a:blip r:embed="rId2">
            <a:duotone>
              <a:prstClr val="black"/>
              <a:srgbClr val="D9C3A5">
                <a:tint val="50000"/>
                <a:satMod val="180000"/>
              </a:srgbClr>
            </a:duotone>
            <a:alphaModFix amt="18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413174" y="3092721"/>
            <a:ext cx="2730826" cy="1014917"/>
          </a:xfrm>
          <a:prstGeom prst="rect">
            <a:avLst/>
          </a:prstGeom>
        </p:spPr>
      </p:pic>
      <p:pic>
        <p:nvPicPr>
          <p:cNvPr id="14" name="Picture 13" descr="ACTIVE Network Logo_4C_rev.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45580" y="3464310"/>
            <a:ext cx="1853061" cy="388594"/>
          </a:xfrm>
          <a:prstGeom prst="rect">
            <a:avLst/>
          </a:prstGeom>
        </p:spPr>
      </p:pic>
      <p:sp>
        <p:nvSpPr>
          <p:cNvPr id="15" name="Text Placeholder 3"/>
          <p:cNvSpPr>
            <a:spLocks noGrp="1"/>
          </p:cNvSpPr>
          <p:nvPr>
            <p:ph type="body" sz="quarter" idx="11" hasCustomPrompt="1"/>
          </p:nvPr>
        </p:nvSpPr>
        <p:spPr>
          <a:xfrm>
            <a:off x="333378" y="3092718"/>
            <a:ext cx="6044117" cy="1009988"/>
          </a:xfrm>
          <a:prstGeom prst="rect">
            <a:avLst/>
          </a:prstGeom>
        </p:spPr>
        <p:txBody>
          <a:bodyPr tIns="91440" bIns="91440" anchor="ctr">
            <a:normAutofit/>
          </a:bodyPr>
          <a:lstStyle>
            <a:lvl1pPr>
              <a:lnSpc>
                <a:spcPct val="100000"/>
              </a:lnSpc>
              <a:defRPr sz="2200">
                <a:solidFill>
                  <a:srgbClr val="FFFFFF"/>
                </a:solidFill>
              </a:defRPr>
            </a:lvl1pPr>
          </a:lstStyle>
          <a:p>
            <a:pPr lvl="0"/>
            <a:r>
              <a:rPr lang="en-US" dirty="0"/>
              <a:t>Edit sub head text (1-line, 16-22pt.)</a:t>
            </a:r>
          </a:p>
        </p:txBody>
      </p:sp>
    </p:spTree>
    <p:extLst>
      <p:ext uri="{BB962C8B-B14F-4D97-AF65-F5344CB8AC3E}">
        <p14:creationId xmlns:p14="http://schemas.microsoft.com/office/powerpoint/2010/main" val="4214380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Bullets">
    <p:spTree>
      <p:nvGrpSpPr>
        <p:cNvPr id="1" name=""/>
        <p:cNvGrpSpPr/>
        <p:nvPr/>
      </p:nvGrpSpPr>
      <p:grpSpPr>
        <a:xfrm>
          <a:off x="0" y="0"/>
          <a:ext cx="0" cy="0"/>
          <a:chOff x="0" y="0"/>
          <a:chExt cx="0" cy="0"/>
        </a:xfrm>
      </p:grpSpPr>
      <p:sp>
        <p:nvSpPr>
          <p:cNvPr id="17" name="Content Placeholder 3"/>
          <p:cNvSpPr>
            <a:spLocks noGrp="1"/>
          </p:cNvSpPr>
          <p:nvPr>
            <p:ph sz="half" idx="2" hasCustomPrompt="1"/>
          </p:nvPr>
        </p:nvSpPr>
        <p:spPr>
          <a:xfrm>
            <a:off x="363136" y="830263"/>
            <a:ext cx="8501467" cy="3911738"/>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260475" indent="0">
              <a:lnSpc>
                <a:spcPct val="120000"/>
              </a:lnSpc>
              <a:defRPr sz="1050" baseline="0">
                <a:solidFill>
                  <a:srgbClr val="666666"/>
                </a:solidFill>
              </a:defRPr>
            </a:lvl6pPr>
            <a:lvl7pPr>
              <a:defRPr sz="1600"/>
            </a:lvl7pPr>
            <a:lvl8pPr>
              <a:defRPr sz="1600"/>
            </a:lvl8pPr>
            <a:lvl9pPr>
              <a:defRPr sz="1600"/>
            </a:lvl9pPr>
          </a:lstStyle>
          <a:p>
            <a:pPr lvl="0"/>
            <a:r>
              <a:rPr lang="en-US" dirty="0"/>
              <a:t>Click to 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5" name="Title Placeholder 1"/>
          <p:cNvSpPr>
            <a:spLocks noGrp="1"/>
          </p:cNvSpPr>
          <p:nvPr>
            <p:ph type="title" hasCustomPrompt="1"/>
          </p:nvPr>
        </p:nvSpPr>
        <p:spPr>
          <a:xfrm>
            <a:off x="16" y="65880"/>
            <a:ext cx="8884601"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3229331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 Charts, Graphs, Tables ">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60394" y="781051"/>
            <a:ext cx="8404221" cy="3960950"/>
          </a:xfrm>
          <a:prstGeom prst="rect">
            <a:avLst/>
          </a:prstGeom>
        </p:spPr>
        <p:txBody>
          <a:bodyPr lIns="0">
            <a:normAutofit/>
          </a:bodyPr>
          <a:lstStyle>
            <a:lvl1pPr marL="0" indent="0">
              <a:spcBef>
                <a:spcPts val="900"/>
              </a:spcBef>
              <a:buSzPct val="200000"/>
              <a:buFont typeface="Lucida Grande"/>
              <a:buNone/>
              <a:defRPr sz="1800" baseline="0">
                <a:latin typeface="+mj-lt"/>
              </a:defRPr>
            </a:lvl1pPr>
            <a:lvl2pPr marL="685800" indent="1588" defTabSz="441325">
              <a:defRPr sz="1600">
                <a:latin typeface="+mj-lt"/>
              </a:defRPr>
            </a:lvl2pPr>
            <a:lvl3pPr marL="685800" indent="1588" defTabSz="441325">
              <a:defRPr sz="1400">
                <a:latin typeface="+mj-lt"/>
              </a:defRPr>
            </a:lvl3pPr>
            <a:lvl4pPr marL="973138" indent="-285750" defTabSz="441325">
              <a:buFont typeface="Lucida Grande"/>
              <a:buChar char="⁃"/>
              <a:defRPr sz="1200">
                <a:latin typeface="+mj-lt"/>
              </a:defRPr>
            </a:lvl4pPr>
            <a:lvl5pPr marL="969963" indent="-282575" defTabSz="441325">
              <a:defRPr sz="1200">
                <a:latin typeface="+mj-lt"/>
              </a:defRPr>
            </a:lvl5pPr>
          </a:lstStyle>
          <a:p>
            <a:pPr lvl="0"/>
            <a:r>
              <a:rPr lang="en-US" dirty="0"/>
              <a:t>Content, Charts, Graphs, Tables</a:t>
            </a:r>
          </a:p>
        </p:txBody>
      </p:sp>
      <p:sp>
        <p:nvSpPr>
          <p:cNvPr id="5" name="Title Placeholder 1"/>
          <p:cNvSpPr>
            <a:spLocks noGrp="1"/>
          </p:cNvSpPr>
          <p:nvPr>
            <p:ph type="title" hasCustomPrompt="1"/>
          </p:nvPr>
        </p:nvSpPr>
        <p:spPr>
          <a:xfrm>
            <a:off x="2" y="65880"/>
            <a:ext cx="887912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3900695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2-column">
    <p:spTree>
      <p:nvGrpSpPr>
        <p:cNvPr id="1" name=""/>
        <p:cNvGrpSpPr/>
        <p:nvPr/>
      </p:nvGrpSpPr>
      <p:grpSpPr>
        <a:xfrm>
          <a:off x="0" y="0"/>
          <a:ext cx="0" cy="0"/>
          <a:chOff x="0" y="0"/>
          <a:chExt cx="0" cy="0"/>
        </a:xfrm>
      </p:grpSpPr>
      <p:sp>
        <p:nvSpPr>
          <p:cNvPr id="19" name="Content Placeholder 3"/>
          <p:cNvSpPr>
            <a:spLocks noGrp="1"/>
          </p:cNvSpPr>
          <p:nvPr>
            <p:ph sz="half" idx="2" hasCustomPrompt="1"/>
          </p:nvPr>
        </p:nvSpPr>
        <p:spPr>
          <a:xfrm>
            <a:off x="363130" y="830267"/>
            <a:ext cx="4040188" cy="39016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20" name="Content Placeholder 3"/>
          <p:cNvSpPr>
            <a:spLocks noGrp="1"/>
          </p:cNvSpPr>
          <p:nvPr>
            <p:ph sz="half" idx="12" hasCustomPrompt="1"/>
          </p:nvPr>
        </p:nvSpPr>
        <p:spPr>
          <a:xfrm>
            <a:off x="4808709" y="830267"/>
            <a:ext cx="4040188" cy="39016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8" name="Title Placeholder 1"/>
          <p:cNvSpPr>
            <a:spLocks noGrp="1"/>
          </p:cNvSpPr>
          <p:nvPr>
            <p:ph type="title" hasCustomPrompt="1"/>
          </p:nvPr>
        </p:nvSpPr>
        <p:spPr>
          <a:xfrm>
            <a:off x="2" y="65880"/>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40262603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2-column with 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3130" y="837208"/>
            <a:ext cx="4040188" cy="479822"/>
          </a:xfrm>
          <a:prstGeom prst="rect">
            <a:avLst/>
          </a:prstGeom>
          <a:noFill/>
        </p:spPr>
        <p:txBody>
          <a:bodyPr anchor="b">
            <a:normAutofit/>
          </a:bodyPr>
          <a:lstStyle>
            <a:lvl1pPr marL="0" indent="0">
              <a:buNone/>
              <a:defRPr sz="1800" b="0" cap="none" baseline="0">
                <a:solidFill>
                  <a:srgbClr val="00AB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 (one line, 16-20pt.)</a:t>
            </a:r>
          </a:p>
        </p:txBody>
      </p:sp>
      <p:sp>
        <p:nvSpPr>
          <p:cNvPr id="5" name="Text Placeholder 4"/>
          <p:cNvSpPr>
            <a:spLocks noGrp="1"/>
          </p:cNvSpPr>
          <p:nvPr>
            <p:ph type="body" sz="quarter" idx="3" hasCustomPrompt="1"/>
          </p:nvPr>
        </p:nvSpPr>
        <p:spPr>
          <a:xfrm>
            <a:off x="4808726" y="837208"/>
            <a:ext cx="4041775" cy="479822"/>
          </a:xfrm>
          <a:prstGeom prst="rect">
            <a:avLst/>
          </a:prstGeom>
          <a:noFill/>
        </p:spPr>
        <p:txBody>
          <a:bodyPr anchor="b">
            <a:normAutofit/>
          </a:bodyPr>
          <a:lstStyle>
            <a:lvl1pPr marL="0" indent="0">
              <a:buNone/>
              <a:defRPr sz="1800" b="0" cap="none" baseline="0">
                <a:solidFill>
                  <a:srgbClr val="00AB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 (one line, 16-20pt.) </a:t>
            </a:r>
          </a:p>
        </p:txBody>
      </p:sp>
      <p:sp>
        <p:nvSpPr>
          <p:cNvPr id="19" name="Content Placeholder 3"/>
          <p:cNvSpPr>
            <a:spLocks noGrp="1"/>
          </p:cNvSpPr>
          <p:nvPr>
            <p:ph sz="half" idx="2" hasCustomPrompt="1"/>
          </p:nvPr>
        </p:nvSpPr>
        <p:spPr>
          <a:xfrm>
            <a:off x="363130" y="1371601"/>
            <a:ext cx="4040188" cy="3329870"/>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20" name="Content Placeholder 3"/>
          <p:cNvSpPr>
            <a:spLocks noGrp="1"/>
          </p:cNvSpPr>
          <p:nvPr>
            <p:ph sz="half" idx="12" hasCustomPrompt="1"/>
          </p:nvPr>
        </p:nvSpPr>
        <p:spPr>
          <a:xfrm>
            <a:off x="4808709" y="1371601"/>
            <a:ext cx="4040188" cy="3329870"/>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8" name="Title Placeholder 1"/>
          <p:cNvSpPr>
            <a:spLocks noGrp="1"/>
          </p:cNvSpPr>
          <p:nvPr>
            <p:ph type="title" hasCustomPrompt="1"/>
          </p:nvPr>
        </p:nvSpPr>
        <p:spPr>
          <a:xfrm>
            <a:off x="2" y="65880"/>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400799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2" y="65880"/>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263265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23354" y="850906"/>
            <a:ext cx="3330333" cy="3911762"/>
          </a:xfrm>
          <a:prstGeom prst="rect">
            <a:avLst/>
          </a:prstGeom>
        </p:spPr>
        <p:txBody>
          <a:bodyPr/>
          <a:lstStyle>
            <a:lvl1pPr marL="0" indent="0">
              <a:lnSpc>
                <a:spcPct val="140000"/>
              </a:lnSpc>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Content Placeholder 3"/>
          <p:cNvSpPr>
            <a:spLocks noGrp="1"/>
          </p:cNvSpPr>
          <p:nvPr>
            <p:ph sz="half" idx="10" hasCustomPrompt="1"/>
          </p:nvPr>
        </p:nvSpPr>
        <p:spPr>
          <a:xfrm>
            <a:off x="4005736" y="853567"/>
            <a:ext cx="4602458" cy="39087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6" name="Title Placeholder 1"/>
          <p:cNvSpPr>
            <a:spLocks noGrp="1"/>
          </p:cNvSpPr>
          <p:nvPr>
            <p:ph type="title" hasCustomPrompt="1"/>
          </p:nvPr>
        </p:nvSpPr>
        <p:spPr>
          <a:xfrm>
            <a:off x="2" y="65880"/>
            <a:ext cx="8607424"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
        <p:nvSpPr>
          <p:cNvPr id="9" name="Slide Number Placeholder 5"/>
          <p:cNvSpPr>
            <a:spLocks noGrp="1"/>
          </p:cNvSpPr>
          <p:nvPr>
            <p:ph type="sldNum" sz="quarter" idx="4"/>
          </p:nvPr>
        </p:nvSpPr>
        <p:spPr>
          <a:xfrm>
            <a:off x="8661400" y="96052"/>
            <a:ext cx="368300" cy="274637"/>
          </a:xfrm>
          <a:prstGeom prst="rect">
            <a:avLst/>
          </a:prstGeom>
        </p:spPr>
        <p:txBody>
          <a:bodyPr vert="horz" lIns="91440" tIns="45720" rIns="91440" bIns="45720" rtlCol="0" anchor="ctr"/>
          <a:lstStyle>
            <a:lvl1pPr algn="r">
              <a:defRPr sz="1050">
                <a:solidFill>
                  <a:schemeClr val="tx1">
                    <a:tint val="75000"/>
                  </a:schemeClr>
                </a:solidFill>
              </a:defRPr>
            </a:lvl1pPr>
          </a:lstStyle>
          <a:p>
            <a:fld id="{8314EFB3-ED7C-B44B-898F-557EA6D01439}" type="slidenum">
              <a:rPr lang="en-US" smtClean="0"/>
              <a:pPr/>
              <a:t>‹#›</a:t>
            </a:fld>
            <a:endParaRPr lang="en-US" dirty="0"/>
          </a:p>
        </p:txBody>
      </p:sp>
    </p:spTree>
    <p:extLst>
      <p:ext uri="{BB962C8B-B14F-4D97-AF65-F5344CB8AC3E}">
        <p14:creationId xmlns:p14="http://schemas.microsoft.com/office/powerpoint/2010/main" val="316956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333374" y="1257305"/>
            <a:ext cx="8468856" cy="1822847"/>
          </a:xfrm>
          <a:prstGeom prst="rect">
            <a:avLst/>
          </a:prstGeom>
        </p:spPr>
        <p:txBody>
          <a:bodyPr lIns="91440" anchor="b">
            <a:noAutofit/>
          </a:bodyPr>
          <a:lstStyle>
            <a:lvl1pPr marL="0" indent="0" defTabSz="-176213">
              <a:lnSpc>
                <a:spcPct val="80000"/>
              </a:lnSpc>
              <a:defRPr sz="4400" cap="all" baseline="0">
                <a:solidFill>
                  <a:schemeClr val="tx1">
                    <a:lumMod val="75000"/>
                    <a:lumOff val="25000"/>
                  </a:schemeClr>
                </a:solidFill>
              </a:defRPr>
            </a:lvl1pPr>
          </a:lstStyle>
          <a:p>
            <a:pPr lvl="0"/>
            <a:r>
              <a:rPr lang="en-US" dirty="0"/>
              <a:t>edit title (1-line, 40-44pt.)</a:t>
            </a:r>
          </a:p>
        </p:txBody>
      </p:sp>
      <p:sp>
        <p:nvSpPr>
          <p:cNvPr id="4" name="Text Placeholder 3"/>
          <p:cNvSpPr>
            <a:spLocks noGrp="1"/>
          </p:cNvSpPr>
          <p:nvPr>
            <p:ph type="body" sz="quarter" idx="11" hasCustomPrompt="1"/>
          </p:nvPr>
        </p:nvSpPr>
        <p:spPr>
          <a:xfrm>
            <a:off x="333375" y="3092716"/>
            <a:ext cx="8480440" cy="1009988"/>
          </a:xfrm>
          <a:prstGeom prst="rect">
            <a:avLst/>
          </a:prstGeom>
        </p:spPr>
        <p:txBody>
          <a:bodyPr tIns="91440" bIns="91440" anchor="t">
            <a:normAutofit/>
          </a:bodyPr>
          <a:lstStyle>
            <a:lvl1pPr>
              <a:lnSpc>
                <a:spcPct val="80000"/>
              </a:lnSpc>
              <a:defRPr sz="2200" cap="none">
                <a:solidFill>
                  <a:srgbClr val="00ABDF"/>
                </a:solidFill>
              </a:defRPr>
            </a:lvl1pPr>
          </a:lstStyle>
          <a:p>
            <a:pPr lvl="0"/>
            <a:r>
              <a:rPr lang="en-US" dirty="0"/>
              <a:t>Edit sub head text (1-line, 16-22pt.)</a:t>
            </a:r>
          </a:p>
        </p:txBody>
      </p:sp>
    </p:spTree>
    <p:extLst>
      <p:ext uri="{BB962C8B-B14F-4D97-AF65-F5344CB8AC3E}">
        <p14:creationId xmlns:p14="http://schemas.microsoft.com/office/powerpoint/2010/main" val="1574926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88083" y="850906"/>
            <a:ext cx="8476525" cy="3359150"/>
          </a:xfrm>
          <a:prstGeom prst="rect">
            <a:avLst/>
          </a:prstGeo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388083" y="4361098"/>
            <a:ext cx="8476525" cy="364592"/>
          </a:xfrm>
          <a:prstGeom prst="rect">
            <a:avLst/>
          </a:prstGeo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itle Placeholder 1"/>
          <p:cNvSpPr>
            <a:spLocks noGrp="1"/>
          </p:cNvSpPr>
          <p:nvPr>
            <p:ph type="title" hasCustomPrompt="1"/>
          </p:nvPr>
        </p:nvSpPr>
        <p:spPr>
          <a:xfrm>
            <a:off x="16" y="65880"/>
            <a:ext cx="8876741"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1427556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Bullets">
    <p:spTree>
      <p:nvGrpSpPr>
        <p:cNvPr id="1" name=""/>
        <p:cNvGrpSpPr/>
        <p:nvPr/>
      </p:nvGrpSpPr>
      <p:grpSpPr>
        <a:xfrm>
          <a:off x="0" y="0"/>
          <a:ext cx="0" cy="0"/>
          <a:chOff x="0" y="0"/>
          <a:chExt cx="0" cy="0"/>
        </a:xfrm>
      </p:grpSpPr>
      <p:sp>
        <p:nvSpPr>
          <p:cNvPr id="5" name="Text Placeholder 6"/>
          <p:cNvSpPr>
            <a:spLocks noGrp="1"/>
          </p:cNvSpPr>
          <p:nvPr>
            <p:ph type="body" sz="quarter" idx="10" hasCustomPrompt="1"/>
          </p:nvPr>
        </p:nvSpPr>
        <p:spPr>
          <a:xfrm>
            <a:off x="9414" y="699989"/>
            <a:ext cx="8866225" cy="286692"/>
          </a:xfrm>
          <a:prstGeom prst="rect">
            <a:avLst/>
          </a:prstGeom>
          <a:noFill/>
          <a:ln>
            <a:noFill/>
          </a:ln>
        </p:spPr>
        <p:txBody>
          <a:bodyPr lIns="457200" tIns="91440" bIns="91440" anchor="ctr" anchorCtr="0">
            <a:noAutofit/>
          </a:bodyPr>
          <a:lstStyle>
            <a:lvl1pPr marL="0" indent="0">
              <a:lnSpc>
                <a:spcPct val="100000"/>
              </a:lnSpc>
              <a:spcBef>
                <a:spcPts val="0"/>
              </a:spcBef>
              <a:spcAft>
                <a:spcPts val="0"/>
              </a:spcAft>
              <a:defRPr sz="1800" b="0" cap="none" baseline="0">
                <a:solidFill>
                  <a:srgbClr val="00ABDF"/>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Edit subtitle text (1-line, 18-20pt.)</a:t>
            </a:r>
          </a:p>
        </p:txBody>
      </p:sp>
      <p:sp>
        <p:nvSpPr>
          <p:cNvPr id="7" name="Content Placeholder 3"/>
          <p:cNvSpPr>
            <a:spLocks noGrp="1"/>
          </p:cNvSpPr>
          <p:nvPr>
            <p:ph sz="half" idx="2" hasCustomPrompt="1"/>
          </p:nvPr>
        </p:nvSpPr>
        <p:spPr>
          <a:xfrm>
            <a:off x="363136" y="1066802"/>
            <a:ext cx="8501467" cy="3675199"/>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1317625" indent="-171450" defTabSz="969963">
              <a:lnSpc>
                <a:spcPct val="120000"/>
              </a:lnSpc>
              <a:spcBef>
                <a:spcPts val="300"/>
              </a:spcBef>
              <a:spcAft>
                <a:spcPts val="300"/>
              </a:spcAft>
              <a:buClr>
                <a:srgbClr val="00ABDF"/>
              </a:buClr>
              <a:buFont typeface="Lucida Grande"/>
              <a:buChar char="⁃"/>
              <a:tabLst/>
              <a:defRPr sz="1050"/>
            </a:lvl5pPr>
            <a:lvl6pPr marL="1260475" indent="0">
              <a:lnSpc>
                <a:spcPct val="120000"/>
              </a:lnSpc>
              <a:defRPr sz="1050" baseline="0">
                <a:solidFill>
                  <a:srgbClr val="666666"/>
                </a:solidFill>
              </a:defRPr>
            </a:lvl6pPr>
            <a:lvl7pPr>
              <a:defRPr sz="1600"/>
            </a:lvl7pPr>
            <a:lvl8pPr>
              <a:defRPr sz="1600"/>
            </a:lvl8pPr>
            <a:lvl9pPr>
              <a:defRPr sz="1600"/>
            </a:lvl9pPr>
          </a:lstStyle>
          <a:p>
            <a:pPr lvl="0"/>
            <a:r>
              <a:rPr lang="en-US" dirty="0"/>
              <a:t>Click to edit Master text styles (18pt.)</a:t>
            </a:r>
          </a:p>
          <a:p>
            <a:pPr lvl="1"/>
            <a:r>
              <a:rPr lang="en-US" dirty="0"/>
              <a:t>Second level (16pt.)</a:t>
            </a:r>
          </a:p>
          <a:p>
            <a:pPr lvl="2"/>
            <a:r>
              <a:rPr lang="en-US" dirty="0"/>
              <a:t>Third level (14pt.)</a:t>
            </a:r>
          </a:p>
          <a:p>
            <a:pPr lvl="3"/>
            <a:r>
              <a:rPr lang="en-US" dirty="0"/>
              <a:t>Fourth level (12pt.)</a:t>
            </a:r>
          </a:p>
          <a:p>
            <a:pPr lvl="4"/>
            <a:r>
              <a:rPr lang="en-US" dirty="0"/>
              <a:t>Fifth level (10.5pt.)</a:t>
            </a:r>
          </a:p>
        </p:txBody>
      </p:sp>
      <p:sp>
        <p:nvSpPr>
          <p:cNvPr id="19" name="Title Placeholder 1"/>
          <p:cNvSpPr>
            <a:spLocks noGrp="1"/>
          </p:cNvSpPr>
          <p:nvPr>
            <p:ph type="title" hasCustomPrompt="1"/>
          </p:nvPr>
        </p:nvSpPr>
        <p:spPr>
          <a:xfrm>
            <a:off x="7" y="65875"/>
            <a:ext cx="8875923"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1966194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Bullets">
    <p:spTree>
      <p:nvGrpSpPr>
        <p:cNvPr id="1" name=""/>
        <p:cNvGrpSpPr/>
        <p:nvPr/>
      </p:nvGrpSpPr>
      <p:grpSpPr>
        <a:xfrm>
          <a:off x="0" y="0"/>
          <a:ext cx="0" cy="0"/>
          <a:chOff x="0" y="0"/>
          <a:chExt cx="0" cy="0"/>
        </a:xfrm>
      </p:grpSpPr>
      <p:sp>
        <p:nvSpPr>
          <p:cNvPr id="17" name="Content Placeholder 3"/>
          <p:cNvSpPr>
            <a:spLocks noGrp="1"/>
          </p:cNvSpPr>
          <p:nvPr>
            <p:ph sz="half" idx="2" hasCustomPrompt="1"/>
          </p:nvPr>
        </p:nvSpPr>
        <p:spPr>
          <a:xfrm>
            <a:off x="363136" y="830263"/>
            <a:ext cx="8501467" cy="3911738"/>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260475" indent="0">
              <a:lnSpc>
                <a:spcPct val="120000"/>
              </a:lnSpc>
              <a:defRPr sz="1050" baseline="0">
                <a:solidFill>
                  <a:srgbClr val="666666"/>
                </a:solidFill>
              </a:defRPr>
            </a:lvl6pPr>
            <a:lvl7pPr>
              <a:defRPr sz="1600"/>
            </a:lvl7pPr>
            <a:lvl8pPr>
              <a:defRPr sz="1600"/>
            </a:lvl8pPr>
            <a:lvl9pPr>
              <a:defRPr sz="1600"/>
            </a:lvl9pPr>
          </a:lstStyle>
          <a:p>
            <a:pPr lvl="0"/>
            <a:r>
              <a:rPr lang="en-US" dirty="0"/>
              <a:t>Click to 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5" name="Title Placeholder 1"/>
          <p:cNvSpPr>
            <a:spLocks noGrp="1"/>
          </p:cNvSpPr>
          <p:nvPr>
            <p:ph type="title" hasCustomPrompt="1"/>
          </p:nvPr>
        </p:nvSpPr>
        <p:spPr>
          <a:xfrm>
            <a:off x="7" y="65875"/>
            <a:ext cx="8884601"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3229331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Charts, Graphs, Tables ">
    <p:spTree>
      <p:nvGrpSpPr>
        <p:cNvPr id="1" name=""/>
        <p:cNvGrpSpPr/>
        <p:nvPr/>
      </p:nvGrpSpPr>
      <p:grpSpPr>
        <a:xfrm>
          <a:off x="0" y="0"/>
          <a:ext cx="0" cy="0"/>
          <a:chOff x="0" y="0"/>
          <a:chExt cx="0" cy="0"/>
        </a:xfrm>
      </p:grpSpPr>
      <p:sp>
        <p:nvSpPr>
          <p:cNvPr id="4" name="Content Placeholder 2"/>
          <p:cNvSpPr>
            <a:spLocks noGrp="1"/>
          </p:cNvSpPr>
          <p:nvPr>
            <p:ph idx="1" hasCustomPrompt="1"/>
          </p:nvPr>
        </p:nvSpPr>
        <p:spPr>
          <a:xfrm>
            <a:off x="460385" y="781051"/>
            <a:ext cx="8404221" cy="3960950"/>
          </a:xfrm>
          <a:prstGeom prst="rect">
            <a:avLst/>
          </a:prstGeom>
        </p:spPr>
        <p:txBody>
          <a:bodyPr lIns="0">
            <a:normAutofit/>
          </a:bodyPr>
          <a:lstStyle>
            <a:lvl1pPr marL="0" indent="0">
              <a:spcBef>
                <a:spcPts val="900"/>
              </a:spcBef>
              <a:buSzPct val="200000"/>
              <a:buFont typeface="Lucida Grande"/>
              <a:buNone/>
              <a:defRPr sz="1800" baseline="0">
                <a:latin typeface="+mj-lt"/>
              </a:defRPr>
            </a:lvl1pPr>
            <a:lvl2pPr marL="685800" indent="1588" defTabSz="441325">
              <a:defRPr sz="1600">
                <a:latin typeface="+mj-lt"/>
              </a:defRPr>
            </a:lvl2pPr>
            <a:lvl3pPr marL="685800" indent="1588" defTabSz="441325">
              <a:defRPr sz="1400">
                <a:latin typeface="+mj-lt"/>
              </a:defRPr>
            </a:lvl3pPr>
            <a:lvl4pPr marL="973138" indent="-285750" defTabSz="441325">
              <a:buFont typeface="Lucida Grande"/>
              <a:buChar char="⁃"/>
              <a:defRPr sz="1200">
                <a:latin typeface="+mj-lt"/>
              </a:defRPr>
            </a:lvl4pPr>
            <a:lvl5pPr marL="969963" indent="-282575" defTabSz="441325">
              <a:defRPr sz="1200">
                <a:latin typeface="+mj-lt"/>
              </a:defRPr>
            </a:lvl5pPr>
          </a:lstStyle>
          <a:p>
            <a:pPr lvl="0"/>
            <a:r>
              <a:rPr lang="en-US" dirty="0"/>
              <a:t>Content, Charts, Graphs, Tables</a:t>
            </a:r>
          </a:p>
        </p:txBody>
      </p:sp>
      <p:sp>
        <p:nvSpPr>
          <p:cNvPr id="5" name="Title Placeholder 1"/>
          <p:cNvSpPr>
            <a:spLocks noGrp="1"/>
          </p:cNvSpPr>
          <p:nvPr>
            <p:ph type="title" hasCustomPrompt="1"/>
          </p:nvPr>
        </p:nvSpPr>
        <p:spPr>
          <a:xfrm>
            <a:off x="2" y="65875"/>
            <a:ext cx="887912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390069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column">
    <p:spTree>
      <p:nvGrpSpPr>
        <p:cNvPr id="1" name=""/>
        <p:cNvGrpSpPr/>
        <p:nvPr/>
      </p:nvGrpSpPr>
      <p:grpSpPr>
        <a:xfrm>
          <a:off x="0" y="0"/>
          <a:ext cx="0" cy="0"/>
          <a:chOff x="0" y="0"/>
          <a:chExt cx="0" cy="0"/>
        </a:xfrm>
      </p:grpSpPr>
      <p:sp>
        <p:nvSpPr>
          <p:cNvPr id="19" name="Content Placeholder 3"/>
          <p:cNvSpPr>
            <a:spLocks noGrp="1"/>
          </p:cNvSpPr>
          <p:nvPr>
            <p:ph sz="half" idx="2" hasCustomPrompt="1"/>
          </p:nvPr>
        </p:nvSpPr>
        <p:spPr>
          <a:xfrm>
            <a:off x="363130" y="830264"/>
            <a:ext cx="4040188" cy="39016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20" name="Content Placeholder 3"/>
          <p:cNvSpPr>
            <a:spLocks noGrp="1"/>
          </p:cNvSpPr>
          <p:nvPr>
            <p:ph sz="half" idx="12" hasCustomPrompt="1"/>
          </p:nvPr>
        </p:nvSpPr>
        <p:spPr>
          <a:xfrm>
            <a:off x="4808709" y="830264"/>
            <a:ext cx="4040188" cy="3901605"/>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8" name="Title Placeholder 1"/>
          <p:cNvSpPr>
            <a:spLocks noGrp="1"/>
          </p:cNvSpPr>
          <p:nvPr>
            <p:ph type="title" hasCustomPrompt="1"/>
          </p:nvPr>
        </p:nvSpPr>
        <p:spPr>
          <a:xfrm>
            <a:off x="2" y="65875"/>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4026260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column with Header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63130" y="837208"/>
            <a:ext cx="4040188" cy="479822"/>
          </a:xfrm>
          <a:prstGeom prst="rect">
            <a:avLst/>
          </a:prstGeom>
          <a:noFill/>
        </p:spPr>
        <p:txBody>
          <a:bodyPr anchor="b">
            <a:normAutofit/>
          </a:bodyPr>
          <a:lstStyle>
            <a:lvl1pPr marL="0" indent="0">
              <a:buNone/>
              <a:defRPr sz="1800" b="0" cap="none" baseline="0">
                <a:solidFill>
                  <a:srgbClr val="00AB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 (one line, 16-20pt.)</a:t>
            </a:r>
          </a:p>
        </p:txBody>
      </p:sp>
      <p:sp>
        <p:nvSpPr>
          <p:cNvPr id="5" name="Text Placeholder 4"/>
          <p:cNvSpPr>
            <a:spLocks noGrp="1"/>
          </p:cNvSpPr>
          <p:nvPr>
            <p:ph type="body" sz="quarter" idx="3" hasCustomPrompt="1"/>
          </p:nvPr>
        </p:nvSpPr>
        <p:spPr>
          <a:xfrm>
            <a:off x="4808717" y="837208"/>
            <a:ext cx="4041775" cy="479822"/>
          </a:xfrm>
          <a:prstGeom prst="rect">
            <a:avLst/>
          </a:prstGeom>
          <a:noFill/>
        </p:spPr>
        <p:txBody>
          <a:bodyPr anchor="b">
            <a:normAutofit/>
          </a:bodyPr>
          <a:lstStyle>
            <a:lvl1pPr marL="0" indent="0">
              <a:buNone/>
              <a:defRPr sz="1800" b="0" cap="none" baseline="0">
                <a:solidFill>
                  <a:srgbClr val="00ABD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 (one line, 16-20pt.) </a:t>
            </a:r>
          </a:p>
        </p:txBody>
      </p:sp>
      <p:sp>
        <p:nvSpPr>
          <p:cNvPr id="19" name="Content Placeholder 3"/>
          <p:cNvSpPr>
            <a:spLocks noGrp="1"/>
          </p:cNvSpPr>
          <p:nvPr>
            <p:ph sz="half" idx="2" hasCustomPrompt="1"/>
          </p:nvPr>
        </p:nvSpPr>
        <p:spPr>
          <a:xfrm>
            <a:off x="363130" y="1371601"/>
            <a:ext cx="4040188" cy="3329870"/>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20" name="Content Placeholder 3"/>
          <p:cNvSpPr>
            <a:spLocks noGrp="1"/>
          </p:cNvSpPr>
          <p:nvPr>
            <p:ph sz="half" idx="12" hasCustomPrompt="1"/>
          </p:nvPr>
        </p:nvSpPr>
        <p:spPr>
          <a:xfrm>
            <a:off x="4808709" y="1371601"/>
            <a:ext cx="4040188" cy="3329870"/>
          </a:xfrm>
          <a:prstGeom prst="rect">
            <a:avLst/>
          </a:prstGeom>
        </p:spPr>
        <p:txBody>
          <a:bodyPr/>
          <a:lstStyle>
            <a:lvl1pPr marL="285750" indent="-285750">
              <a:lnSpc>
                <a:spcPct val="120000"/>
              </a:lnSpc>
              <a:spcBef>
                <a:spcPts val="300"/>
              </a:spcBef>
              <a:spcAft>
                <a:spcPts val="300"/>
              </a:spcAft>
              <a:buClr>
                <a:schemeClr val="tx2"/>
              </a:buClr>
              <a:buSzPct val="100000"/>
              <a:buFont typeface="Lucida Grande"/>
              <a:buChar char="―"/>
              <a:defRPr sz="1800"/>
            </a:lvl1pPr>
            <a:lvl2pPr marL="627063" indent="-285750">
              <a:lnSpc>
                <a:spcPct val="120000"/>
              </a:lnSpc>
              <a:spcBef>
                <a:spcPts val="300"/>
              </a:spcBef>
              <a:spcAft>
                <a:spcPts val="300"/>
              </a:spcAft>
              <a:buClr>
                <a:schemeClr val="tx2"/>
              </a:buClr>
              <a:buFont typeface="Lucida Grande"/>
              <a:buChar char="⁃"/>
              <a:defRPr sz="1600"/>
            </a:lvl2pPr>
            <a:lvl3pPr marL="914400" indent="-285750" defTabSz="3175">
              <a:lnSpc>
                <a:spcPct val="120000"/>
              </a:lnSpc>
              <a:spcBef>
                <a:spcPts val="300"/>
              </a:spcBef>
              <a:spcAft>
                <a:spcPts val="300"/>
              </a:spcAft>
              <a:buClr>
                <a:srgbClr val="00ABDF"/>
              </a:buClr>
              <a:buFont typeface="Lucida Grande"/>
              <a:buChar char="⁃"/>
              <a:defRPr sz="1400"/>
            </a:lvl3pPr>
            <a:lvl4pPr marL="1093788" indent="-171450" defTabSz="1033463">
              <a:lnSpc>
                <a:spcPct val="120000"/>
              </a:lnSpc>
              <a:spcBef>
                <a:spcPts val="300"/>
              </a:spcBef>
              <a:spcAft>
                <a:spcPts val="300"/>
              </a:spcAft>
              <a:buClr>
                <a:srgbClr val="00ABDF"/>
              </a:buClr>
              <a:buFont typeface="Lucida Grande"/>
              <a:buChar char="⁃"/>
              <a:defRPr sz="1200"/>
            </a:lvl4pPr>
            <a:lvl5pPr marL="454025" indent="-171450" defTabSz="55563">
              <a:lnSpc>
                <a:spcPct val="120000"/>
              </a:lnSpc>
              <a:spcBef>
                <a:spcPts val="300"/>
              </a:spcBef>
              <a:spcAft>
                <a:spcPts val="300"/>
              </a:spcAft>
              <a:buClr>
                <a:srgbClr val="00ABDF"/>
              </a:buClr>
              <a:buFont typeface="Lucida Grande"/>
              <a:buChar char="⁃"/>
              <a:tabLst/>
              <a:defRPr sz="1200"/>
            </a:lvl5pPr>
            <a:lvl6pPr marL="1431925" indent="-171450">
              <a:lnSpc>
                <a:spcPct val="120000"/>
              </a:lnSpc>
              <a:buClr>
                <a:srgbClr val="00ABDF"/>
              </a:buClr>
              <a:buFont typeface="Lucida Grande"/>
              <a:buChar char="⁃"/>
              <a:defRPr sz="1050" baseline="0">
                <a:solidFill>
                  <a:srgbClr val="666666"/>
                </a:solidFill>
              </a:defRPr>
            </a:lvl6pPr>
            <a:lvl7pPr>
              <a:defRPr sz="1600"/>
            </a:lvl7pPr>
            <a:lvl8pPr>
              <a:defRPr sz="1600"/>
            </a:lvl8pPr>
            <a:lvl9pPr>
              <a:defRPr sz="1600"/>
            </a:lvl9pPr>
          </a:lstStyle>
          <a:p>
            <a:pPr lvl="0"/>
            <a:r>
              <a:rPr lang="en-US" dirty="0"/>
              <a:t>Edit Master text styles (18pt.)</a:t>
            </a:r>
          </a:p>
          <a:p>
            <a:pPr lvl="1"/>
            <a:r>
              <a:rPr lang="en-US" dirty="0"/>
              <a:t>Second level (16pt.)</a:t>
            </a:r>
          </a:p>
          <a:p>
            <a:pPr lvl="2"/>
            <a:r>
              <a:rPr lang="en-US" dirty="0"/>
              <a:t>Third level (14pt.)</a:t>
            </a:r>
          </a:p>
          <a:p>
            <a:pPr lvl="3"/>
            <a:r>
              <a:rPr lang="en-US" dirty="0"/>
              <a:t>Fourth level (12pt.)</a:t>
            </a:r>
          </a:p>
          <a:p>
            <a:pPr lvl="5"/>
            <a:r>
              <a:rPr lang="en-US" dirty="0"/>
              <a:t>Fifth level (10.5pt.)</a:t>
            </a:r>
          </a:p>
        </p:txBody>
      </p:sp>
      <p:sp>
        <p:nvSpPr>
          <p:cNvPr id="8" name="Title Placeholder 1"/>
          <p:cNvSpPr>
            <a:spLocks noGrp="1"/>
          </p:cNvSpPr>
          <p:nvPr>
            <p:ph type="title" hasCustomPrompt="1"/>
          </p:nvPr>
        </p:nvSpPr>
        <p:spPr>
          <a:xfrm>
            <a:off x="2" y="65875"/>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400799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2" y="65875"/>
            <a:ext cx="8864598" cy="615437"/>
          </a:xfrm>
          <a:prstGeom prst="rect">
            <a:avLst/>
          </a:prstGeom>
          <a:noFill/>
          <a:ln>
            <a:noFill/>
          </a:ln>
        </p:spPr>
        <p:txBody>
          <a:bodyPr vert="horz" lIns="457200" tIns="45720" rIns="91440" bIns="45720" rtlCol="0" anchor="ctr">
            <a:normAutofit/>
          </a:bodyPr>
          <a:lstStyle>
            <a:lvl1pPr>
              <a:defRPr sz="3200" baseline="0"/>
            </a:lvl1pPr>
          </a:lstStyle>
          <a:p>
            <a:r>
              <a:rPr lang="en-US" dirty="0"/>
              <a:t>edit Master title (1-line, 32-36pt.)</a:t>
            </a:r>
          </a:p>
        </p:txBody>
      </p:sp>
    </p:spTree>
    <p:extLst>
      <p:ext uri="{BB962C8B-B14F-4D97-AF65-F5344CB8AC3E}">
        <p14:creationId xmlns:p14="http://schemas.microsoft.com/office/powerpoint/2010/main" val="263265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51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4848333"/>
            <a:ext cx="9150350" cy="307156"/>
          </a:xfrm>
          <a:prstGeom prst="rect">
            <a:avLst/>
          </a:prstGeom>
          <a:solidFill>
            <a:srgbClr val="4C4C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a:p>
            <a:pPr algn="ctr"/>
            <a:endParaRPr lang="en-US" dirty="0">
              <a:solidFill>
                <a:schemeClr val="lt1"/>
              </a:solidFill>
            </a:endParaRPr>
          </a:p>
        </p:txBody>
      </p:sp>
      <p:sp>
        <p:nvSpPr>
          <p:cNvPr id="2" name="Title Placeholder 1"/>
          <p:cNvSpPr>
            <a:spLocks noGrp="1"/>
          </p:cNvSpPr>
          <p:nvPr>
            <p:ph type="title"/>
          </p:nvPr>
        </p:nvSpPr>
        <p:spPr>
          <a:xfrm>
            <a:off x="9" y="82584"/>
            <a:ext cx="8864597" cy="615437"/>
          </a:xfrm>
          <a:prstGeom prst="rect">
            <a:avLst/>
          </a:prstGeom>
          <a:noFill/>
          <a:ln>
            <a:noFill/>
          </a:ln>
        </p:spPr>
        <p:txBody>
          <a:bodyPr vert="horz" lIns="457200" tIns="45720" rIns="91440" bIns="45720" rtlCol="0" anchor="ctr">
            <a:noAutofit/>
          </a:bodyPr>
          <a:lstStyle/>
          <a:p>
            <a:r>
              <a:rPr lang="en-US" dirty="0"/>
              <a:t>EDIT TITLE (1-line, 32-36-pt)</a:t>
            </a:r>
          </a:p>
        </p:txBody>
      </p:sp>
      <p:sp>
        <p:nvSpPr>
          <p:cNvPr id="13" name="Text Placeholder 3"/>
          <p:cNvSpPr txBox="1">
            <a:spLocks/>
          </p:cNvSpPr>
          <p:nvPr/>
        </p:nvSpPr>
        <p:spPr>
          <a:xfrm>
            <a:off x="165105" y="4819909"/>
            <a:ext cx="4172743" cy="298658"/>
          </a:xfrm>
          <a:prstGeom prst="rect">
            <a:avLst/>
          </a:prstGeom>
        </p:spPr>
        <p:txBody>
          <a:bodyPr tIns="91440" bIns="91440" anchor="ctr" anchorCtr="0">
            <a:noAutofit/>
          </a:bodyPr>
          <a:lstStyle>
            <a:lvl1pPr marL="0" indent="0" algn="l" defTabSz="114300" rtl="0" eaLnBrk="1" latinLnBrk="0" hangingPunct="1">
              <a:lnSpc>
                <a:spcPct val="120000"/>
              </a:lnSpc>
              <a:spcBef>
                <a:spcPts val="300"/>
              </a:spcBef>
              <a:spcAft>
                <a:spcPts val="300"/>
              </a:spcAft>
              <a:buClr>
                <a:srgbClr val="E99722"/>
              </a:buClr>
              <a:buSzPct val="300000"/>
              <a:buFontTx/>
              <a:buNone/>
              <a:defRPr sz="2200" kern="1200">
                <a:solidFill>
                  <a:srgbClr val="FFFFFF"/>
                </a:solidFill>
                <a:latin typeface="+mj-lt"/>
                <a:ea typeface="+mn-ea"/>
                <a:cs typeface="Arial"/>
              </a:defRPr>
            </a:lvl1pPr>
            <a:lvl2pPr marL="0" indent="0" algn="l" defTabSz="457200" rtl="0" eaLnBrk="1" latinLnBrk="0" hangingPunct="1">
              <a:spcBef>
                <a:spcPct val="20000"/>
              </a:spcBef>
              <a:buFont typeface="Arial"/>
              <a:buNone/>
              <a:defRPr sz="1800" kern="1200">
                <a:solidFill>
                  <a:schemeClr val="tx1">
                    <a:lumMod val="75000"/>
                    <a:lumOff val="25000"/>
                  </a:schemeClr>
                </a:solidFill>
                <a:latin typeface="+mj-lt"/>
                <a:ea typeface="+mn-ea"/>
                <a:cs typeface="Arial"/>
              </a:defRPr>
            </a:lvl2pPr>
            <a:lvl3pPr marL="0" indent="0" algn="l" defTabSz="114300" rtl="0" eaLnBrk="1" latinLnBrk="0" hangingPunct="1">
              <a:lnSpc>
                <a:spcPct val="120000"/>
              </a:lnSpc>
              <a:spcBef>
                <a:spcPts val="300"/>
              </a:spcBef>
              <a:spcAft>
                <a:spcPts val="300"/>
              </a:spcAft>
              <a:buClr>
                <a:srgbClr val="E99722"/>
              </a:buClr>
              <a:buSzPct val="100000"/>
              <a:buFontTx/>
              <a:buNone/>
              <a:defRPr sz="1600" kern="1200">
                <a:solidFill>
                  <a:schemeClr val="tx1">
                    <a:lumMod val="75000"/>
                    <a:lumOff val="25000"/>
                  </a:schemeClr>
                </a:solidFill>
                <a:latin typeface="+mj-lt"/>
                <a:ea typeface="+mn-ea"/>
                <a:cs typeface="Arial"/>
              </a:defRPr>
            </a:lvl3pPr>
            <a:lvl4pPr marL="285750" indent="-285750" algn="l" defTabSz="114300" rtl="0" eaLnBrk="1" latinLnBrk="0" hangingPunct="1">
              <a:lnSpc>
                <a:spcPct val="120000"/>
              </a:lnSpc>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4pPr>
            <a:lvl5pPr marL="285750" indent="-285750" algn="l" defTabSz="60325" rtl="0" eaLnBrk="1" latinLnBrk="0" hangingPunct="1">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5pPr>
            <a:lvl6pPr marL="577850" indent="0" algn="l" defTabSz="457200" rtl="0" eaLnBrk="1" latinLnBrk="0" hangingPunct="1">
              <a:spcBef>
                <a:spcPts val="0"/>
              </a:spcBef>
              <a:spcAft>
                <a:spcPts val="300"/>
              </a:spcAft>
              <a:buFontTx/>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900" dirty="0"/>
              <a:t>Agile</a:t>
            </a:r>
            <a:r>
              <a:rPr lang="en-US" sz="900" baseline="0" dirty="0"/>
              <a:t> Center of Excellence</a:t>
            </a:r>
            <a:endParaRPr lang="en-US" sz="900" dirty="0"/>
          </a:p>
        </p:txBody>
      </p:sp>
      <p:sp>
        <p:nvSpPr>
          <p:cNvPr id="15" name="TextBox 14"/>
          <p:cNvSpPr txBox="1"/>
          <p:nvPr/>
        </p:nvSpPr>
        <p:spPr>
          <a:xfrm>
            <a:off x="8743871" y="4605343"/>
            <a:ext cx="341397" cy="246221"/>
          </a:xfrm>
          <a:prstGeom prst="rect">
            <a:avLst/>
          </a:prstGeom>
          <a:noFill/>
        </p:spPr>
        <p:txBody>
          <a:bodyPr wrap="none" rtlCol="0">
            <a:spAutoFit/>
          </a:bodyPr>
          <a:lstStyle/>
          <a:p>
            <a:pPr algn="r"/>
            <a:fld id="{C2270EA8-CDC6-BA42-9D37-C7725A2ED10C}" type="slidenum">
              <a:rPr lang="en-US" sz="1000" smtClean="0"/>
              <a:pPr algn="r"/>
              <a:t>‹#›</a:t>
            </a:fld>
            <a:endParaRPr lang="en-US" sz="1000" dirty="0"/>
          </a:p>
        </p:txBody>
      </p:sp>
      <p:pic>
        <p:nvPicPr>
          <p:cNvPr id="9" name="Picture 8" descr="CroppedSmallA.png"/>
          <p:cNvPicPr>
            <a:picLocks noChangeAspect="1"/>
          </p:cNvPicPr>
          <p:nvPr/>
        </p:nvPicPr>
        <p:blipFill>
          <a:blip r:embed="rId22">
            <a:duotone>
              <a:prstClr val="black"/>
              <a:srgbClr val="D9C3A5">
                <a:tint val="50000"/>
                <a:satMod val="180000"/>
              </a:srgbClr>
            </a:duotone>
            <a:alphaModFix amt="18000"/>
            <a:extLst>
              <a:ext uri="{BEBA8EAE-BF5A-486C-A8C5-ECC9F3942E4B}">
                <a14:imgProps xmlns:a14="http://schemas.microsoft.com/office/drawing/2010/main">
                  <a14:imgLayer r:embed="rId23">
                    <a14:imgEffect>
                      <a14:saturation sat="400000"/>
                    </a14:imgEffect>
                  </a14:imgLayer>
                </a14:imgProps>
              </a:ext>
              <a:ext uri="{28A0092B-C50C-407E-A947-70E740481C1C}">
                <a14:useLocalDpi xmlns:a14="http://schemas.microsoft.com/office/drawing/2010/main" val="0"/>
              </a:ext>
            </a:extLst>
          </a:blip>
          <a:stretch>
            <a:fillRect/>
          </a:stretch>
        </p:blipFill>
        <p:spPr>
          <a:xfrm>
            <a:off x="8242102" y="4840923"/>
            <a:ext cx="794962" cy="295451"/>
          </a:xfrm>
          <a:prstGeom prst="rect">
            <a:avLst/>
          </a:prstGeom>
        </p:spPr>
      </p:pic>
      <p:pic>
        <p:nvPicPr>
          <p:cNvPr id="10" name="Picture 9" descr="ACTIVE Network Logo_Rev_4C.p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8301979" y="4910622"/>
            <a:ext cx="710885" cy="199314"/>
          </a:xfrm>
          <a:prstGeom prst="rect">
            <a:avLst/>
          </a:prstGeom>
        </p:spPr>
      </p:pic>
      <p:cxnSp>
        <p:nvCxnSpPr>
          <p:cNvPr id="4" name="Straight Connector 3"/>
          <p:cNvCxnSpPr/>
          <p:nvPr/>
        </p:nvCxnSpPr>
        <p:spPr>
          <a:xfrm>
            <a:off x="0" y="4838958"/>
            <a:ext cx="91440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0498718"/>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661" r:id="rId13"/>
    <p:sldLayoutId id="2147483664" r:id="rId14"/>
    <p:sldLayoutId id="2147483665" r:id="rId15"/>
    <p:sldLayoutId id="2147483672" r:id="rId16"/>
    <p:sldLayoutId id="2147483666" r:id="rId17"/>
    <p:sldLayoutId id="2147483667" r:id="rId18"/>
    <p:sldLayoutId id="2147483669" r:id="rId19"/>
    <p:sldLayoutId id="2147483670" r:id="rId20"/>
  </p:sldLayoutIdLst>
  <p:txStyles>
    <p:titleStyle>
      <a:lvl1pPr algn="l" defTabSz="457200" rtl="0" eaLnBrk="1" latinLnBrk="0" hangingPunct="1">
        <a:spcBef>
          <a:spcPct val="0"/>
        </a:spcBef>
        <a:buNone/>
        <a:defRPr sz="3200" b="0" kern="1200" cap="all">
          <a:solidFill>
            <a:srgbClr val="666666"/>
          </a:solidFill>
          <a:latin typeface="Arial"/>
          <a:ea typeface="+mj-ea"/>
          <a:cs typeface="Arial"/>
        </a:defRPr>
      </a:lvl1pPr>
    </p:titleStyle>
    <p:bodyStyle>
      <a:lvl1pPr marL="0" indent="0" algn="l" defTabSz="114300" rtl="0" eaLnBrk="1" latinLnBrk="0" hangingPunct="1">
        <a:lnSpc>
          <a:spcPct val="120000"/>
        </a:lnSpc>
        <a:spcBef>
          <a:spcPts val="300"/>
        </a:spcBef>
        <a:spcAft>
          <a:spcPts val="300"/>
        </a:spcAft>
        <a:buClr>
          <a:srgbClr val="E99722"/>
        </a:buClr>
        <a:buSzPct val="300000"/>
        <a:buFontTx/>
        <a:buNone/>
        <a:defRPr sz="2000" kern="1200">
          <a:solidFill>
            <a:schemeClr val="tx1">
              <a:lumMod val="75000"/>
              <a:lumOff val="25000"/>
            </a:schemeClr>
          </a:solidFill>
          <a:latin typeface="+mj-lt"/>
          <a:ea typeface="+mn-ea"/>
          <a:cs typeface="Arial"/>
        </a:defRPr>
      </a:lvl1pPr>
      <a:lvl2pPr marL="0" indent="0" algn="l" defTabSz="457200" rtl="0" eaLnBrk="1" latinLnBrk="0" hangingPunct="1">
        <a:spcBef>
          <a:spcPct val="20000"/>
        </a:spcBef>
        <a:buFont typeface="Arial"/>
        <a:buNone/>
        <a:defRPr sz="1800" kern="1200">
          <a:solidFill>
            <a:schemeClr val="tx1">
              <a:lumMod val="75000"/>
              <a:lumOff val="25000"/>
            </a:schemeClr>
          </a:solidFill>
          <a:latin typeface="+mj-lt"/>
          <a:ea typeface="+mn-ea"/>
          <a:cs typeface="Arial"/>
        </a:defRPr>
      </a:lvl2pPr>
      <a:lvl3pPr marL="0" indent="0" algn="l" defTabSz="114300" rtl="0" eaLnBrk="1" latinLnBrk="0" hangingPunct="1">
        <a:lnSpc>
          <a:spcPct val="120000"/>
        </a:lnSpc>
        <a:spcBef>
          <a:spcPts val="300"/>
        </a:spcBef>
        <a:spcAft>
          <a:spcPts val="300"/>
        </a:spcAft>
        <a:buClr>
          <a:srgbClr val="E99722"/>
        </a:buClr>
        <a:buSzPct val="100000"/>
        <a:buFontTx/>
        <a:buNone/>
        <a:defRPr sz="1600" kern="1200">
          <a:solidFill>
            <a:schemeClr val="tx1">
              <a:lumMod val="75000"/>
              <a:lumOff val="25000"/>
            </a:schemeClr>
          </a:solidFill>
          <a:latin typeface="+mj-lt"/>
          <a:ea typeface="+mn-ea"/>
          <a:cs typeface="Arial"/>
        </a:defRPr>
      </a:lvl3pPr>
      <a:lvl4pPr marL="285750" indent="-285750" algn="l" defTabSz="114300" rtl="0" eaLnBrk="1" latinLnBrk="0" hangingPunct="1">
        <a:lnSpc>
          <a:spcPct val="120000"/>
        </a:lnSpc>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4pPr>
      <a:lvl5pPr marL="285750" indent="-285750" algn="l" defTabSz="60325" rtl="0" eaLnBrk="1" latinLnBrk="0" hangingPunct="1">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5pPr>
      <a:lvl6pPr marL="577850" indent="0" algn="l" defTabSz="457200" rtl="0" eaLnBrk="1" latinLnBrk="0" hangingPunct="1">
        <a:spcBef>
          <a:spcPts val="0"/>
        </a:spcBef>
        <a:spcAft>
          <a:spcPts val="300"/>
        </a:spcAft>
        <a:buFontTx/>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agilemanifesto.or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9.xml"/><Relationship Id="rId1" Type="http://schemas.openxmlformats.org/officeDocument/2006/relationships/slideLayout" Target="../slideLayouts/slideLayout4.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zh-CN" altLang="en-US" dirty="0"/>
              <a:t>走进</a:t>
            </a:r>
            <a:r>
              <a:rPr lang="en-US" altLang="zh-CN" dirty="0"/>
              <a:t>(</a:t>
            </a:r>
            <a:r>
              <a:rPr lang="zh-CN" altLang="en-US" dirty="0"/>
              <a:t>近</a:t>
            </a:r>
            <a:r>
              <a:rPr lang="en-US" altLang="zh-CN" dirty="0"/>
              <a:t>)</a:t>
            </a:r>
            <a:r>
              <a:rPr lang="en-US" dirty="0"/>
              <a:t>Scrum</a:t>
            </a:r>
          </a:p>
        </p:txBody>
      </p:sp>
      <p:sp>
        <p:nvSpPr>
          <p:cNvPr id="6" name="Text Placeholder 5"/>
          <p:cNvSpPr>
            <a:spLocks noGrp="1"/>
          </p:cNvSpPr>
          <p:nvPr>
            <p:ph type="body" sz="quarter" idx="11"/>
          </p:nvPr>
        </p:nvSpPr>
        <p:spPr/>
        <p:txBody>
          <a:bodyPr>
            <a:normAutofit/>
          </a:bodyPr>
          <a:lstStyle/>
          <a:p>
            <a:endParaRPr lang="en-US" sz="2000" dirty="0"/>
          </a:p>
          <a:p>
            <a:endParaRPr lang="en-US" sz="2000" dirty="0"/>
          </a:p>
        </p:txBody>
      </p:sp>
    </p:spTree>
    <p:extLst>
      <p:ext uri="{BB962C8B-B14F-4D97-AF65-F5344CB8AC3E}">
        <p14:creationId xmlns:p14="http://schemas.microsoft.com/office/powerpoint/2010/main" val="2106685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An Agile method of software development</a:t>
            </a:r>
          </a:p>
          <a:p>
            <a:r>
              <a:rPr lang="en-US" dirty="0"/>
              <a:t>A simple framework</a:t>
            </a:r>
          </a:p>
          <a:p>
            <a:r>
              <a:rPr lang="en-US" dirty="0"/>
              <a:t>An approach for managing complex problems</a:t>
            </a:r>
          </a:p>
          <a:p>
            <a:r>
              <a:rPr lang="en-US" dirty="0"/>
              <a:t>A collaborative effort</a:t>
            </a:r>
          </a:p>
          <a:p>
            <a:r>
              <a:rPr lang="en-US" dirty="0"/>
              <a:t>A management wrapper</a:t>
            </a:r>
            <a:endParaRPr lang="en-US" sz="1600" dirty="0"/>
          </a:p>
        </p:txBody>
      </p:sp>
      <p:sp>
        <p:nvSpPr>
          <p:cNvPr id="3" name="Title 2"/>
          <p:cNvSpPr>
            <a:spLocks noGrp="1"/>
          </p:cNvSpPr>
          <p:nvPr>
            <p:ph type="title"/>
          </p:nvPr>
        </p:nvSpPr>
        <p:spPr/>
        <p:txBody>
          <a:bodyPr/>
          <a:lstStyle/>
          <a:p>
            <a:r>
              <a:rPr lang="en-US" dirty="0"/>
              <a:t>Scrum Is:</a:t>
            </a:r>
          </a:p>
        </p:txBody>
      </p:sp>
    </p:spTree>
    <p:extLst>
      <p:ext uri="{BB962C8B-B14F-4D97-AF65-F5344CB8AC3E}">
        <p14:creationId xmlns:p14="http://schemas.microsoft.com/office/powerpoint/2010/main" val="3905655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Provide a silver bullet</a:t>
            </a:r>
          </a:p>
          <a:p>
            <a:r>
              <a:rPr lang="en-US" dirty="0"/>
              <a:t>Fix your problems…it simply provides a framework to guide the team to identify and solve its own problems.</a:t>
            </a:r>
          </a:p>
          <a:p>
            <a:r>
              <a:rPr lang="en-US" dirty="0"/>
              <a:t>Does not provide detailed plans for every contingency</a:t>
            </a:r>
          </a:p>
          <a:p>
            <a:pPr lvl="1"/>
            <a:r>
              <a:rPr lang="en-US" dirty="0"/>
              <a:t>Raises, promotions, job titles</a:t>
            </a:r>
          </a:p>
          <a:p>
            <a:pPr lvl="1"/>
            <a:r>
              <a:rPr lang="en-US" dirty="0"/>
              <a:t>Team members that are lazy, obnoxious, incompetent</a:t>
            </a:r>
          </a:p>
          <a:p>
            <a:endParaRPr lang="en-US" sz="1600" dirty="0"/>
          </a:p>
        </p:txBody>
      </p:sp>
      <p:sp>
        <p:nvSpPr>
          <p:cNvPr id="3" name="Title 2"/>
          <p:cNvSpPr>
            <a:spLocks noGrp="1"/>
          </p:cNvSpPr>
          <p:nvPr>
            <p:ph type="title"/>
          </p:nvPr>
        </p:nvSpPr>
        <p:spPr/>
        <p:txBody>
          <a:bodyPr/>
          <a:lstStyle/>
          <a:p>
            <a:r>
              <a:rPr lang="en-US" dirty="0"/>
              <a:t>Scrum does not:</a:t>
            </a:r>
          </a:p>
        </p:txBody>
      </p:sp>
    </p:spTree>
    <p:extLst>
      <p:ext uri="{BB962C8B-B14F-4D97-AF65-F5344CB8AC3E}">
        <p14:creationId xmlns:p14="http://schemas.microsoft.com/office/powerpoint/2010/main" val="979445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Focus:  Limit work-in-progress</a:t>
            </a:r>
          </a:p>
          <a:p>
            <a:r>
              <a:rPr lang="en-US" sz="1600" dirty="0"/>
              <a:t>Courage:  Teams own challenges themselves</a:t>
            </a:r>
          </a:p>
          <a:p>
            <a:r>
              <a:rPr lang="en-US" sz="1600" dirty="0"/>
              <a:t>Openness:  Concerns are expressed openly and solved</a:t>
            </a:r>
          </a:p>
          <a:p>
            <a:r>
              <a:rPr lang="en-US" sz="1600" dirty="0"/>
              <a:t>Commitment:  Breeds ownership and success</a:t>
            </a:r>
          </a:p>
          <a:p>
            <a:r>
              <a:rPr lang="en-US" sz="1600" dirty="0"/>
              <a:t>Respect:  Ignites cycles of improvement</a:t>
            </a:r>
            <a:endParaRPr lang="en-US" sz="1400" dirty="0"/>
          </a:p>
          <a:p>
            <a:endParaRPr lang="en-US" sz="1600" dirty="0"/>
          </a:p>
        </p:txBody>
      </p:sp>
      <p:sp>
        <p:nvSpPr>
          <p:cNvPr id="3" name="Title 2"/>
          <p:cNvSpPr>
            <a:spLocks noGrp="1"/>
          </p:cNvSpPr>
          <p:nvPr>
            <p:ph type="title"/>
          </p:nvPr>
        </p:nvSpPr>
        <p:spPr/>
        <p:txBody>
          <a:bodyPr/>
          <a:lstStyle/>
          <a:p>
            <a:r>
              <a:rPr lang="en-US" dirty="0"/>
              <a:t>Scrum values</a:t>
            </a:r>
          </a:p>
        </p:txBody>
      </p:sp>
    </p:spTree>
    <p:extLst>
      <p:ext uri="{BB962C8B-B14F-4D97-AF65-F5344CB8AC3E}">
        <p14:creationId xmlns:p14="http://schemas.microsoft.com/office/powerpoint/2010/main" val="87641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Self-Organization</a:t>
            </a:r>
          </a:p>
          <a:p>
            <a:r>
              <a:rPr lang="en-US" sz="1600" dirty="0"/>
              <a:t>Empirical Process Control</a:t>
            </a:r>
            <a:endParaRPr lang="en-US" sz="1400" dirty="0"/>
          </a:p>
          <a:p>
            <a:endParaRPr lang="en-US" sz="1600" dirty="0"/>
          </a:p>
        </p:txBody>
      </p:sp>
      <p:sp>
        <p:nvSpPr>
          <p:cNvPr id="3" name="Title 2"/>
          <p:cNvSpPr>
            <a:spLocks noGrp="1"/>
          </p:cNvSpPr>
          <p:nvPr>
            <p:ph type="title"/>
          </p:nvPr>
        </p:nvSpPr>
        <p:spPr/>
        <p:txBody>
          <a:bodyPr/>
          <a:lstStyle/>
          <a:p>
            <a:r>
              <a:rPr lang="en-US" dirty="0"/>
              <a:t>The Two Keys of Scrum</a:t>
            </a:r>
          </a:p>
        </p:txBody>
      </p:sp>
    </p:spTree>
    <p:extLst>
      <p:ext uri="{BB962C8B-B14F-4D97-AF65-F5344CB8AC3E}">
        <p14:creationId xmlns:p14="http://schemas.microsoft.com/office/powerpoint/2010/main" val="3210349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On a self-organizing team, everyone plans together to figure out what work needs to be done.  </a:t>
            </a:r>
          </a:p>
          <a:p>
            <a:r>
              <a:rPr lang="en-US" sz="1600" dirty="0"/>
              <a:t>During the sprint each person takes on the work that the project needs.</a:t>
            </a:r>
            <a:endParaRPr lang="en-US" sz="1400" dirty="0"/>
          </a:p>
          <a:p>
            <a:r>
              <a:rPr lang="en-US" sz="1600" dirty="0"/>
              <a:t>No single person is in command or control.</a:t>
            </a:r>
          </a:p>
          <a:p>
            <a:r>
              <a:rPr lang="en-US" sz="1600" dirty="0"/>
              <a:t>Every member of the team is responsible for understanding the team’s goals.</a:t>
            </a:r>
          </a:p>
          <a:p>
            <a:r>
              <a:rPr lang="en-US" sz="1600" dirty="0"/>
              <a:t>The whole team together is responsible for achieving the team’s goals.</a:t>
            </a:r>
          </a:p>
          <a:p>
            <a:r>
              <a:rPr lang="en-US" sz="1600" dirty="0"/>
              <a:t>The whole team is accountable to each other to do their part.</a:t>
            </a:r>
          </a:p>
        </p:txBody>
      </p:sp>
      <p:sp>
        <p:nvSpPr>
          <p:cNvPr id="3" name="Title 2"/>
          <p:cNvSpPr>
            <a:spLocks noGrp="1"/>
          </p:cNvSpPr>
          <p:nvPr>
            <p:ph type="title"/>
          </p:nvPr>
        </p:nvSpPr>
        <p:spPr/>
        <p:txBody>
          <a:bodyPr/>
          <a:lstStyle/>
          <a:p>
            <a:r>
              <a:rPr lang="en-US" dirty="0"/>
              <a:t>Self-organization</a:t>
            </a:r>
          </a:p>
        </p:txBody>
      </p:sp>
    </p:spTree>
    <p:extLst>
      <p:ext uri="{BB962C8B-B14F-4D97-AF65-F5344CB8AC3E}">
        <p14:creationId xmlns:p14="http://schemas.microsoft.com/office/powerpoint/2010/main" val="1465381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700" dirty="0"/>
              <a:t>Empiricism is evidence-based process</a:t>
            </a:r>
          </a:p>
          <a:p>
            <a:r>
              <a:rPr lang="en-US" sz="1700" dirty="0"/>
              <a:t>Scrum has two inspect and adapt loops</a:t>
            </a:r>
          </a:p>
          <a:p>
            <a:pPr lvl="1"/>
            <a:r>
              <a:rPr lang="en-US" sz="1400" dirty="0"/>
              <a:t>Daily (daily scrum or stand-up)</a:t>
            </a:r>
          </a:p>
          <a:p>
            <a:pPr lvl="1"/>
            <a:r>
              <a:rPr lang="en-US" sz="1400" dirty="0"/>
              <a:t>Sprint (sprint review/retrospective → sprint planning/backlog refinement)</a:t>
            </a:r>
          </a:p>
          <a:p>
            <a:endParaRPr lang="en-US" sz="1600" dirty="0"/>
          </a:p>
        </p:txBody>
      </p:sp>
      <p:sp>
        <p:nvSpPr>
          <p:cNvPr id="3" name="Title 2"/>
          <p:cNvSpPr>
            <a:spLocks noGrp="1"/>
          </p:cNvSpPr>
          <p:nvPr>
            <p:ph type="title"/>
          </p:nvPr>
        </p:nvSpPr>
        <p:spPr/>
        <p:txBody>
          <a:bodyPr/>
          <a:lstStyle/>
          <a:p>
            <a:r>
              <a:rPr lang="en-US" dirty="0"/>
              <a:t>Empirical process control</a:t>
            </a:r>
          </a:p>
        </p:txBody>
      </p:sp>
      <p:graphicFrame>
        <p:nvGraphicFramePr>
          <p:cNvPr id="4" name="Diagram 3">
            <a:extLst>
              <a:ext uri="{FF2B5EF4-FFF2-40B4-BE49-F238E27FC236}">
                <a16:creationId xmlns:a16="http://schemas.microsoft.com/office/drawing/2014/main" id="{590A8347-2A23-4935-A66A-5A5CEE5411D0}"/>
              </a:ext>
            </a:extLst>
          </p:cNvPr>
          <p:cNvGraphicFramePr/>
          <p:nvPr>
            <p:extLst>
              <p:ext uri="{D42A27DB-BD31-4B8C-83A1-F6EECF244321}">
                <p14:modId xmlns:p14="http://schemas.microsoft.com/office/powerpoint/2010/main" val="194583511"/>
              </p:ext>
            </p:extLst>
          </p:nvPr>
        </p:nvGraphicFramePr>
        <p:xfrm>
          <a:off x="2519082" y="2608728"/>
          <a:ext cx="4123765" cy="1995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15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Continuous improvement</a:t>
            </a:r>
          </a:p>
        </p:txBody>
      </p:sp>
      <p:pic>
        <p:nvPicPr>
          <p:cNvPr id="5" name="Picture 4"/>
          <p:cNvPicPr>
            <a:picLocks noChangeAspect="1"/>
          </p:cNvPicPr>
          <p:nvPr/>
        </p:nvPicPr>
        <p:blipFill>
          <a:blip r:embed="rId3"/>
          <a:stretch>
            <a:fillRect/>
          </a:stretch>
        </p:blipFill>
        <p:spPr>
          <a:xfrm>
            <a:off x="2019301" y="878415"/>
            <a:ext cx="5088466" cy="3816349"/>
          </a:xfrm>
          <a:prstGeom prst="rect">
            <a:avLst/>
          </a:prstGeom>
        </p:spPr>
      </p:pic>
    </p:spTree>
    <p:extLst>
      <p:ext uri="{BB962C8B-B14F-4D97-AF65-F5344CB8AC3E}">
        <p14:creationId xmlns:p14="http://schemas.microsoft.com/office/powerpoint/2010/main" val="131630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Scrum Roles</a:t>
            </a:r>
          </a:p>
        </p:txBody>
      </p:sp>
    </p:spTree>
    <p:extLst>
      <p:ext uri="{BB962C8B-B14F-4D97-AF65-F5344CB8AC3E}">
        <p14:creationId xmlns:p14="http://schemas.microsoft.com/office/powerpoint/2010/main" val="2774811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Voice of the Customer</a:t>
            </a:r>
          </a:p>
          <a:p>
            <a:r>
              <a:rPr lang="en-US" sz="1600" dirty="0"/>
              <a:t>Responsible for ensuring Return on Investment (ROI)</a:t>
            </a:r>
          </a:p>
          <a:p>
            <a:r>
              <a:rPr lang="en-US" sz="1600" dirty="0"/>
              <a:t>Define roadmap items</a:t>
            </a:r>
          </a:p>
          <a:p>
            <a:r>
              <a:rPr lang="en-US" sz="1600" dirty="0"/>
              <a:t>Define epics and use cases</a:t>
            </a:r>
          </a:p>
          <a:p>
            <a:r>
              <a:rPr lang="en-US" sz="1600" dirty="0"/>
              <a:t>Prioritize epics</a:t>
            </a:r>
          </a:p>
          <a:p>
            <a:r>
              <a:rPr lang="en-US" sz="1600" dirty="0"/>
              <a:t>Monitor the triple constraint (scope, schedule, budget) and make trade-off decisions</a:t>
            </a:r>
          </a:p>
          <a:p>
            <a:r>
              <a:rPr lang="en-US" sz="1600" dirty="0"/>
              <a:t>Communicate roadmap visibility for the dashboard to the Project Manager</a:t>
            </a:r>
          </a:p>
          <a:p>
            <a:r>
              <a:rPr lang="en-US" sz="1600" dirty="0"/>
              <a:t>Communicate accurate project status to business stakeholders</a:t>
            </a:r>
          </a:p>
          <a:p>
            <a:r>
              <a:rPr lang="en-US" sz="1600" dirty="0"/>
              <a:t>Respond to questions quickly, not more than 24 hours for defects and the current sprint</a:t>
            </a:r>
          </a:p>
          <a:p>
            <a:r>
              <a:rPr lang="en-US" sz="1600" i="1" dirty="0"/>
              <a:t>Note:  The scrum role of Product Owner is a combination of the Product Manager and Business Analyst role.</a:t>
            </a:r>
          </a:p>
          <a:p>
            <a:pPr marL="0" indent="0">
              <a:buNone/>
            </a:pPr>
            <a:endParaRPr lang="en-US" b="1" dirty="0"/>
          </a:p>
        </p:txBody>
      </p:sp>
      <p:sp>
        <p:nvSpPr>
          <p:cNvPr id="3" name="Title 2"/>
          <p:cNvSpPr>
            <a:spLocks noGrp="1"/>
          </p:cNvSpPr>
          <p:nvPr>
            <p:ph type="title"/>
          </p:nvPr>
        </p:nvSpPr>
        <p:spPr/>
        <p:txBody>
          <a:bodyPr/>
          <a:lstStyle/>
          <a:p>
            <a:r>
              <a:rPr lang="en-US" dirty="0"/>
              <a:t>Product Manager</a:t>
            </a:r>
          </a:p>
        </p:txBody>
      </p:sp>
    </p:spTree>
    <p:extLst>
      <p:ext uri="{BB962C8B-B14F-4D97-AF65-F5344CB8AC3E}">
        <p14:creationId xmlns:p14="http://schemas.microsoft.com/office/powerpoint/2010/main" val="399507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Coordinate grooming activities</a:t>
            </a:r>
          </a:p>
          <a:p>
            <a:r>
              <a:rPr lang="en-US" sz="1600" dirty="0"/>
              <a:t>Break down epics into user stories</a:t>
            </a:r>
          </a:p>
          <a:p>
            <a:r>
              <a:rPr lang="en-US" sz="1600" dirty="0"/>
              <a:t>Note edge cases and constraints</a:t>
            </a:r>
          </a:p>
          <a:p>
            <a:r>
              <a:rPr lang="en-US" sz="1600" dirty="0"/>
              <a:t>Ensure requirements are clear, mutually understood and well documented</a:t>
            </a:r>
          </a:p>
          <a:p>
            <a:r>
              <a:rPr lang="en-US" sz="1600" dirty="0"/>
              <a:t>Negotiate acceptance criteria</a:t>
            </a:r>
          </a:p>
          <a:p>
            <a:r>
              <a:rPr lang="en-US" sz="1600" dirty="0"/>
              <a:t>Control, manage and prioritize user stories in the Product Backlog</a:t>
            </a:r>
          </a:p>
          <a:p>
            <a:r>
              <a:rPr lang="en-US" sz="1600" dirty="0"/>
              <a:t>Move user stories into Jira sprints according to the team’s capacity</a:t>
            </a:r>
          </a:p>
          <a:p>
            <a:r>
              <a:rPr lang="en-US" sz="1600" dirty="0"/>
              <a:t>Lock sprint scope at least 3 weeks before sprint starts</a:t>
            </a:r>
          </a:p>
          <a:p>
            <a:r>
              <a:rPr lang="en-US" sz="1600" dirty="0"/>
              <a:t>Review and close user stories after completion</a:t>
            </a:r>
          </a:p>
          <a:p>
            <a:r>
              <a:rPr lang="en-US" sz="1600" dirty="0"/>
              <a:t>Ensure </a:t>
            </a:r>
            <a:r>
              <a:rPr lang="en-US" sz="1600" dirty="0" err="1"/>
              <a:t>Ux</a:t>
            </a:r>
            <a:r>
              <a:rPr lang="en-US" sz="1600" dirty="0"/>
              <a:t> (wireframes) are clear, complete and locked prior to grooming</a:t>
            </a:r>
          </a:p>
          <a:p>
            <a:endParaRPr lang="en-US" sz="1600" dirty="0"/>
          </a:p>
          <a:p>
            <a:pPr marL="0" indent="0">
              <a:buNone/>
            </a:pPr>
            <a:endParaRPr lang="en-US" b="1" dirty="0"/>
          </a:p>
        </p:txBody>
      </p:sp>
      <p:sp>
        <p:nvSpPr>
          <p:cNvPr id="3" name="Title 2"/>
          <p:cNvSpPr>
            <a:spLocks noGrp="1"/>
          </p:cNvSpPr>
          <p:nvPr>
            <p:ph type="title"/>
          </p:nvPr>
        </p:nvSpPr>
        <p:spPr/>
        <p:txBody>
          <a:bodyPr/>
          <a:lstStyle/>
          <a:p>
            <a:r>
              <a:rPr lang="en-US" dirty="0"/>
              <a:t>Business Analyst</a:t>
            </a:r>
          </a:p>
        </p:txBody>
      </p:sp>
    </p:spTree>
    <p:extLst>
      <p:ext uri="{BB962C8B-B14F-4D97-AF65-F5344CB8AC3E}">
        <p14:creationId xmlns:p14="http://schemas.microsoft.com/office/powerpoint/2010/main" val="331425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a:xfrm>
            <a:off x="363130" y="830264"/>
            <a:ext cx="8266520" cy="3901605"/>
          </a:xfrm>
        </p:spPr>
        <p:txBody>
          <a:bodyPr/>
          <a:lstStyle/>
          <a:p>
            <a:pPr lvl="1"/>
            <a:r>
              <a:rPr lang="en-US" sz="1800" dirty="0"/>
              <a:t>Agile Overview</a:t>
            </a:r>
          </a:p>
          <a:p>
            <a:pPr lvl="1"/>
            <a:r>
              <a:rPr lang="en-US" sz="1800" dirty="0"/>
              <a:t>Scrum Overview</a:t>
            </a:r>
          </a:p>
          <a:p>
            <a:pPr lvl="1"/>
            <a:r>
              <a:rPr lang="en-US" sz="1800" dirty="0"/>
              <a:t>Scrum Roles</a:t>
            </a:r>
          </a:p>
          <a:p>
            <a:pPr lvl="1"/>
            <a:r>
              <a:rPr lang="en-US" sz="1800" dirty="0"/>
              <a:t>Scrum Artifacts</a:t>
            </a:r>
          </a:p>
          <a:p>
            <a:pPr lvl="1"/>
            <a:r>
              <a:rPr lang="en-US" sz="1800" dirty="0"/>
              <a:t>Scrum Events</a:t>
            </a:r>
          </a:p>
          <a:p>
            <a:pPr lvl="1"/>
            <a:r>
              <a:rPr lang="en-US" sz="1800" dirty="0"/>
              <a:t>The Sprint	</a:t>
            </a:r>
          </a:p>
          <a:p>
            <a:pPr lvl="1"/>
            <a:r>
              <a:rPr lang="en-US" sz="1800" dirty="0"/>
              <a:t>Appendix</a:t>
            </a:r>
          </a:p>
          <a:p>
            <a:pPr lvl="2"/>
            <a:endParaRPr lang="en-US" dirty="0"/>
          </a:p>
        </p:txBody>
      </p:sp>
      <p:sp>
        <p:nvSpPr>
          <p:cNvPr id="3" name="Title 2"/>
          <p:cNvSpPr>
            <a:spLocks noGrp="1"/>
          </p:cNvSpPr>
          <p:nvPr>
            <p:ph type="title"/>
          </p:nvPr>
        </p:nvSpPr>
        <p:spPr/>
        <p:txBody>
          <a:bodyPr/>
          <a:lstStyle/>
          <a:p>
            <a:r>
              <a:rPr lang="en-US" dirty="0"/>
              <a:t>Class Agenda</a:t>
            </a:r>
          </a:p>
        </p:txBody>
      </p:sp>
    </p:spTree>
    <p:extLst>
      <p:ext uri="{BB962C8B-B14F-4D97-AF65-F5344CB8AC3E}">
        <p14:creationId xmlns:p14="http://schemas.microsoft.com/office/powerpoint/2010/main" val="244869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Ensure visual designs are clear, complete and locked prior to sprint planning</a:t>
            </a:r>
          </a:p>
          <a:p>
            <a:r>
              <a:rPr lang="en-US" sz="1600" dirty="0"/>
              <a:t>Respond to questions quickly, not more than 24 hours for defects and the current sprint</a:t>
            </a:r>
          </a:p>
          <a:p>
            <a:r>
              <a:rPr lang="en-US" sz="1600" i="1" dirty="0"/>
              <a:t>Note:  The scrum role of Product Owner is a combination of the Product Manager and Business Analyst role.</a:t>
            </a:r>
          </a:p>
          <a:p>
            <a:endParaRPr lang="en-US" sz="1600" dirty="0"/>
          </a:p>
          <a:p>
            <a:pPr marL="0" indent="0">
              <a:buNone/>
            </a:pPr>
            <a:endParaRPr lang="en-US" b="1" dirty="0"/>
          </a:p>
        </p:txBody>
      </p:sp>
      <p:sp>
        <p:nvSpPr>
          <p:cNvPr id="3" name="Title 2"/>
          <p:cNvSpPr>
            <a:spLocks noGrp="1"/>
          </p:cNvSpPr>
          <p:nvPr>
            <p:ph type="title"/>
          </p:nvPr>
        </p:nvSpPr>
        <p:spPr/>
        <p:txBody>
          <a:bodyPr/>
          <a:lstStyle/>
          <a:p>
            <a:r>
              <a:rPr lang="en-US" dirty="0"/>
              <a:t>Business Analyst</a:t>
            </a:r>
          </a:p>
        </p:txBody>
      </p:sp>
    </p:spTree>
    <p:extLst>
      <p:ext uri="{BB962C8B-B14F-4D97-AF65-F5344CB8AC3E}">
        <p14:creationId xmlns:p14="http://schemas.microsoft.com/office/powerpoint/2010/main" val="549993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1600" dirty="0"/>
              <a:t>Broadly communicate accurate project status/health</a:t>
            </a:r>
          </a:p>
          <a:p>
            <a:r>
              <a:rPr lang="en-US" sz="1600" dirty="0"/>
              <a:t>Process expert (or facilitator of process experts)</a:t>
            </a:r>
          </a:p>
          <a:p>
            <a:r>
              <a:rPr lang="en-US" sz="1600" dirty="0"/>
              <a:t>Ensure that the framework is followed</a:t>
            </a:r>
          </a:p>
          <a:p>
            <a:r>
              <a:rPr lang="en-US" sz="1600" dirty="0"/>
              <a:t>Act as a change agent focusing on continuous improvement</a:t>
            </a:r>
          </a:p>
          <a:p>
            <a:r>
              <a:rPr lang="en-US" sz="1600" dirty="0"/>
              <a:t>Keep the team fully functional and productive</a:t>
            </a:r>
          </a:p>
          <a:p>
            <a:r>
              <a:rPr lang="en-US" sz="1600" dirty="0"/>
              <a:t>Shield the team from external interferences and impediments.  (The team only works on the planned and committed sprint goal.)</a:t>
            </a:r>
          </a:p>
          <a:p>
            <a:r>
              <a:rPr lang="en-US" sz="1600" dirty="0"/>
              <a:t>Plan external dependencies</a:t>
            </a:r>
          </a:p>
          <a:p>
            <a:r>
              <a:rPr lang="en-US" sz="1600" dirty="0"/>
              <a:t>Keeps everything visible and transparent</a:t>
            </a:r>
          </a:p>
          <a:p>
            <a:r>
              <a:rPr lang="en-US" sz="1600" dirty="0"/>
              <a:t>Not an assistant or organizer of the team</a:t>
            </a:r>
          </a:p>
          <a:p>
            <a:pPr marL="0" indent="0">
              <a:buNone/>
            </a:pPr>
            <a:endParaRPr lang="en-US" b="1" dirty="0"/>
          </a:p>
        </p:txBody>
      </p:sp>
      <p:sp>
        <p:nvSpPr>
          <p:cNvPr id="3" name="Title 2"/>
          <p:cNvSpPr>
            <a:spLocks noGrp="1"/>
          </p:cNvSpPr>
          <p:nvPr>
            <p:ph type="title"/>
          </p:nvPr>
        </p:nvSpPr>
        <p:spPr/>
        <p:txBody>
          <a:bodyPr/>
          <a:lstStyle/>
          <a:p>
            <a:r>
              <a:rPr lang="en-US" dirty="0"/>
              <a:t>Scrum Master</a:t>
            </a:r>
          </a:p>
        </p:txBody>
      </p:sp>
    </p:spTree>
    <p:extLst>
      <p:ext uri="{BB962C8B-B14F-4D97-AF65-F5344CB8AC3E}">
        <p14:creationId xmlns:p14="http://schemas.microsoft.com/office/powerpoint/2010/main" val="3414729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In Scrum, Developers refers to all cross-functional members of the team that design, build and release the solution.</a:t>
            </a:r>
          </a:p>
          <a:p>
            <a:r>
              <a:rPr lang="en-US" dirty="0"/>
              <a:t>Should be 3-9 team members</a:t>
            </a:r>
          </a:p>
          <a:p>
            <a:r>
              <a:rPr lang="en-US" dirty="0"/>
              <a:t>Organize itself and its work according to agile principles and the scrum framework</a:t>
            </a:r>
          </a:p>
          <a:p>
            <a:r>
              <a:rPr lang="en-US" dirty="0"/>
              <a:t>Collaborate with the rest of the team</a:t>
            </a:r>
          </a:p>
          <a:p>
            <a:r>
              <a:rPr lang="en-US" dirty="0"/>
              <a:t>Follow organizational policies</a:t>
            </a:r>
          </a:p>
          <a:p>
            <a:r>
              <a:rPr lang="en-US" dirty="0"/>
              <a:t>Stay focused on sprint goals and commitments</a:t>
            </a:r>
          </a:p>
          <a:p>
            <a:r>
              <a:rPr lang="en-US" dirty="0"/>
              <a:t>Monitor the sprint burndown and escalate risk</a:t>
            </a:r>
          </a:p>
          <a:p>
            <a:pPr marL="0" indent="0">
              <a:buNone/>
            </a:pPr>
            <a:endParaRPr lang="en-US" b="1" dirty="0"/>
          </a:p>
        </p:txBody>
      </p:sp>
      <p:sp>
        <p:nvSpPr>
          <p:cNvPr id="3" name="Title 2"/>
          <p:cNvSpPr>
            <a:spLocks noGrp="1"/>
          </p:cNvSpPr>
          <p:nvPr>
            <p:ph type="title"/>
          </p:nvPr>
        </p:nvSpPr>
        <p:spPr/>
        <p:txBody>
          <a:bodyPr/>
          <a:lstStyle/>
          <a:p>
            <a:r>
              <a:rPr lang="en-US" dirty="0"/>
              <a:t>The </a:t>
            </a:r>
            <a:r>
              <a:rPr lang="en-US"/>
              <a:t>scrum team</a:t>
            </a:r>
            <a:endParaRPr lang="en-US" dirty="0"/>
          </a:p>
        </p:txBody>
      </p:sp>
    </p:spTree>
    <p:extLst>
      <p:ext uri="{BB962C8B-B14F-4D97-AF65-F5344CB8AC3E}">
        <p14:creationId xmlns:p14="http://schemas.microsoft.com/office/powerpoint/2010/main" val="7157390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Scrum artifacts</a:t>
            </a:r>
          </a:p>
        </p:txBody>
      </p:sp>
    </p:spTree>
    <p:extLst>
      <p:ext uri="{BB962C8B-B14F-4D97-AF65-F5344CB8AC3E}">
        <p14:creationId xmlns:p14="http://schemas.microsoft.com/office/powerpoint/2010/main" val="3881408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A product increment is a testable and potentially shippable portion of product.</a:t>
            </a:r>
          </a:p>
          <a:p>
            <a:pPr marL="285750" lvl="1" defTabSz="114300">
              <a:buSzPct val="100000"/>
              <a:buFont typeface="Lucida Grande"/>
              <a:buChar char="―"/>
            </a:pPr>
            <a:r>
              <a:rPr lang="en-US" sz="1800" dirty="0"/>
              <a:t>Product Manager realizes value from the investment of time in the sprint</a:t>
            </a:r>
          </a:p>
          <a:p>
            <a:pPr marL="285750" lvl="1" defTabSz="114300">
              <a:buSzPct val="100000"/>
              <a:buFont typeface="Lucida Grande"/>
              <a:buChar char="―"/>
            </a:pPr>
            <a:r>
              <a:rPr lang="en-US" sz="1800" dirty="0"/>
              <a:t>It should be released at the end of every sprint or during the sprint for projects with continuous delivery.</a:t>
            </a:r>
          </a:p>
          <a:p>
            <a:pPr marL="285750" lvl="1" defTabSz="114300">
              <a:buSzPct val="100000"/>
              <a:buFont typeface="Lucida Grande"/>
              <a:buChar char="―"/>
            </a:pPr>
            <a:r>
              <a:rPr lang="en-US" sz="1800" dirty="0"/>
              <a:t>Includes all items necessary to ship:</a:t>
            </a:r>
          </a:p>
          <a:p>
            <a:pPr lvl="1"/>
            <a:r>
              <a:rPr lang="en-US" sz="1400" dirty="0"/>
              <a:t>Code</a:t>
            </a:r>
          </a:p>
          <a:p>
            <a:pPr lvl="1"/>
            <a:r>
              <a:rPr lang="en-US" sz="1400" dirty="0"/>
              <a:t>Test code</a:t>
            </a:r>
          </a:p>
          <a:p>
            <a:pPr lvl="1"/>
            <a:r>
              <a:rPr lang="en-US" sz="1400" dirty="0"/>
              <a:t>Database schemas, sprints, etc.</a:t>
            </a:r>
          </a:p>
          <a:p>
            <a:pPr lvl="1"/>
            <a:r>
              <a:rPr lang="en-US" sz="1400" dirty="0"/>
              <a:t>Documentation</a:t>
            </a:r>
          </a:p>
          <a:p>
            <a:pPr lvl="1"/>
            <a:r>
              <a:rPr lang="en-US" sz="1400" dirty="0"/>
              <a:t>Specifications</a:t>
            </a:r>
          </a:p>
        </p:txBody>
      </p:sp>
      <p:sp>
        <p:nvSpPr>
          <p:cNvPr id="3" name="Title 2"/>
          <p:cNvSpPr>
            <a:spLocks noGrp="1"/>
          </p:cNvSpPr>
          <p:nvPr>
            <p:ph type="title"/>
          </p:nvPr>
        </p:nvSpPr>
        <p:spPr/>
        <p:txBody>
          <a:bodyPr/>
          <a:lstStyle/>
          <a:p>
            <a:r>
              <a:rPr lang="en-US" dirty="0"/>
              <a:t>Product increment</a:t>
            </a:r>
          </a:p>
        </p:txBody>
      </p:sp>
    </p:spTree>
    <p:extLst>
      <p:ext uri="{BB962C8B-B14F-4D97-AF65-F5344CB8AC3E}">
        <p14:creationId xmlns:p14="http://schemas.microsoft.com/office/powerpoint/2010/main" val="265308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List of epics, user stories, tasks, spikes, and defects in Jira that have not been prioritized into a sprint</a:t>
            </a:r>
          </a:p>
          <a:p>
            <a:pPr marL="285750" lvl="1" defTabSz="114300">
              <a:buSzPct val="100000"/>
              <a:buFont typeface="Lucida Grande"/>
              <a:buChar char="―"/>
            </a:pPr>
            <a:r>
              <a:rPr lang="en-US" sz="1800" dirty="0"/>
              <a:t>Defined simply as “Backlog” in Jira</a:t>
            </a:r>
          </a:p>
          <a:p>
            <a:pPr marL="285750" lvl="1" defTabSz="114300">
              <a:buSzPct val="100000"/>
              <a:buFont typeface="Lucida Grande"/>
              <a:buChar char="―"/>
            </a:pPr>
            <a:r>
              <a:rPr lang="en-US" sz="1800" dirty="0"/>
              <a:t>Found on the Backlog tab of the project’s agile planning board, below all sprints</a:t>
            </a:r>
          </a:p>
          <a:p>
            <a:pPr marL="285750" lvl="1" defTabSz="114300">
              <a:buSzPct val="100000"/>
              <a:buFont typeface="Lucida Grande"/>
              <a:buChar char="―"/>
            </a:pPr>
            <a:r>
              <a:rPr lang="en-US" sz="1800" dirty="0"/>
              <a:t>Includes functional, non-functional, and architectural elements</a:t>
            </a:r>
          </a:p>
          <a:p>
            <a:pPr marL="285750" lvl="1" defTabSz="114300">
              <a:buSzPct val="100000"/>
              <a:buFont typeface="Lucida Grande"/>
              <a:buChar char="―"/>
            </a:pPr>
            <a:r>
              <a:rPr lang="en-US" sz="1800" dirty="0"/>
              <a:t>Owned and ordered by priority by the BA</a:t>
            </a:r>
          </a:p>
          <a:p>
            <a:pPr marL="285750" lvl="1" defTabSz="114300">
              <a:buSzPct val="100000"/>
              <a:buFont typeface="Lucida Grande"/>
              <a:buChar char="―"/>
            </a:pPr>
            <a:r>
              <a:rPr lang="en-US" sz="1800" dirty="0"/>
              <a:t>Vertical slices of providing value to the customer (user)</a:t>
            </a:r>
          </a:p>
          <a:p>
            <a:pPr marL="285750" lvl="1" defTabSz="114300">
              <a:buSzPct val="100000"/>
              <a:buFont typeface="Lucida Grande"/>
              <a:buChar char="―"/>
            </a:pPr>
            <a:r>
              <a:rPr lang="en-US" sz="1800" dirty="0"/>
              <a:t>Refined and groomed on a weekly basis</a:t>
            </a:r>
          </a:p>
          <a:p>
            <a:pPr marL="0" indent="0">
              <a:buNone/>
            </a:pPr>
            <a:endParaRPr lang="en-US" b="1" dirty="0"/>
          </a:p>
        </p:txBody>
      </p:sp>
      <p:sp>
        <p:nvSpPr>
          <p:cNvPr id="3" name="Title 2"/>
          <p:cNvSpPr>
            <a:spLocks noGrp="1"/>
          </p:cNvSpPr>
          <p:nvPr>
            <p:ph type="title"/>
          </p:nvPr>
        </p:nvSpPr>
        <p:spPr/>
        <p:txBody>
          <a:bodyPr/>
          <a:lstStyle/>
          <a:p>
            <a:r>
              <a:rPr lang="en-US" dirty="0"/>
              <a:t>Product Backlog</a:t>
            </a:r>
          </a:p>
        </p:txBody>
      </p:sp>
    </p:spTree>
    <p:extLst>
      <p:ext uri="{BB962C8B-B14F-4D97-AF65-F5344CB8AC3E}">
        <p14:creationId xmlns:p14="http://schemas.microsoft.com/office/powerpoint/2010/main" val="1821066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A list of all product backlog items that have been accepted into a sprint</a:t>
            </a:r>
          </a:p>
          <a:p>
            <a:pPr marL="285750" lvl="1" defTabSz="114300">
              <a:buSzPct val="100000"/>
              <a:buFont typeface="Lucida Grande"/>
              <a:buChar char="―"/>
            </a:pPr>
            <a:r>
              <a:rPr lang="en-US" sz="1800" dirty="0"/>
              <a:t>In Jira, it can be found in the Backlog tab of the project’s agile planning board</a:t>
            </a:r>
          </a:p>
          <a:p>
            <a:pPr marL="285750" lvl="1" defTabSz="114300">
              <a:buSzPct val="100000"/>
              <a:buFont typeface="Lucida Grande"/>
              <a:buChar char="―"/>
            </a:pPr>
            <a:r>
              <a:rPr lang="en-US" sz="1800" dirty="0"/>
              <a:t>A detailed view can also be found on the Active Sprints tab</a:t>
            </a:r>
          </a:p>
          <a:p>
            <a:pPr marL="285750" lvl="1" defTabSz="114300">
              <a:buSzPct val="100000"/>
              <a:buFont typeface="Lucida Grande"/>
              <a:buChar char="―"/>
            </a:pPr>
            <a:r>
              <a:rPr lang="en-US" sz="1800" dirty="0"/>
              <a:t>Tool for the team to manage itself during the sprint</a:t>
            </a:r>
          </a:p>
          <a:p>
            <a:pPr marL="285750" lvl="1" defTabSz="114300">
              <a:buSzPct val="100000"/>
              <a:buFont typeface="Lucida Grande"/>
              <a:buChar char="―"/>
            </a:pPr>
            <a:r>
              <a:rPr lang="en-US" sz="1800" dirty="0"/>
              <a:t>Once the sprint is locked, it may not be changed without re-planning and re-commitment by the whole scrum team.</a:t>
            </a:r>
          </a:p>
          <a:p>
            <a:pPr marL="285750" lvl="1" defTabSz="114300">
              <a:buSzPct val="100000"/>
              <a:buFont typeface="Lucida Grande"/>
              <a:buChar char="―"/>
            </a:pPr>
            <a:r>
              <a:rPr lang="en-US" sz="1800" dirty="0"/>
              <a:t>Once the sprint is started, the active members of the scrum team own the sprint backlog (Dev, QA).</a:t>
            </a:r>
          </a:p>
        </p:txBody>
      </p:sp>
      <p:sp>
        <p:nvSpPr>
          <p:cNvPr id="3" name="Title 2"/>
          <p:cNvSpPr>
            <a:spLocks noGrp="1"/>
          </p:cNvSpPr>
          <p:nvPr>
            <p:ph type="title"/>
          </p:nvPr>
        </p:nvSpPr>
        <p:spPr/>
        <p:txBody>
          <a:bodyPr/>
          <a:lstStyle/>
          <a:p>
            <a:r>
              <a:rPr lang="en-US" dirty="0"/>
              <a:t>Sprint Backlog</a:t>
            </a:r>
          </a:p>
        </p:txBody>
      </p:sp>
    </p:spTree>
    <p:extLst>
      <p:ext uri="{BB962C8B-B14F-4D97-AF65-F5344CB8AC3E}">
        <p14:creationId xmlns:p14="http://schemas.microsoft.com/office/powerpoint/2010/main" val="946485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Task Board</a:t>
            </a:r>
          </a:p>
        </p:txBody>
      </p:sp>
      <p:sp>
        <p:nvSpPr>
          <p:cNvPr id="6" name="Content Placeholder 5">
            <a:extLst>
              <a:ext uri="{FF2B5EF4-FFF2-40B4-BE49-F238E27FC236}">
                <a16:creationId xmlns:a16="http://schemas.microsoft.com/office/drawing/2014/main" id="{4DC32058-ACB4-428B-B88A-1BCDBF0BAF95}"/>
              </a:ext>
            </a:extLst>
          </p:cNvPr>
          <p:cNvSpPr>
            <a:spLocks noGrp="1"/>
          </p:cNvSpPr>
          <p:nvPr>
            <p:ph sz="half" idx="2"/>
          </p:nvPr>
        </p:nvSpPr>
        <p:spPr/>
        <p:txBody>
          <a:bodyPr/>
          <a:lstStyle/>
          <a:p>
            <a:r>
              <a:rPr lang="en-US" dirty="0"/>
              <a:t>Allows the team to see the progress of all the tasks and stories for the sprint</a:t>
            </a:r>
          </a:p>
          <a:p>
            <a:r>
              <a:rPr lang="en-US" dirty="0"/>
              <a:t>The team is responsible for updating and tracking their sprint backlog</a:t>
            </a:r>
          </a:p>
          <a:p>
            <a:r>
              <a:rPr lang="en-US" dirty="0"/>
              <a:t>Depicts what items are being worked (and by whom)</a:t>
            </a:r>
          </a:p>
        </p:txBody>
      </p:sp>
      <p:pic>
        <p:nvPicPr>
          <p:cNvPr id="4" name="Picture 3" descr="Screen Shot 2013-11-19 at 9.27.00 AM.png">
            <a:extLst>
              <a:ext uri="{FF2B5EF4-FFF2-40B4-BE49-F238E27FC236}">
                <a16:creationId xmlns:a16="http://schemas.microsoft.com/office/drawing/2014/main" id="{71F10AD4-1530-4F0A-85FE-C277BC147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304" y="2324394"/>
            <a:ext cx="3162380" cy="2111738"/>
          </a:xfrm>
          <a:prstGeom prst="rect">
            <a:avLst/>
          </a:prstGeom>
        </p:spPr>
      </p:pic>
    </p:spTree>
    <p:extLst>
      <p:ext uri="{BB962C8B-B14F-4D97-AF65-F5344CB8AC3E}">
        <p14:creationId xmlns:p14="http://schemas.microsoft.com/office/powerpoint/2010/main" val="26466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A visual representation of the work planned vs. the work remaining for the sprint.</a:t>
            </a:r>
          </a:p>
          <a:p>
            <a:pPr marL="285750" lvl="1" defTabSz="114300">
              <a:buSzPct val="100000"/>
              <a:buFont typeface="Lucida Grande"/>
              <a:buChar char="―"/>
            </a:pPr>
            <a:r>
              <a:rPr lang="en-US" sz="1800" dirty="0"/>
              <a:t>Allows the team to manage itself during the sprint based on progress and to identify risks to the completion of all items by the end of the sprint</a:t>
            </a:r>
          </a:p>
          <a:p>
            <a:pPr marL="285750" lvl="1" defTabSz="114300">
              <a:buSzPct val="100000"/>
              <a:buFont typeface="Lucida Grande"/>
              <a:buChar char="―"/>
            </a:pPr>
            <a:r>
              <a:rPr lang="en-US" sz="1800" dirty="0"/>
              <a:t>Hours worked should be logged against all tasks by the scrum team on a daily basis in order for the sprint burndown accurately reflect the sprint status.</a:t>
            </a:r>
          </a:p>
          <a:p>
            <a:pPr marL="285750" lvl="1" defTabSz="114300">
              <a:buSzPct val="100000"/>
              <a:buFont typeface="Lucida Grande"/>
              <a:buChar char="―"/>
            </a:pPr>
            <a:r>
              <a:rPr lang="en-US" sz="1800" dirty="0"/>
              <a:t>Scrum Master is responsible for ensuring the team is aware of its burndown and encouraging the team to keep it updated.</a:t>
            </a:r>
          </a:p>
          <a:p>
            <a:pPr marL="285750" lvl="1" defTabSz="114300">
              <a:buSzPct val="100000"/>
              <a:buFont typeface="Lucida Grande"/>
              <a:buChar char="―"/>
            </a:pPr>
            <a:r>
              <a:rPr lang="en-US" sz="1800" dirty="0"/>
              <a:t>The remaining values in red should line up with the gray line.</a:t>
            </a:r>
          </a:p>
          <a:p>
            <a:pPr marL="285750" lvl="1" defTabSz="114300">
              <a:buSzPct val="100000"/>
              <a:buFont typeface="Lucida Grande"/>
              <a:buChar char="―"/>
            </a:pPr>
            <a:r>
              <a:rPr lang="en-US" sz="1800" dirty="0"/>
              <a:t>At the end of the sprint, the red and green lines should form a perfect X.</a:t>
            </a:r>
          </a:p>
          <a:p>
            <a:pPr marL="0" indent="0">
              <a:buNone/>
            </a:pPr>
            <a:endParaRPr lang="en-US" b="1" dirty="0"/>
          </a:p>
        </p:txBody>
      </p:sp>
      <p:sp>
        <p:nvSpPr>
          <p:cNvPr id="3" name="Title 2"/>
          <p:cNvSpPr>
            <a:spLocks noGrp="1"/>
          </p:cNvSpPr>
          <p:nvPr>
            <p:ph type="title"/>
          </p:nvPr>
        </p:nvSpPr>
        <p:spPr/>
        <p:txBody>
          <a:bodyPr/>
          <a:lstStyle/>
          <a:p>
            <a:r>
              <a:rPr lang="en-US" dirty="0"/>
              <a:t>Sprint Burndown Chart</a:t>
            </a:r>
          </a:p>
        </p:txBody>
      </p:sp>
    </p:spTree>
    <p:extLst>
      <p:ext uri="{BB962C8B-B14F-4D97-AF65-F5344CB8AC3E}">
        <p14:creationId xmlns:p14="http://schemas.microsoft.com/office/powerpoint/2010/main" val="147031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Sprint Burndown Chart</a:t>
            </a:r>
          </a:p>
        </p:txBody>
      </p:sp>
      <p:pic>
        <p:nvPicPr>
          <p:cNvPr id="2" name="Picture 1">
            <a:extLst>
              <a:ext uri="{FF2B5EF4-FFF2-40B4-BE49-F238E27FC236}">
                <a16:creationId xmlns:a16="http://schemas.microsoft.com/office/drawing/2014/main" id="{8EE8C899-7AD4-46E0-A5C9-F9804E4F7B8E}"/>
              </a:ext>
            </a:extLst>
          </p:cNvPr>
          <p:cNvPicPr>
            <a:picLocks noChangeAspect="1"/>
          </p:cNvPicPr>
          <p:nvPr/>
        </p:nvPicPr>
        <p:blipFill rotWithShape="1">
          <a:blip r:embed="rId3"/>
          <a:srcRect l="56428" t="43709" r="32036" b="38059"/>
          <a:stretch/>
        </p:blipFill>
        <p:spPr>
          <a:xfrm>
            <a:off x="1199018" y="1368571"/>
            <a:ext cx="6313894" cy="3118650"/>
          </a:xfrm>
          <a:prstGeom prst="rect">
            <a:avLst/>
          </a:prstGeom>
        </p:spPr>
      </p:pic>
    </p:spTree>
    <p:extLst>
      <p:ext uri="{BB962C8B-B14F-4D97-AF65-F5344CB8AC3E}">
        <p14:creationId xmlns:p14="http://schemas.microsoft.com/office/powerpoint/2010/main" val="175134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Agile Overview</a:t>
            </a:r>
          </a:p>
        </p:txBody>
      </p:sp>
    </p:spTree>
    <p:extLst>
      <p:ext uri="{BB962C8B-B14F-4D97-AF65-F5344CB8AC3E}">
        <p14:creationId xmlns:p14="http://schemas.microsoft.com/office/powerpoint/2010/main" val="3622578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Its purpose is to ensure that all scrum team members are aligned on precisely what “Done” means.</a:t>
            </a:r>
          </a:p>
          <a:p>
            <a:pPr marL="285750" lvl="1" defTabSz="114300">
              <a:buSzPct val="100000"/>
              <a:buFont typeface="Lucida Grande"/>
              <a:buChar char="―"/>
            </a:pPr>
            <a:r>
              <a:rPr lang="en-US" sz="1800" dirty="0"/>
              <a:t>Checklist evaluated for all items required to ship software</a:t>
            </a:r>
          </a:p>
          <a:p>
            <a:pPr marL="285750" lvl="1" defTabSz="114300">
              <a:buSzPct val="100000"/>
              <a:buFont typeface="Lucida Grande"/>
              <a:buChar char="―"/>
            </a:pPr>
            <a:r>
              <a:rPr lang="en-US" sz="1800" dirty="0"/>
              <a:t>It can be defined at both the user story level and the sprint level</a:t>
            </a:r>
          </a:p>
          <a:p>
            <a:pPr marL="285750" lvl="1" defTabSz="114300">
              <a:buSzPct val="100000"/>
              <a:buFont typeface="Lucida Grande"/>
              <a:buChar char="―"/>
            </a:pPr>
            <a:r>
              <a:rPr lang="en-US" sz="1800" dirty="0"/>
              <a:t>Each scrum team should follow Active’s SDLC guidelines to develop its own Definition of Done.</a:t>
            </a:r>
          </a:p>
          <a:p>
            <a:pPr marL="285750" lvl="1" defTabSz="114300">
              <a:buSzPct val="100000"/>
              <a:buFont typeface="Lucida Grande"/>
              <a:buChar char="―"/>
            </a:pPr>
            <a:r>
              <a:rPr lang="en-US" sz="1800" dirty="0"/>
              <a:t>Each scrum team should continue to refine and mature it’s Definition of Done as the team matures.</a:t>
            </a:r>
          </a:p>
          <a:p>
            <a:pPr marL="285750" lvl="1" defTabSz="114300">
              <a:buSzPct val="100000"/>
              <a:buFont typeface="Lucida Grande"/>
              <a:buChar char="―"/>
            </a:pPr>
            <a:r>
              <a:rPr lang="en-US" sz="1800" dirty="0"/>
              <a:t>Teams should not compromise their Definition of Done in order to deliver a sprint on schedule.</a:t>
            </a:r>
            <a:endParaRPr lang="en-US" dirty="0"/>
          </a:p>
          <a:p>
            <a:pPr marL="0" indent="0">
              <a:buNone/>
            </a:pPr>
            <a:endParaRPr lang="en-US" b="1" dirty="0"/>
          </a:p>
        </p:txBody>
      </p:sp>
      <p:sp>
        <p:nvSpPr>
          <p:cNvPr id="3" name="Title 2"/>
          <p:cNvSpPr>
            <a:spLocks noGrp="1"/>
          </p:cNvSpPr>
          <p:nvPr>
            <p:ph type="title"/>
          </p:nvPr>
        </p:nvSpPr>
        <p:spPr/>
        <p:txBody>
          <a:bodyPr/>
          <a:lstStyle/>
          <a:p>
            <a:r>
              <a:rPr lang="en-US" dirty="0"/>
              <a:t>Definition of Done</a:t>
            </a:r>
          </a:p>
        </p:txBody>
      </p:sp>
    </p:spTree>
    <p:extLst>
      <p:ext uri="{BB962C8B-B14F-4D97-AF65-F5344CB8AC3E}">
        <p14:creationId xmlns:p14="http://schemas.microsoft.com/office/powerpoint/2010/main" val="14866275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Scrum Events</a:t>
            </a:r>
          </a:p>
        </p:txBody>
      </p:sp>
    </p:spTree>
    <p:extLst>
      <p:ext uri="{BB962C8B-B14F-4D97-AF65-F5344CB8AC3E}">
        <p14:creationId xmlns:p14="http://schemas.microsoft.com/office/powerpoint/2010/main" val="317647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lvl="0"/>
            <a:r>
              <a:rPr lang="en-US" dirty="0"/>
              <a:t>Purpose: Product Manager/BA walkthrough of the product backlog with the sprinting team, refine and break down requirements, and assign Story Point values. </a:t>
            </a:r>
          </a:p>
          <a:p>
            <a:pPr lvl="0"/>
            <a:endParaRPr lang="en-US" dirty="0"/>
          </a:p>
          <a:p>
            <a:pPr>
              <a:buFont typeface="Arial" charset="0"/>
              <a:buChar char="•"/>
            </a:pPr>
            <a:endParaRPr lang="en-US" dirty="0"/>
          </a:p>
          <a:p>
            <a:pPr marL="0" indent="0">
              <a:buNone/>
            </a:pPr>
            <a:endParaRPr lang="en-US" b="1" dirty="0"/>
          </a:p>
        </p:txBody>
      </p:sp>
      <p:sp>
        <p:nvSpPr>
          <p:cNvPr id="3" name="Title 2"/>
          <p:cNvSpPr>
            <a:spLocks noGrp="1"/>
          </p:cNvSpPr>
          <p:nvPr>
            <p:ph type="title"/>
          </p:nvPr>
        </p:nvSpPr>
        <p:spPr/>
        <p:txBody>
          <a:bodyPr/>
          <a:lstStyle/>
          <a:p>
            <a:r>
              <a:rPr lang="en-US" dirty="0"/>
              <a:t>Grooming:  PMO Standards</a:t>
            </a:r>
          </a:p>
        </p:txBody>
      </p:sp>
    </p:spTree>
    <p:extLst>
      <p:ext uri="{BB962C8B-B14F-4D97-AF65-F5344CB8AC3E}">
        <p14:creationId xmlns:p14="http://schemas.microsoft.com/office/powerpoint/2010/main" val="2834603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lvl="0"/>
            <a:r>
              <a:rPr lang="en-US" dirty="0"/>
              <a:t>Mandatory Attendees/Roles</a:t>
            </a:r>
          </a:p>
          <a:p>
            <a:pPr lvl="1"/>
            <a:r>
              <a:rPr lang="en-US" sz="1400" dirty="0"/>
              <a:t>BA – Expectation is that the grooming agenda is provided at least two business days</a:t>
            </a:r>
            <a:br>
              <a:rPr lang="en-US" sz="1400" dirty="0"/>
            </a:br>
            <a:r>
              <a:rPr lang="en-US" sz="1400" dirty="0"/>
              <a:t>         before the scheduled weekly grooming to ensure Dev/QA have enough time to </a:t>
            </a:r>
            <a:br>
              <a:rPr lang="en-US" sz="1400" dirty="0"/>
            </a:br>
            <a:r>
              <a:rPr lang="en-US" sz="1400" dirty="0"/>
              <a:t>         review the tickets in JIRA and ask questions. BA and Product Manager should have</a:t>
            </a:r>
            <a:br>
              <a:rPr lang="en-US" sz="1400" dirty="0"/>
            </a:br>
            <a:r>
              <a:rPr lang="en-US" sz="1400" dirty="0"/>
              <a:t>         synced prior to the grooming meeting to ensure there is clear communication</a:t>
            </a:r>
          </a:p>
          <a:p>
            <a:pPr lvl="1"/>
            <a:r>
              <a:rPr lang="en-US" sz="1400" dirty="0"/>
              <a:t>Dev – Come prepared to the grooming session having reviewed the grooming agenda.</a:t>
            </a:r>
            <a:br>
              <a:rPr lang="en-US" sz="1400" dirty="0"/>
            </a:br>
            <a:r>
              <a:rPr lang="en-US" sz="1400" dirty="0"/>
              <a:t>           Be prepared to provide SP estimate after ticket review. </a:t>
            </a:r>
          </a:p>
          <a:p>
            <a:pPr lvl="1"/>
            <a:r>
              <a:rPr lang="en-US" sz="1400" dirty="0"/>
              <a:t>QA – Come prepared to the grooming session having reviewed the grooming agenda.</a:t>
            </a:r>
            <a:br>
              <a:rPr lang="en-US" sz="1400" dirty="0"/>
            </a:br>
            <a:r>
              <a:rPr lang="en-US" sz="1400" dirty="0"/>
              <a:t>          Be prepared to provide SP estimate after ticket review. </a:t>
            </a:r>
          </a:p>
          <a:p>
            <a:pPr lvl="1"/>
            <a:r>
              <a:rPr lang="en-US" sz="1400" dirty="0"/>
              <a:t>Project – Can be considered optional, but should make sure that the team is </a:t>
            </a:r>
            <a:br>
              <a:rPr lang="en-US" sz="1400" dirty="0"/>
            </a:br>
            <a:r>
              <a:rPr lang="en-US" sz="1400" dirty="0"/>
              <a:t>                 going through product backlog tickets efficiently, Product is answering and </a:t>
            </a:r>
            <a:br>
              <a:rPr lang="en-US" sz="1400" dirty="0"/>
            </a:br>
            <a:r>
              <a:rPr lang="en-US" sz="1400" dirty="0"/>
              <a:t>                 resolving all Dev/QA questions, and Dev/QA teams are assigning SP estimates</a:t>
            </a:r>
            <a:br>
              <a:rPr lang="en-US" sz="1400" dirty="0"/>
            </a:br>
            <a:r>
              <a:rPr lang="en-US" sz="1400" dirty="0"/>
              <a:t>                 to each ticket after the ticket is reviewed. </a:t>
            </a:r>
          </a:p>
          <a:p>
            <a:pPr>
              <a:buFont typeface="Arial" charset="0"/>
              <a:buChar char="•"/>
            </a:pPr>
            <a:endParaRPr lang="en-US" dirty="0"/>
          </a:p>
          <a:p>
            <a:pPr marL="0" indent="0">
              <a:buNone/>
            </a:pPr>
            <a:endParaRPr lang="en-US" b="1" dirty="0"/>
          </a:p>
        </p:txBody>
      </p:sp>
      <p:sp>
        <p:nvSpPr>
          <p:cNvPr id="3" name="Title 2"/>
          <p:cNvSpPr>
            <a:spLocks noGrp="1"/>
          </p:cNvSpPr>
          <p:nvPr>
            <p:ph type="title"/>
          </p:nvPr>
        </p:nvSpPr>
        <p:spPr/>
        <p:txBody>
          <a:bodyPr/>
          <a:lstStyle/>
          <a:p>
            <a:r>
              <a:rPr lang="en-US" dirty="0"/>
              <a:t>Grooming:  PMO Standards</a:t>
            </a:r>
          </a:p>
        </p:txBody>
      </p:sp>
    </p:spTree>
    <p:extLst>
      <p:ext uri="{BB962C8B-B14F-4D97-AF65-F5344CB8AC3E}">
        <p14:creationId xmlns:p14="http://schemas.microsoft.com/office/powerpoint/2010/main" val="3296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High level estimations may be used for planning when long range planning is required, but Active teams are only required to commit to 90 days of roadmap, except in special circumstances when business needs require a firm commitment.</a:t>
            </a:r>
          </a:p>
          <a:p>
            <a:pPr marL="285750" lvl="1" defTabSz="114300">
              <a:buSzPct val="100000"/>
              <a:buFont typeface="Lucida Grande"/>
              <a:buChar char="―"/>
            </a:pPr>
            <a:r>
              <a:rPr lang="en-US" sz="1800" dirty="0" err="1"/>
              <a:t>PdM</a:t>
            </a:r>
            <a:r>
              <a:rPr lang="en-US" sz="1800" dirty="0"/>
              <a:t> develops high level requirements with enough detail that ballpark estimates can be developed.</a:t>
            </a:r>
          </a:p>
          <a:p>
            <a:pPr marL="285750" lvl="1" defTabSz="114300">
              <a:buSzPct val="100000"/>
              <a:buFont typeface="Lucida Grande"/>
              <a:buChar char="―"/>
            </a:pPr>
            <a:r>
              <a:rPr lang="en-US" sz="1800" dirty="0"/>
              <a:t>Development team provides rough ballpark estimates.</a:t>
            </a:r>
          </a:p>
          <a:p>
            <a:pPr marL="285750" lvl="1" defTabSz="114300">
              <a:buSzPct val="100000"/>
              <a:buFont typeface="Lucida Grande"/>
              <a:buChar char="―"/>
            </a:pPr>
            <a:r>
              <a:rPr lang="en-US" sz="1800" dirty="0" err="1"/>
              <a:t>PjM</a:t>
            </a:r>
            <a:r>
              <a:rPr lang="en-US" sz="1800" dirty="0"/>
              <a:t> tracks the accuracy of high level estimates and the burndown of the project in order to identify and escalate risks early.</a:t>
            </a:r>
          </a:p>
        </p:txBody>
      </p:sp>
      <p:sp>
        <p:nvSpPr>
          <p:cNvPr id="3" name="Title 2"/>
          <p:cNvSpPr>
            <a:spLocks noGrp="1"/>
          </p:cNvSpPr>
          <p:nvPr>
            <p:ph type="title"/>
          </p:nvPr>
        </p:nvSpPr>
        <p:spPr/>
        <p:txBody>
          <a:bodyPr/>
          <a:lstStyle/>
          <a:p>
            <a:r>
              <a:rPr lang="en-US" dirty="0"/>
              <a:t>Grooming:  high level</a:t>
            </a:r>
          </a:p>
        </p:txBody>
      </p:sp>
    </p:spTree>
    <p:extLst>
      <p:ext uri="{BB962C8B-B14F-4D97-AF65-F5344CB8AC3E}">
        <p14:creationId xmlns:p14="http://schemas.microsoft.com/office/powerpoint/2010/main" val="37374856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BA schedules grooming as a weekly recurring meeting</a:t>
            </a:r>
          </a:p>
          <a:p>
            <a:pPr marL="285750" lvl="1" defTabSz="114300">
              <a:buSzPct val="100000"/>
              <a:buFont typeface="Lucida Grande"/>
              <a:buChar char="―"/>
            </a:pPr>
            <a:r>
              <a:rPr lang="en-US" sz="1800" dirty="0"/>
              <a:t>BA explains the epics and user stories.</a:t>
            </a:r>
          </a:p>
          <a:p>
            <a:pPr marL="285750" lvl="1" defTabSz="114300">
              <a:buSzPct val="100000"/>
              <a:buFont typeface="Lucida Grande"/>
              <a:buChar char="―"/>
            </a:pPr>
            <a:r>
              <a:rPr lang="en-US" sz="1800" dirty="0"/>
              <a:t>BA refines Acceptance Criteria based on discussions and updates Jira.</a:t>
            </a:r>
          </a:p>
          <a:p>
            <a:pPr marL="285750" lvl="1" defTabSz="114300">
              <a:buSzPct val="100000"/>
              <a:buFont typeface="Lucida Grande"/>
              <a:buChar char="―"/>
            </a:pPr>
            <a:r>
              <a:rPr lang="en-US" sz="1800" dirty="0"/>
              <a:t>Developers decompose epics and user stories into small increments.</a:t>
            </a:r>
          </a:p>
          <a:p>
            <a:pPr marL="285750" lvl="1" defTabSz="114300">
              <a:buSzPct val="100000"/>
              <a:buFont typeface="Lucida Grande"/>
              <a:buChar char="―"/>
            </a:pPr>
            <a:r>
              <a:rPr lang="en-US" sz="1800" dirty="0"/>
              <a:t>Once the stories are small, mutually understood and Acceptance Criteria are agreed upon by all, the scrum team estimate Story Points.</a:t>
            </a:r>
          </a:p>
          <a:p>
            <a:pPr marL="285750" lvl="1" defTabSz="114300">
              <a:buSzPct val="100000"/>
              <a:buFont typeface="Lucida Grande"/>
              <a:buChar char="―"/>
            </a:pPr>
            <a:r>
              <a:rPr lang="en-US" sz="1800" dirty="0"/>
              <a:t>Scrum team identifies dependencies, BA writes stories and links them.</a:t>
            </a:r>
          </a:p>
          <a:p>
            <a:pPr marL="285750" lvl="1" defTabSz="114300">
              <a:buSzPct val="100000"/>
              <a:buFont typeface="Lucida Grande"/>
              <a:buChar char="―"/>
            </a:pPr>
            <a:r>
              <a:rPr lang="en-US" sz="1800" dirty="0"/>
              <a:t>All members of the team estimate, including QA.</a:t>
            </a:r>
          </a:p>
          <a:p>
            <a:pPr marL="285750" lvl="1" defTabSz="114300">
              <a:buSzPct val="100000"/>
              <a:buFont typeface="Lucida Grande"/>
              <a:buChar char="―"/>
            </a:pPr>
            <a:r>
              <a:rPr lang="en-US" sz="1800" dirty="0"/>
              <a:t>If there is an unresolvable mismatch in Dev and QA estimation, the highest number is used.</a:t>
            </a:r>
          </a:p>
          <a:p>
            <a:pPr marL="285750" lvl="1" defTabSz="114300">
              <a:buSzPct val="100000"/>
              <a:buFont typeface="Lucida Grande"/>
              <a:buChar char="―"/>
            </a:pPr>
            <a:endParaRPr lang="en-US" sz="1800" dirty="0"/>
          </a:p>
        </p:txBody>
      </p:sp>
      <p:sp>
        <p:nvSpPr>
          <p:cNvPr id="3" name="Title 2"/>
          <p:cNvSpPr>
            <a:spLocks noGrp="1"/>
          </p:cNvSpPr>
          <p:nvPr>
            <p:ph type="title"/>
          </p:nvPr>
        </p:nvSpPr>
        <p:spPr/>
        <p:txBody>
          <a:bodyPr/>
          <a:lstStyle/>
          <a:p>
            <a:r>
              <a:rPr lang="en-US" dirty="0"/>
              <a:t>Grooming:  Detailed</a:t>
            </a:r>
          </a:p>
        </p:txBody>
      </p:sp>
    </p:spTree>
    <p:extLst>
      <p:ext uri="{BB962C8B-B14F-4D97-AF65-F5344CB8AC3E}">
        <p14:creationId xmlns:p14="http://schemas.microsoft.com/office/powerpoint/2010/main" val="44559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What will be delivered in the increment resulting from the upcoming sprint?</a:t>
            </a:r>
          </a:p>
          <a:p>
            <a:pPr marL="285750" lvl="1" defTabSz="114300">
              <a:buSzPct val="100000"/>
              <a:buFont typeface="Lucida Grande"/>
              <a:buChar char="―"/>
            </a:pPr>
            <a:r>
              <a:rPr lang="en-US" sz="1800" dirty="0"/>
              <a:t>How will the work needed to deliver the increment be achieved?</a:t>
            </a:r>
          </a:p>
          <a:p>
            <a:pPr marL="285750" lvl="1" defTabSz="114300">
              <a:buSzPct val="100000"/>
              <a:buFont typeface="Lucida Grande"/>
              <a:buChar char="―"/>
            </a:pPr>
            <a:r>
              <a:rPr lang="en-US" sz="1800" dirty="0"/>
              <a:t>Must have a current and prioritized product backlog as an input.</a:t>
            </a:r>
          </a:p>
          <a:p>
            <a:pPr marL="285750" lvl="1" defTabSz="114300">
              <a:buSzPct val="100000"/>
              <a:buFont typeface="Lucida Grande"/>
              <a:buChar char="―"/>
            </a:pPr>
            <a:r>
              <a:rPr lang="en-US" sz="1800" dirty="0"/>
              <a:t>Confirm the team’s capacity in Story Points for the sprint.</a:t>
            </a:r>
          </a:p>
          <a:p>
            <a:pPr marL="285750" lvl="1" defTabSz="114300">
              <a:buSzPct val="100000"/>
              <a:buFont typeface="Lucida Grande"/>
              <a:buChar char="―"/>
            </a:pPr>
            <a:r>
              <a:rPr lang="en-US" sz="1800" dirty="0"/>
              <a:t>Review the scope of the sprint, as locked by the BA 3 weeks prior.</a:t>
            </a:r>
          </a:p>
          <a:p>
            <a:pPr marL="285750" lvl="1" defTabSz="114300">
              <a:buSzPct val="100000"/>
              <a:buFont typeface="Lucida Grande"/>
              <a:buChar char="―"/>
            </a:pPr>
            <a:r>
              <a:rPr lang="en-US" sz="1800" dirty="0"/>
              <a:t>Confirm all dependencies are planned and risks managed.</a:t>
            </a:r>
          </a:p>
          <a:p>
            <a:pPr marL="285750" lvl="1" defTabSz="114300">
              <a:buSzPct val="100000"/>
              <a:buFont typeface="Lucida Grande"/>
              <a:buChar char="―"/>
            </a:pPr>
            <a:r>
              <a:rPr lang="en-US" sz="1800" dirty="0"/>
              <a:t>Confirm commitment of all scrum team members.</a:t>
            </a:r>
          </a:p>
          <a:p>
            <a:pPr marL="285750" lvl="1" defTabSz="114300">
              <a:buSzPct val="100000"/>
              <a:buFont typeface="Lucida Grande"/>
              <a:buChar char="―"/>
            </a:pPr>
            <a:r>
              <a:rPr lang="en-US" sz="1800" dirty="0"/>
              <a:t>If there is a mismatch in Dev and QA capacity, the lowest number is used.</a:t>
            </a:r>
          </a:p>
          <a:p>
            <a:pPr marL="285750" lvl="1" defTabSz="114300">
              <a:buSzPct val="100000"/>
              <a:buFont typeface="Lucida Grande"/>
              <a:buChar char="―"/>
            </a:pPr>
            <a:r>
              <a:rPr lang="en-US" sz="1800" dirty="0"/>
              <a:t>On or before the first day of the sprint, the scrum team needs to collaborate to assign user stories, add subtasks for all work and estimate hours per subtask. </a:t>
            </a:r>
          </a:p>
          <a:p>
            <a:pPr marL="0" indent="0">
              <a:buNone/>
            </a:pPr>
            <a:endParaRPr lang="en-US" b="1" dirty="0"/>
          </a:p>
        </p:txBody>
      </p:sp>
      <p:sp>
        <p:nvSpPr>
          <p:cNvPr id="3" name="Title 2"/>
          <p:cNvSpPr>
            <a:spLocks noGrp="1"/>
          </p:cNvSpPr>
          <p:nvPr>
            <p:ph type="title"/>
          </p:nvPr>
        </p:nvSpPr>
        <p:spPr/>
        <p:txBody>
          <a:bodyPr/>
          <a:lstStyle/>
          <a:p>
            <a:r>
              <a:rPr lang="en-US" dirty="0"/>
              <a:t>Sprint Planning</a:t>
            </a:r>
          </a:p>
        </p:txBody>
      </p:sp>
    </p:spTree>
    <p:extLst>
      <p:ext uri="{BB962C8B-B14F-4D97-AF65-F5344CB8AC3E}">
        <p14:creationId xmlns:p14="http://schemas.microsoft.com/office/powerpoint/2010/main" val="124859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The purpose of the daily stand-up (or scrum) is to force the iteration in smaller increments, one day at a time.  </a:t>
            </a:r>
          </a:p>
          <a:p>
            <a:pPr marL="285750" lvl="1" defTabSz="114300">
              <a:buSzPct val="100000"/>
              <a:buFont typeface="Lucida Grande"/>
              <a:buChar char="―"/>
            </a:pPr>
            <a:r>
              <a:rPr lang="en-US" sz="1800" dirty="0"/>
              <a:t>The team answers the following questions:</a:t>
            </a:r>
          </a:p>
          <a:p>
            <a:pPr marL="573087" lvl="2" defTabSz="114300">
              <a:buFont typeface="Lucida Grande"/>
              <a:buChar char="―"/>
            </a:pPr>
            <a:r>
              <a:rPr lang="en-US" dirty="0"/>
              <a:t>What did I do yesterday?</a:t>
            </a:r>
          </a:p>
          <a:p>
            <a:pPr marL="573087" lvl="2" defTabSz="114300">
              <a:buFont typeface="Lucida Grande"/>
              <a:buChar char="―"/>
            </a:pPr>
            <a:r>
              <a:rPr lang="en-US" dirty="0"/>
              <a:t>What do I plan on doing today?</a:t>
            </a:r>
          </a:p>
          <a:p>
            <a:pPr marL="573087" lvl="2" defTabSz="114300">
              <a:buFont typeface="Lucida Grande"/>
              <a:buChar char="―"/>
            </a:pPr>
            <a:r>
              <a:rPr lang="en-US" dirty="0"/>
              <a:t>Any obstacles in my way?</a:t>
            </a:r>
          </a:p>
          <a:p>
            <a:pPr marL="285750" lvl="1" defTabSz="114300">
              <a:buSzPct val="100000"/>
              <a:buFont typeface="Lucida Grande"/>
              <a:buChar char="―"/>
            </a:pPr>
            <a:r>
              <a:rPr lang="en-US" sz="1800" dirty="0"/>
              <a:t>The stand-up is not a status meeting.</a:t>
            </a:r>
          </a:p>
          <a:p>
            <a:pPr marL="285750" lvl="1" defTabSz="114300">
              <a:buSzPct val="100000"/>
              <a:buFont typeface="Lucida Grande"/>
              <a:buChar char="―"/>
            </a:pPr>
            <a:r>
              <a:rPr lang="en-US" sz="1800" dirty="0"/>
              <a:t>It should be time boxed at 15 minutes per day and should not deviate from the three questions.  </a:t>
            </a:r>
          </a:p>
          <a:p>
            <a:pPr marL="285750" lvl="1" defTabSz="114300">
              <a:buSzPct val="100000"/>
              <a:buFont typeface="Lucida Grande"/>
              <a:buChar char="―"/>
            </a:pPr>
            <a:r>
              <a:rPr lang="en-US" sz="1800" dirty="0"/>
              <a:t>If further discussion is needed, wait until after it is over, so the team is not distracted from the stand-up goal.</a:t>
            </a:r>
          </a:p>
          <a:p>
            <a:pPr marL="0" indent="0">
              <a:buNone/>
            </a:pPr>
            <a:endParaRPr lang="en-US" b="1" dirty="0"/>
          </a:p>
        </p:txBody>
      </p:sp>
      <p:sp>
        <p:nvSpPr>
          <p:cNvPr id="3" name="Title 2"/>
          <p:cNvSpPr>
            <a:spLocks noGrp="1"/>
          </p:cNvSpPr>
          <p:nvPr>
            <p:ph type="title"/>
          </p:nvPr>
        </p:nvSpPr>
        <p:spPr/>
        <p:txBody>
          <a:bodyPr/>
          <a:lstStyle/>
          <a:p>
            <a:r>
              <a:rPr lang="en-US" dirty="0"/>
              <a:t>Daily Stand-up</a:t>
            </a:r>
          </a:p>
        </p:txBody>
      </p:sp>
    </p:spTree>
    <p:extLst>
      <p:ext uri="{BB962C8B-B14F-4D97-AF65-F5344CB8AC3E}">
        <p14:creationId xmlns:p14="http://schemas.microsoft.com/office/powerpoint/2010/main" val="32162392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The sprint review meeting is held at the end of every sprint.</a:t>
            </a:r>
          </a:p>
          <a:p>
            <a:r>
              <a:rPr lang="en-US" dirty="0"/>
              <a:t>The development team demonstrates all the work that has been deemed “Done”.</a:t>
            </a:r>
          </a:p>
          <a:p>
            <a:r>
              <a:rPr lang="en-US" dirty="0"/>
              <a:t>If the team accumulated technical debt during the sprint, they may discuss it during the review and request the BA to add it to the product backlog.</a:t>
            </a:r>
          </a:p>
          <a:p>
            <a:r>
              <a:rPr lang="en-US" dirty="0"/>
              <a:t>Includes a review of how the marketplace or potential use of the product might have changed, which results in a revised product backlog.</a:t>
            </a:r>
          </a:p>
          <a:p>
            <a:r>
              <a:rPr lang="en-US" dirty="0"/>
              <a:t>Key stakeholders should be invited.</a:t>
            </a:r>
          </a:p>
          <a:p>
            <a:pPr marL="0" indent="0">
              <a:buNone/>
            </a:pPr>
            <a:endParaRPr lang="en-US" b="1" dirty="0"/>
          </a:p>
        </p:txBody>
      </p:sp>
      <p:sp>
        <p:nvSpPr>
          <p:cNvPr id="3" name="Title 2"/>
          <p:cNvSpPr>
            <a:spLocks noGrp="1"/>
          </p:cNvSpPr>
          <p:nvPr>
            <p:ph type="title"/>
          </p:nvPr>
        </p:nvSpPr>
        <p:spPr/>
        <p:txBody>
          <a:bodyPr/>
          <a:lstStyle/>
          <a:p>
            <a:r>
              <a:rPr lang="en-US" dirty="0"/>
              <a:t>Sprint Review/Demo</a:t>
            </a:r>
          </a:p>
        </p:txBody>
      </p:sp>
    </p:spTree>
    <p:extLst>
      <p:ext uri="{BB962C8B-B14F-4D97-AF65-F5344CB8AC3E}">
        <p14:creationId xmlns:p14="http://schemas.microsoft.com/office/powerpoint/2010/main" val="4250686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The purpose is the sprint retrospective is to inspect how the last Sprint went with regards to people, relationships, process, and tools and develop actionable plans for continuous improvement.</a:t>
            </a:r>
          </a:p>
          <a:p>
            <a:pPr marL="285750" lvl="1" defTabSz="114300">
              <a:buSzPct val="100000"/>
              <a:buFont typeface="Lucida Grande"/>
              <a:buChar char="―"/>
            </a:pPr>
            <a:r>
              <a:rPr lang="en-US" sz="1800" dirty="0"/>
              <a:t>Typically occurs right after the sprint review.</a:t>
            </a:r>
          </a:p>
          <a:p>
            <a:pPr marL="285750" lvl="1" defTabSz="114300">
              <a:buSzPct val="100000"/>
              <a:buFont typeface="Lucida Grande"/>
              <a:buChar char="―"/>
            </a:pPr>
            <a:r>
              <a:rPr lang="en-US" sz="1800" dirty="0"/>
              <a:t>Attended </a:t>
            </a:r>
            <a:r>
              <a:rPr lang="en-US" sz="1800" u="sng" dirty="0"/>
              <a:t>only</a:t>
            </a:r>
            <a:r>
              <a:rPr lang="en-US" sz="1800" dirty="0"/>
              <a:t> by the scrum team, including Product Manager, BA and Scrum Master.</a:t>
            </a:r>
          </a:p>
          <a:p>
            <a:pPr marL="285750" lvl="1" defTabSz="114300">
              <a:buSzPct val="100000"/>
              <a:buFont typeface="Lucida Grande"/>
              <a:buChar char="―"/>
            </a:pPr>
            <a:r>
              <a:rPr lang="en-US" sz="1800" dirty="0"/>
              <a:t>Team members should come prepared to answer the following three questions:</a:t>
            </a:r>
          </a:p>
          <a:p>
            <a:pPr marL="573087" lvl="2" defTabSz="114300">
              <a:spcBef>
                <a:spcPts val="0"/>
              </a:spcBef>
              <a:buFont typeface="Lucida Grande"/>
              <a:buChar char="―"/>
            </a:pPr>
            <a:r>
              <a:rPr lang="en-US" dirty="0"/>
              <a:t>What went well?</a:t>
            </a:r>
          </a:p>
          <a:p>
            <a:pPr marL="573087" lvl="2" defTabSz="114300">
              <a:spcBef>
                <a:spcPts val="0"/>
              </a:spcBef>
              <a:buFont typeface="Lucida Grande"/>
              <a:buChar char="―"/>
            </a:pPr>
            <a:r>
              <a:rPr lang="en-US" dirty="0"/>
              <a:t>What didn’t go well?</a:t>
            </a:r>
          </a:p>
          <a:p>
            <a:pPr marL="573087" lvl="2" defTabSz="114300">
              <a:spcBef>
                <a:spcPts val="0"/>
              </a:spcBef>
              <a:buFont typeface="Lucida Grande"/>
              <a:buChar char="―"/>
            </a:pPr>
            <a:r>
              <a:rPr lang="en-US" dirty="0"/>
              <a:t>How can we improve?</a:t>
            </a:r>
          </a:p>
          <a:p>
            <a:pPr marL="285750" lvl="1" defTabSz="114300">
              <a:buSzPct val="100000"/>
              <a:buFont typeface="Lucida Grande"/>
              <a:buChar char="―"/>
            </a:pPr>
            <a:r>
              <a:rPr lang="en-US" sz="1800" dirty="0"/>
              <a:t>The Scrum Master documents and tracks an actionable improvement plan.</a:t>
            </a:r>
          </a:p>
        </p:txBody>
      </p:sp>
      <p:sp>
        <p:nvSpPr>
          <p:cNvPr id="3" name="Title 2"/>
          <p:cNvSpPr>
            <a:spLocks noGrp="1"/>
          </p:cNvSpPr>
          <p:nvPr>
            <p:ph type="title"/>
          </p:nvPr>
        </p:nvSpPr>
        <p:spPr/>
        <p:txBody>
          <a:bodyPr/>
          <a:lstStyle/>
          <a:p>
            <a:r>
              <a:rPr lang="en-US" dirty="0"/>
              <a:t>Sprint Retrospective</a:t>
            </a:r>
          </a:p>
        </p:txBody>
      </p:sp>
    </p:spTree>
    <p:extLst>
      <p:ext uri="{BB962C8B-B14F-4D97-AF65-F5344CB8AC3E}">
        <p14:creationId xmlns:p14="http://schemas.microsoft.com/office/powerpoint/2010/main" val="107728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457200" indent="0">
              <a:lnSpc>
                <a:spcPct val="100000"/>
              </a:lnSpc>
              <a:spcBef>
                <a:spcPts val="0"/>
              </a:spcBef>
              <a:buNone/>
            </a:pPr>
            <a:r>
              <a:rPr lang="en-US" dirty="0"/>
              <a:t>We are uncovering better ways of developing software by doing it and helping others do it.  Through this work we have come to value:</a:t>
            </a:r>
          </a:p>
          <a:p>
            <a:pPr marL="457200" indent="0">
              <a:lnSpc>
                <a:spcPct val="100000"/>
              </a:lnSpc>
              <a:spcBef>
                <a:spcPts val="0"/>
              </a:spcBef>
              <a:buNone/>
            </a:pPr>
            <a:endParaRPr lang="en-US" dirty="0"/>
          </a:p>
          <a:p>
            <a:pPr marL="914400" indent="-457200">
              <a:lnSpc>
                <a:spcPct val="100000"/>
              </a:lnSpc>
              <a:spcBef>
                <a:spcPts val="0"/>
              </a:spcBef>
              <a:buFont typeface="+mj-lt"/>
              <a:buAutoNum type="arabicPeriod"/>
            </a:pPr>
            <a:r>
              <a:rPr lang="en-US" dirty="0"/>
              <a:t>Individuals and Interactions over Processes and Tools</a:t>
            </a:r>
          </a:p>
          <a:p>
            <a:pPr marL="914400" indent="-457200">
              <a:lnSpc>
                <a:spcPct val="100000"/>
              </a:lnSpc>
              <a:spcBef>
                <a:spcPts val="0"/>
              </a:spcBef>
              <a:buFont typeface="+mj-lt"/>
              <a:buAutoNum type="arabicPeriod"/>
            </a:pPr>
            <a:r>
              <a:rPr lang="en-US" dirty="0"/>
              <a:t>Working Software over Comprehensive Documentation</a:t>
            </a:r>
          </a:p>
          <a:p>
            <a:pPr marL="914400" indent="-457200">
              <a:lnSpc>
                <a:spcPct val="100000"/>
              </a:lnSpc>
              <a:spcBef>
                <a:spcPts val="0"/>
              </a:spcBef>
              <a:buFont typeface="+mj-lt"/>
              <a:buAutoNum type="arabicPeriod"/>
            </a:pPr>
            <a:r>
              <a:rPr lang="en-US" dirty="0"/>
              <a:t>Customer Collaboration over Contract Negotiation</a:t>
            </a:r>
          </a:p>
          <a:p>
            <a:pPr marL="914400" indent="-457200">
              <a:lnSpc>
                <a:spcPct val="100000"/>
              </a:lnSpc>
              <a:spcBef>
                <a:spcPts val="0"/>
              </a:spcBef>
              <a:buFont typeface="+mj-lt"/>
              <a:buAutoNum type="arabicPeriod"/>
            </a:pPr>
            <a:r>
              <a:rPr lang="en-US" dirty="0"/>
              <a:t>Responding to Change over Following a Plan</a:t>
            </a:r>
          </a:p>
          <a:p>
            <a:pPr marL="914400" indent="-457200">
              <a:lnSpc>
                <a:spcPct val="100000"/>
              </a:lnSpc>
              <a:spcBef>
                <a:spcPts val="0"/>
              </a:spcBef>
              <a:buFont typeface="+mj-lt"/>
              <a:buAutoNum type="arabicPeriod"/>
            </a:pPr>
            <a:endParaRPr lang="en-US" dirty="0"/>
          </a:p>
          <a:p>
            <a:pPr marL="457200" indent="0">
              <a:lnSpc>
                <a:spcPct val="100000"/>
              </a:lnSpc>
              <a:spcBef>
                <a:spcPts val="0"/>
              </a:spcBef>
              <a:buNone/>
            </a:pPr>
            <a:r>
              <a:rPr lang="en-US" dirty="0"/>
              <a:t>That is, while there is value in the items on the right, we value the items on the left more.</a:t>
            </a:r>
          </a:p>
          <a:p>
            <a:pPr marL="457200" indent="0">
              <a:lnSpc>
                <a:spcPct val="100000"/>
              </a:lnSpc>
              <a:spcBef>
                <a:spcPts val="0"/>
              </a:spcBef>
              <a:buNone/>
            </a:pPr>
            <a:endParaRPr lang="en-US" dirty="0">
              <a:hlinkClick r:id="rId3"/>
            </a:endParaRPr>
          </a:p>
          <a:p>
            <a:pPr marL="0" indent="0">
              <a:buNone/>
            </a:pPr>
            <a:endParaRPr lang="en-US" b="1" dirty="0"/>
          </a:p>
        </p:txBody>
      </p:sp>
      <p:sp>
        <p:nvSpPr>
          <p:cNvPr id="3" name="Title 2"/>
          <p:cNvSpPr>
            <a:spLocks noGrp="1"/>
          </p:cNvSpPr>
          <p:nvPr>
            <p:ph type="title"/>
          </p:nvPr>
        </p:nvSpPr>
        <p:spPr/>
        <p:txBody>
          <a:bodyPr/>
          <a:lstStyle/>
          <a:p>
            <a:r>
              <a:rPr lang="en-US" dirty="0"/>
              <a:t>Agile manifesto</a:t>
            </a:r>
          </a:p>
        </p:txBody>
      </p:sp>
    </p:spTree>
    <p:extLst>
      <p:ext uri="{BB962C8B-B14F-4D97-AF65-F5344CB8AC3E}">
        <p14:creationId xmlns:p14="http://schemas.microsoft.com/office/powerpoint/2010/main" val="35717497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sprint</a:t>
            </a:r>
          </a:p>
        </p:txBody>
      </p:sp>
    </p:spTree>
    <p:extLst>
      <p:ext uri="{BB962C8B-B14F-4D97-AF65-F5344CB8AC3E}">
        <p14:creationId xmlns:p14="http://schemas.microsoft.com/office/powerpoint/2010/main" val="1983644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A sprint is a consistent amount of time that the team implements, tests and releases a shippable increment of product backlog items.</a:t>
            </a:r>
          </a:p>
          <a:p>
            <a:r>
              <a:rPr lang="en-US" dirty="0"/>
              <a:t>Time boxed to 1-4 weeks, but most Active teams are 3 weeks</a:t>
            </a:r>
          </a:p>
          <a:p>
            <a:r>
              <a:rPr lang="en-US" dirty="0"/>
              <a:t>The sprint cadence should always remain constant in order for the team to establish a natural, optimized “flow” with metrics that have a consistent, contextual meaning.</a:t>
            </a:r>
          </a:p>
          <a:p>
            <a:r>
              <a:rPr lang="en-US" dirty="0"/>
              <a:t>Contains all of the same elements of a traditional waterfall project, only in very small iterations.  (Requirements, analysis, design, build, test, release)</a:t>
            </a:r>
          </a:p>
          <a:p>
            <a:r>
              <a:rPr lang="en-US" dirty="0"/>
              <a:t>Intended to be a “sprint” towards the goal, so a high level of urgency is needed.</a:t>
            </a:r>
          </a:p>
        </p:txBody>
      </p:sp>
      <p:sp>
        <p:nvSpPr>
          <p:cNvPr id="3" name="Title 2"/>
          <p:cNvSpPr>
            <a:spLocks noGrp="1"/>
          </p:cNvSpPr>
          <p:nvPr>
            <p:ph type="title"/>
          </p:nvPr>
        </p:nvSpPr>
        <p:spPr/>
        <p:txBody>
          <a:bodyPr/>
          <a:lstStyle/>
          <a:p>
            <a:r>
              <a:rPr lang="en-US" dirty="0"/>
              <a:t>Sprint Overview</a:t>
            </a:r>
          </a:p>
        </p:txBody>
      </p:sp>
    </p:spTree>
    <p:extLst>
      <p:ext uri="{BB962C8B-B14F-4D97-AF65-F5344CB8AC3E}">
        <p14:creationId xmlns:p14="http://schemas.microsoft.com/office/powerpoint/2010/main" val="20430958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Sprint Iteration Cycle</a:t>
            </a:r>
          </a:p>
        </p:txBody>
      </p:sp>
      <p:graphicFrame>
        <p:nvGraphicFramePr>
          <p:cNvPr id="4" name="Content Placeholder 3">
            <a:extLst>
              <a:ext uri="{FF2B5EF4-FFF2-40B4-BE49-F238E27FC236}">
                <a16:creationId xmlns:a16="http://schemas.microsoft.com/office/drawing/2014/main" id="{2E661606-2F13-4E13-939F-6C5F2F1A49DA}"/>
              </a:ext>
            </a:extLst>
          </p:cNvPr>
          <p:cNvGraphicFramePr>
            <a:graphicFrameLocks/>
          </p:cNvGraphicFramePr>
          <p:nvPr>
            <p:extLst>
              <p:ext uri="{D42A27DB-BD31-4B8C-83A1-F6EECF244321}">
                <p14:modId xmlns:p14="http://schemas.microsoft.com/office/powerpoint/2010/main" val="3186082686"/>
              </p:ext>
            </p:extLst>
          </p:nvPr>
        </p:nvGraphicFramePr>
        <p:xfrm>
          <a:off x="1730188" y="904317"/>
          <a:ext cx="5486400" cy="3652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775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Appendix</a:t>
            </a:r>
          </a:p>
        </p:txBody>
      </p:sp>
    </p:spTree>
    <p:extLst>
      <p:ext uri="{BB962C8B-B14F-4D97-AF65-F5344CB8AC3E}">
        <p14:creationId xmlns:p14="http://schemas.microsoft.com/office/powerpoint/2010/main" val="1787599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Appendix</a:t>
            </a:r>
          </a:p>
        </p:txBody>
      </p:sp>
      <p:sp>
        <p:nvSpPr>
          <p:cNvPr id="6" name="Content Placeholder 5">
            <a:extLst>
              <a:ext uri="{FF2B5EF4-FFF2-40B4-BE49-F238E27FC236}">
                <a16:creationId xmlns:a16="http://schemas.microsoft.com/office/drawing/2014/main" id="{3957713A-422C-489C-8ABF-7A9168720E07}"/>
              </a:ext>
            </a:extLst>
          </p:cNvPr>
          <p:cNvSpPr>
            <a:spLocks noGrp="1"/>
          </p:cNvSpPr>
          <p:nvPr>
            <p:ph sz="half" idx="2"/>
          </p:nvPr>
        </p:nvSpPr>
        <p:spPr>
          <a:xfrm>
            <a:off x="363130" y="830264"/>
            <a:ext cx="8290364" cy="3901605"/>
          </a:xfrm>
        </p:spPr>
        <p:txBody>
          <a:bodyPr/>
          <a:lstStyle/>
          <a:p>
            <a:pPr marL="285750" lvl="1" defTabSz="114300">
              <a:buSzPct val="100000"/>
              <a:buFont typeface="Lucida Grande"/>
              <a:buChar char="―"/>
            </a:pPr>
            <a:r>
              <a:rPr lang="en-US" sz="1800" dirty="0"/>
              <a:t>Waterfall</a:t>
            </a:r>
          </a:p>
          <a:p>
            <a:pPr marL="285750" lvl="1" defTabSz="114300">
              <a:buSzPct val="100000"/>
              <a:buFont typeface="Lucida Grande"/>
              <a:buChar char="―"/>
            </a:pPr>
            <a:r>
              <a:rPr lang="en-US" sz="1800" dirty="0"/>
              <a:t>Planning in an Agile Environment</a:t>
            </a:r>
          </a:p>
          <a:p>
            <a:pPr marL="285750" lvl="1" defTabSz="114300">
              <a:buSzPct val="100000"/>
              <a:buFont typeface="Lucida Grande"/>
              <a:buChar char="―"/>
            </a:pPr>
            <a:r>
              <a:rPr lang="en-US" sz="1800" dirty="0"/>
              <a:t>Scrum Project Life Cycle</a:t>
            </a:r>
          </a:p>
          <a:p>
            <a:pPr marL="285750" lvl="1" defTabSz="114300">
              <a:buSzPct val="100000"/>
              <a:buFont typeface="Lucida Grande"/>
              <a:buChar char="―"/>
            </a:pPr>
            <a:r>
              <a:rPr lang="en-US" sz="1800" dirty="0"/>
              <a:t>Working with Epics and User Stories in Jira</a:t>
            </a:r>
          </a:p>
          <a:p>
            <a:pPr marL="285750" lvl="1" defTabSz="114300">
              <a:buSzPct val="100000"/>
              <a:buFont typeface="Lucida Grande"/>
              <a:buChar char="―"/>
            </a:pPr>
            <a:r>
              <a:rPr lang="en-US" sz="1800" dirty="0"/>
              <a:t>Acceptance Criteria</a:t>
            </a:r>
          </a:p>
          <a:p>
            <a:pPr marL="285750" lvl="1" defTabSz="114300">
              <a:buSzPct val="100000"/>
              <a:buFont typeface="Lucida Grande"/>
              <a:buChar char="―"/>
            </a:pPr>
            <a:r>
              <a:rPr lang="en-US" sz="1800" dirty="0"/>
              <a:t>“Definition of Done” Checklist</a:t>
            </a:r>
          </a:p>
          <a:p>
            <a:pPr marL="285750" lvl="1" defTabSz="114300">
              <a:buSzPct val="100000"/>
              <a:buFont typeface="Lucida Grande"/>
              <a:buChar char="―"/>
            </a:pPr>
            <a:r>
              <a:rPr lang="en-US" sz="1800" dirty="0"/>
              <a:t>INVEST Criteria</a:t>
            </a:r>
          </a:p>
          <a:p>
            <a:pPr marL="285750" lvl="1" defTabSz="114300">
              <a:buSzPct val="100000"/>
              <a:buFont typeface="Lucida Grande"/>
              <a:buChar char="―"/>
            </a:pPr>
            <a:r>
              <a:rPr lang="en-US" sz="1800" dirty="0"/>
              <a:t>Estimating the Backlog</a:t>
            </a:r>
          </a:p>
          <a:p>
            <a:pPr marL="285750" lvl="1" defTabSz="114300">
              <a:buSzPct val="100000"/>
              <a:buFont typeface="Lucida Grande"/>
              <a:buChar char="―"/>
            </a:pPr>
            <a:r>
              <a:rPr lang="en-US" sz="1800" dirty="0"/>
              <a:t>Additional PMO Topics</a:t>
            </a:r>
          </a:p>
          <a:p>
            <a:endParaRPr lang="en-US" dirty="0"/>
          </a:p>
          <a:p>
            <a:endParaRPr lang="en-US" dirty="0"/>
          </a:p>
        </p:txBody>
      </p:sp>
    </p:spTree>
    <p:extLst>
      <p:ext uri="{BB962C8B-B14F-4D97-AF65-F5344CB8AC3E}">
        <p14:creationId xmlns:p14="http://schemas.microsoft.com/office/powerpoint/2010/main" val="42120302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sz="1600" dirty="0"/>
              <a:t>In 1970, Dr. Winston Royce published “Managing the Development of Large Software Systems,” where the waterfall is first documented.  He believed in the method, but described the implementation as risky and inviting of failures.</a:t>
            </a:r>
          </a:p>
          <a:p>
            <a:pPr marL="341313" lvl="1" indent="0">
              <a:buNone/>
            </a:pPr>
            <a:endParaRPr lang="en-US" sz="1400" dirty="0"/>
          </a:p>
        </p:txBody>
      </p:sp>
      <p:sp>
        <p:nvSpPr>
          <p:cNvPr id="3" name="Title 2"/>
          <p:cNvSpPr>
            <a:spLocks noGrp="1"/>
          </p:cNvSpPr>
          <p:nvPr>
            <p:ph type="title"/>
          </p:nvPr>
        </p:nvSpPr>
        <p:spPr/>
        <p:txBody>
          <a:bodyPr/>
          <a:lstStyle/>
          <a:p>
            <a:r>
              <a:rPr lang="en-US" dirty="0"/>
              <a:t>Waterfall</a:t>
            </a:r>
          </a:p>
        </p:txBody>
      </p:sp>
      <p:grpSp>
        <p:nvGrpSpPr>
          <p:cNvPr id="4" name="Group 3">
            <a:extLst>
              <a:ext uri="{FF2B5EF4-FFF2-40B4-BE49-F238E27FC236}">
                <a16:creationId xmlns:a16="http://schemas.microsoft.com/office/drawing/2014/main" id="{781A6491-CDE2-41B7-ADC1-003CF3A16D83}"/>
              </a:ext>
            </a:extLst>
          </p:cNvPr>
          <p:cNvGrpSpPr/>
          <p:nvPr/>
        </p:nvGrpSpPr>
        <p:grpSpPr>
          <a:xfrm>
            <a:off x="858008" y="1919566"/>
            <a:ext cx="7586743" cy="2835009"/>
            <a:chOff x="457200" y="3124200"/>
            <a:chExt cx="7924800" cy="2906005"/>
          </a:xfrm>
          <a:solidFill>
            <a:schemeClr val="tx2">
              <a:lumMod val="40000"/>
              <a:lumOff val="60000"/>
            </a:schemeClr>
          </a:solidFill>
        </p:grpSpPr>
        <p:sp>
          <p:nvSpPr>
            <p:cNvPr id="5" name="Rectangle 4">
              <a:extLst>
                <a:ext uri="{FF2B5EF4-FFF2-40B4-BE49-F238E27FC236}">
                  <a16:creationId xmlns:a16="http://schemas.microsoft.com/office/drawing/2014/main" id="{E972AD1B-1B35-46E8-97A0-55775CF27145}"/>
                </a:ext>
              </a:extLst>
            </p:cNvPr>
            <p:cNvSpPr/>
            <p:nvPr/>
          </p:nvSpPr>
          <p:spPr>
            <a:xfrm>
              <a:off x="457200" y="3124200"/>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D094235-C735-4594-9969-A3B06E04FDB2}"/>
                </a:ext>
              </a:extLst>
            </p:cNvPr>
            <p:cNvSpPr txBox="1"/>
            <p:nvPr/>
          </p:nvSpPr>
          <p:spPr>
            <a:xfrm>
              <a:off x="457200" y="3124200"/>
              <a:ext cx="1066800" cy="415498"/>
            </a:xfrm>
            <a:prstGeom prst="rect">
              <a:avLst/>
            </a:prstGeom>
            <a:grpFill/>
            <a:ln>
              <a:solidFill>
                <a:schemeClr val="accent1"/>
              </a:solidFill>
            </a:ln>
          </p:spPr>
          <p:txBody>
            <a:bodyPr wrap="square" rtlCol="0">
              <a:spAutoFit/>
            </a:bodyPr>
            <a:lstStyle/>
            <a:p>
              <a:r>
                <a:rPr lang="en-US" sz="1050" dirty="0"/>
                <a:t>System Requirements</a:t>
              </a:r>
            </a:p>
          </p:txBody>
        </p:sp>
        <p:sp>
          <p:nvSpPr>
            <p:cNvPr id="7" name="Rectangle 6">
              <a:extLst>
                <a:ext uri="{FF2B5EF4-FFF2-40B4-BE49-F238E27FC236}">
                  <a16:creationId xmlns:a16="http://schemas.microsoft.com/office/drawing/2014/main" id="{77192EF1-5402-4836-9462-44A8CD48C64B}"/>
                </a:ext>
              </a:extLst>
            </p:cNvPr>
            <p:cNvSpPr/>
            <p:nvPr/>
          </p:nvSpPr>
          <p:spPr>
            <a:xfrm>
              <a:off x="1600200" y="3546902"/>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B451817-BF60-40A3-BEFD-AA77487ADF75}"/>
                </a:ext>
              </a:extLst>
            </p:cNvPr>
            <p:cNvSpPr txBox="1"/>
            <p:nvPr/>
          </p:nvSpPr>
          <p:spPr>
            <a:xfrm>
              <a:off x="1600200" y="3546902"/>
              <a:ext cx="1066800" cy="415498"/>
            </a:xfrm>
            <a:prstGeom prst="rect">
              <a:avLst/>
            </a:prstGeom>
            <a:grpFill/>
            <a:ln>
              <a:solidFill>
                <a:schemeClr val="accent1"/>
              </a:solidFill>
            </a:ln>
          </p:spPr>
          <p:txBody>
            <a:bodyPr wrap="square" rtlCol="0">
              <a:spAutoFit/>
            </a:bodyPr>
            <a:lstStyle/>
            <a:p>
              <a:r>
                <a:rPr lang="en-US" sz="1050" dirty="0"/>
                <a:t>Software Requirements</a:t>
              </a:r>
            </a:p>
          </p:txBody>
        </p:sp>
        <p:sp>
          <p:nvSpPr>
            <p:cNvPr id="9" name="Rectangle 8">
              <a:extLst>
                <a:ext uri="{FF2B5EF4-FFF2-40B4-BE49-F238E27FC236}">
                  <a16:creationId xmlns:a16="http://schemas.microsoft.com/office/drawing/2014/main" id="{2292E6E5-FA27-4D68-BC1F-66A6D59AC567}"/>
                </a:ext>
              </a:extLst>
            </p:cNvPr>
            <p:cNvSpPr/>
            <p:nvPr/>
          </p:nvSpPr>
          <p:spPr>
            <a:xfrm>
              <a:off x="2743200" y="3962400"/>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ADD348D-B971-4C0D-88A8-CA6ED8CFE463}"/>
                </a:ext>
              </a:extLst>
            </p:cNvPr>
            <p:cNvSpPr txBox="1"/>
            <p:nvPr/>
          </p:nvSpPr>
          <p:spPr>
            <a:xfrm>
              <a:off x="2743200" y="3962400"/>
              <a:ext cx="1066800" cy="425903"/>
            </a:xfrm>
            <a:prstGeom prst="rect">
              <a:avLst/>
            </a:prstGeom>
            <a:grpFill/>
            <a:ln>
              <a:solidFill>
                <a:schemeClr val="accent1"/>
              </a:solidFill>
            </a:ln>
          </p:spPr>
          <p:txBody>
            <a:bodyPr wrap="square" rtlCol="0">
              <a:spAutoFit/>
            </a:bodyPr>
            <a:lstStyle/>
            <a:p>
              <a:r>
                <a:rPr lang="en-US" sz="1050" dirty="0"/>
                <a:t>Analysis</a:t>
              </a:r>
            </a:p>
            <a:p>
              <a:endParaRPr lang="en-US" sz="1050" dirty="0"/>
            </a:p>
          </p:txBody>
        </p:sp>
        <p:sp>
          <p:nvSpPr>
            <p:cNvPr id="11" name="Rectangle 10">
              <a:extLst>
                <a:ext uri="{FF2B5EF4-FFF2-40B4-BE49-F238E27FC236}">
                  <a16:creationId xmlns:a16="http://schemas.microsoft.com/office/drawing/2014/main" id="{DA4A4240-C4BC-48A6-8BF6-CC969D506557}"/>
                </a:ext>
              </a:extLst>
            </p:cNvPr>
            <p:cNvSpPr/>
            <p:nvPr/>
          </p:nvSpPr>
          <p:spPr>
            <a:xfrm>
              <a:off x="3886200" y="4385102"/>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B62C028-5664-4AAA-B92C-83E87AD0F22A}"/>
                </a:ext>
              </a:extLst>
            </p:cNvPr>
            <p:cNvSpPr txBox="1"/>
            <p:nvPr/>
          </p:nvSpPr>
          <p:spPr>
            <a:xfrm>
              <a:off x="3886200" y="4385102"/>
              <a:ext cx="1066800" cy="415498"/>
            </a:xfrm>
            <a:prstGeom prst="rect">
              <a:avLst/>
            </a:prstGeom>
            <a:grpFill/>
            <a:ln>
              <a:solidFill>
                <a:schemeClr val="accent1"/>
              </a:solidFill>
            </a:ln>
          </p:spPr>
          <p:txBody>
            <a:bodyPr wrap="square" rtlCol="0">
              <a:spAutoFit/>
            </a:bodyPr>
            <a:lstStyle/>
            <a:p>
              <a:r>
                <a:rPr lang="en-US" sz="1050" dirty="0"/>
                <a:t>Program Design</a:t>
              </a:r>
            </a:p>
          </p:txBody>
        </p:sp>
        <p:sp>
          <p:nvSpPr>
            <p:cNvPr id="13" name="Rectangle 12">
              <a:extLst>
                <a:ext uri="{FF2B5EF4-FFF2-40B4-BE49-F238E27FC236}">
                  <a16:creationId xmlns:a16="http://schemas.microsoft.com/office/drawing/2014/main" id="{09DEBC95-9DDB-4DC6-BD82-A17146519F03}"/>
                </a:ext>
              </a:extLst>
            </p:cNvPr>
            <p:cNvSpPr/>
            <p:nvPr/>
          </p:nvSpPr>
          <p:spPr>
            <a:xfrm>
              <a:off x="5029200" y="4842302"/>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A24A10B-ED53-455B-9675-8D26182EF5B6}"/>
                </a:ext>
              </a:extLst>
            </p:cNvPr>
            <p:cNvSpPr txBox="1"/>
            <p:nvPr/>
          </p:nvSpPr>
          <p:spPr>
            <a:xfrm>
              <a:off x="5029200" y="4842302"/>
              <a:ext cx="1066800" cy="425903"/>
            </a:xfrm>
            <a:prstGeom prst="rect">
              <a:avLst/>
            </a:prstGeom>
            <a:grpFill/>
            <a:ln>
              <a:solidFill>
                <a:schemeClr val="accent1"/>
              </a:solidFill>
            </a:ln>
          </p:spPr>
          <p:txBody>
            <a:bodyPr wrap="square" rtlCol="0">
              <a:spAutoFit/>
            </a:bodyPr>
            <a:lstStyle/>
            <a:p>
              <a:r>
                <a:rPr lang="en-US" sz="1050" dirty="0"/>
                <a:t>Coding</a:t>
              </a:r>
            </a:p>
            <a:p>
              <a:endParaRPr lang="en-US" sz="1050" dirty="0"/>
            </a:p>
          </p:txBody>
        </p:sp>
        <p:sp>
          <p:nvSpPr>
            <p:cNvPr id="15" name="Rectangle 14">
              <a:extLst>
                <a:ext uri="{FF2B5EF4-FFF2-40B4-BE49-F238E27FC236}">
                  <a16:creationId xmlns:a16="http://schemas.microsoft.com/office/drawing/2014/main" id="{EC7D87CF-865C-40EC-83FF-BE158F32B69E}"/>
                </a:ext>
              </a:extLst>
            </p:cNvPr>
            <p:cNvSpPr/>
            <p:nvPr/>
          </p:nvSpPr>
          <p:spPr>
            <a:xfrm>
              <a:off x="6172200" y="5257800"/>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C23102B-3632-411D-B94E-35D338A2E28B}"/>
                </a:ext>
              </a:extLst>
            </p:cNvPr>
            <p:cNvSpPr txBox="1"/>
            <p:nvPr/>
          </p:nvSpPr>
          <p:spPr>
            <a:xfrm>
              <a:off x="6172200" y="5257800"/>
              <a:ext cx="1066800" cy="425903"/>
            </a:xfrm>
            <a:prstGeom prst="rect">
              <a:avLst/>
            </a:prstGeom>
            <a:grpFill/>
            <a:ln>
              <a:solidFill>
                <a:schemeClr val="accent1"/>
              </a:solidFill>
            </a:ln>
          </p:spPr>
          <p:txBody>
            <a:bodyPr wrap="square" rtlCol="0">
              <a:spAutoFit/>
            </a:bodyPr>
            <a:lstStyle/>
            <a:p>
              <a:r>
                <a:rPr lang="en-US" sz="1050" dirty="0"/>
                <a:t>Testing</a:t>
              </a:r>
            </a:p>
            <a:p>
              <a:endParaRPr lang="en-US" sz="1050" dirty="0"/>
            </a:p>
          </p:txBody>
        </p:sp>
        <p:sp>
          <p:nvSpPr>
            <p:cNvPr id="17" name="Rectangle 16">
              <a:extLst>
                <a:ext uri="{FF2B5EF4-FFF2-40B4-BE49-F238E27FC236}">
                  <a16:creationId xmlns:a16="http://schemas.microsoft.com/office/drawing/2014/main" id="{FD2630C9-3DAA-4714-A66E-269ABD365DF1}"/>
                </a:ext>
              </a:extLst>
            </p:cNvPr>
            <p:cNvSpPr/>
            <p:nvPr/>
          </p:nvSpPr>
          <p:spPr>
            <a:xfrm>
              <a:off x="7315200" y="5604302"/>
              <a:ext cx="1066800" cy="415498"/>
            </a:xfrm>
            <a:prstGeom prst="rect">
              <a:avLst/>
            </a:prstGeom>
            <a:grp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22D4167-603F-42E2-B9FC-897DC315306E}"/>
                </a:ext>
              </a:extLst>
            </p:cNvPr>
            <p:cNvSpPr txBox="1"/>
            <p:nvPr/>
          </p:nvSpPr>
          <p:spPr>
            <a:xfrm>
              <a:off x="7315200" y="5604302"/>
              <a:ext cx="1066800" cy="425903"/>
            </a:xfrm>
            <a:prstGeom prst="rect">
              <a:avLst/>
            </a:prstGeom>
            <a:grpFill/>
            <a:ln>
              <a:solidFill>
                <a:schemeClr val="accent1"/>
              </a:solidFill>
            </a:ln>
          </p:spPr>
          <p:txBody>
            <a:bodyPr wrap="square" rtlCol="0">
              <a:spAutoFit/>
            </a:bodyPr>
            <a:lstStyle/>
            <a:p>
              <a:r>
                <a:rPr lang="en-US" sz="1050" dirty="0"/>
                <a:t>Operations</a:t>
              </a:r>
            </a:p>
            <a:p>
              <a:endParaRPr lang="en-US" sz="1050" dirty="0"/>
            </a:p>
          </p:txBody>
        </p:sp>
        <p:sp>
          <p:nvSpPr>
            <p:cNvPr id="19" name="Right Arrow 15">
              <a:extLst>
                <a:ext uri="{FF2B5EF4-FFF2-40B4-BE49-F238E27FC236}">
                  <a16:creationId xmlns:a16="http://schemas.microsoft.com/office/drawing/2014/main" id="{76F9CCD7-6FF8-4D6D-9551-AD00030F7451}"/>
                </a:ext>
              </a:extLst>
            </p:cNvPr>
            <p:cNvSpPr/>
            <p:nvPr/>
          </p:nvSpPr>
          <p:spPr>
            <a:xfrm rot="1836898">
              <a:off x="1600200" y="3276600"/>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Arrow 32">
              <a:extLst>
                <a:ext uri="{FF2B5EF4-FFF2-40B4-BE49-F238E27FC236}">
                  <a16:creationId xmlns:a16="http://schemas.microsoft.com/office/drawing/2014/main" id="{3D419B6D-66CB-46C5-B32F-58FE9007D9B7}"/>
                </a:ext>
              </a:extLst>
            </p:cNvPr>
            <p:cNvSpPr/>
            <p:nvPr/>
          </p:nvSpPr>
          <p:spPr>
            <a:xfrm rot="1836898">
              <a:off x="2750142" y="3688705"/>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33">
              <a:extLst>
                <a:ext uri="{FF2B5EF4-FFF2-40B4-BE49-F238E27FC236}">
                  <a16:creationId xmlns:a16="http://schemas.microsoft.com/office/drawing/2014/main" id="{1626AD54-51B3-4E19-9007-C09160CC8790}"/>
                </a:ext>
              </a:extLst>
            </p:cNvPr>
            <p:cNvSpPr/>
            <p:nvPr/>
          </p:nvSpPr>
          <p:spPr>
            <a:xfrm rot="1836898">
              <a:off x="3913805" y="4068196"/>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34">
              <a:extLst>
                <a:ext uri="{FF2B5EF4-FFF2-40B4-BE49-F238E27FC236}">
                  <a16:creationId xmlns:a16="http://schemas.microsoft.com/office/drawing/2014/main" id="{B7A6D76D-8A8D-4235-9F92-6F7870F46FC2}"/>
                </a:ext>
              </a:extLst>
            </p:cNvPr>
            <p:cNvSpPr/>
            <p:nvPr/>
          </p:nvSpPr>
          <p:spPr>
            <a:xfrm rot="1836898">
              <a:off x="5044373" y="4560748"/>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35">
              <a:extLst>
                <a:ext uri="{FF2B5EF4-FFF2-40B4-BE49-F238E27FC236}">
                  <a16:creationId xmlns:a16="http://schemas.microsoft.com/office/drawing/2014/main" id="{84B9794F-EE07-43C4-B21A-C799FAC7A12F}"/>
                </a:ext>
              </a:extLst>
            </p:cNvPr>
            <p:cNvSpPr/>
            <p:nvPr/>
          </p:nvSpPr>
          <p:spPr>
            <a:xfrm rot="1836898">
              <a:off x="6207554" y="4955475"/>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36">
              <a:extLst>
                <a:ext uri="{FF2B5EF4-FFF2-40B4-BE49-F238E27FC236}">
                  <a16:creationId xmlns:a16="http://schemas.microsoft.com/office/drawing/2014/main" id="{722818C2-F3BA-4F18-8214-C5F5975135A0}"/>
                </a:ext>
              </a:extLst>
            </p:cNvPr>
            <p:cNvSpPr/>
            <p:nvPr/>
          </p:nvSpPr>
          <p:spPr>
            <a:xfrm rot="1836898">
              <a:off x="7264507" y="5346105"/>
              <a:ext cx="457200" cy="152400"/>
            </a:xfrm>
            <a:prstGeom prst="rightArrow">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417999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2000" dirty="0"/>
              <a:t>Strategic Planning (B</a:t>
            </a:r>
            <a:r>
              <a:rPr lang="en-US" sz="1700" dirty="0"/>
              <a:t>usiness goals &amp; strategy, resource allocation)</a:t>
            </a:r>
          </a:p>
          <a:p>
            <a:r>
              <a:rPr lang="en-US" sz="2000" dirty="0"/>
              <a:t>Portfolio Planning (</a:t>
            </a:r>
            <a:r>
              <a:rPr lang="en-US" sz="1700" dirty="0"/>
              <a:t>Product mix/alignment, resource allocation)</a:t>
            </a:r>
          </a:p>
          <a:p>
            <a:r>
              <a:rPr lang="en-US" sz="2000" dirty="0"/>
              <a:t>Product Planning (</a:t>
            </a:r>
            <a:r>
              <a:rPr lang="en-US" sz="1700" dirty="0"/>
              <a:t>Product backlog creation, prioritization)</a:t>
            </a:r>
          </a:p>
          <a:p>
            <a:r>
              <a:rPr lang="en-US" sz="2000" dirty="0"/>
              <a:t>Sprint Planning (</a:t>
            </a:r>
            <a:r>
              <a:rPr lang="en-US" sz="1700" dirty="0"/>
              <a:t>Solutioning/design/tasks)</a:t>
            </a:r>
          </a:p>
          <a:p>
            <a:r>
              <a:rPr lang="en-US" sz="2000" dirty="0"/>
              <a:t>Daily Planning (</a:t>
            </a:r>
            <a:r>
              <a:rPr lang="en-US" sz="1700" dirty="0"/>
              <a:t>Task assignment/alignment, impediment resolution)</a:t>
            </a:r>
          </a:p>
          <a:p>
            <a:pPr marL="0" indent="0">
              <a:buNone/>
            </a:pPr>
            <a:endParaRPr lang="en-US" b="1" dirty="0"/>
          </a:p>
        </p:txBody>
      </p:sp>
      <p:sp>
        <p:nvSpPr>
          <p:cNvPr id="3" name="Title 2"/>
          <p:cNvSpPr>
            <a:spLocks noGrp="1"/>
          </p:cNvSpPr>
          <p:nvPr>
            <p:ph type="title"/>
          </p:nvPr>
        </p:nvSpPr>
        <p:spPr/>
        <p:txBody>
          <a:bodyPr/>
          <a:lstStyle/>
          <a:p>
            <a:r>
              <a:rPr lang="en-US" dirty="0"/>
              <a:t>Planning in an Agile Environment</a:t>
            </a:r>
          </a:p>
        </p:txBody>
      </p:sp>
    </p:spTree>
    <p:extLst>
      <p:ext uri="{BB962C8B-B14F-4D97-AF65-F5344CB8AC3E}">
        <p14:creationId xmlns:p14="http://schemas.microsoft.com/office/powerpoint/2010/main" val="811321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Scrum Project Life Cycle</a:t>
            </a:r>
          </a:p>
        </p:txBody>
      </p:sp>
      <p:grpSp>
        <p:nvGrpSpPr>
          <p:cNvPr id="12" name="Group 11">
            <a:extLst>
              <a:ext uri="{FF2B5EF4-FFF2-40B4-BE49-F238E27FC236}">
                <a16:creationId xmlns:a16="http://schemas.microsoft.com/office/drawing/2014/main" id="{3803802B-7A65-4A75-9196-9522CBA912B4}"/>
              </a:ext>
            </a:extLst>
          </p:cNvPr>
          <p:cNvGrpSpPr/>
          <p:nvPr/>
        </p:nvGrpSpPr>
        <p:grpSpPr>
          <a:xfrm>
            <a:off x="664462" y="960238"/>
            <a:ext cx="7853082" cy="3650876"/>
            <a:chOff x="457200" y="1524000"/>
            <a:chExt cx="8229600" cy="4114800"/>
          </a:xfrm>
        </p:grpSpPr>
        <p:sp>
          <p:nvSpPr>
            <p:cNvPr id="13" name="Content Placeholder 2">
              <a:extLst>
                <a:ext uri="{FF2B5EF4-FFF2-40B4-BE49-F238E27FC236}">
                  <a16:creationId xmlns:a16="http://schemas.microsoft.com/office/drawing/2014/main" id="{C45CF547-53F9-4BD4-8D53-F80CEF397980}"/>
                </a:ext>
              </a:extLst>
            </p:cNvPr>
            <p:cNvSpPr txBox="1">
              <a:spLocks/>
            </p:cNvSpPr>
            <p:nvPr/>
          </p:nvSpPr>
          <p:spPr>
            <a:xfrm>
              <a:off x="457200" y="2819400"/>
              <a:ext cx="2198176" cy="2738419"/>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700" dirty="0"/>
                <a:t>Project Inception</a:t>
              </a:r>
            </a:p>
            <a:p>
              <a:r>
                <a:rPr lang="en-US" sz="1200" dirty="0"/>
                <a:t>Staffing</a:t>
              </a:r>
            </a:p>
            <a:p>
              <a:r>
                <a:rPr lang="en-US" sz="1200" dirty="0"/>
                <a:t>Initial artifacts</a:t>
              </a:r>
            </a:p>
            <a:p>
              <a:r>
                <a:rPr lang="en-US" sz="1200" dirty="0"/>
                <a:t>Infrastructure pre-requisites</a:t>
              </a:r>
            </a:p>
            <a:p>
              <a:r>
                <a:rPr lang="en-US" sz="1200" dirty="0"/>
                <a:t>High level scope definition and estimation</a:t>
              </a:r>
            </a:p>
            <a:p>
              <a:r>
                <a:rPr lang="en-US" sz="1200" dirty="0"/>
                <a:t>Project planning</a:t>
              </a:r>
            </a:p>
            <a:p>
              <a:r>
                <a:rPr lang="en-US" sz="1200" dirty="0"/>
                <a:t>Backlog preparation</a:t>
              </a:r>
            </a:p>
            <a:p>
              <a:r>
                <a:rPr lang="en-US" sz="1200" dirty="0"/>
                <a:t>Etc.</a:t>
              </a:r>
            </a:p>
          </p:txBody>
        </p:sp>
        <p:grpSp>
          <p:nvGrpSpPr>
            <p:cNvPr id="14" name="Group 13">
              <a:extLst>
                <a:ext uri="{FF2B5EF4-FFF2-40B4-BE49-F238E27FC236}">
                  <a16:creationId xmlns:a16="http://schemas.microsoft.com/office/drawing/2014/main" id="{BDAAEE91-F0DA-4B4F-A195-A535148A5E35}"/>
                </a:ext>
              </a:extLst>
            </p:cNvPr>
            <p:cNvGrpSpPr/>
            <p:nvPr/>
          </p:nvGrpSpPr>
          <p:grpSpPr>
            <a:xfrm>
              <a:off x="4876800" y="1721602"/>
              <a:ext cx="1066800" cy="533400"/>
              <a:chOff x="490134" y="1721604"/>
              <a:chExt cx="1066800" cy="533400"/>
            </a:xfrm>
          </p:grpSpPr>
          <p:sp>
            <p:nvSpPr>
              <p:cNvPr id="39" name="Rounded Rectangle 6">
                <a:extLst>
                  <a:ext uri="{FF2B5EF4-FFF2-40B4-BE49-F238E27FC236}">
                    <a16:creationId xmlns:a16="http://schemas.microsoft.com/office/drawing/2014/main" id="{8A79263C-44EE-4843-805E-DBB8ED1B7ACA}"/>
                  </a:ext>
                </a:extLst>
              </p:cNvPr>
              <p:cNvSpPr/>
              <p:nvPr/>
            </p:nvSpPr>
            <p:spPr>
              <a:xfrm>
                <a:off x="604434"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489E432-EE0C-4B16-A0BB-462BF75FF0B1}"/>
                  </a:ext>
                </a:extLst>
              </p:cNvPr>
              <p:cNvSpPr txBox="1"/>
              <p:nvPr/>
            </p:nvSpPr>
            <p:spPr>
              <a:xfrm>
                <a:off x="4901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15" name="Group 14">
              <a:extLst>
                <a:ext uri="{FF2B5EF4-FFF2-40B4-BE49-F238E27FC236}">
                  <a16:creationId xmlns:a16="http://schemas.microsoft.com/office/drawing/2014/main" id="{80F367AE-0046-4EB8-874A-666B0DBF71EF}"/>
                </a:ext>
              </a:extLst>
            </p:cNvPr>
            <p:cNvGrpSpPr/>
            <p:nvPr/>
          </p:nvGrpSpPr>
          <p:grpSpPr>
            <a:xfrm>
              <a:off x="1447800" y="1721604"/>
              <a:ext cx="1066800" cy="533400"/>
              <a:chOff x="490134" y="1721604"/>
              <a:chExt cx="1066800" cy="533400"/>
            </a:xfrm>
          </p:grpSpPr>
          <p:sp>
            <p:nvSpPr>
              <p:cNvPr id="37" name="Rounded Rectangle 10">
                <a:extLst>
                  <a:ext uri="{FF2B5EF4-FFF2-40B4-BE49-F238E27FC236}">
                    <a16:creationId xmlns:a16="http://schemas.microsoft.com/office/drawing/2014/main" id="{D1CFB7FA-C23C-42A4-8E15-034E40E291A4}"/>
                  </a:ext>
                </a:extLst>
              </p:cNvPr>
              <p:cNvSpPr/>
              <p:nvPr/>
            </p:nvSpPr>
            <p:spPr>
              <a:xfrm>
                <a:off x="604434"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5592F547-AB57-451C-8C64-CB7E698397EE}"/>
                  </a:ext>
                </a:extLst>
              </p:cNvPr>
              <p:cNvSpPr txBox="1"/>
              <p:nvPr/>
            </p:nvSpPr>
            <p:spPr>
              <a:xfrm>
                <a:off x="4901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16" name="Group 15">
              <a:extLst>
                <a:ext uri="{FF2B5EF4-FFF2-40B4-BE49-F238E27FC236}">
                  <a16:creationId xmlns:a16="http://schemas.microsoft.com/office/drawing/2014/main" id="{50D5A171-96EB-4419-AD11-39DF592FDEB9}"/>
                </a:ext>
              </a:extLst>
            </p:cNvPr>
            <p:cNvGrpSpPr/>
            <p:nvPr/>
          </p:nvGrpSpPr>
          <p:grpSpPr>
            <a:xfrm>
              <a:off x="3124200" y="1721603"/>
              <a:ext cx="1066800" cy="533400"/>
              <a:chOff x="490134" y="1721604"/>
              <a:chExt cx="1066800" cy="533400"/>
            </a:xfrm>
          </p:grpSpPr>
          <p:sp>
            <p:nvSpPr>
              <p:cNvPr id="35" name="Rounded Rectangle 34">
                <a:extLst>
                  <a:ext uri="{FF2B5EF4-FFF2-40B4-BE49-F238E27FC236}">
                    <a16:creationId xmlns:a16="http://schemas.microsoft.com/office/drawing/2014/main" id="{73339BDC-68D4-419E-8DEA-115104AD0513}"/>
                  </a:ext>
                </a:extLst>
              </p:cNvPr>
              <p:cNvSpPr/>
              <p:nvPr/>
            </p:nvSpPr>
            <p:spPr>
              <a:xfrm>
                <a:off x="604434"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D68082D-E67C-41AB-B32F-EE53631466E5}"/>
                  </a:ext>
                </a:extLst>
              </p:cNvPr>
              <p:cNvSpPr txBox="1"/>
              <p:nvPr/>
            </p:nvSpPr>
            <p:spPr>
              <a:xfrm>
                <a:off x="4901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17" name="Group 16">
              <a:extLst>
                <a:ext uri="{FF2B5EF4-FFF2-40B4-BE49-F238E27FC236}">
                  <a16:creationId xmlns:a16="http://schemas.microsoft.com/office/drawing/2014/main" id="{8DB37E9D-A2ED-4AD9-94FB-446BB6A001CC}"/>
                </a:ext>
              </a:extLst>
            </p:cNvPr>
            <p:cNvGrpSpPr/>
            <p:nvPr/>
          </p:nvGrpSpPr>
          <p:grpSpPr>
            <a:xfrm>
              <a:off x="3935924" y="1721604"/>
              <a:ext cx="1066800" cy="533400"/>
              <a:chOff x="490134" y="1721604"/>
              <a:chExt cx="1066800" cy="533400"/>
            </a:xfrm>
          </p:grpSpPr>
          <p:sp>
            <p:nvSpPr>
              <p:cNvPr id="33" name="Rounded Rectangle 37">
                <a:extLst>
                  <a:ext uri="{FF2B5EF4-FFF2-40B4-BE49-F238E27FC236}">
                    <a16:creationId xmlns:a16="http://schemas.microsoft.com/office/drawing/2014/main" id="{A6E860CB-DAA2-4CB3-8167-258A317FB30D}"/>
                  </a:ext>
                </a:extLst>
              </p:cNvPr>
              <p:cNvSpPr/>
              <p:nvPr/>
            </p:nvSpPr>
            <p:spPr>
              <a:xfrm>
                <a:off x="669010"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A5CC72F-5EB8-4C30-AFAE-697D0A3C15AF}"/>
                  </a:ext>
                </a:extLst>
              </p:cNvPr>
              <p:cNvSpPr txBox="1"/>
              <p:nvPr/>
            </p:nvSpPr>
            <p:spPr>
              <a:xfrm>
                <a:off x="4901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18" name="Group 17">
              <a:extLst>
                <a:ext uri="{FF2B5EF4-FFF2-40B4-BE49-F238E27FC236}">
                  <a16:creationId xmlns:a16="http://schemas.microsoft.com/office/drawing/2014/main" id="{BC08C3E8-68A5-499D-BC7A-22B8F558608D}"/>
                </a:ext>
              </a:extLst>
            </p:cNvPr>
            <p:cNvGrpSpPr/>
            <p:nvPr/>
          </p:nvGrpSpPr>
          <p:grpSpPr>
            <a:xfrm>
              <a:off x="7467600" y="1721600"/>
              <a:ext cx="1066800" cy="533400"/>
              <a:chOff x="413934" y="1721603"/>
              <a:chExt cx="1066800" cy="533400"/>
            </a:xfrm>
          </p:grpSpPr>
          <p:sp>
            <p:nvSpPr>
              <p:cNvPr id="31" name="Rounded Rectangle 40">
                <a:extLst>
                  <a:ext uri="{FF2B5EF4-FFF2-40B4-BE49-F238E27FC236}">
                    <a16:creationId xmlns:a16="http://schemas.microsoft.com/office/drawing/2014/main" id="{FDCA78D2-A86C-42D6-B5A7-975B1FB89980}"/>
                  </a:ext>
                </a:extLst>
              </p:cNvPr>
              <p:cNvSpPr/>
              <p:nvPr/>
            </p:nvSpPr>
            <p:spPr>
              <a:xfrm>
                <a:off x="535338" y="1721603"/>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8EA33FF4-90EA-4617-9D0C-E69F98E99C85}"/>
                  </a:ext>
                </a:extLst>
              </p:cNvPr>
              <p:cNvSpPr txBox="1"/>
              <p:nvPr/>
            </p:nvSpPr>
            <p:spPr>
              <a:xfrm>
                <a:off x="4139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19" name="Group 18">
              <a:extLst>
                <a:ext uri="{FF2B5EF4-FFF2-40B4-BE49-F238E27FC236}">
                  <a16:creationId xmlns:a16="http://schemas.microsoft.com/office/drawing/2014/main" id="{AD51FF41-2F6B-450B-B90B-C8DE340A1BA9}"/>
                </a:ext>
              </a:extLst>
            </p:cNvPr>
            <p:cNvGrpSpPr/>
            <p:nvPr/>
          </p:nvGrpSpPr>
          <p:grpSpPr>
            <a:xfrm>
              <a:off x="5791200" y="1721604"/>
              <a:ext cx="1066800" cy="533400"/>
              <a:chOff x="337734" y="1721604"/>
              <a:chExt cx="1066800" cy="533400"/>
            </a:xfrm>
          </p:grpSpPr>
          <p:sp>
            <p:nvSpPr>
              <p:cNvPr id="29" name="Rounded Rectangle 43">
                <a:extLst>
                  <a:ext uri="{FF2B5EF4-FFF2-40B4-BE49-F238E27FC236}">
                    <a16:creationId xmlns:a16="http://schemas.microsoft.com/office/drawing/2014/main" id="{0AB4F2BA-16FF-4C7F-BB07-97B3F0930CEC}"/>
                  </a:ext>
                </a:extLst>
              </p:cNvPr>
              <p:cNvSpPr/>
              <p:nvPr/>
            </p:nvSpPr>
            <p:spPr>
              <a:xfrm>
                <a:off x="413934"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0274B07-952E-4959-A3A0-CFFD86C920F9}"/>
                  </a:ext>
                </a:extLst>
              </p:cNvPr>
              <p:cNvSpPr txBox="1"/>
              <p:nvPr/>
            </p:nvSpPr>
            <p:spPr>
              <a:xfrm>
                <a:off x="3377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20" name="Group 19">
              <a:extLst>
                <a:ext uri="{FF2B5EF4-FFF2-40B4-BE49-F238E27FC236}">
                  <a16:creationId xmlns:a16="http://schemas.microsoft.com/office/drawing/2014/main" id="{C3CE149C-B0B2-47D4-B3DE-1D35E157593E}"/>
                </a:ext>
              </a:extLst>
            </p:cNvPr>
            <p:cNvGrpSpPr/>
            <p:nvPr/>
          </p:nvGrpSpPr>
          <p:grpSpPr>
            <a:xfrm>
              <a:off x="533400" y="1721604"/>
              <a:ext cx="1066800" cy="533400"/>
              <a:chOff x="490134" y="1721604"/>
              <a:chExt cx="1066800" cy="533400"/>
            </a:xfrm>
          </p:grpSpPr>
          <p:sp>
            <p:nvSpPr>
              <p:cNvPr id="27" name="Rounded Rectangle 46">
                <a:extLst>
                  <a:ext uri="{FF2B5EF4-FFF2-40B4-BE49-F238E27FC236}">
                    <a16:creationId xmlns:a16="http://schemas.microsoft.com/office/drawing/2014/main" id="{EB83FF25-9027-4384-8E40-B02DC409ECEA}"/>
                  </a:ext>
                </a:extLst>
              </p:cNvPr>
              <p:cNvSpPr/>
              <p:nvPr/>
            </p:nvSpPr>
            <p:spPr>
              <a:xfrm>
                <a:off x="604434" y="1721604"/>
                <a:ext cx="838200" cy="533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AEC0BC4-D16F-48E8-ADB3-8EBDDC758FB8}"/>
                  </a:ext>
                </a:extLst>
              </p:cNvPr>
              <p:cNvSpPr txBox="1"/>
              <p:nvPr/>
            </p:nvSpPr>
            <p:spPr>
              <a:xfrm>
                <a:off x="490134" y="1811332"/>
                <a:ext cx="1066800" cy="353943"/>
              </a:xfrm>
              <a:prstGeom prst="rect">
                <a:avLst/>
              </a:prstGeom>
              <a:noFill/>
            </p:spPr>
            <p:txBody>
              <a:bodyPr wrap="square" rtlCol="0">
                <a:spAutoFit/>
              </a:bodyPr>
              <a:lstStyle/>
              <a:p>
                <a:pPr algn="ctr"/>
                <a:r>
                  <a:rPr lang="en-US" sz="1700" dirty="0">
                    <a:solidFill>
                      <a:schemeClr val="bg1"/>
                    </a:solidFill>
                  </a:rPr>
                  <a:t>Sprint</a:t>
                </a:r>
              </a:p>
            </p:txBody>
          </p:sp>
        </p:grpSp>
        <p:grpSp>
          <p:nvGrpSpPr>
            <p:cNvPr id="21" name="Group 20">
              <a:extLst>
                <a:ext uri="{FF2B5EF4-FFF2-40B4-BE49-F238E27FC236}">
                  <a16:creationId xmlns:a16="http://schemas.microsoft.com/office/drawing/2014/main" id="{353D2A35-2D81-405D-9986-694BCFE77ACA}"/>
                </a:ext>
              </a:extLst>
            </p:cNvPr>
            <p:cNvGrpSpPr/>
            <p:nvPr/>
          </p:nvGrpSpPr>
          <p:grpSpPr>
            <a:xfrm>
              <a:off x="457200" y="1524000"/>
              <a:ext cx="8229600" cy="4114800"/>
              <a:chOff x="457200" y="1524000"/>
              <a:chExt cx="8229600" cy="4114800"/>
            </a:xfrm>
          </p:grpSpPr>
          <p:sp>
            <p:nvSpPr>
              <p:cNvPr id="24" name="Rounded Rectangle 48">
                <a:extLst>
                  <a:ext uri="{FF2B5EF4-FFF2-40B4-BE49-F238E27FC236}">
                    <a16:creationId xmlns:a16="http://schemas.microsoft.com/office/drawing/2014/main" id="{52109CFD-306F-4D91-B389-1A81D5EB3A46}"/>
                  </a:ext>
                </a:extLst>
              </p:cNvPr>
              <p:cNvSpPr/>
              <p:nvPr/>
            </p:nvSpPr>
            <p:spPr>
              <a:xfrm>
                <a:off x="457200" y="1524000"/>
                <a:ext cx="2198176" cy="40338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49">
                <a:extLst>
                  <a:ext uri="{FF2B5EF4-FFF2-40B4-BE49-F238E27FC236}">
                    <a16:creationId xmlns:a16="http://schemas.microsoft.com/office/drawing/2014/main" id="{7A8139B3-7161-4C7C-9D55-357D37C6460D}"/>
                  </a:ext>
                </a:extLst>
              </p:cNvPr>
              <p:cNvSpPr/>
              <p:nvPr/>
            </p:nvSpPr>
            <p:spPr>
              <a:xfrm>
                <a:off x="2831024" y="1604981"/>
                <a:ext cx="4255576" cy="40338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50">
                <a:extLst>
                  <a:ext uri="{FF2B5EF4-FFF2-40B4-BE49-F238E27FC236}">
                    <a16:creationId xmlns:a16="http://schemas.microsoft.com/office/drawing/2014/main" id="{A79BF10B-55B5-4BC7-9052-5B7CEE087B5B}"/>
                  </a:ext>
                </a:extLst>
              </p:cNvPr>
              <p:cNvSpPr/>
              <p:nvPr/>
            </p:nvSpPr>
            <p:spPr>
              <a:xfrm>
                <a:off x="7250624" y="1604981"/>
                <a:ext cx="1436176" cy="403381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Content Placeholder 2">
              <a:extLst>
                <a:ext uri="{FF2B5EF4-FFF2-40B4-BE49-F238E27FC236}">
                  <a16:creationId xmlns:a16="http://schemas.microsoft.com/office/drawing/2014/main" id="{EB320FA2-4209-4A3A-A63B-B947879DBAF2}"/>
                </a:ext>
              </a:extLst>
            </p:cNvPr>
            <p:cNvSpPr txBox="1">
              <a:spLocks/>
            </p:cNvSpPr>
            <p:nvPr/>
          </p:nvSpPr>
          <p:spPr>
            <a:xfrm>
              <a:off x="3238500" y="2900381"/>
              <a:ext cx="2198176" cy="2738419"/>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700" dirty="0"/>
                <a:t>Project Execution</a:t>
              </a:r>
            </a:p>
            <a:p>
              <a:pPr marL="0" indent="0">
                <a:buNone/>
              </a:pPr>
              <a:endParaRPr lang="en-US" sz="1700" dirty="0"/>
            </a:p>
          </p:txBody>
        </p:sp>
        <p:sp>
          <p:nvSpPr>
            <p:cNvPr id="23" name="Content Placeholder 2">
              <a:extLst>
                <a:ext uri="{FF2B5EF4-FFF2-40B4-BE49-F238E27FC236}">
                  <a16:creationId xmlns:a16="http://schemas.microsoft.com/office/drawing/2014/main" id="{FEEE6135-BD2A-45F0-A67D-1780105A20E3}"/>
                </a:ext>
              </a:extLst>
            </p:cNvPr>
            <p:cNvSpPr txBox="1">
              <a:spLocks/>
            </p:cNvSpPr>
            <p:nvPr/>
          </p:nvSpPr>
          <p:spPr>
            <a:xfrm>
              <a:off x="7286140" y="2667000"/>
              <a:ext cx="1400660" cy="2738419"/>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buNone/>
              </a:pPr>
              <a:r>
                <a:rPr lang="en-US" sz="1700" dirty="0"/>
                <a:t>Project Completion</a:t>
              </a:r>
            </a:p>
            <a:p>
              <a:r>
                <a:rPr lang="en-US" sz="1200" dirty="0"/>
                <a:t>Archive project artifacts and documents</a:t>
              </a:r>
            </a:p>
          </p:txBody>
        </p:sp>
      </p:grpSp>
    </p:spTree>
    <p:extLst>
      <p:ext uri="{BB962C8B-B14F-4D97-AF65-F5344CB8AC3E}">
        <p14:creationId xmlns:p14="http://schemas.microsoft.com/office/powerpoint/2010/main" val="9504813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Working with Epics and User Stories in Jira</a:t>
            </a:r>
          </a:p>
        </p:txBody>
      </p:sp>
    </p:spTree>
    <p:extLst>
      <p:ext uri="{BB962C8B-B14F-4D97-AF65-F5344CB8AC3E}">
        <p14:creationId xmlns:p14="http://schemas.microsoft.com/office/powerpoint/2010/main" val="1912193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User Story Development Workflow</a:t>
            </a:r>
          </a:p>
        </p:txBody>
      </p:sp>
      <p:sp>
        <p:nvSpPr>
          <p:cNvPr id="6" name="Text Placeholder 4">
            <a:extLst>
              <a:ext uri="{FF2B5EF4-FFF2-40B4-BE49-F238E27FC236}">
                <a16:creationId xmlns:a16="http://schemas.microsoft.com/office/drawing/2014/main" id="{F6587C8E-7482-4990-A43F-AE017663B673}"/>
              </a:ext>
            </a:extLst>
          </p:cNvPr>
          <p:cNvSpPr txBox="1">
            <a:spLocks/>
          </p:cNvSpPr>
          <p:nvPr/>
        </p:nvSpPr>
        <p:spPr>
          <a:xfrm>
            <a:off x="203200" y="917949"/>
            <a:ext cx="2540000" cy="1066799"/>
          </a:xfrm>
          <a:prstGeom prst="rect">
            <a:avLst/>
          </a:prstGeom>
        </p:spPr>
        <p:txBody>
          <a:bodyPr/>
          <a:lstStyle>
            <a:lvl1pPr marL="0" indent="0" algn="l" defTabSz="114300" rtl="0" eaLnBrk="1" latinLnBrk="0" hangingPunct="1">
              <a:lnSpc>
                <a:spcPct val="120000"/>
              </a:lnSpc>
              <a:spcBef>
                <a:spcPts val="300"/>
              </a:spcBef>
              <a:spcAft>
                <a:spcPts val="300"/>
              </a:spcAft>
              <a:buClr>
                <a:srgbClr val="E99722"/>
              </a:buClr>
              <a:buSzPct val="300000"/>
              <a:buFontTx/>
              <a:buNone/>
              <a:defRPr sz="2000" kern="1200">
                <a:solidFill>
                  <a:schemeClr val="tx1">
                    <a:lumMod val="75000"/>
                    <a:lumOff val="25000"/>
                  </a:schemeClr>
                </a:solidFill>
                <a:latin typeface="+mj-lt"/>
                <a:ea typeface="+mn-ea"/>
                <a:cs typeface="Arial"/>
              </a:defRPr>
            </a:lvl1pPr>
            <a:lvl2pPr marL="0" indent="0" algn="l" defTabSz="457200" rtl="0" eaLnBrk="1" latinLnBrk="0" hangingPunct="1">
              <a:spcBef>
                <a:spcPct val="20000"/>
              </a:spcBef>
              <a:buFont typeface="Arial"/>
              <a:buNone/>
              <a:defRPr sz="1800" kern="1200">
                <a:solidFill>
                  <a:schemeClr val="tx1">
                    <a:lumMod val="75000"/>
                    <a:lumOff val="25000"/>
                  </a:schemeClr>
                </a:solidFill>
                <a:latin typeface="+mj-lt"/>
                <a:ea typeface="+mn-ea"/>
                <a:cs typeface="Arial"/>
              </a:defRPr>
            </a:lvl2pPr>
            <a:lvl3pPr marL="0" indent="0" algn="l" defTabSz="114300" rtl="0" eaLnBrk="1" latinLnBrk="0" hangingPunct="1">
              <a:lnSpc>
                <a:spcPct val="120000"/>
              </a:lnSpc>
              <a:spcBef>
                <a:spcPts val="300"/>
              </a:spcBef>
              <a:spcAft>
                <a:spcPts val="300"/>
              </a:spcAft>
              <a:buClr>
                <a:srgbClr val="E99722"/>
              </a:buClr>
              <a:buSzPct val="100000"/>
              <a:buFontTx/>
              <a:buNone/>
              <a:defRPr sz="1600" kern="1200">
                <a:solidFill>
                  <a:schemeClr val="tx1">
                    <a:lumMod val="75000"/>
                    <a:lumOff val="25000"/>
                  </a:schemeClr>
                </a:solidFill>
                <a:latin typeface="+mj-lt"/>
                <a:ea typeface="+mn-ea"/>
                <a:cs typeface="Arial"/>
              </a:defRPr>
            </a:lvl3pPr>
            <a:lvl4pPr marL="285750" indent="-285750" algn="l" defTabSz="114300" rtl="0" eaLnBrk="1" latinLnBrk="0" hangingPunct="1">
              <a:lnSpc>
                <a:spcPct val="120000"/>
              </a:lnSpc>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4pPr>
            <a:lvl5pPr marL="285750" indent="-285750" algn="l" defTabSz="60325" rtl="0" eaLnBrk="1" latinLnBrk="0" hangingPunct="1">
              <a:spcBef>
                <a:spcPts val="300"/>
              </a:spcBef>
              <a:spcAft>
                <a:spcPts val="300"/>
              </a:spcAft>
              <a:buClr>
                <a:srgbClr val="E99722"/>
              </a:buClr>
              <a:buFont typeface="Lucida Grande"/>
              <a:buChar char="⁃"/>
              <a:defRPr sz="1400" kern="1200">
                <a:solidFill>
                  <a:schemeClr val="tx1">
                    <a:lumMod val="75000"/>
                    <a:lumOff val="25000"/>
                  </a:schemeClr>
                </a:solidFill>
                <a:latin typeface="+mj-lt"/>
                <a:ea typeface="+mn-ea"/>
                <a:cs typeface="Arial"/>
              </a:defRPr>
            </a:lvl5pPr>
            <a:lvl6pPr marL="577850" indent="0" algn="l" defTabSz="457200" rtl="0" eaLnBrk="1" latinLnBrk="0" hangingPunct="1">
              <a:spcBef>
                <a:spcPts val="0"/>
              </a:spcBef>
              <a:spcAft>
                <a:spcPts val="300"/>
              </a:spcAft>
              <a:buFontTx/>
              <a:buNone/>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r>
              <a:rPr lang="en-US" altLang="zh-CN" sz="1800" b="1" dirty="0"/>
              <a:t>1.</a:t>
            </a:r>
            <a:r>
              <a:rPr lang="zh-CN" altLang="en-US" sz="1800" b="1" dirty="0"/>
              <a:t> </a:t>
            </a:r>
            <a:r>
              <a:rPr lang="en-US" sz="1800" b="1" dirty="0"/>
              <a:t>Start with Personas</a:t>
            </a:r>
          </a:p>
          <a:p>
            <a:pPr defTabSz="914400"/>
            <a:r>
              <a:rPr lang="en-US" sz="1600" dirty="0"/>
              <a:t>Personas offer a great way to capture the users and the customers with their needs. </a:t>
            </a:r>
          </a:p>
          <a:p>
            <a:pPr marL="285750" indent="-285750" defTabSz="914400">
              <a:lnSpc>
                <a:spcPct val="100000"/>
              </a:lnSpc>
              <a:spcBef>
                <a:spcPts val="0"/>
              </a:spcBef>
              <a:spcAft>
                <a:spcPts val="0"/>
              </a:spcAft>
              <a:buClrTx/>
              <a:buSzTx/>
              <a:buFont typeface="Arial" panose="020B0604020202020204" pitchFamily="34" charset="0"/>
              <a:buNone/>
              <a:defRPr/>
            </a:pPr>
            <a:endParaRPr lang="en-US" dirty="0"/>
          </a:p>
          <a:p>
            <a:pPr marL="285750" indent="-285750" defTabSz="914400">
              <a:lnSpc>
                <a:spcPct val="100000"/>
              </a:lnSpc>
              <a:spcBef>
                <a:spcPts val="0"/>
              </a:spcBef>
              <a:spcAft>
                <a:spcPts val="0"/>
              </a:spcAft>
              <a:buClrTx/>
              <a:buSzTx/>
              <a:buFont typeface="Arial" panose="020B0604020202020204" pitchFamily="34" charset="0"/>
              <a:buNone/>
              <a:defRPr/>
            </a:pPr>
            <a:endParaRPr lang="en-US" dirty="0"/>
          </a:p>
          <a:p>
            <a:pPr marL="285750" indent="-285750" defTabSz="914400">
              <a:lnSpc>
                <a:spcPct val="100000"/>
              </a:lnSpc>
              <a:spcBef>
                <a:spcPts val="0"/>
              </a:spcBef>
              <a:spcAft>
                <a:spcPts val="0"/>
              </a:spcAft>
              <a:buClrTx/>
              <a:buSzTx/>
              <a:buFont typeface="Arial" panose="020B0604020202020204" pitchFamily="34" charset="0"/>
              <a:buNone/>
              <a:defRPr/>
            </a:pPr>
            <a:endParaRPr lang="en-US" dirty="0"/>
          </a:p>
        </p:txBody>
      </p:sp>
      <p:pic>
        <p:nvPicPr>
          <p:cNvPr id="7" name="Picture 6">
            <a:extLst>
              <a:ext uri="{FF2B5EF4-FFF2-40B4-BE49-F238E27FC236}">
                <a16:creationId xmlns:a16="http://schemas.microsoft.com/office/drawing/2014/main" id="{49D57DE1-F3C8-4185-8F36-0608445479FE}"/>
              </a:ext>
            </a:extLst>
          </p:cNvPr>
          <p:cNvPicPr>
            <a:picLocks noChangeAspect="1"/>
          </p:cNvPicPr>
          <p:nvPr/>
        </p:nvPicPr>
        <p:blipFill>
          <a:blip r:embed="rId3"/>
          <a:stretch>
            <a:fillRect/>
          </a:stretch>
        </p:blipFill>
        <p:spPr>
          <a:xfrm>
            <a:off x="203200" y="3534485"/>
            <a:ext cx="2235200" cy="838200"/>
          </a:xfrm>
          <a:prstGeom prst="rect">
            <a:avLst/>
          </a:prstGeom>
        </p:spPr>
      </p:pic>
      <p:sp>
        <p:nvSpPr>
          <p:cNvPr id="8" name="Text Placeholder 4">
            <a:extLst>
              <a:ext uri="{FF2B5EF4-FFF2-40B4-BE49-F238E27FC236}">
                <a16:creationId xmlns:a16="http://schemas.microsoft.com/office/drawing/2014/main" id="{7ACCBFD6-23E0-4E8E-A168-93B12A9D5E98}"/>
              </a:ext>
            </a:extLst>
          </p:cNvPr>
          <p:cNvSpPr txBox="1">
            <a:spLocks/>
          </p:cNvSpPr>
          <p:nvPr/>
        </p:nvSpPr>
        <p:spPr>
          <a:xfrm>
            <a:off x="2737808" y="735895"/>
            <a:ext cx="3073400" cy="1066799"/>
          </a:xfrm>
          <a:prstGeom prst="rect">
            <a:avLst/>
          </a:prstGeom>
        </p:spPr>
        <p:txBody>
          <a:bodyPr vert="horz" lIns="0" tIns="182880" rIns="91440" bIns="45720" rtlCol="0">
            <a:noAutofit/>
          </a:bodyPr>
          <a:lstStyle>
            <a:lvl1pPr marL="0" indent="0" algn="l" defTabSz="457200" rtl="0" eaLnBrk="1" latinLnBrk="0" hangingPunct="1">
              <a:spcBef>
                <a:spcPts val="0"/>
              </a:spcBef>
              <a:buFont typeface="Arial"/>
              <a:buNone/>
              <a:defRPr sz="1400" kern="1200">
                <a:solidFill>
                  <a:srgbClr val="545456"/>
                </a:solidFill>
                <a:latin typeface="Arial"/>
                <a:ea typeface="+mn-ea"/>
                <a:cs typeface="Arial"/>
              </a:defRPr>
            </a:lvl1pPr>
            <a:lvl2pPr marL="457200" indent="0" algn="l" defTabSz="457200" rtl="0" eaLnBrk="1" latinLnBrk="0" hangingPunct="1">
              <a:spcBef>
                <a:spcPct val="20000"/>
              </a:spcBef>
              <a:buFont typeface="Arial"/>
              <a:buNone/>
              <a:defRPr sz="120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20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20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2 Derive Epics from the Persona Goals</a:t>
            </a:r>
          </a:p>
          <a:p>
            <a:pPr marL="285750" indent="-285750" defTabSz="914400">
              <a:buFont typeface="Arial" panose="020B0604020202020204" pitchFamily="34" charset="0"/>
              <a:buNone/>
            </a:pPr>
            <a:endParaRPr lang="en-US" dirty="0"/>
          </a:p>
          <a:p>
            <a:pPr marL="285750" indent="-285750" defTabSz="914400">
              <a:buFont typeface="Arial" panose="020B0604020202020204" pitchFamily="34" charset="0"/>
              <a:buNone/>
            </a:pPr>
            <a:endParaRPr lang="en-US" dirty="0"/>
          </a:p>
          <a:p>
            <a:pPr marL="285750" indent="-285750" defTabSz="914400">
              <a:buFont typeface="Arial" panose="020B0604020202020204" pitchFamily="34" charset="0"/>
              <a:buNone/>
            </a:pPr>
            <a:endParaRPr lang="en-US" dirty="0"/>
          </a:p>
        </p:txBody>
      </p:sp>
      <p:pic>
        <p:nvPicPr>
          <p:cNvPr id="9" name="Picture 8">
            <a:extLst>
              <a:ext uri="{FF2B5EF4-FFF2-40B4-BE49-F238E27FC236}">
                <a16:creationId xmlns:a16="http://schemas.microsoft.com/office/drawing/2014/main" id="{F4551415-ECCC-4AB5-BF87-0F6DDF857918}"/>
              </a:ext>
            </a:extLst>
          </p:cNvPr>
          <p:cNvPicPr>
            <a:picLocks noChangeAspect="1"/>
          </p:cNvPicPr>
          <p:nvPr/>
        </p:nvPicPr>
        <p:blipFill>
          <a:blip r:embed="rId4"/>
          <a:stretch>
            <a:fillRect/>
          </a:stretch>
        </p:blipFill>
        <p:spPr>
          <a:xfrm>
            <a:off x="3862133" y="3534485"/>
            <a:ext cx="990600" cy="702692"/>
          </a:xfrm>
          <a:prstGeom prst="rect">
            <a:avLst/>
          </a:prstGeom>
        </p:spPr>
      </p:pic>
      <p:sp>
        <p:nvSpPr>
          <p:cNvPr id="13" name="Rectangle 12">
            <a:extLst>
              <a:ext uri="{FF2B5EF4-FFF2-40B4-BE49-F238E27FC236}">
                <a16:creationId xmlns:a16="http://schemas.microsoft.com/office/drawing/2014/main" id="{967312CC-E831-4FA2-B7B8-3D9548F6859F}"/>
              </a:ext>
            </a:extLst>
          </p:cNvPr>
          <p:cNvSpPr/>
          <p:nvPr/>
        </p:nvSpPr>
        <p:spPr>
          <a:xfrm>
            <a:off x="2680779" y="1701706"/>
            <a:ext cx="3034221" cy="1569660"/>
          </a:xfrm>
          <a:prstGeom prst="rect">
            <a:avLst/>
          </a:prstGeom>
        </p:spPr>
        <p:txBody>
          <a:bodyPr wrap="square">
            <a:spAutoFit/>
          </a:bodyPr>
          <a:lstStyle/>
          <a:p>
            <a:r>
              <a:rPr lang="en-US" sz="1600" dirty="0">
                <a:solidFill>
                  <a:schemeClr val="tx1">
                    <a:lumMod val="75000"/>
                    <a:lumOff val="25000"/>
                  </a:schemeClr>
                </a:solidFill>
                <a:latin typeface="+mj-lt"/>
                <a:cs typeface="Arial"/>
              </a:rPr>
              <a:t>An epic is a big, sketchy, coarse-grained story. </a:t>
            </a:r>
          </a:p>
          <a:p>
            <a:r>
              <a:rPr lang="en-US" sz="1600" dirty="0">
                <a:solidFill>
                  <a:schemeClr val="tx1">
                    <a:lumMod val="75000"/>
                    <a:lumOff val="25000"/>
                  </a:schemeClr>
                </a:solidFill>
                <a:latin typeface="+mj-lt"/>
                <a:cs typeface="Arial"/>
              </a:rPr>
              <a:t>Starting with epics allows you to sketch the product functionality without committing to the details.</a:t>
            </a:r>
          </a:p>
        </p:txBody>
      </p:sp>
      <p:sp>
        <p:nvSpPr>
          <p:cNvPr id="14" name="Text Placeholder 4">
            <a:extLst>
              <a:ext uri="{FF2B5EF4-FFF2-40B4-BE49-F238E27FC236}">
                <a16:creationId xmlns:a16="http://schemas.microsoft.com/office/drawing/2014/main" id="{45083038-FDB9-406B-97B9-14DB18A6DD9D}"/>
              </a:ext>
            </a:extLst>
          </p:cNvPr>
          <p:cNvSpPr txBox="1">
            <a:spLocks/>
          </p:cNvSpPr>
          <p:nvPr/>
        </p:nvSpPr>
        <p:spPr>
          <a:xfrm>
            <a:off x="5811208" y="704512"/>
            <a:ext cx="3073400" cy="946717"/>
          </a:xfrm>
          <a:prstGeom prst="rect">
            <a:avLst/>
          </a:prstGeom>
        </p:spPr>
        <p:txBody>
          <a:bodyPr vert="horz" lIns="0" tIns="182880" rIns="91440" bIns="45720" rtlCol="0">
            <a:noAutofit/>
          </a:bodyPr>
          <a:lstStyle>
            <a:lvl1pPr marL="0" indent="0" algn="l" defTabSz="457200" rtl="0" eaLnBrk="1" latinLnBrk="0" hangingPunct="1">
              <a:spcBef>
                <a:spcPts val="0"/>
              </a:spcBef>
              <a:buFont typeface="Arial"/>
              <a:buNone/>
              <a:defRPr sz="1400" kern="1200">
                <a:solidFill>
                  <a:srgbClr val="545456"/>
                </a:solidFill>
                <a:latin typeface="Arial"/>
                <a:ea typeface="+mn-ea"/>
                <a:cs typeface="Arial"/>
              </a:defRPr>
            </a:lvl1pPr>
            <a:lvl2pPr marL="457200" indent="0" algn="l" defTabSz="457200" rtl="0" eaLnBrk="1" latinLnBrk="0" hangingPunct="1">
              <a:spcBef>
                <a:spcPct val="20000"/>
              </a:spcBef>
              <a:buFont typeface="Arial"/>
              <a:buNone/>
              <a:defRPr sz="1200"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200"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200"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1" dirty="0"/>
              <a:t>3 Progressively Refine the Epics into User Stories</a:t>
            </a:r>
          </a:p>
          <a:p>
            <a:pPr marL="285750" indent="-285750" defTabSz="914400">
              <a:buFont typeface="Arial" panose="020B0604020202020204" pitchFamily="34" charset="0"/>
              <a:buNone/>
            </a:pPr>
            <a:endParaRPr lang="en-US" dirty="0"/>
          </a:p>
          <a:p>
            <a:pPr marL="285750" indent="-285750" defTabSz="914400">
              <a:buFont typeface="Arial" panose="020B0604020202020204" pitchFamily="34" charset="0"/>
              <a:buNone/>
            </a:pPr>
            <a:endParaRPr lang="en-US" dirty="0"/>
          </a:p>
          <a:p>
            <a:pPr marL="285750" indent="-285750" defTabSz="914400">
              <a:buFont typeface="Arial" panose="020B0604020202020204" pitchFamily="34" charset="0"/>
              <a:buNone/>
            </a:pPr>
            <a:endParaRPr lang="en-US" dirty="0"/>
          </a:p>
        </p:txBody>
      </p:sp>
      <p:pic>
        <p:nvPicPr>
          <p:cNvPr id="15" name="Picture 14">
            <a:extLst>
              <a:ext uri="{FF2B5EF4-FFF2-40B4-BE49-F238E27FC236}">
                <a16:creationId xmlns:a16="http://schemas.microsoft.com/office/drawing/2014/main" id="{9D817F16-70A1-49C5-8FDB-707A53762395}"/>
              </a:ext>
            </a:extLst>
          </p:cNvPr>
          <p:cNvPicPr>
            <a:picLocks noChangeAspect="1"/>
          </p:cNvPicPr>
          <p:nvPr/>
        </p:nvPicPr>
        <p:blipFill>
          <a:blip r:embed="rId5"/>
          <a:stretch>
            <a:fillRect/>
          </a:stretch>
        </p:blipFill>
        <p:spPr>
          <a:xfrm>
            <a:off x="6594322" y="3140586"/>
            <a:ext cx="1930400" cy="1308100"/>
          </a:xfrm>
          <a:prstGeom prst="rect">
            <a:avLst/>
          </a:prstGeom>
        </p:spPr>
      </p:pic>
    </p:spTree>
    <p:extLst>
      <p:ext uri="{BB962C8B-B14F-4D97-AF65-F5344CB8AC3E}">
        <p14:creationId xmlns:p14="http://schemas.microsoft.com/office/powerpoint/2010/main" val="3885965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dirty="0"/>
              <a:t>The 12 Agile Principles:</a:t>
            </a:r>
          </a:p>
          <a:p>
            <a:pPr marL="342900" indent="-342900">
              <a:buFont typeface="+mj-lt"/>
              <a:buAutoNum type="arabicPeriod"/>
            </a:pPr>
            <a:r>
              <a:rPr lang="en-US" dirty="0"/>
              <a:t>Our highest priority is to </a:t>
            </a:r>
            <a:r>
              <a:rPr lang="en-US" dirty="0">
                <a:solidFill>
                  <a:srgbClr val="FF0000"/>
                </a:solidFill>
              </a:rPr>
              <a:t>satisfy the customer </a:t>
            </a:r>
            <a:r>
              <a:rPr lang="en-US" dirty="0"/>
              <a:t>through early and continuous delivery of valuable software.</a:t>
            </a:r>
          </a:p>
          <a:p>
            <a:pPr marL="342900" indent="-342900">
              <a:buFont typeface="+mj-lt"/>
              <a:buAutoNum type="arabicPeriod"/>
            </a:pPr>
            <a:r>
              <a:rPr lang="en-US" dirty="0"/>
              <a:t>Welcome changing requirements, even late in development.  Agile processes </a:t>
            </a:r>
            <a:r>
              <a:rPr lang="en-US" dirty="0">
                <a:solidFill>
                  <a:srgbClr val="FF0000"/>
                </a:solidFill>
              </a:rPr>
              <a:t>harness change </a:t>
            </a:r>
            <a:r>
              <a:rPr lang="en-US" dirty="0"/>
              <a:t>for the customer’s competitive advantage.</a:t>
            </a:r>
          </a:p>
          <a:p>
            <a:pPr marL="342900" indent="-342900">
              <a:buFont typeface="+mj-lt"/>
              <a:buAutoNum type="arabicPeriod"/>
            </a:pPr>
            <a:r>
              <a:rPr lang="en-US" dirty="0">
                <a:solidFill>
                  <a:srgbClr val="FF0000"/>
                </a:solidFill>
              </a:rPr>
              <a:t>Deliver</a:t>
            </a:r>
            <a:r>
              <a:rPr lang="en-US" dirty="0"/>
              <a:t> working software </a:t>
            </a:r>
            <a:r>
              <a:rPr lang="en-US" dirty="0">
                <a:solidFill>
                  <a:srgbClr val="FF0000"/>
                </a:solidFill>
              </a:rPr>
              <a:t>frequently</a:t>
            </a:r>
            <a:r>
              <a:rPr lang="en-US" dirty="0"/>
              <a:t>, from a couple of weeks to a couple of months, with a preference to the shorter timescale.</a:t>
            </a:r>
          </a:p>
          <a:p>
            <a:pPr marL="342900" indent="-342900">
              <a:buFont typeface="+mj-lt"/>
              <a:buAutoNum type="arabicPeriod"/>
            </a:pPr>
            <a:r>
              <a:rPr lang="en-US" dirty="0"/>
              <a:t>Business people and developers must </a:t>
            </a:r>
            <a:r>
              <a:rPr lang="en-US" dirty="0">
                <a:solidFill>
                  <a:srgbClr val="FF0000"/>
                </a:solidFill>
              </a:rPr>
              <a:t>work together </a:t>
            </a:r>
            <a:r>
              <a:rPr lang="en-US" dirty="0"/>
              <a:t>daily throughout the project.</a:t>
            </a:r>
          </a:p>
        </p:txBody>
      </p:sp>
      <p:sp>
        <p:nvSpPr>
          <p:cNvPr id="3" name="Title 2"/>
          <p:cNvSpPr>
            <a:spLocks noGrp="1"/>
          </p:cNvSpPr>
          <p:nvPr>
            <p:ph type="title"/>
          </p:nvPr>
        </p:nvSpPr>
        <p:spPr/>
        <p:txBody>
          <a:bodyPr/>
          <a:lstStyle/>
          <a:p>
            <a:r>
              <a:rPr lang="en-US" dirty="0"/>
              <a:t>Agile manifesto </a:t>
            </a:r>
          </a:p>
        </p:txBody>
      </p:sp>
    </p:spTree>
    <p:extLst>
      <p:ext uri="{BB962C8B-B14F-4D97-AF65-F5344CB8AC3E}">
        <p14:creationId xmlns:p14="http://schemas.microsoft.com/office/powerpoint/2010/main" val="32446280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2000" dirty="0"/>
              <a:t>An epic is a big, sketchy, coarse-grained story. </a:t>
            </a:r>
          </a:p>
          <a:p>
            <a:r>
              <a:rPr lang="en-US" sz="2000" dirty="0"/>
              <a:t>It is typically broken into several user stories over time, leveraging the user feedback on early prototypes and product increments. </a:t>
            </a:r>
          </a:p>
          <a:p>
            <a:r>
              <a:rPr lang="en-US" sz="2000" dirty="0"/>
              <a:t>You can think of it as a headline and a placeholder for more detailed stories.</a:t>
            </a:r>
          </a:p>
          <a:p>
            <a:r>
              <a:rPr lang="en-US" sz="2000" dirty="0"/>
              <a:t>Starting with epics allows you to sketch the product functionality without committing to the details. This is particularly helpful for describing new products and features.</a:t>
            </a:r>
          </a:p>
          <a:p>
            <a:r>
              <a:rPr lang="en-US" sz="2000" dirty="0"/>
              <a:t>Not all stories necessarily need to fit under an epic.</a:t>
            </a:r>
          </a:p>
          <a:p>
            <a:endParaRPr lang="en-US" dirty="0"/>
          </a:p>
        </p:txBody>
      </p:sp>
      <p:sp>
        <p:nvSpPr>
          <p:cNvPr id="3" name="Title 2"/>
          <p:cNvSpPr>
            <a:spLocks noGrp="1"/>
          </p:cNvSpPr>
          <p:nvPr>
            <p:ph type="title"/>
          </p:nvPr>
        </p:nvSpPr>
        <p:spPr/>
        <p:txBody>
          <a:bodyPr/>
          <a:lstStyle/>
          <a:p>
            <a:r>
              <a:rPr lang="en-US" dirty="0"/>
              <a:t>Start with Epics</a:t>
            </a:r>
          </a:p>
        </p:txBody>
      </p:sp>
    </p:spTree>
    <p:extLst>
      <p:ext uri="{BB962C8B-B14F-4D97-AF65-F5344CB8AC3E}">
        <p14:creationId xmlns:p14="http://schemas.microsoft.com/office/powerpoint/2010/main" val="23305011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Create an Epic in Jira</a:t>
            </a:r>
          </a:p>
        </p:txBody>
      </p:sp>
      <p:pic>
        <p:nvPicPr>
          <p:cNvPr id="4" name="Picture 3">
            <a:extLst>
              <a:ext uri="{FF2B5EF4-FFF2-40B4-BE49-F238E27FC236}">
                <a16:creationId xmlns:a16="http://schemas.microsoft.com/office/drawing/2014/main" id="{DDF61F95-9449-4C49-A0B9-AA14CBEA320B}"/>
              </a:ext>
            </a:extLst>
          </p:cNvPr>
          <p:cNvPicPr>
            <a:picLocks noChangeAspect="1"/>
          </p:cNvPicPr>
          <p:nvPr/>
        </p:nvPicPr>
        <p:blipFill>
          <a:blip r:embed="rId3"/>
          <a:stretch>
            <a:fillRect/>
          </a:stretch>
        </p:blipFill>
        <p:spPr>
          <a:xfrm>
            <a:off x="1600197" y="1004314"/>
            <a:ext cx="6199094" cy="3225004"/>
          </a:xfrm>
          <a:prstGeom prst="rect">
            <a:avLst/>
          </a:prstGeom>
        </p:spPr>
      </p:pic>
    </p:spTree>
    <p:extLst>
      <p:ext uri="{BB962C8B-B14F-4D97-AF65-F5344CB8AC3E}">
        <p14:creationId xmlns:p14="http://schemas.microsoft.com/office/powerpoint/2010/main" val="231800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2000" dirty="0"/>
              <a:t>User stories are short, simple descriptions of a feature told from the perspective of the person who desires the new capability, usually a user or customer of the system. They typically follow a simple template:</a:t>
            </a:r>
          </a:p>
          <a:p>
            <a:endParaRPr lang="en-US" i="1" dirty="0"/>
          </a:p>
          <a:p>
            <a:pPr marL="0" indent="0">
              <a:buNone/>
            </a:pPr>
            <a:r>
              <a:rPr lang="en-US" i="1" dirty="0"/>
              <a:t>		As a &lt;type of user&gt;, I want &lt;some goal or objective&gt;, so that &lt;benefit, 	value&gt;.</a:t>
            </a:r>
          </a:p>
          <a:p>
            <a:endParaRPr lang="en-US" b="1" dirty="0"/>
          </a:p>
          <a:p>
            <a:r>
              <a:rPr lang="en-US" sz="2000" dirty="0"/>
              <a:t>User Story is only meant to describe a feature, but not describe how to implement it, meaning leaving out the technical aspect, it should describe the behavior or flow from user’s perspective.</a:t>
            </a:r>
          </a:p>
          <a:p>
            <a:pPr>
              <a:buFont typeface="Arial" panose="020B0604020202020204" pitchFamily="34" charset="0"/>
              <a:buChar char="•"/>
            </a:pPr>
            <a:endParaRPr lang="en-US" dirty="0"/>
          </a:p>
          <a:p>
            <a:endParaRPr lang="en-US" dirty="0"/>
          </a:p>
        </p:txBody>
      </p:sp>
      <p:sp>
        <p:nvSpPr>
          <p:cNvPr id="3" name="Title 2"/>
          <p:cNvSpPr>
            <a:spLocks noGrp="1"/>
          </p:cNvSpPr>
          <p:nvPr>
            <p:ph type="title"/>
          </p:nvPr>
        </p:nvSpPr>
        <p:spPr/>
        <p:txBody>
          <a:bodyPr/>
          <a:lstStyle/>
          <a:p>
            <a:r>
              <a:rPr lang="en-US" dirty="0"/>
              <a:t>What is a user story?</a:t>
            </a:r>
          </a:p>
        </p:txBody>
      </p:sp>
    </p:spTree>
    <p:extLst>
      <p:ext uri="{BB962C8B-B14F-4D97-AF65-F5344CB8AC3E}">
        <p14:creationId xmlns:p14="http://schemas.microsoft.com/office/powerpoint/2010/main" val="24853120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sz="2000" dirty="0"/>
              <a:t>Acceptance criteria complement the narrative and clarify the conditions that need to be fulfilled in order for testing and acceptance of the story.</a:t>
            </a:r>
          </a:p>
          <a:p>
            <a:r>
              <a:rPr lang="en-US" sz="2000" dirty="0"/>
              <a:t>QA should use the acceptance criteria to develop test cases and test plans.</a:t>
            </a:r>
          </a:p>
          <a:p>
            <a:r>
              <a:rPr lang="en-US" sz="2000" dirty="0"/>
              <a:t>Developers should implement the story specifically to satisfy these conditions and pass the test plans developed by QA.</a:t>
            </a:r>
          </a:p>
          <a:p>
            <a:r>
              <a:rPr lang="en-US" sz="2000" dirty="0"/>
              <a:t>Business Analysts should use the acceptance criteria to confirm it is “done” and sign-off for closure.</a:t>
            </a:r>
          </a:p>
          <a:p>
            <a:endParaRPr lang="en-US" dirty="0"/>
          </a:p>
        </p:txBody>
      </p:sp>
      <p:sp>
        <p:nvSpPr>
          <p:cNvPr id="3" name="Title 2"/>
          <p:cNvSpPr>
            <a:spLocks noGrp="1"/>
          </p:cNvSpPr>
          <p:nvPr>
            <p:ph type="title"/>
          </p:nvPr>
        </p:nvSpPr>
        <p:spPr/>
        <p:txBody>
          <a:bodyPr/>
          <a:lstStyle/>
          <a:p>
            <a:r>
              <a:rPr lang="en-US" dirty="0"/>
              <a:t>Acceptance Criteria</a:t>
            </a:r>
          </a:p>
        </p:txBody>
      </p:sp>
    </p:spTree>
    <p:extLst>
      <p:ext uri="{BB962C8B-B14F-4D97-AF65-F5344CB8AC3E}">
        <p14:creationId xmlns:p14="http://schemas.microsoft.com/office/powerpoint/2010/main" val="29762273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dirty="0"/>
              <a:t>This checklist indicates Active’s minimal criteria for Doneness.  Teams should develop their own Definition of Done and continue to add to it as they mature.</a:t>
            </a:r>
          </a:p>
          <a:p>
            <a:pPr marL="0" indent="0">
              <a:buNone/>
            </a:pPr>
            <a:endParaRPr lang="en-US" dirty="0"/>
          </a:p>
          <a:p>
            <a:r>
              <a:rPr lang="en-US" dirty="0"/>
              <a:t>Ready to be groomed:</a:t>
            </a:r>
          </a:p>
          <a:p>
            <a:pPr lvl="1"/>
            <a:r>
              <a:rPr lang="en-US" dirty="0"/>
              <a:t>User story and acceptance criteria clearly documented</a:t>
            </a:r>
          </a:p>
          <a:p>
            <a:pPr lvl="1"/>
            <a:r>
              <a:rPr lang="en-US" dirty="0" err="1"/>
              <a:t>Ux</a:t>
            </a:r>
            <a:r>
              <a:rPr lang="en-US" dirty="0"/>
              <a:t> design completed and locked</a:t>
            </a:r>
          </a:p>
          <a:p>
            <a:pPr lvl="1"/>
            <a:r>
              <a:rPr lang="en-US" dirty="0"/>
              <a:t>User story meets the INVEST criteria</a:t>
            </a:r>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1742490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Ready to be pulled into a sprint:</a:t>
            </a:r>
          </a:p>
          <a:p>
            <a:pPr lvl="1"/>
            <a:r>
              <a:rPr lang="en-US" dirty="0"/>
              <a:t>Visual design completed and locked</a:t>
            </a:r>
          </a:p>
          <a:p>
            <a:pPr lvl="1"/>
            <a:r>
              <a:rPr lang="en-US" dirty="0"/>
              <a:t>All pre-requisites complete</a:t>
            </a:r>
          </a:p>
          <a:p>
            <a:pPr lvl="1"/>
            <a:r>
              <a:rPr lang="en-US" dirty="0"/>
              <a:t>All dependencies identified, linked and planned</a:t>
            </a:r>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41839726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Done:</a:t>
            </a:r>
            <a:endParaRPr lang="en-US" sz="1600" dirty="0"/>
          </a:p>
          <a:p>
            <a:pPr lvl="1"/>
            <a:r>
              <a:rPr lang="en-US" dirty="0"/>
              <a:t>Dev Complete</a:t>
            </a:r>
            <a:endParaRPr lang="en-US" sz="1400" dirty="0"/>
          </a:p>
          <a:p>
            <a:pPr lvl="2"/>
            <a:r>
              <a:rPr lang="en-US" dirty="0"/>
              <a:t>Code complete</a:t>
            </a:r>
            <a:endParaRPr lang="en-US" sz="1200" dirty="0"/>
          </a:p>
          <a:p>
            <a:pPr lvl="2"/>
            <a:r>
              <a:rPr lang="en-US" dirty="0"/>
              <a:t>Unit test cases written and all pass</a:t>
            </a:r>
            <a:endParaRPr lang="en-US" sz="1200" dirty="0"/>
          </a:p>
          <a:p>
            <a:pPr lvl="2"/>
            <a:r>
              <a:rPr lang="en-US" dirty="0"/>
              <a:t>Code review</a:t>
            </a:r>
            <a:endParaRPr lang="en-US" sz="1200" dirty="0"/>
          </a:p>
          <a:p>
            <a:pPr lvl="2"/>
            <a:r>
              <a:rPr lang="en-US" dirty="0"/>
              <a:t>Documentation written</a:t>
            </a:r>
            <a:endParaRPr lang="en-US" sz="1200" dirty="0"/>
          </a:p>
          <a:p>
            <a:pPr lvl="2"/>
            <a:r>
              <a:rPr lang="en-US" dirty="0"/>
              <a:t>Merge Request Created</a:t>
            </a:r>
            <a:endParaRPr lang="en-US" sz="1200" dirty="0"/>
          </a:p>
          <a:p>
            <a:pPr lvl="2"/>
            <a:r>
              <a:rPr lang="en-US" dirty="0"/>
              <a:t>Remaining hours set to zero</a:t>
            </a:r>
            <a:endParaRPr lang="en-US" sz="1200" dirty="0"/>
          </a:p>
          <a:p>
            <a:pPr lvl="2"/>
            <a:r>
              <a:rPr lang="en-US" dirty="0"/>
              <a:t>All Dev subtasks marked as complete or resolved</a:t>
            </a:r>
            <a:endParaRPr lang="en-US" sz="1200" dirty="0"/>
          </a:p>
          <a:p>
            <a:pPr lvl="2"/>
            <a:r>
              <a:rPr lang="en-US" dirty="0"/>
              <a:t>User story assigned to QA</a:t>
            </a:r>
            <a:endParaRPr lang="en-US" sz="1200" dirty="0"/>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4539579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Done:</a:t>
            </a:r>
            <a:endParaRPr lang="en-US" sz="1600" dirty="0"/>
          </a:p>
          <a:p>
            <a:pPr lvl="1"/>
            <a:r>
              <a:rPr lang="en-US" dirty="0"/>
              <a:t>QA Acceptance</a:t>
            </a:r>
            <a:endParaRPr lang="en-US" sz="1400" dirty="0"/>
          </a:p>
          <a:p>
            <a:pPr lvl="2"/>
            <a:r>
              <a:rPr lang="en-US" dirty="0"/>
              <a:t>Functional testing</a:t>
            </a:r>
            <a:endParaRPr lang="en-US" sz="1200" dirty="0"/>
          </a:p>
          <a:p>
            <a:pPr lvl="2"/>
            <a:r>
              <a:rPr lang="en-US" dirty="0"/>
              <a:t>Regression testing</a:t>
            </a:r>
            <a:endParaRPr lang="en-US" sz="1200" dirty="0"/>
          </a:p>
          <a:p>
            <a:pPr lvl="2"/>
            <a:r>
              <a:rPr lang="en-US" dirty="0"/>
              <a:t>Integration testing</a:t>
            </a:r>
            <a:endParaRPr lang="en-US" sz="1200" dirty="0"/>
          </a:p>
          <a:p>
            <a:pPr lvl="2"/>
            <a:r>
              <a:rPr lang="en-US" dirty="0"/>
              <a:t>Performance testing</a:t>
            </a:r>
            <a:endParaRPr lang="en-US" sz="1200" dirty="0"/>
          </a:p>
          <a:p>
            <a:pPr lvl="2"/>
            <a:r>
              <a:rPr lang="en-US" dirty="0"/>
              <a:t>All P1/P2s fixed</a:t>
            </a:r>
            <a:endParaRPr lang="en-US" sz="1200" dirty="0"/>
          </a:p>
          <a:p>
            <a:pPr lvl="2"/>
            <a:r>
              <a:rPr lang="en-US" dirty="0"/>
              <a:t>All QA subtasks marked as complete or resolved</a:t>
            </a:r>
            <a:endParaRPr lang="en-US" sz="1200" dirty="0"/>
          </a:p>
          <a:p>
            <a:pPr lvl="2"/>
            <a:r>
              <a:rPr lang="en-US" dirty="0"/>
              <a:t>User story assigned to BA or Product Manager</a:t>
            </a:r>
            <a:endParaRPr lang="en-US" sz="1200" dirty="0"/>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1718214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Done:</a:t>
            </a:r>
            <a:endParaRPr lang="en-US" sz="1600" dirty="0"/>
          </a:p>
          <a:p>
            <a:pPr lvl="1"/>
            <a:r>
              <a:rPr lang="en-US" dirty="0"/>
              <a:t>Product Acceptance</a:t>
            </a:r>
            <a:endParaRPr lang="en-US" sz="1400" dirty="0"/>
          </a:p>
          <a:p>
            <a:pPr lvl="2"/>
            <a:r>
              <a:rPr lang="en-US" dirty="0"/>
              <a:t>Functional review (demo)</a:t>
            </a:r>
            <a:endParaRPr lang="en-US" sz="1200" dirty="0"/>
          </a:p>
          <a:p>
            <a:pPr lvl="2"/>
            <a:r>
              <a:rPr lang="en-US" dirty="0"/>
              <a:t>User story marked as complete or resolved</a:t>
            </a:r>
            <a:endParaRPr lang="en-US" sz="1200" dirty="0"/>
          </a:p>
          <a:p>
            <a:pPr lvl="2"/>
            <a:r>
              <a:rPr lang="en-US" dirty="0"/>
              <a:t>User story meets the Acceptance Criteria as documented in the ticket</a:t>
            </a:r>
            <a:endParaRPr lang="en-US" sz="1200" dirty="0"/>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27876999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Done:</a:t>
            </a:r>
            <a:endParaRPr lang="en-US" sz="1600" dirty="0"/>
          </a:p>
          <a:p>
            <a:pPr lvl="1"/>
            <a:r>
              <a:rPr lang="en-US" dirty="0"/>
              <a:t>Release</a:t>
            </a:r>
            <a:endParaRPr lang="en-US" sz="1400" dirty="0"/>
          </a:p>
          <a:p>
            <a:pPr lvl="2"/>
            <a:r>
              <a:rPr lang="en-US" dirty="0"/>
              <a:t>Code deployed to Production</a:t>
            </a:r>
            <a:endParaRPr lang="en-US" sz="1200" dirty="0"/>
          </a:p>
          <a:p>
            <a:pPr lvl="2"/>
            <a:r>
              <a:rPr lang="en-US" dirty="0"/>
              <a:t>QA smoke test and sign-off</a:t>
            </a:r>
            <a:endParaRPr lang="en-US" sz="1200" dirty="0"/>
          </a:p>
          <a:p>
            <a:pPr marL="0" indent="0">
              <a:buNone/>
            </a:pPr>
            <a:endParaRPr lang="en-US" dirty="0"/>
          </a:p>
        </p:txBody>
      </p:sp>
      <p:sp>
        <p:nvSpPr>
          <p:cNvPr id="3" name="Title 2"/>
          <p:cNvSpPr>
            <a:spLocks noGrp="1"/>
          </p:cNvSpPr>
          <p:nvPr>
            <p:ph type="title"/>
          </p:nvPr>
        </p:nvSpPr>
        <p:spPr/>
        <p:txBody>
          <a:bodyPr/>
          <a:lstStyle/>
          <a:p>
            <a:r>
              <a:rPr lang="en-US" dirty="0"/>
              <a:t>“Definition of Done” Checklist</a:t>
            </a:r>
          </a:p>
        </p:txBody>
      </p:sp>
    </p:spTree>
    <p:extLst>
      <p:ext uri="{BB962C8B-B14F-4D97-AF65-F5344CB8AC3E}">
        <p14:creationId xmlns:p14="http://schemas.microsoft.com/office/powerpoint/2010/main" val="1729197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342900" indent="-342900">
              <a:buFont typeface="+mj-lt"/>
              <a:buAutoNum type="arabicPeriod" startAt="5"/>
            </a:pPr>
            <a:r>
              <a:rPr lang="en-US" dirty="0"/>
              <a:t>Build projects around </a:t>
            </a:r>
            <a:r>
              <a:rPr lang="en-US" dirty="0">
                <a:solidFill>
                  <a:srgbClr val="FF0000"/>
                </a:solidFill>
              </a:rPr>
              <a:t>motivated individuals</a:t>
            </a:r>
            <a:r>
              <a:rPr lang="en-US" dirty="0"/>
              <a:t>.  Give them the environment and support they need, and trust them to get the job done.</a:t>
            </a:r>
          </a:p>
          <a:p>
            <a:pPr marL="342900" indent="-342900">
              <a:buFont typeface="+mj-lt"/>
              <a:buAutoNum type="arabicPeriod" startAt="5"/>
            </a:pPr>
            <a:r>
              <a:rPr lang="en-US" dirty="0"/>
              <a:t>The most efficient and effective method of conveying information to and within a development team is </a:t>
            </a:r>
            <a:r>
              <a:rPr lang="en-US" dirty="0">
                <a:solidFill>
                  <a:srgbClr val="FF0000"/>
                </a:solidFill>
              </a:rPr>
              <a:t>face-to-face conversation</a:t>
            </a:r>
            <a:r>
              <a:rPr lang="en-US" dirty="0"/>
              <a:t>.</a:t>
            </a:r>
          </a:p>
          <a:p>
            <a:pPr marL="342900" indent="-342900">
              <a:buFont typeface="+mj-lt"/>
              <a:buAutoNum type="arabicPeriod" startAt="5"/>
            </a:pPr>
            <a:r>
              <a:rPr lang="en-US" dirty="0">
                <a:solidFill>
                  <a:srgbClr val="FF0000"/>
                </a:solidFill>
              </a:rPr>
              <a:t>Working software </a:t>
            </a:r>
            <a:r>
              <a:rPr lang="en-US" dirty="0"/>
              <a:t>is the primary measure of progress.</a:t>
            </a:r>
          </a:p>
          <a:p>
            <a:pPr marL="342900" indent="-342900">
              <a:buFont typeface="+mj-lt"/>
              <a:buAutoNum type="arabicPeriod" startAt="5"/>
            </a:pPr>
            <a:r>
              <a:rPr lang="en-US" dirty="0"/>
              <a:t>Agile processes promote </a:t>
            </a:r>
            <a:r>
              <a:rPr lang="en-US" dirty="0">
                <a:solidFill>
                  <a:srgbClr val="FF0000"/>
                </a:solidFill>
              </a:rPr>
              <a:t>sustainable</a:t>
            </a:r>
            <a:r>
              <a:rPr lang="en-US" dirty="0"/>
              <a:t> development.  The sponsors, developers and users should be able to maintain a constant pace indefinitely.</a:t>
            </a:r>
          </a:p>
          <a:p>
            <a:pPr marL="342900" indent="-342900">
              <a:buFont typeface="+mj-lt"/>
              <a:buAutoNum type="arabicPeriod" startAt="5"/>
            </a:pPr>
            <a:r>
              <a:rPr lang="en-US" dirty="0"/>
              <a:t>Continuous attention to </a:t>
            </a:r>
            <a:r>
              <a:rPr lang="en-US" dirty="0">
                <a:solidFill>
                  <a:srgbClr val="FF0000"/>
                </a:solidFill>
              </a:rPr>
              <a:t>technical excellence </a:t>
            </a:r>
            <a:r>
              <a:rPr lang="en-US" dirty="0"/>
              <a:t>and good design enhances agility.</a:t>
            </a:r>
          </a:p>
          <a:p>
            <a:pPr marL="0" indent="0">
              <a:buNone/>
            </a:pPr>
            <a:endParaRPr lang="en-US" b="1" dirty="0"/>
          </a:p>
          <a:p>
            <a:pPr marL="0" indent="0">
              <a:buNone/>
            </a:pPr>
            <a:endParaRPr lang="en-US" b="1" dirty="0"/>
          </a:p>
        </p:txBody>
      </p:sp>
      <p:sp>
        <p:nvSpPr>
          <p:cNvPr id="3" name="Title 2"/>
          <p:cNvSpPr>
            <a:spLocks noGrp="1"/>
          </p:cNvSpPr>
          <p:nvPr>
            <p:ph type="title"/>
          </p:nvPr>
        </p:nvSpPr>
        <p:spPr/>
        <p:txBody>
          <a:bodyPr/>
          <a:lstStyle/>
          <a:p>
            <a:r>
              <a:rPr lang="en-US" dirty="0"/>
              <a:t>Agile manifesto</a:t>
            </a:r>
          </a:p>
        </p:txBody>
      </p:sp>
    </p:spTree>
    <p:extLst>
      <p:ext uri="{BB962C8B-B14F-4D97-AF65-F5344CB8AC3E}">
        <p14:creationId xmlns:p14="http://schemas.microsoft.com/office/powerpoint/2010/main" val="5768570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US" sz="1200" dirty="0"/>
          </a:p>
          <a:p>
            <a:r>
              <a:rPr lang="en-US" sz="2000" dirty="0"/>
              <a:t>Independent</a:t>
            </a:r>
          </a:p>
          <a:p>
            <a:r>
              <a:rPr lang="en-US" sz="2000" dirty="0"/>
              <a:t>Negotiable</a:t>
            </a:r>
          </a:p>
          <a:p>
            <a:r>
              <a:rPr lang="en-US" sz="2000" dirty="0"/>
              <a:t>Valuable</a:t>
            </a:r>
          </a:p>
          <a:p>
            <a:r>
              <a:rPr lang="en-US" sz="2000" dirty="0"/>
              <a:t>Estimatable</a:t>
            </a:r>
          </a:p>
          <a:p>
            <a:r>
              <a:rPr lang="en-US" sz="2000" dirty="0"/>
              <a:t>Small </a:t>
            </a:r>
          </a:p>
          <a:p>
            <a:r>
              <a:rPr lang="en-US" sz="2000" dirty="0"/>
              <a:t>Testable</a:t>
            </a:r>
          </a:p>
          <a:p>
            <a:endParaRPr lang="en-US" dirty="0"/>
          </a:p>
        </p:txBody>
      </p:sp>
      <p:sp>
        <p:nvSpPr>
          <p:cNvPr id="3" name="Title 2"/>
          <p:cNvSpPr>
            <a:spLocks noGrp="1"/>
          </p:cNvSpPr>
          <p:nvPr>
            <p:ph type="title"/>
          </p:nvPr>
        </p:nvSpPr>
        <p:spPr/>
        <p:txBody>
          <a:bodyPr/>
          <a:lstStyle/>
          <a:p>
            <a:r>
              <a:rPr lang="en-US" dirty="0"/>
              <a:t>Invest criteria for user stories</a:t>
            </a:r>
          </a:p>
        </p:txBody>
      </p:sp>
    </p:spTree>
    <p:extLst>
      <p:ext uri="{BB962C8B-B14F-4D97-AF65-F5344CB8AC3E}">
        <p14:creationId xmlns:p14="http://schemas.microsoft.com/office/powerpoint/2010/main" val="9741061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2000" dirty="0"/>
              <a:t>Independent user stories minimize the impact of changes to the developing product.</a:t>
            </a:r>
          </a:p>
          <a:p>
            <a:pPr marL="285750" lvl="1" defTabSz="114300">
              <a:buSzPct val="100000"/>
              <a:buFont typeface="Lucida Grande"/>
              <a:buChar char="―"/>
            </a:pPr>
            <a:r>
              <a:rPr lang="en-US" sz="2000" dirty="0"/>
              <a:t>User stories are the lowest level of functional decomposition.  </a:t>
            </a:r>
          </a:p>
          <a:p>
            <a:pPr marL="285750" lvl="1" defTabSz="114300">
              <a:buSzPct val="100000"/>
              <a:buFont typeface="Lucida Grande"/>
              <a:buChar char="―"/>
            </a:pPr>
            <a:r>
              <a:rPr lang="en-US" sz="2000" dirty="0"/>
              <a:t>They are vertical slices of functionality that can be experienced by a user.</a:t>
            </a:r>
          </a:p>
          <a:p>
            <a:pPr marL="285750" lvl="1" defTabSz="114300">
              <a:buSzPct val="100000"/>
              <a:buFont typeface="Lucida Grande"/>
              <a:buChar char="―"/>
            </a:pPr>
            <a:r>
              <a:rPr lang="en-US" sz="2000" dirty="0"/>
              <a:t>They are expressed from the view of a persona (user, admin, </a:t>
            </a:r>
            <a:r>
              <a:rPr lang="en-US" sz="2000" dirty="0" err="1"/>
              <a:t>etc</a:t>
            </a:r>
            <a:r>
              <a:rPr lang="en-US" sz="2000" dirty="0"/>
              <a:t>).</a:t>
            </a:r>
          </a:p>
          <a:p>
            <a:pPr marL="285750" lvl="1" defTabSz="114300">
              <a:buSzPct val="100000"/>
              <a:buFont typeface="Lucida Grande"/>
              <a:buChar char="―"/>
            </a:pPr>
            <a:r>
              <a:rPr lang="en-US" sz="2000" dirty="0"/>
              <a:t>Their goal is to facilitate a discussion between Product Owner and Agile Team (collaboration) that results in a better understanding of business needs and a better understanding of the most efficient way to achieve the business needs.</a:t>
            </a:r>
          </a:p>
          <a:p>
            <a:endParaRPr lang="en-US" dirty="0"/>
          </a:p>
        </p:txBody>
      </p:sp>
      <p:sp>
        <p:nvSpPr>
          <p:cNvPr id="3" name="Title 2"/>
          <p:cNvSpPr>
            <a:spLocks noGrp="1"/>
          </p:cNvSpPr>
          <p:nvPr>
            <p:ph type="title"/>
          </p:nvPr>
        </p:nvSpPr>
        <p:spPr/>
        <p:txBody>
          <a:bodyPr/>
          <a:lstStyle/>
          <a:p>
            <a:r>
              <a:rPr lang="en-US" dirty="0"/>
              <a:t>Independent</a:t>
            </a:r>
          </a:p>
        </p:txBody>
      </p:sp>
    </p:spTree>
    <p:extLst>
      <p:ext uri="{BB962C8B-B14F-4D97-AF65-F5344CB8AC3E}">
        <p14:creationId xmlns:p14="http://schemas.microsoft.com/office/powerpoint/2010/main" val="1216250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User stories should be negotiable.</a:t>
            </a:r>
          </a:p>
          <a:p>
            <a:r>
              <a:rPr lang="en-US" dirty="0"/>
              <a:t>The negotiation is a collaboration that leads to an improved understanding of the requirement and the most efficient way of meeting the defined business need. </a:t>
            </a:r>
          </a:p>
        </p:txBody>
      </p:sp>
      <p:sp>
        <p:nvSpPr>
          <p:cNvPr id="3" name="Title 2"/>
          <p:cNvSpPr>
            <a:spLocks noGrp="1"/>
          </p:cNvSpPr>
          <p:nvPr>
            <p:ph type="title"/>
          </p:nvPr>
        </p:nvSpPr>
        <p:spPr/>
        <p:txBody>
          <a:bodyPr/>
          <a:lstStyle/>
          <a:p>
            <a:r>
              <a:rPr lang="en-US" dirty="0"/>
              <a:t>Negotiable</a:t>
            </a:r>
          </a:p>
        </p:txBody>
      </p:sp>
    </p:spTree>
    <p:extLst>
      <p:ext uri="{BB962C8B-B14F-4D97-AF65-F5344CB8AC3E}">
        <p14:creationId xmlns:p14="http://schemas.microsoft.com/office/powerpoint/2010/main" val="5585406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User stories should have business value.</a:t>
            </a:r>
          </a:p>
          <a:p>
            <a:pPr marL="285750" lvl="1" defTabSz="114300">
              <a:buSzPct val="100000"/>
              <a:buFont typeface="Lucida Grande"/>
              <a:buChar char="―"/>
            </a:pPr>
            <a:r>
              <a:rPr lang="en-US" sz="1800" dirty="0"/>
              <a:t>They should be an increment of product that can be demonstrated or experienced by the user.</a:t>
            </a:r>
          </a:p>
          <a:p>
            <a:endParaRPr lang="en-US" dirty="0"/>
          </a:p>
        </p:txBody>
      </p:sp>
      <p:sp>
        <p:nvSpPr>
          <p:cNvPr id="3" name="Title 2"/>
          <p:cNvSpPr>
            <a:spLocks noGrp="1"/>
          </p:cNvSpPr>
          <p:nvPr>
            <p:ph type="title"/>
          </p:nvPr>
        </p:nvSpPr>
        <p:spPr/>
        <p:txBody>
          <a:bodyPr/>
          <a:lstStyle/>
          <a:p>
            <a:r>
              <a:rPr lang="en-US" dirty="0"/>
              <a:t>Valuable</a:t>
            </a:r>
          </a:p>
        </p:txBody>
      </p:sp>
    </p:spTree>
    <p:extLst>
      <p:ext uri="{BB962C8B-B14F-4D97-AF65-F5344CB8AC3E}">
        <p14:creationId xmlns:p14="http://schemas.microsoft.com/office/powerpoint/2010/main" val="387551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There should be enough detail that the team feels comfortable providing an estimate.</a:t>
            </a:r>
          </a:p>
          <a:p>
            <a:pPr marL="285750" lvl="1" defTabSz="114300">
              <a:buSzPct val="100000"/>
              <a:buFont typeface="Lucida Grande"/>
              <a:buChar char="―"/>
            </a:pPr>
            <a:r>
              <a:rPr lang="en-US" sz="1800" dirty="0"/>
              <a:t>Early in the refinement process, estimates can be “high level,” meaning there are still some details that are unknown or undetermined, but enough is known to get a reasonable estimate that’s accurate within a percentage margin of error.</a:t>
            </a:r>
          </a:p>
          <a:p>
            <a:pPr marL="285750" lvl="1" defTabSz="114300">
              <a:buSzPct val="100000"/>
              <a:buFont typeface="Lucida Grande"/>
              <a:buChar char="―"/>
            </a:pPr>
            <a:r>
              <a:rPr lang="en-US" sz="1800" dirty="0"/>
              <a:t>As the story is committed into a sprint, the details must be clear enough that the team can add subtasks for all of the work and estimate hours for each subtask.</a:t>
            </a:r>
          </a:p>
          <a:p>
            <a:endParaRPr lang="en-US" dirty="0"/>
          </a:p>
        </p:txBody>
      </p:sp>
      <p:sp>
        <p:nvSpPr>
          <p:cNvPr id="3" name="Title 2"/>
          <p:cNvSpPr>
            <a:spLocks noGrp="1"/>
          </p:cNvSpPr>
          <p:nvPr>
            <p:ph type="title"/>
          </p:nvPr>
        </p:nvSpPr>
        <p:spPr/>
        <p:txBody>
          <a:bodyPr/>
          <a:lstStyle/>
          <a:p>
            <a:r>
              <a:rPr lang="en-US" dirty="0"/>
              <a:t>Estimatable</a:t>
            </a:r>
          </a:p>
        </p:txBody>
      </p:sp>
    </p:spTree>
    <p:extLst>
      <p:ext uri="{BB962C8B-B14F-4D97-AF65-F5344CB8AC3E}">
        <p14:creationId xmlns:p14="http://schemas.microsoft.com/office/powerpoint/2010/main" val="42263138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Small stories are more predictable and easier to estimate the effort.</a:t>
            </a:r>
          </a:p>
          <a:p>
            <a:pPr marL="285750" lvl="1" defTabSz="114300">
              <a:buSzPct val="100000"/>
              <a:buFont typeface="Lucida Grande"/>
              <a:buChar char="―"/>
            </a:pPr>
            <a:r>
              <a:rPr lang="en-US" sz="1800" dirty="0"/>
              <a:t>They are less complex to test and therefore more likely to be high quality.  </a:t>
            </a:r>
          </a:p>
          <a:p>
            <a:pPr marL="285750" lvl="1" defTabSz="114300">
              <a:buSzPct val="100000"/>
              <a:buFont typeface="Lucida Grande"/>
              <a:buChar char="―"/>
            </a:pPr>
            <a:r>
              <a:rPr lang="en-US" sz="1800" dirty="0"/>
              <a:t>They reduce the amount of technical debt accumulated and make it easier to address quickly.</a:t>
            </a:r>
          </a:p>
          <a:p>
            <a:pPr marL="285750" lvl="1" defTabSz="114300">
              <a:buSzPct val="100000"/>
              <a:buFont typeface="Lucida Grande"/>
              <a:buChar char="―"/>
            </a:pPr>
            <a:r>
              <a:rPr lang="en-US" sz="1800" dirty="0"/>
              <a:t>They allow for quicker feedback and minimize the potential for waste, as feedback can be incorporated more quickly.</a:t>
            </a:r>
          </a:p>
          <a:p>
            <a:pPr marL="285750" lvl="1" defTabSz="114300">
              <a:buSzPct val="100000"/>
              <a:buFont typeface="Lucida Grande"/>
              <a:buChar char="―"/>
            </a:pPr>
            <a:r>
              <a:rPr lang="en-US" sz="1800" dirty="0"/>
              <a:t>Stories may start large and be sliced into smaller pieces throughout the refinement process.</a:t>
            </a:r>
          </a:p>
          <a:p>
            <a:endParaRPr lang="en-US" dirty="0"/>
          </a:p>
        </p:txBody>
      </p:sp>
      <p:sp>
        <p:nvSpPr>
          <p:cNvPr id="3" name="Title 2"/>
          <p:cNvSpPr>
            <a:spLocks noGrp="1"/>
          </p:cNvSpPr>
          <p:nvPr>
            <p:ph type="title"/>
          </p:nvPr>
        </p:nvSpPr>
        <p:spPr/>
        <p:txBody>
          <a:bodyPr/>
          <a:lstStyle/>
          <a:p>
            <a:r>
              <a:rPr lang="en-US" dirty="0"/>
              <a:t>small</a:t>
            </a:r>
          </a:p>
        </p:txBody>
      </p:sp>
    </p:spTree>
    <p:extLst>
      <p:ext uri="{BB962C8B-B14F-4D97-AF65-F5344CB8AC3E}">
        <p14:creationId xmlns:p14="http://schemas.microsoft.com/office/powerpoint/2010/main" val="14380277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US" dirty="0"/>
          </a:p>
          <a:p>
            <a:pPr marL="285750" lvl="1" defTabSz="114300">
              <a:buSzPct val="100000"/>
              <a:buFont typeface="Lucida Grande"/>
              <a:buChar char="―"/>
            </a:pPr>
            <a:r>
              <a:rPr lang="en-US" sz="1800" dirty="0"/>
              <a:t>User stories must be testable.</a:t>
            </a:r>
          </a:p>
          <a:p>
            <a:pPr marL="285750" lvl="1" defTabSz="114300">
              <a:buSzPct val="100000"/>
              <a:buFont typeface="Lucida Grande"/>
              <a:buChar char="―"/>
            </a:pPr>
            <a:r>
              <a:rPr lang="en-US" sz="1800" dirty="0"/>
              <a:t>Testability is defined before the story is pulled into a sprint using Acceptance Criteria.</a:t>
            </a:r>
          </a:p>
          <a:p>
            <a:pPr marL="285750" lvl="1" defTabSz="114300">
              <a:buSzPct val="100000"/>
              <a:buFont typeface="Lucida Grande"/>
              <a:buChar char="―"/>
            </a:pPr>
            <a:r>
              <a:rPr lang="en-US" sz="1800" dirty="0"/>
              <a:t>They clarify exactly what needs are being met and how we will verify it.</a:t>
            </a:r>
          </a:p>
          <a:p>
            <a:endParaRPr lang="en-US" dirty="0"/>
          </a:p>
        </p:txBody>
      </p:sp>
      <p:sp>
        <p:nvSpPr>
          <p:cNvPr id="3" name="Title 2"/>
          <p:cNvSpPr>
            <a:spLocks noGrp="1"/>
          </p:cNvSpPr>
          <p:nvPr>
            <p:ph type="title"/>
          </p:nvPr>
        </p:nvSpPr>
        <p:spPr/>
        <p:txBody>
          <a:bodyPr/>
          <a:lstStyle/>
          <a:p>
            <a:r>
              <a:rPr lang="en-US" dirty="0"/>
              <a:t>Testable</a:t>
            </a:r>
          </a:p>
        </p:txBody>
      </p:sp>
    </p:spTree>
    <p:extLst>
      <p:ext uri="{BB962C8B-B14F-4D97-AF65-F5344CB8AC3E}">
        <p14:creationId xmlns:p14="http://schemas.microsoft.com/office/powerpoint/2010/main" val="3064378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endParaRPr lang="en-US" dirty="0"/>
          </a:p>
          <a:p>
            <a:r>
              <a:rPr lang="en-US" dirty="0"/>
              <a:t>A spike is a task aimed at answering a question or gathering information, rather than producing a shippable product increment.</a:t>
            </a:r>
          </a:p>
          <a:p>
            <a:r>
              <a:rPr lang="en-US" dirty="0"/>
              <a:t>A spike should be time boxed.</a:t>
            </a:r>
          </a:p>
          <a:p>
            <a:r>
              <a:rPr lang="en-US" dirty="0"/>
              <a:t>The output of a spike should be clearly defined.  For example, a prototype or a detailed analysis of two options with clearly defined acceptance criteria.</a:t>
            </a:r>
          </a:p>
          <a:p>
            <a:r>
              <a:rPr lang="en-US" dirty="0"/>
              <a:t>Spikes can be used to research how to implement a story and the output may include a story point value for the original story.</a:t>
            </a:r>
          </a:p>
        </p:txBody>
      </p:sp>
      <p:sp>
        <p:nvSpPr>
          <p:cNvPr id="3" name="Title 2"/>
          <p:cNvSpPr>
            <a:spLocks noGrp="1"/>
          </p:cNvSpPr>
          <p:nvPr>
            <p:ph type="title"/>
          </p:nvPr>
        </p:nvSpPr>
        <p:spPr/>
        <p:txBody>
          <a:bodyPr/>
          <a:lstStyle/>
          <a:p>
            <a:r>
              <a:rPr lang="en-US" dirty="0"/>
              <a:t>Spike</a:t>
            </a:r>
          </a:p>
        </p:txBody>
      </p:sp>
    </p:spTree>
    <p:extLst>
      <p:ext uri="{BB962C8B-B14F-4D97-AF65-F5344CB8AC3E}">
        <p14:creationId xmlns:p14="http://schemas.microsoft.com/office/powerpoint/2010/main" val="4208734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Estimating the Backlog</a:t>
            </a:r>
          </a:p>
        </p:txBody>
      </p:sp>
    </p:spTree>
    <p:extLst>
      <p:ext uri="{BB962C8B-B14F-4D97-AF65-F5344CB8AC3E}">
        <p14:creationId xmlns:p14="http://schemas.microsoft.com/office/powerpoint/2010/main" val="37981518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Estimate the size of the Chinese zodiac</a:t>
            </a:r>
          </a:p>
        </p:txBody>
      </p:sp>
      <p:pic>
        <p:nvPicPr>
          <p:cNvPr id="4" name="Picture 2">
            <a:extLst>
              <a:ext uri="{FF2B5EF4-FFF2-40B4-BE49-F238E27FC236}">
                <a16:creationId xmlns:a16="http://schemas.microsoft.com/office/drawing/2014/main" id="{B454758C-A20F-4D69-AD5F-788BDCB71E60}"/>
              </a:ext>
            </a:extLst>
          </p:cNvPr>
          <p:cNvPicPr>
            <a:picLocks noGrp="1" noChangeAspect="1" noChangeArrowheads="1"/>
          </p:cNvPicPr>
          <p:nvPr>
            <p:ph sz="half" idx="2"/>
          </p:nvPr>
        </p:nvPicPr>
        <p:blipFill>
          <a:blip r:embed="rId3"/>
          <a:srcRect/>
          <a:stretch>
            <a:fillRect/>
          </a:stretch>
        </p:blipFill>
        <p:spPr bwMode="auto">
          <a:xfrm>
            <a:off x="2661761" y="830263"/>
            <a:ext cx="3904615" cy="3911600"/>
          </a:xfrm>
          <a:prstGeom prst="rect">
            <a:avLst/>
          </a:prstGeom>
          <a:noFill/>
          <a:ln w="9525">
            <a:noFill/>
            <a:miter lim="800000"/>
            <a:headEnd/>
            <a:tailEnd/>
          </a:ln>
        </p:spPr>
      </p:pic>
    </p:spTree>
    <p:extLst>
      <p:ext uri="{BB962C8B-B14F-4D97-AF65-F5344CB8AC3E}">
        <p14:creationId xmlns:p14="http://schemas.microsoft.com/office/powerpoint/2010/main" val="2494915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342900" indent="-342900">
              <a:buFont typeface="+mj-lt"/>
              <a:buAutoNum type="arabicPeriod" startAt="10"/>
            </a:pPr>
            <a:r>
              <a:rPr lang="en-US" dirty="0">
                <a:solidFill>
                  <a:srgbClr val="FF0000"/>
                </a:solidFill>
              </a:rPr>
              <a:t>Simplicity</a:t>
            </a:r>
            <a:r>
              <a:rPr lang="en-US" dirty="0"/>
              <a:t>—the art of maximizing the amount of work not done—is essential.</a:t>
            </a:r>
          </a:p>
          <a:p>
            <a:pPr marL="342900" indent="-342900">
              <a:buFont typeface="+mj-lt"/>
              <a:buAutoNum type="arabicPeriod" startAt="10"/>
            </a:pPr>
            <a:r>
              <a:rPr lang="en-US" dirty="0"/>
              <a:t>The best architectures, requirements and designs emerge from </a:t>
            </a:r>
            <a:r>
              <a:rPr lang="en-US" dirty="0">
                <a:solidFill>
                  <a:srgbClr val="FF0000"/>
                </a:solidFill>
              </a:rPr>
              <a:t>self-organizing</a:t>
            </a:r>
            <a:r>
              <a:rPr lang="en-US" dirty="0"/>
              <a:t> teams.</a:t>
            </a:r>
          </a:p>
          <a:p>
            <a:pPr marL="342900" indent="-342900">
              <a:buFont typeface="+mj-lt"/>
              <a:buAutoNum type="arabicPeriod" startAt="10"/>
            </a:pPr>
            <a:r>
              <a:rPr lang="en-US" dirty="0"/>
              <a:t>At regular intervals, the team </a:t>
            </a:r>
            <a:r>
              <a:rPr lang="en-US" dirty="0">
                <a:solidFill>
                  <a:srgbClr val="FF0000"/>
                </a:solidFill>
              </a:rPr>
              <a:t>reflects</a:t>
            </a:r>
            <a:r>
              <a:rPr lang="en-US" dirty="0"/>
              <a:t> on how to become more effective, then tunes and adjusts its behavior accordingly.</a:t>
            </a:r>
          </a:p>
          <a:p>
            <a:pPr marL="342900" indent="-342900">
              <a:buFont typeface="+mj-lt"/>
              <a:buAutoNum type="arabicPeriod" startAt="10"/>
            </a:pPr>
            <a:endParaRPr lang="en-US" dirty="0"/>
          </a:p>
          <a:p>
            <a:pPr marL="0" indent="0">
              <a:buNone/>
            </a:pPr>
            <a:endParaRPr lang="en-US" dirty="0">
              <a:hlinkClick r:id="rId3"/>
            </a:endParaRPr>
          </a:p>
          <a:p>
            <a:pPr marL="0" indent="0">
              <a:buNone/>
            </a:pPr>
            <a:endParaRPr lang="en-US" dirty="0">
              <a:hlinkClick r:id="rId3"/>
            </a:endParaRPr>
          </a:p>
          <a:p>
            <a:pPr marL="0" indent="0">
              <a:buNone/>
            </a:pPr>
            <a:endParaRPr lang="en-US" dirty="0">
              <a:hlinkClick r:id="rId3"/>
            </a:endParaRPr>
          </a:p>
          <a:p>
            <a:pPr marL="0" indent="0">
              <a:buNone/>
            </a:pPr>
            <a:r>
              <a:rPr lang="en-US" dirty="0">
                <a:hlinkClick r:id="rId3"/>
              </a:rPr>
              <a:t>http://agilemanifesto.org</a:t>
            </a:r>
            <a:r>
              <a:rPr lang="en-US" dirty="0"/>
              <a:t> </a:t>
            </a:r>
          </a:p>
          <a:p>
            <a:pPr marL="342900" indent="-342900">
              <a:buFont typeface="+mj-lt"/>
              <a:buAutoNum type="arabicPeriod" startAt="10"/>
            </a:pPr>
            <a:endParaRPr lang="en-US" dirty="0"/>
          </a:p>
        </p:txBody>
      </p:sp>
      <p:sp>
        <p:nvSpPr>
          <p:cNvPr id="3" name="Title 2"/>
          <p:cNvSpPr>
            <a:spLocks noGrp="1"/>
          </p:cNvSpPr>
          <p:nvPr>
            <p:ph type="title"/>
          </p:nvPr>
        </p:nvSpPr>
        <p:spPr/>
        <p:txBody>
          <a:bodyPr/>
          <a:lstStyle/>
          <a:p>
            <a:r>
              <a:rPr lang="en-US" dirty="0"/>
              <a:t>Agile manifesto</a:t>
            </a:r>
          </a:p>
        </p:txBody>
      </p:sp>
    </p:spTree>
    <p:extLst>
      <p:ext uri="{BB962C8B-B14F-4D97-AF65-F5344CB8AC3E}">
        <p14:creationId xmlns:p14="http://schemas.microsoft.com/office/powerpoint/2010/main" val="30587511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1800" dirty="0"/>
              <a:t>We are not good at estimating, we are good at comparing</a:t>
            </a:r>
          </a:p>
        </p:txBody>
      </p:sp>
      <p:pic>
        <p:nvPicPr>
          <p:cNvPr id="4" name="Picture 4">
            <a:extLst>
              <a:ext uri="{FF2B5EF4-FFF2-40B4-BE49-F238E27FC236}">
                <a16:creationId xmlns:a16="http://schemas.microsoft.com/office/drawing/2014/main" id="{3BA6AA6D-3305-4D37-84CA-E96BC2335B1C}"/>
              </a:ext>
            </a:extLst>
          </p:cNvPr>
          <p:cNvPicPr>
            <a:picLocks noGrp="1" noChangeAspect="1" noChangeArrowheads="1"/>
          </p:cNvPicPr>
          <p:nvPr>
            <p:ph sz="half" idx="2"/>
          </p:nvPr>
        </p:nvPicPr>
        <p:blipFill>
          <a:blip r:embed="rId3"/>
          <a:srcRect/>
          <a:stretch>
            <a:fillRect/>
          </a:stretch>
        </p:blipFill>
        <p:spPr bwMode="auto">
          <a:xfrm>
            <a:off x="1261269" y="1095375"/>
            <a:ext cx="6705600" cy="3381375"/>
          </a:xfrm>
          <a:prstGeom prst="rect">
            <a:avLst/>
          </a:prstGeom>
          <a:noFill/>
          <a:ln w="9525">
            <a:noFill/>
            <a:miter lim="800000"/>
            <a:headEnd/>
            <a:tailEnd/>
          </a:ln>
        </p:spPr>
      </p:pic>
    </p:spTree>
    <p:extLst>
      <p:ext uri="{BB962C8B-B14F-4D97-AF65-F5344CB8AC3E}">
        <p14:creationId xmlns:p14="http://schemas.microsoft.com/office/powerpoint/2010/main" val="10490762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Relative measure of size</a:t>
            </a:r>
          </a:p>
          <a:p>
            <a:r>
              <a:rPr lang="en-US" dirty="0"/>
              <a:t>It’s time (effort), not complexity alone</a:t>
            </a:r>
          </a:p>
          <a:p>
            <a:r>
              <a:rPr lang="en-US" dirty="0"/>
              <a:t>Unit-less</a:t>
            </a:r>
          </a:p>
          <a:p>
            <a:r>
              <a:rPr lang="en-US" dirty="0"/>
              <a:t>Basic Math Properties still hold (8 + 3 = 11)</a:t>
            </a:r>
          </a:p>
          <a:p>
            <a:r>
              <a:rPr lang="en-US" dirty="0"/>
              <a:t>Allows estimation to be completed independent of time</a:t>
            </a:r>
          </a:p>
          <a:p>
            <a:pPr marL="341313" lvl="1" indent="0">
              <a:buNone/>
            </a:pPr>
            <a:endParaRPr lang="en-US" dirty="0"/>
          </a:p>
          <a:p>
            <a:endParaRPr lang="en-US" dirty="0"/>
          </a:p>
        </p:txBody>
      </p:sp>
      <p:sp>
        <p:nvSpPr>
          <p:cNvPr id="3" name="Title 2"/>
          <p:cNvSpPr>
            <a:spLocks noGrp="1"/>
          </p:cNvSpPr>
          <p:nvPr>
            <p:ph type="title"/>
          </p:nvPr>
        </p:nvSpPr>
        <p:spPr/>
        <p:txBody>
          <a:bodyPr/>
          <a:lstStyle/>
          <a:p>
            <a:r>
              <a:rPr lang="en-US" dirty="0"/>
              <a:t>Story Points</a:t>
            </a:r>
          </a:p>
        </p:txBody>
      </p:sp>
    </p:spTree>
    <p:extLst>
      <p:ext uri="{BB962C8B-B14F-4D97-AF65-F5344CB8AC3E}">
        <p14:creationId xmlns:p14="http://schemas.microsoft.com/office/powerpoint/2010/main" val="1275384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0, ½,1, 2, 3, 5, 8, 13, 20, 40, 100</a:t>
            </a:r>
          </a:p>
          <a:p>
            <a:r>
              <a:rPr lang="en-US" dirty="0"/>
              <a:t>Relative complexity and size are more difficult to measure the larger they get.</a:t>
            </a:r>
          </a:p>
          <a:p>
            <a:r>
              <a:rPr lang="en-US" dirty="0"/>
              <a:t>Drives faster estimates during grooming.</a:t>
            </a:r>
          </a:p>
          <a:p>
            <a:endParaRPr lang="en-US" dirty="0"/>
          </a:p>
        </p:txBody>
      </p:sp>
      <p:sp>
        <p:nvSpPr>
          <p:cNvPr id="3" name="Title 2"/>
          <p:cNvSpPr>
            <a:spLocks noGrp="1"/>
          </p:cNvSpPr>
          <p:nvPr>
            <p:ph type="title"/>
          </p:nvPr>
        </p:nvSpPr>
        <p:spPr/>
        <p:txBody>
          <a:bodyPr/>
          <a:lstStyle/>
          <a:p>
            <a:r>
              <a:rPr lang="en-US" dirty="0"/>
              <a:t>Units of measure</a:t>
            </a:r>
          </a:p>
        </p:txBody>
      </p:sp>
    </p:spTree>
    <p:extLst>
      <p:ext uri="{BB962C8B-B14F-4D97-AF65-F5344CB8AC3E}">
        <p14:creationId xmlns:p14="http://schemas.microsoft.com/office/powerpoint/2010/main" val="39117630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Humans can really only comprehend 1 order of magnitude</a:t>
            </a:r>
          </a:p>
          <a:p>
            <a:r>
              <a:rPr lang="en-US" dirty="0"/>
              <a:t>Choose your scale wisely</a:t>
            </a:r>
          </a:p>
          <a:p>
            <a:r>
              <a:rPr lang="en-US" dirty="0"/>
              <a:t>Accuracy decreases with distance</a:t>
            </a:r>
          </a:p>
          <a:p>
            <a:endParaRPr lang="en-US" dirty="0"/>
          </a:p>
        </p:txBody>
      </p:sp>
      <p:sp>
        <p:nvSpPr>
          <p:cNvPr id="3" name="Title 2"/>
          <p:cNvSpPr>
            <a:spLocks noGrp="1"/>
          </p:cNvSpPr>
          <p:nvPr>
            <p:ph type="title"/>
          </p:nvPr>
        </p:nvSpPr>
        <p:spPr/>
        <p:txBody>
          <a:bodyPr/>
          <a:lstStyle/>
          <a:p>
            <a:r>
              <a:rPr lang="en-US" dirty="0"/>
              <a:t>What is 1 Story Point?</a:t>
            </a:r>
          </a:p>
        </p:txBody>
      </p:sp>
      <p:grpSp>
        <p:nvGrpSpPr>
          <p:cNvPr id="4" name="Group 3">
            <a:extLst>
              <a:ext uri="{FF2B5EF4-FFF2-40B4-BE49-F238E27FC236}">
                <a16:creationId xmlns:a16="http://schemas.microsoft.com/office/drawing/2014/main" id="{1015B16F-F980-494E-9149-E38533E0A14C}"/>
              </a:ext>
            </a:extLst>
          </p:cNvPr>
          <p:cNvGrpSpPr/>
          <p:nvPr/>
        </p:nvGrpSpPr>
        <p:grpSpPr>
          <a:xfrm>
            <a:off x="914400" y="2343150"/>
            <a:ext cx="7315200" cy="2057400"/>
            <a:chOff x="914400" y="2343150"/>
            <a:chExt cx="7315200" cy="2057400"/>
          </a:xfrm>
        </p:grpSpPr>
        <p:sp>
          <p:nvSpPr>
            <p:cNvPr id="5" name="Rounded Rectangle 4">
              <a:extLst>
                <a:ext uri="{FF2B5EF4-FFF2-40B4-BE49-F238E27FC236}">
                  <a16:creationId xmlns:a16="http://schemas.microsoft.com/office/drawing/2014/main" id="{B9D10057-FDDD-448E-9EF1-07EB6FDE6250}"/>
                </a:ext>
              </a:extLst>
            </p:cNvPr>
            <p:cNvSpPr/>
            <p:nvPr/>
          </p:nvSpPr>
          <p:spPr bwMode="auto">
            <a:xfrm>
              <a:off x="914400" y="2559050"/>
              <a:ext cx="7315200" cy="457200"/>
            </a:xfrm>
            <a:prstGeom prst="roundRect">
              <a:avLst/>
            </a:prstGeom>
            <a:solidFill>
              <a:srgbClr val="03224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charset="0"/>
                  <a:ea typeface="ＭＳ Ｐゴシック" charset="-128"/>
                </a:rPr>
                <a:t>0</a:t>
              </a:r>
              <a:r>
                <a:rPr kumimoji="0" lang="en-US" sz="2400" b="0" i="0" u="none" strike="noStrike" cap="none" normalizeH="0" dirty="0">
                  <a:ln>
                    <a:noFill/>
                  </a:ln>
                  <a:solidFill>
                    <a:schemeClr val="bg1"/>
                  </a:solidFill>
                  <a:effectLst/>
                  <a:latin typeface="Arial" charset="0"/>
                  <a:ea typeface="ＭＳ Ｐゴシック" charset="-128"/>
                </a:rPr>
                <a:t>  </a:t>
              </a:r>
              <a:r>
                <a:rPr kumimoji="0" lang="en-US" sz="2400" b="0" i="0" u="none" strike="noStrike" cap="none" normalizeH="0" baseline="0" dirty="0">
                  <a:ln>
                    <a:noFill/>
                  </a:ln>
                  <a:solidFill>
                    <a:schemeClr val="bg1"/>
                  </a:solidFill>
                  <a:effectLst/>
                  <a:latin typeface="Arial" charset="0"/>
                  <a:ea typeface="ＭＳ Ｐゴシック" charset="-128"/>
                </a:rPr>
                <a:t>1  2  3   5    8     13      20       40         80        100</a:t>
              </a:r>
            </a:p>
          </p:txBody>
        </p:sp>
        <p:sp>
          <p:nvSpPr>
            <p:cNvPr id="6" name="Rounded Rectangle 8">
              <a:extLst>
                <a:ext uri="{FF2B5EF4-FFF2-40B4-BE49-F238E27FC236}">
                  <a16:creationId xmlns:a16="http://schemas.microsoft.com/office/drawing/2014/main" id="{855A05E4-2D99-4AD1-BCC9-E9E2BE1BEEC7}"/>
                </a:ext>
              </a:extLst>
            </p:cNvPr>
            <p:cNvSpPr/>
            <p:nvPr/>
          </p:nvSpPr>
          <p:spPr bwMode="auto">
            <a:xfrm>
              <a:off x="1210733" y="3771900"/>
              <a:ext cx="1600200" cy="628650"/>
            </a:xfrm>
            <a:prstGeom prst="roundRect">
              <a:avLst/>
            </a:prstGeom>
            <a:solidFill>
              <a:srgbClr val="FFB104">
                <a:alpha val="5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ea typeface="ＭＳ Ｐゴシック" charset="-128"/>
                </a:rPr>
                <a:t>Text Change</a:t>
              </a:r>
              <a:endParaRPr kumimoji="0" lang="en-US" sz="1800" b="0" i="0" u="none" strike="noStrike" cap="none" normalizeH="0" baseline="0" dirty="0">
                <a:ln>
                  <a:noFill/>
                </a:ln>
                <a:solidFill>
                  <a:schemeClr val="tx1"/>
                </a:solidFill>
                <a:effectLst/>
                <a:ea typeface="ＭＳ Ｐゴシック" charset="-128"/>
              </a:endParaRPr>
            </a:p>
          </p:txBody>
        </p:sp>
        <p:sp>
          <p:nvSpPr>
            <p:cNvPr id="7" name="Rounded Rectangle 9">
              <a:extLst>
                <a:ext uri="{FF2B5EF4-FFF2-40B4-BE49-F238E27FC236}">
                  <a16:creationId xmlns:a16="http://schemas.microsoft.com/office/drawing/2014/main" id="{C7E3155D-0FC0-4077-AF05-C120E36C8AAE}"/>
                </a:ext>
              </a:extLst>
            </p:cNvPr>
            <p:cNvSpPr/>
            <p:nvPr/>
          </p:nvSpPr>
          <p:spPr bwMode="auto">
            <a:xfrm>
              <a:off x="6629400" y="3771900"/>
              <a:ext cx="1600200" cy="628650"/>
            </a:xfrm>
            <a:prstGeom prst="roundRect">
              <a:avLst/>
            </a:prstGeom>
            <a:solidFill>
              <a:srgbClr val="FFB104">
                <a:alpha val="5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ea typeface="ＭＳ Ｐゴシック" charset="-128"/>
                </a:rPr>
                <a:t>Largest New Feature</a:t>
              </a:r>
              <a:endParaRPr kumimoji="0" lang="en-US" sz="1800" b="0" i="0" u="none" strike="noStrike" cap="none" normalizeH="0" baseline="0" dirty="0">
                <a:ln>
                  <a:noFill/>
                </a:ln>
                <a:solidFill>
                  <a:schemeClr val="tx1"/>
                </a:solidFill>
                <a:effectLst/>
                <a:ea typeface="ＭＳ Ｐゴシック" charset="-128"/>
              </a:endParaRPr>
            </a:p>
          </p:txBody>
        </p:sp>
        <p:cxnSp>
          <p:nvCxnSpPr>
            <p:cNvPr id="8" name="Straight Arrow Connector 7">
              <a:extLst>
                <a:ext uri="{FF2B5EF4-FFF2-40B4-BE49-F238E27FC236}">
                  <a16:creationId xmlns:a16="http://schemas.microsoft.com/office/drawing/2014/main" id="{D1826CCC-9178-44B8-A73D-22D23D2C6CE2}"/>
                </a:ext>
              </a:extLst>
            </p:cNvPr>
            <p:cNvCxnSpPr/>
            <p:nvPr/>
          </p:nvCxnSpPr>
          <p:spPr bwMode="auto">
            <a:xfrm flipV="1">
              <a:off x="1439333" y="3028950"/>
              <a:ext cx="0" cy="7429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a:extLst>
                <a:ext uri="{FF2B5EF4-FFF2-40B4-BE49-F238E27FC236}">
                  <a16:creationId xmlns:a16="http://schemas.microsoft.com/office/drawing/2014/main" id="{F723324B-EB6F-4087-80CB-399D66729E04}"/>
                </a:ext>
              </a:extLst>
            </p:cNvPr>
            <p:cNvCxnSpPr/>
            <p:nvPr/>
          </p:nvCxnSpPr>
          <p:spPr bwMode="auto">
            <a:xfrm flipV="1">
              <a:off x="8077200" y="3028950"/>
              <a:ext cx="0" cy="7429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0" name="Group 9">
              <a:extLst>
                <a:ext uri="{FF2B5EF4-FFF2-40B4-BE49-F238E27FC236}">
                  <a16:creationId xmlns:a16="http://schemas.microsoft.com/office/drawing/2014/main" id="{713DE392-0711-4AB1-9D65-815DCC5E1137}"/>
                </a:ext>
              </a:extLst>
            </p:cNvPr>
            <p:cNvGrpSpPr/>
            <p:nvPr/>
          </p:nvGrpSpPr>
          <p:grpSpPr>
            <a:xfrm>
              <a:off x="2070100" y="2343150"/>
              <a:ext cx="2425700" cy="914400"/>
              <a:chOff x="2362200" y="3124200"/>
              <a:chExt cx="2057400" cy="1219200"/>
            </a:xfrm>
          </p:grpSpPr>
          <p:sp>
            <p:nvSpPr>
              <p:cNvPr id="11" name="Rounded Rectangle 5">
                <a:extLst>
                  <a:ext uri="{FF2B5EF4-FFF2-40B4-BE49-F238E27FC236}">
                    <a16:creationId xmlns:a16="http://schemas.microsoft.com/office/drawing/2014/main" id="{CEBA9BD7-DD6E-4E86-98C8-4DBEED53A0C3}"/>
                  </a:ext>
                </a:extLst>
              </p:cNvPr>
              <p:cNvSpPr/>
              <p:nvPr/>
            </p:nvSpPr>
            <p:spPr bwMode="auto">
              <a:xfrm>
                <a:off x="2362200" y="3124200"/>
                <a:ext cx="2057400" cy="1219200"/>
              </a:xfrm>
              <a:prstGeom prst="roundRect">
                <a:avLst/>
              </a:prstGeom>
              <a:solidFill>
                <a:srgbClr val="FFB104">
                  <a:alpha val="51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a typeface="ＭＳ Ｐゴシック" charset="-128"/>
                </a:endParaRPr>
              </a:p>
            </p:txBody>
          </p:sp>
          <p:sp>
            <p:nvSpPr>
              <p:cNvPr id="12" name="TextBox 11">
                <a:extLst>
                  <a:ext uri="{FF2B5EF4-FFF2-40B4-BE49-F238E27FC236}">
                    <a16:creationId xmlns:a16="http://schemas.microsoft.com/office/drawing/2014/main" id="{F0B7B21D-328B-4D37-88E2-1758CCE716F9}"/>
                  </a:ext>
                </a:extLst>
              </p:cNvPr>
              <p:cNvSpPr txBox="1"/>
              <p:nvPr/>
            </p:nvSpPr>
            <p:spPr>
              <a:xfrm>
                <a:off x="2438400" y="3505200"/>
                <a:ext cx="156628" cy="492443"/>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7FB9F60E-74D9-470B-94AF-CFB18DD5EE45}"/>
                  </a:ext>
                </a:extLst>
              </p:cNvPr>
              <p:cNvSpPr txBox="1"/>
              <p:nvPr/>
            </p:nvSpPr>
            <p:spPr>
              <a:xfrm>
                <a:off x="3810000" y="3505200"/>
                <a:ext cx="156628" cy="492443"/>
              </a:xfrm>
              <a:prstGeom prst="rect">
                <a:avLst/>
              </a:prstGeom>
              <a:noFill/>
            </p:spPr>
            <p:txBody>
              <a:bodyPr wrap="none" rtlCol="0">
                <a:spAutoFit/>
              </a:bodyPr>
              <a:lstStyle/>
              <a:p>
                <a:endParaRPr lang="en-US" dirty="0"/>
              </a:p>
            </p:txBody>
          </p:sp>
        </p:grpSp>
      </p:grpSp>
    </p:spTree>
    <p:extLst>
      <p:ext uri="{BB962C8B-B14F-4D97-AF65-F5344CB8AC3E}">
        <p14:creationId xmlns:p14="http://schemas.microsoft.com/office/powerpoint/2010/main" val="34486344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1 – easy text change</a:t>
            </a:r>
          </a:p>
          <a:p>
            <a:pPr marL="285750" lvl="1" defTabSz="114300">
              <a:buSzPct val="100000"/>
              <a:buFont typeface="Lucida Grande"/>
              <a:buChar char="―"/>
            </a:pPr>
            <a:r>
              <a:rPr lang="en-US" sz="1800" dirty="0"/>
              <a:t>3 - small</a:t>
            </a:r>
          </a:p>
          <a:p>
            <a:pPr marL="285750" lvl="1" defTabSz="114300">
              <a:buSzPct val="100000"/>
              <a:buFont typeface="Lucida Grande"/>
              <a:buChar char="―"/>
            </a:pPr>
            <a:r>
              <a:rPr lang="en-US" sz="1800" dirty="0"/>
              <a:t>5 - medium</a:t>
            </a:r>
          </a:p>
          <a:p>
            <a:pPr marL="285750" lvl="1" defTabSz="114300">
              <a:buSzPct val="100000"/>
              <a:buFont typeface="Lucida Grande"/>
              <a:buChar char="―"/>
            </a:pPr>
            <a:r>
              <a:rPr lang="en-US" sz="1800" dirty="0"/>
              <a:t>8 – difficult medium</a:t>
            </a:r>
          </a:p>
          <a:p>
            <a:pPr marL="285750" lvl="1" defTabSz="114300">
              <a:buSzPct val="100000"/>
              <a:buFont typeface="Lucida Grande"/>
              <a:buChar char="―"/>
            </a:pPr>
            <a:r>
              <a:rPr lang="en-US" sz="1800" dirty="0"/>
              <a:t>13 – large </a:t>
            </a:r>
          </a:p>
          <a:p>
            <a:pPr marL="285750" lvl="1" defTabSz="114300">
              <a:buSzPct val="100000"/>
              <a:buFont typeface="Lucida Grande"/>
              <a:buChar char="―"/>
            </a:pPr>
            <a:r>
              <a:rPr lang="en-US" sz="1800" dirty="0"/>
              <a:t>20 – difficult large</a:t>
            </a:r>
          </a:p>
          <a:p>
            <a:pPr marL="285750" lvl="1" defTabSz="114300">
              <a:buSzPct val="100000"/>
              <a:buFont typeface="Lucida Grande"/>
              <a:buChar char="―"/>
            </a:pPr>
            <a:r>
              <a:rPr lang="en-US" sz="1800" dirty="0"/>
              <a:t>40 – too large, needs to be split in 2</a:t>
            </a:r>
          </a:p>
          <a:p>
            <a:pPr marL="285750" lvl="1" defTabSz="114300">
              <a:buSzPct val="100000"/>
              <a:buFont typeface="Lucida Grande"/>
              <a:buChar char="―"/>
            </a:pPr>
            <a:r>
              <a:rPr lang="en-US" sz="1800" dirty="0"/>
              <a:t>100 – epic, needs to be broken into several user stories</a:t>
            </a:r>
          </a:p>
          <a:p>
            <a:endParaRPr lang="en-US" dirty="0"/>
          </a:p>
        </p:txBody>
      </p:sp>
      <p:sp>
        <p:nvSpPr>
          <p:cNvPr id="3" name="Title 2"/>
          <p:cNvSpPr>
            <a:spLocks noGrp="1"/>
          </p:cNvSpPr>
          <p:nvPr>
            <p:ph type="title"/>
          </p:nvPr>
        </p:nvSpPr>
        <p:spPr/>
        <p:txBody>
          <a:bodyPr/>
          <a:lstStyle/>
          <a:p>
            <a:r>
              <a:rPr lang="en-US" dirty="0"/>
              <a:t>Story Point Guidelines</a:t>
            </a:r>
          </a:p>
        </p:txBody>
      </p:sp>
    </p:spTree>
    <p:extLst>
      <p:ext uri="{BB962C8B-B14F-4D97-AF65-F5344CB8AC3E}">
        <p14:creationId xmlns:p14="http://schemas.microsoft.com/office/powerpoint/2010/main" val="8571864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Example stories for each unit of measure</a:t>
            </a:r>
          </a:p>
          <a:p>
            <a:r>
              <a:rPr lang="en-US" dirty="0"/>
              <a:t>Allows the team to ensure story point measurements remain consistent over time</a:t>
            </a:r>
          </a:p>
          <a:p>
            <a:r>
              <a:rPr lang="en-US" dirty="0"/>
              <a:t>Allows the team to communicate the relative measure of each unit to new scrum team members</a:t>
            </a:r>
          </a:p>
          <a:p>
            <a:r>
              <a:rPr lang="en-US" dirty="0"/>
              <a:t>Ensures consistent measurements from all team members</a:t>
            </a:r>
          </a:p>
          <a:p>
            <a:endParaRPr lang="en-US" dirty="0"/>
          </a:p>
        </p:txBody>
      </p:sp>
      <p:sp>
        <p:nvSpPr>
          <p:cNvPr id="3" name="Title 2"/>
          <p:cNvSpPr>
            <a:spLocks noGrp="1"/>
          </p:cNvSpPr>
          <p:nvPr>
            <p:ph type="title"/>
          </p:nvPr>
        </p:nvSpPr>
        <p:spPr/>
        <p:txBody>
          <a:bodyPr/>
          <a:lstStyle/>
          <a:p>
            <a:r>
              <a:rPr lang="en-US" dirty="0"/>
              <a:t>Story Point Baseline</a:t>
            </a:r>
          </a:p>
        </p:txBody>
      </p:sp>
    </p:spTree>
    <p:extLst>
      <p:ext uri="{BB962C8B-B14F-4D97-AF65-F5344CB8AC3E}">
        <p14:creationId xmlns:p14="http://schemas.microsoft.com/office/powerpoint/2010/main" val="1115932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An iterative approach to estimating</a:t>
            </a:r>
          </a:p>
          <a:p>
            <a:r>
              <a:rPr lang="en-US" dirty="0"/>
              <a:t>Steps</a:t>
            </a:r>
          </a:p>
          <a:p>
            <a:pPr lvl="1"/>
            <a:r>
              <a:rPr lang="en-US" dirty="0"/>
              <a:t>Each estimator is holding cards with valid numbers</a:t>
            </a:r>
          </a:p>
          <a:p>
            <a:pPr lvl="1"/>
            <a:r>
              <a:rPr lang="en-US" dirty="0"/>
              <a:t>Product owner reads a story and it’s discussed briefly</a:t>
            </a:r>
          </a:p>
          <a:p>
            <a:pPr lvl="1"/>
            <a:r>
              <a:rPr lang="en-US" dirty="0"/>
              <a:t>Each estimator selects a card (estimate)</a:t>
            </a:r>
          </a:p>
          <a:p>
            <a:pPr lvl="1"/>
            <a:r>
              <a:rPr lang="en-US" dirty="0"/>
              <a:t>Estimators show cards all at the same time</a:t>
            </a:r>
          </a:p>
          <a:p>
            <a:pPr lvl="1"/>
            <a:r>
              <a:rPr lang="en-US" dirty="0"/>
              <a:t>Estimators discuss differences (especially outliers)</a:t>
            </a:r>
          </a:p>
          <a:p>
            <a:pPr lvl="1"/>
            <a:r>
              <a:rPr lang="en-US" dirty="0"/>
              <a:t>Re-estimate until estimates converge</a:t>
            </a:r>
          </a:p>
          <a:p>
            <a:endParaRPr lang="en-US" dirty="0"/>
          </a:p>
        </p:txBody>
      </p:sp>
      <p:sp>
        <p:nvSpPr>
          <p:cNvPr id="3" name="Title 2"/>
          <p:cNvSpPr>
            <a:spLocks noGrp="1"/>
          </p:cNvSpPr>
          <p:nvPr>
            <p:ph type="title"/>
          </p:nvPr>
        </p:nvSpPr>
        <p:spPr/>
        <p:txBody>
          <a:bodyPr/>
          <a:lstStyle/>
          <a:p>
            <a:r>
              <a:rPr lang="en-US" dirty="0"/>
              <a:t>Planning Poker</a:t>
            </a:r>
          </a:p>
        </p:txBody>
      </p:sp>
    </p:spTree>
    <p:extLst>
      <p:ext uri="{BB962C8B-B14F-4D97-AF65-F5344CB8AC3E}">
        <p14:creationId xmlns:p14="http://schemas.microsoft.com/office/powerpoint/2010/main" val="10811784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Fosters collaboration by engaging entire team</a:t>
            </a:r>
          </a:p>
          <a:p>
            <a:r>
              <a:rPr lang="en-US" dirty="0"/>
              <a:t>Creates consensus estimate rather than having a single person driving the estimate</a:t>
            </a:r>
          </a:p>
          <a:p>
            <a:r>
              <a:rPr lang="en-US" dirty="0"/>
              <a:t>Exposes issues early through discussion of each user story</a:t>
            </a:r>
          </a:p>
          <a:p>
            <a:r>
              <a:rPr lang="en-US" dirty="0"/>
              <a:t>Knowledge sharing</a:t>
            </a:r>
          </a:p>
          <a:p>
            <a:endParaRPr lang="en-US" dirty="0"/>
          </a:p>
        </p:txBody>
      </p:sp>
      <p:sp>
        <p:nvSpPr>
          <p:cNvPr id="3" name="Title 2"/>
          <p:cNvSpPr>
            <a:spLocks noGrp="1"/>
          </p:cNvSpPr>
          <p:nvPr>
            <p:ph type="title"/>
          </p:nvPr>
        </p:nvSpPr>
        <p:spPr/>
        <p:txBody>
          <a:bodyPr/>
          <a:lstStyle/>
          <a:p>
            <a:r>
              <a:rPr lang="en-US" dirty="0"/>
              <a:t>Main Benefits of Planning Poker</a:t>
            </a:r>
          </a:p>
        </p:txBody>
      </p:sp>
    </p:spTree>
    <p:extLst>
      <p:ext uri="{BB962C8B-B14F-4D97-AF65-F5344CB8AC3E}">
        <p14:creationId xmlns:p14="http://schemas.microsoft.com/office/powerpoint/2010/main" val="762754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Only the scrum team members that will do the work and test it are allowed to vote.</a:t>
            </a:r>
          </a:p>
          <a:p>
            <a:r>
              <a:rPr lang="en-US" dirty="0"/>
              <a:t>Managers, Product Managers, BAs and Project Managers don’t vote.</a:t>
            </a:r>
          </a:p>
          <a:p>
            <a:r>
              <a:rPr lang="en-US" dirty="0"/>
              <a:t>When there is a tie in the voting between two sizes which are consecutive, just pick the larger size or size closest to the voted size and move on.</a:t>
            </a:r>
          </a:p>
          <a:p>
            <a:r>
              <a:rPr lang="en-US" dirty="0"/>
              <a:t>If consensus cannot be reached by the end of the third round of voting pick the largest size and move on.</a:t>
            </a:r>
          </a:p>
          <a:p>
            <a:r>
              <a:rPr lang="en-US" dirty="0"/>
              <a:t>Stop implementation discussions before they go too deep</a:t>
            </a:r>
          </a:p>
          <a:p>
            <a:r>
              <a:rPr lang="en-US" dirty="0"/>
              <a:t>Use a timer of some sort to limit discussion</a:t>
            </a:r>
          </a:p>
          <a:p>
            <a:r>
              <a:rPr lang="en-US" dirty="0"/>
              <a:t>Have fun!</a:t>
            </a:r>
          </a:p>
          <a:p>
            <a:endParaRPr lang="en-US" dirty="0"/>
          </a:p>
        </p:txBody>
      </p:sp>
      <p:sp>
        <p:nvSpPr>
          <p:cNvPr id="3" name="Title 2"/>
          <p:cNvSpPr>
            <a:spLocks noGrp="1"/>
          </p:cNvSpPr>
          <p:nvPr>
            <p:ph type="title"/>
          </p:nvPr>
        </p:nvSpPr>
        <p:spPr/>
        <p:txBody>
          <a:bodyPr/>
          <a:lstStyle/>
          <a:p>
            <a:r>
              <a:rPr lang="en-US" dirty="0"/>
              <a:t>Tips for Planning Poker</a:t>
            </a:r>
          </a:p>
        </p:txBody>
      </p:sp>
    </p:spTree>
    <p:extLst>
      <p:ext uri="{BB962C8B-B14F-4D97-AF65-F5344CB8AC3E}">
        <p14:creationId xmlns:p14="http://schemas.microsoft.com/office/powerpoint/2010/main" val="847116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Planning Poker</a:t>
            </a:r>
          </a:p>
        </p:txBody>
      </p:sp>
      <p:grpSp>
        <p:nvGrpSpPr>
          <p:cNvPr id="5" name="Group 4">
            <a:extLst>
              <a:ext uri="{FF2B5EF4-FFF2-40B4-BE49-F238E27FC236}">
                <a16:creationId xmlns:a16="http://schemas.microsoft.com/office/drawing/2014/main" id="{1038D594-B2E0-4E7B-BF48-09305FDFCAE3}"/>
              </a:ext>
            </a:extLst>
          </p:cNvPr>
          <p:cNvGrpSpPr/>
          <p:nvPr/>
        </p:nvGrpSpPr>
        <p:grpSpPr>
          <a:xfrm>
            <a:off x="891523" y="1150570"/>
            <a:ext cx="7313958" cy="3450451"/>
            <a:chOff x="455414" y="193384"/>
            <a:chExt cx="8172897" cy="4407637"/>
          </a:xfrm>
        </p:grpSpPr>
        <p:pic>
          <p:nvPicPr>
            <p:cNvPr id="6" name="Picture 1" descr="droppedImage.pdf">
              <a:extLst>
                <a:ext uri="{FF2B5EF4-FFF2-40B4-BE49-F238E27FC236}">
                  <a16:creationId xmlns:a16="http://schemas.microsoft.com/office/drawing/2014/main" id="{B09B7DD1-18D4-4459-A2E7-41A1E25976D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8596" y="193384"/>
              <a:ext cx="7325693" cy="3757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7" name="Picture 2" descr="droppedImage.pdf">
              <a:extLst>
                <a:ext uri="{FF2B5EF4-FFF2-40B4-BE49-F238E27FC236}">
                  <a16:creationId xmlns:a16="http://schemas.microsoft.com/office/drawing/2014/main" id="{E85C9E62-42A7-46CF-9BCD-05D36C1898E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5414" y="1507722"/>
              <a:ext cx="1250156" cy="15068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8" name="Picture 3" descr="droppedImage.pdf">
              <a:extLst>
                <a:ext uri="{FF2B5EF4-FFF2-40B4-BE49-F238E27FC236}">
                  <a16:creationId xmlns:a16="http://schemas.microsoft.com/office/drawing/2014/main" id="{5DEED58C-3457-4050-B869-289919FDE4B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74754" y="3053953"/>
              <a:ext cx="1366242" cy="1547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9" name="Picture 4" descr="droppedImage.pdf">
              <a:extLst>
                <a:ext uri="{FF2B5EF4-FFF2-40B4-BE49-F238E27FC236}">
                  <a16:creationId xmlns:a16="http://schemas.microsoft.com/office/drawing/2014/main" id="{4FAB9275-7078-4A12-9EB5-F6D3C7C0DA4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49426" y="3070696"/>
              <a:ext cx="1294805" cy="1513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0" name="Picture 5" descr="droppedImage.pdf">
              <a:extLst>
                <a:ext uri="{FF2B5EF4-FFF2-40B4-BE49-F238E27FC236}">
                  <a16:creationId xmlns:a16="http://schemas.microsoft.com/office/drawing/2014/main" id="{D8C818CF-87D5-48DB-B12C-DBFD2F24FB4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512100" y="1557114"/>
              <a:ext cx="1116211" cy="1407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1" name="Picture 6" descr="droppedImage.pdf">
              <a:extLst>
                <a:ext uri="{FF2B5EF4-FFF2-40B4-BE49-F238E27FC236}">
                  <a16:creationId xmlns:a16="http://schemas.microsoft.com/office/drawing/2014/main" id="{21A7925F-2D0B-4808-A543-5B69F0B2B29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20760000">
              <a:off x="5099968" y="2017551"/>
              <a:ext cx="1076027" cy="11075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2" name="Picture 7" descr="droppedImage.pdf">
              <a:extLst>
                <a:ext uri="{FF2B5EF4-FFF2-40B4-BE49-F238E27FC236}">
                  <a16:creationId xmlns:a16="http://schemas.microsoft.com/office/drawing/2014/main" id="{543EE834-92BD-4FE5-AE24-96F2B41113AF}"/>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rot="3600000">
              <a:off x="2164194" y="877203"/>
              <a:ext cx="806183" cy="14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3" name="Picture 8" descr="droppedImage.pdf">
              <a:extLst>
                <a:ext uri="{FF2B5EF4-FFF2-40B4-BE49-F238E27FC236}">
                  <a16:creationId xmlns:a16="http://schemas.microsoft.com/office/drawing/2014/main" id="{6E03149B-A5D3-4377-B61D-20EFB94F40E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rot="840000">
              <a:off x="3325193" y="2013366"/>
              <a:ext cx="1076027" cy="1108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4" name="Picture 9" descr="pasted-image.pdf">
              <a:extLst>
                <a:ext uri="{FF2B5EF4-FFF2-40B4-BE49-F238E27FC236}">
                  <a16:creationId xmlns:a16="http://schemas.microsoft.com/office/drawing/2014/main" id="{F4812480-62F5-4CA7-A824-D74FE505FD6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23629" y="472157"/>
              <a:ext cx="545827" cy="544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5" name="Picture 10" descr="droppedImage.pdf">
              <a:extLst>
                <a:ext uri="{FF2B5EF4-FFF2-40B4-BE49-F238E27FC236}">
                  <a16:creationId xmlns:a16="http://schemas.microsoft.com/office/drawing/2014/main" id="{A50D3C37-4E0C-43FC-8A73-C9D8CB78B8ED}"/>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rot="18540000">
              <a:off x="6518114" y="766558"/>
              <a:ext cx="803672" cy="1472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6" name="Picture 11" descr="droppedImage.pdf">
              <a:extLst>
                <a:ext uri="{FF2B5EF4-FFF2-40B4-BE49-F238E27FC236}">
                  <a16:creationId xmlns:a16="http://schemas.microsoft.com/office/drawing/2014/main" id="{DB8DE3E1-E369-4163-B7BB-56944D33E8B0}"/>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rot="18540000">
              <a:off x="6446677" y="880411"/>
              <a:ext cx="803672" cy="1472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7" name="Picture 12" descr="droppedImage.pdf">
              <a:extLst>
                <a:ext uri="{FF2B5EF4-FFF2-40B4-BE49-F238E27FC236}">
                  <a16:creationId xmlns:a16="http://schemas.microsoft.com/office/drawing/2014/main" id="{F2AD98F9-5CD8-4F86-96B6-94C74F6D4DF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20760000">
              <a:off x="5278562" y="1955602"/>
              <a:ext cx="1076027" cy="1108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8" name="Picture 13" descr="droppedImage.pdf">
              <a:extLst>
                <a:ext uri="{FF2B5EF4-FFF2-40B4-BE49-F238E27FC236}">
                  <a16:creationId xmlns:a16="http://schemas.microsoft.com/office/drawing/2014/main" id="{DA24EC76-3C02-4FBD-A8D3-0199B21176A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840000">
              <a:off x="3501554" y="2015877"/>
              <a:ext cx="1076027" cy="11083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pic>
          <p:nvPicPr>
            <p:cNvPr id="19" name="Picture 14" descr="droppedImage.pdf">
              <a:extLst>
                <a:ext uri="{FF2B5EF4-FFF2-40B4-BE49-F238E27FC236}">
                  <a16:creationId xmlns:a16="http://schemas.microsoft.com/office/drawing/2014/main" id="{E85177F5-A185-41A0-95A2-D432A5BCF8E5}"/>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3600000">
              <a:off x="2234096" y="1007381"/>
              <a:ext cx="807021" cy="14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grpSp>
    </p:spTree>
    <p:extLst>
      <p:ext uri="{BB962C8B-B14F-4D97-AF65-F5344CB8AC3E}">
        <p14:creationId xmlns:p14="http://schemas.microsoft.com/office/powerpoint/2010/main" val="180446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Force the iteration in smaller increments</a:t>
            </a:r>
          </a:p>
          <a:p>
            <a:r>
              <a:rPr lang="en-US" dirty="0"/>
              <a:t>Get feedback early and often</a:t>
            </a:r>
          </a:p>
          <a:p>
            <a:r>
              <a:rPr lang="en-US" dirty="0"/>
              <a:t>Ensure high value</a:t>
            </a:r>
          </a:p>
          <a:p>
            <a:r>
              <a:rPr lang="en-US" dirty="0"/>
              <a:t>Improve predictability</a:t>
            </a:r>
          </a:p>
          <a:p>
            <a:r>
              <a:rPr lang="en-US" dirty="0"/>
              <a:t>Reduce risk</a:t>
            </a:r>
          </a:p>
        </p:txBody>
      </p:sp>
      <p:sp>
        <p:nvSpPr>
          <p:cNvPr id="3" name="Title 2"/>
          <p:cNvSpPr>
            <a:spLocks noGrp="1"/>
          </p:cNvSpPr>
          <p:nvPr>
            <p:ph type="title"/>
          </p:nvPr>
        </p:nvSpPr>
        <p:spPr/>
        <p:txBody>
          <a:bodyPr/>
          <a:lstStyle/>
          <a:p>
            <a:r>
              <a:rPr lang="en-US" dirty="0"/>
              <a:t>Why Agile?</a:t>
            </a:r>
          </a:p>
        </p:txBody>
      </p:sp>
    </p:spTree>
    <p:extLst>
      <p:ext uri="{BB962C8B-B14F-4D97-AF65-F5344CB8AC3E}">
        <p14:creationId xmlns:p14="http://schemas.microsoft.com/office/powerpoint/2010/main" val="2172651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Additional PMO Topics</a:t>
            </a:r>
          </a:p>
        </p:txBody>
      </p:sp>
    </p:spTree>
    <p:extLst>
      <p:ext uri="{BB962C8B-B14F-4D97-AF65-F5344CB8AC3E}">
        <p14:creationId xmlns:p14="http://schemas.microsoft.com/office/powerpoint/2010/main" val="22814658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dirty="0"/>
              <a:t>QA Management:</a:t>
            </a:r>
          </a:p>
          <a:p>
            <a:r>
              <a:rPr lang="en-US" dirty="0"/>
              <a:t>Production Bug Backlog (Number per Week by Severity)</a:t>
            </a:r>
          </a:p>
          <a:p>
            <a:r>
              <a:rPr lang="en-US" dirty="0"/>
              <a:t>QA Defects Found (Number per week by Severity)</a:t>
            </a:r>
          </a:p>
          <a:p>
            <a:r>
              <a:rPr lang="en-US" dirty="0"/>
              <a:t>Customer Reported Bugs in Production (Number per Week by Severity)</a:t>
            </a:r>
          </a:p>
          <a:p>
            <a:r>
              <a:rPr lang="en-US" dirty="0"/>
              <a:t>Hot Fixes (Number per Week)</a:t>
            </a:r>
          </a:p>
          <a:p>
            <a:r>
              <a:rPr lang="en-US" dirty="0"/>
              <a:t>Escape Rate (per Week)</a:t>
            </a:r>
          </a:p>
          <a:p>
            <a:endParaRPr lang="en-US" dirty="0"/>
          </a:p>
        </p:txBody>
      </p:sp>
      <p:sp>
        <p:nvSpPr>
          <p:cNvPr id="3" name="Title 2"/>
          <p:cNvSpPr>
            <a:spLocks noGrp="1"/>
          </p:cNvSpPr>
          <p:nvPr>
            <p:ph type="title"/>
          </p:nvPr>
        </p:nvSpPr>
        <p:spPr/>
        <p:txBody>
          <a:bodyPr/>
          <a:lstStyle/>
          <a:p>
            <a:r>
              <a:rPr lang="en-US" dirty="0"/>
              <a:t>Success metrics</a:t>
            </a:r>
          </a:p>
        </p:txBody>
      </p:sp>
    </p:spTree>
    <p:extLst>
      <p:ext uri="{BB962C8B-B14F-4D97-AF65-F5344CB8AC3E}">
        <p14:creationId xmlns:p14="http://schemas.microsoft.com/office/powerpoint/2010/main" val="24573133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dirty="0"/>
              <a:t>Dev Charts:</a:t>
            </a:r>
          </a:p>
          <a:p>
            <a:r>
              <a:rPr lang="en-US" dirty="0"/>
              <a:t>SP Completed per Sprint</a:t>
            </a:r>
          </a:p>
          <a:p>
            <a:r>
              <a:rPr lang="en-US" dirty="0"/>
              <a:t>SP Completed/SP Committed</a:t>
            </a:r>
          </a:p>
          <a:p>
            <a:r>
              <a:rPr lang="en-US" dirty="0"/>
              <a:t>Defects/SP</a:t>
            </a:r>
          </a:p>
          <a:p>
            <a:r>
              <a:rPr lang="en-US" dirty="0"/>
              <a:t>SP/Person/Day</a:t>
            </a:r>
          </a:p>
          <a:p>
            <a:r>
              <a:rPr lang="en-US" dirty="0"/>
              <a:t>Utilization</a:t>
            </a:r>
          </a:p>
          <a:p>
            <a:endParaRPr lang="en-US" dirty="0"/>
          </a:p>
          <a:p>
            <a:endParaRPr lang="en-US" dirty="0"/>
          </a:p>
        </p:txBody>
      </p:sp>
      <p:sp>
        <p:nvSpPr>
          <p:cNvPr id="3" name="Title 2"/>
          <p:cNvSpPr>
            <a:spLocks noGrp="1"/>
          </p:cNvSpPr>
          <p:nvPr>
            <p:ph type="title"/>
          </p:nvPr>
        </p:nvSpPr>
        <p:spPr/>
        <p:txBody>
          <a:bodyPr/>
          <a:lstStyle/>
          <a:p>
            <a:r>
              <a:rPr lang="en-US" dirty="0"/>
              <a:t>Success metrics</a:t>
            </a:r>
          </a:p>
        </p:txBody>
      </p:sp>
    </p:spTree>
    <p:extLst>
      <p:ext uri="{BB962C8B-B14F-4D97-AF65-F5344CB8AC3E}">
        <p14:creationId xmlns:p14="http://schemas.microsoft.com/office/powerpoint/2010/main" val="9316637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buNone/>
            </a:pPr>
            <a:r>
              <a:rPr lang="en-US" dirty="0"/>
              <a:t>Static Code Analysis:</a:t>
            </a:r>
          </a:p>
          <a:p>
            <a:r>
              <a:rPr lang="en-US" dirty="0"/>
              <a:t>Code Complexity</a:t>
            </a:r>
          </a:p>
          <a:p>
            <a:r>
              <a:rPr lang="en-US" dirty="0"/>
              <a:t>Function Complexity</a:t>
            </a:r>
          </a:p>
          <a:p>
            <a:r>
              <a:rPr lang="en-US" dirty="0"/>
              <a:t>Code Duplication</a:t>
            </a:r>
          </a:p>
          <a:p>
            <a:r>
              <a:rPr lang="en-US" dirty="0"/>
              <a:t>Unit Test Coverage</a:t>
            </a:r>
          </a:p>
          <a:p>
            <a:endParaRPr lang="en-US" dirty="0"/>
          </a:p>
          <a:p>
            <a:endParaRPr lang="en-US" dirty="0"/>
          </a:p>
        </p:txBody>
      </p:sp>
      <p:sp>
        <p:nvSpPr>
          <p:cNvPr id="3" name="Title 2"/>
          <p:cNvSpPr>
            <a:spLocks noGrp="1"/>
          </p:cNvSpPr>
          <p:nvPr>
            <p:ph type="title"/>
          </p:nvPr>
        </p:nvSpPr>
        <p:spPr/>
        <p:txBody>
          <a:bodyPr/>
          <a:lstStyle/>
          <a:p>
            <a:r>
              <a:rPr lang="en-US" dirty="0"/>
              <a:t>Success metrics</a:t>
            </a:r>
          </a:p>
        </p:txBody>
      </p:sp>
    </p:spTree>
    <p:extLst>
      <p:ext uri="{BB962C8B-B14F-4D97-AF65-F5344CB8AC3E}">
        <p14:creationId xmlns:p14="http://schemas.microsoft.com/office/powerpoint/2010/main" val="29255143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Means of communicating about a project</a:t>
            </a:r>
          </a:p>
          <a:p>
            <a:pPr marL="285750" lvl="1" defTabSz="114300">
              <a:buSzPct val="100000"/>
              <a:buFont typeface="Lucida Grande"/>
              <a:buChar char="―"/>
            </a:pPr>
            <a:r>
              <a:rPr lang="en-US" sz="1800" dirty="0"/>
              <a:t>Source of truth for project-related details</a:t>
            </a:r>
          </a:p>
          <a:p>
            <a:pPr marL="285750" lvl="1" defTabSz="114300">
              <a:buSzPct val="100000"/>
              <a:buFont typeface="Lucida Grande"/>
              <a:buChar char="―"/>
            </a:pPr>
            <a:r>
              <a:rPr lang="en-US" sz="1800" dirty="0"/>
              <a:t>Main Page, Dev Metrics, Scrum Teams and Burndown Charts owned by the Project Manager</a:t>
            </a:r>
          </a:p>
          <a:p>
            <a:pPr marL="285750" lvl="1" defTabSz="114300">
              <a:buSzPct val="100000"/>
              <a:buFont typeface="Lucida Grande"/>
              <a:buChar char="―"/>
            </a:pPr>
            <a:r>
              <a:rPr lang="en-US" sz="1800" dirty="0"/>
              <a:t>Risks are reviewed on a daily basis by the PMO Director</a:t>
            </a:r>
          </a:p>
          <a:p>
            <a:pPr marL="285750" lvl="1" defTabSz="114300">
              <a:buSzPct val="100000"/>
              <a:buFont typeface="Lucida Grande"/>
              <a:buChar char="―"/>
            </a:pPr>
            <a:r>
              <a:rPr lang="en-US" sz="1800" dirty="0"/>
              <a:t>Risks are reviewed by the CTO and Development/QA leadership twice weekly</a:t>
            </a:r>
          </a:p>
          <a:p>
            <a:pPr marL="285750" lvl="1" defTabSz="114300">
              <a:buSzPct val="100000"/>
              <a:buFont typeface="Lucida Grande"/>
              <a:buChar char="―"/>
            </a:pPr>
            <a:r>
              <a:rPr lang="en-US" sz="1800" dirty="0"/>
              <a:t>Key metrics that are important to the leadership team are shown on the QA Management, Dev Charts and Static Code Analysis pages</a:t>
            </a:r>
          </a:p>
          <a:p>
            <a:pPr marL="285750" lvl="1" defTabSz="114300">
              <a:buSzPct val="100000"/>
              <a:buFont typeface="Lucida Grande"/>
              <a:buChar char="―"/>
            </a:pPr>
            <a:r>
              <a:rPr lang="en-US" sz="1800" dirty="0"/>
              <a:t>Teams are measured against these metrics and should be able to speak to trends and spikes</a:t>
            </a:r>
          </a:p>
          <a:p>
            <a:endParaRPr lang="en-US" dirty="0"/>
          </a:p>
        </p:txBody>
      </p:sp>
      <p:sp>
        <p:nvSpPr>
          <p:cNvPr id="3" name="Title 2"/>
          <p:cNvSpPr>
            <a:spLocks noGrp="1"/>
          </p:cNvSpPr>
          <p:nvPr>
            <p:ph type="title"/>
          </p:nvPr>
        </p:nvSpPr>
        <p:spPr/>
        <p:txBody>
          <a:bodyPr/>
          <a:lstStyle/>
          <a:p>
            <a:r>
              <a:rPr lang="en-US" dirty="0"/>
              <a:t>Executive Dashboard</a:t>
            </a:r>
          </a:p>
        </p:txBody>
      </p:sp>
    </p:spTree>
    <p:extLst>
      <p:ext uri="{BB962C8B-B14F-4D97-AF65-F5344CB8AC3E}">
        <p14:creationId xmlns:p14="http://schemas.microsoft.com/office/powerpoint/2010/main" val="34003910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Active requires a 90-day rolling view of upcoming roadmap to be presented to the development team.</a:t>
            </a:r>
          </a:p>
          <a:p>
            <a:pPr marL="285750" lvl="1" defTabSz="114300">
              <a:buSzPct val="100000"/>
              <a:buFont typeface="Lucida Grande"/>
              <a:buChar char="―"/>
            </a:pPr>
            <a:r>
              <a:rPr lang="en-US" sz="1800" dirty="0"/>
              <a:t>Each sprint should be locked and ready to develop three weeks prior to its start. </a:t>
            </a:r>
          </a:p>
          <a:p>
            <a:pPr marL="285750" lvl="1" defTabSz="114300">
              <a:buSzPct val="100000"/>
              <a:buFont typeface="Lucida Grande"/>
              <a:buChar char="―"/>
            </a:pPr>
            <a:r>
              <a:rPr lang="en-US" sz="1800" dirty="0"/>
              <a:t>The next 3-5 sprints should be in the process of refinement from high level summaries to epics to user stories.</a:t>
            </a:r>
          </a:p>
          <a:p>
            <a:pPr marL="285750" lvl="1" defTabSz="114300">
              <a:buSzPct val="100000"/>
              <a:buFont typeface="Lucida Grande"/>
              <a:buChar char="―"/>
            </a:pPr>
            <a:r>
              <a:rPr lang="en-US" sz="1800" dirty="0"/>
              <a:t>A backlog of fully groomed, prioritized user stories to fill the current sprint plus two more sprints is required at all times.</a:t>
            </a:r>
          </a:p>
          <a:p>
            <a:endParaRPr lang="en-US" dirty="0"/>
          </a:p>
        </p:txBody>
      </p:sp>
      <p:sp>
        <p:nvSpPr>
          <p:cNvPr id="3" name="Title 2"/>
          <p:cNvSpPr>
            <a:spLocks noGrp="1"/>
          </p:cNvSpPr>
          <p:nvPr>
            <p:ph type="title"/>
          </p:nvPr>
        </p:nvSpPr>
        <p:spPr/>
        <p:txBody>
          <a:bodyPr/>
          <a:lstStyle/>
          <a:p>
            <a:r>
              <a:rPr lang="en-US" dirty="0"/>
              <a:t>Roadmap Visibility</a:t>
            </a:r>
          </a:p>
        </p:txBody>
      </p:sp>
    </p:spTree>
    <p:extLst>
      <p:ext uri="{BB962C8B-B14F-4D97-AF65-F5344CB8AC3E}">
        <p14:creationId xmlns:p14="http://schemas.microsoft.com/office/powerpoint/2010/main" val="36027359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285750" lvl="1" defTabSz="114300">
              <a:buSzPct val="100000"/>
              <a:buFont typeface="Lucida Grande"/>
              <a:buChar char="―"/>
            </a:pPr>
            <a:r>
              <a:rPr lang="en-US" sz="1800" dirty="0"/>
              <a:t>Commitments are an important part of project planning and execution.</a:t>
            </a:r>
          </a:p>
          <a:p>
            <a:pPr marL="285750" lvl="1" defTabSz="114300">
              <a:buSzPct val="100000"/>
              <a:buFont typeface="Lucida Grande"/>
              <a:buChar char="―"/>
            </a:pPr>
            <a:r>
              <a:rPr lang="en-US" sz="1800" dirty="0"/>
              <a:t>Teams are required to commit to the contents of a sprint as it is locked and to a 90 day rolling, high level roadmap.</a:t>
            </a:r>
          </a:p>
          <a:p>
            <a:pPr marL="285750" lvl="1" defTabSz="114300">
              <a:buSzPct val="100000"/>
              <a:buFont typeface="Lucida Grande"/>
              <a:buChar char="―"/>
            </a:pPr>
            <a:r>
              <a:rPr lang="en-US" sz="1800" dirty="0"/>
              <a:t>Resources are required to commit to a schedule during project planning.</a:t>
            </a:r>
          </a:p>
          <a:p>
            <a:pPr marL="285750" lvl="1" defTabSz="114300">
              <a:buSzPct val="100000"/>
              <a:buFont typeface="Lucida Grande"/>
              <a:buChar char="―"/>
            </a:pPr>
            <a:r>
              <a:rPr lang="en-US" sz="1800" dirty="0"/>
              <a:t>If you are unable to make a commitment, you need to provide a reason and allow the team to mitigate.</a:t>
            </a:r>
          </a:p>
          <a:p>
            <a:pPr marL="285750" lvl="1" defTabSz="114300">
              <a:buSzPct val="100000"/>
              <a:buFont typeface="Lucida Grande"/>
              <a:buChar char="―"/>
            </a:pPr>
            <a:r>
              <a:rPr lang="en-US" sz="1800" dirty="0"/>
              <a:t>Once you make a commitment, you are required to keep it.</a:t>
            </a:r>
          </a:p>
          <a:p>
            <a:pPr marL="285750" lvl="1" defTabSz="114300">
              <a:buSzPct val="100000"/>
              <a:buFont typeface="Lucida Grande"/>
              <a:buChar char="―"/>
            </a:pPr>
            <a:r>
              <a:rPr lang="en-US" sz="1800" dirty="0"/>
              <a:t>If you are unable to keep the commitment, you must immediately notify the Project Manager and participate in an impact analysis, risk mitigation and re-planning exercise.</a:t>
            </a:r>
          </a:p>
          <a:p>
            <a:endParaRPr lang="en-US" dirty="0"/>
          </a:p>
        </p:txBody>
      </p:sp>
      <p:sp>
        <p:nvSpPr>
          <p:cNvPr id="3" name="Title 2"/>
          <p:cNvSpPr>
            <a:spLocks noGrp="1"/>
          </p:cNvSpPr>
          <p:nvPr>
            <p:ph type="title"/>
          </p:nvPr>
        </p:nvSpPr>
        <p:spPr/>
        <p:txBody>
          <a:bodyPr/>
          <a:lstStyle/>
          <a:p>
            <a:r>
              <a:rPr lang="en-US" dirty="0"/>
              <a:t>Commitments</a:t>
            </a:r>
          </a:p>
        </p:txBody>
      </p:sp>
    </p:spTree>
    <p:extLst>
      <p:ext uri="{BB962C8B-B14F-4D97-AF65-F5344CB8AC3E}">
        <p14:creationId xmlns:p14="http://schemas.microsoft.com/office/powerpoint/2010/main" val="33376619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defTabSz="914400">
              <a:buFont typeface="Arial" panose="020B0604020202020204" pitchFamily="34" charset="0"/>
              <a:buChar char="•"/>
            </a:pPr>
            <a:r>
              <a:rPr lang="en-US" dirty="0"/>
              <a:t>Change request are required in the following circumstances:</a:t>
            </a:r>
          </a:p>
          <a:p>
            <a:pPr marL="742950" lvl="1" defTabSz="914400">
              <a:buFont typeface="Arial" panose="020B0604020202020204" pitchFamily="34" charset="0"/>
              <a:buChar char="•"/>
            </a:pPr>
            <a:r>
              <a:rPr lang="en-US" sz="1800" dirty="0">
                <a:solidFill>
                  <a:srgbClr val="545456"/>
                </a:solidFill>
              </a:rPr>
              <a:t>Major change in the 90 day roadmap after it has been presented to the executives and/or planned and committed to the dashboard.</a:t>
            </a:r>
          </a:p>
          <a:p>
            <a:pPr marL="742950" lvl="1" defTabSz="914400">
              <a:buFont typeface="Arial" panose="020B0604020202020204" pitchFamily="34" charset="0"/>
              <a:buChar char="•"/>
            </a:pPr>
            <a:r>
              <a:rPr lang="en-US" sz="1800" dirty="0">
                <a:solidFill>
                  <a:srgbClr val="545456"/>
                </a:solidFill>
              </a:rPr>
              <a:t>Major change in the contents of a sprint after it has been locked.  10% is the general guideline that accounts for PTO or minor project risks.</a:t>
            </a:r>
          </a:p>
          <a:p>
            <a:pPr marL="742950" lvl="1" defTabSz="914400">
              <a:buFont typeface="Arial" panose="020B0604020202020204" pitchFamily="34" charset="0"/>
              <a:buChar char="•"/>
            </a:pPr>
            <a:r>
              <a:rPr lang="en-US" sz="1800" dirty="0">
                <a:solidFill>
                  <a:srgbClr val="545456"/>
                </a:solidFill>
              </a:rPr>
              <a:t>Any change to a committed Key Milestone.</a:t>
            </a:r>
          </a:p>
          <a:p>
            <a:pPr marL="742950" lvl="1" defTabSz="914400">
              <a:buFont typeface="Arial" panose="020B0604020202020204" pitchFamily="34" charset="0"/>
              <a:buChar char="•"/>
            </a:pPr>
            <a:r>
              <a:rPr lang="en-US" sz="1800" dirty="0">
                <a:solidFill>
                  <a:srgbClr val="545456"/>
                </a:solidFill>
              </a:rPr>
              <a:t>Any time a committed date will be missed.  (Early is ok as long as the impacts are planned and accepted.)</a:t>
            </a:r>
          </a:p>
          <a:p>
            <a:pPr defTabSz="914400">
              <a:buFont typeface="Arial" panose="020B0604020202020204" pitchFamily="34" charset="0"/>
              <a:buChar char="•"/>
            </a:pPr>
            <a:r>
              <a:rPr lang="en-US" dirty="0"/>
              <a:t>Change requests are coordinated by the Project Manager.</a:t>
            </a:r>
          </a:p>
        </p:txBody>
      </p:sp>
      <p:sp>
        <p:nvSpPr>
          <p:cNvPr id="3" name="Title 2"/>
          <p:cNvSpPr>
            <a:spLocks noGrp="1"/>
          </p:cNvSpPr>
          <p:nvPr>
            <p:ph type="title"/>
          </p:nvPr>
        </p:nvSpPr>
        <p:spPr/>
        <p:txBody>
          <a:bodyPr/>
          <a:lstStyle/>
          <a:p>
            <a:r>
              <a:rPr lang="en-US" dirty="0"/>
              <a:t>Change Requests</a:t>
            </a:r>
          </a:p>
        </p:txBody>
      </p:sp>
    </p:spTree>
    <p:extLst>
      <p:ext uri="{BB962C8B-B14F-4D97-AF65-F5344CB8AC3E}">
        <p14:creationId xmlns:p14="http://schemas.microsoft.com/office/powerpoint/2010/main" val="2124398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lgn="ctr">
              <a:buNone/>
            </a:pPr>
            <a:r>
              <a:rPr lang="en-US" dirty="0">
                <a:highlight>
                  <a:srgbClr val="00FF00"/>
                </a:highlight>
              </a:rPr>
              <a:t>Green  </a:t>
            </a:r>
          </a:p>
          <a:p>
            <a:pPr marL="285750" lvl="1" defTabSz="114300">
              <a:buSzPct val="100000"/>
              <a:buFont typeface="Lucida Grande"/>
              <a:buChar char="―"/>
            </a:pPr>
            <a:r>
              <a:rPr lang="en-US" sz="1800" dirty="0"/>
              <a:t>Project is currently on schedule and managed.  </a:t>
            </a:r>
          </a:p>
          <a:p>
            <a:pPr marL="285750" lvl="1" defTabSz="114300">
              <a:buSzPct val="100000"/>
              <a:buFont typeface="Lucida Grande"/>
              <a:buChar char="―"/>
            </a:pPr>
            <a:r>
              <a:rPr lang="en-US" sz="1800" dirty="0"/>
              <a:t>No issues are flagged for escalation.</a:t>
            </a:r>
          </a:p>
          <a:p>
            <a:endParaRPr lang="en-US" dirty="0"/>
          </a:p>
        </p:txBody>
      </p:sp>
      <p:sp>
        <p:nvSpPr>
          <p:cNvPr id="3" name="Title 2"/>
          <p:cNvSpPr>
            <a:spLocks noGrp="1"/>
          </p:cNvSpPr>
          <p:nvPr>
            <p:ph type="title"/>
          </p:nvPr>
        </p:nvSpPr>
        <p:spPr/>
        <p:txBody>
          <a:bodyPr/>
          <a:lstStyle/>
          <a:p>
            <a:r>
              <a:rPr lang="en-US" dirty="0"/>
              <a:t>Project Health</a:t>
            </a:r>
          </a:p>
        </p:txBody>
      </p:sp>
    </p:spTree>
    <p:extLst>
      <p:ext uri="{BB962C8B-B14F-4D97-AF65-F5344CB8AC3E}">
        <p14:creationId xmlns:p14="http://schemas.microsoft.com/office/powerpoint/2010/main" val="11393235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lgn="ctr">
              <a:buNone/>
            </a:pPr>
            <a:r>
              <a:rPr lang="en-US" dirty="0">
                <a:highlight>
                  <a:srgbClr val="FFFF00"/>
                </a:highlight>
              </a:rPr>
              <a:t>Yellow</a:t>
            </a:r>
            <a:endParaRPr lang="en-US" dirty="0"/>
          </a:p>
          <a:p>
            <a:pPr>
              <a:buFont typeface="Arial" panose="020B0604020202020204" pitchFamily="34" charset="0"/>
              <a:buChar char="•"/>
            </a:pPr>
            <a:r>
              <a:rPr lang="en-US" dirty="0"/>
              <a:t>There is risk to Scope, Schedule or a Key Milestone, but it is being managed.</a:t>
            </a:r>
          </a:p>
          <a:p>
            <a:pPr>
              <a:buFont typeface="Arial" panose="020B0604020202020204" pitchFamily="34" charset="0"/>
              <a:buChar char="•"/>
            </a:pPr>
            <a:r>
              <a:rPr lang="en-US" dirty="0"/>
              <a:t>No direct assistance from management is required.</a:t>
            </a:r>
          </a:p>
          <a:p>
            <a:pPr>
              <a:buFont typeface="Arial" panose="020B0604020202020204" pitchFamily="34" charset="0"/>
              <a:buChar char="•"/>
            </a:pPr>
            <a:r>
              <a:rPr lang="en-US" dirty="0"/>
              <a:t>Project Managers should lead the team in the development of a mitigation plan and create a sense of urgency to bring closure to all issues as quickly as possible.</a:t>
            </a:r>
          </a:p>
          <a:p>
            <a:pPr>
              <a:buFont typeface="Arial" panose="020B0604020202020204" pitchFamily="34" charset="0"/>
              <a:buChar char="•"/>
            </a:pPr>
            <a:r>
              <a:rPr lang="en-US" dirty="0"/>
              <a:t>Project Managers should inform the project and PMO leadership of the yellow status and provide periodic updates.</a:t>
            </a:r>
          </a:p>
          <a:p>
            <a:pPr>
              <a:buFont typeface="Arial" panose="020B0604020202020204" pitchFamily="34" charset="0"/>
              <a:buChar char="•"/>
            </a:pPr>
            <a:r>
              <a:rPr lang="en-US" dirty="0"/>
              <a:t>Project Managers should record this information in the executive dashboard in all affected sections.</a:t>
            </a:r>
          </a:p>
          <a:p>
            <a:endParaRPr lang="en-US" dirty="0"/>
          </a:p>
        </p:txBody>
      </p:sp>
      <p:sp>
        <p:nvSpPr>
          <p:cNvPr id="3" name="Title 2"/>
          <p:cNvSpPr>
            <a:spLocks noGrp="1"/>
          </p:cNvSpPr>
          <p:nvPr>
            <p:ph type="title"/>
          </p:nvPr>
        </p:nvSpPr>
        <p:spPr/>
        <p:txBody>
          <a:bodyPr/>
          <a:lstStyle/>
          <a:p>
            <a:r>
              <a:rPr lang="en-US" dirty="0"/>
              <a:t>Project health</a:t>
            </a:r>
          </a:p>
        </p:txBody>
      </p:sp>
    </p:spTree>
    <p:extLst>
      <p:ext uri="{BB962C8B-B14F-4D97-AF65-F5344CB8AC3E}">
        <p14:creationId xmlns:p14="http://schemas.microsoft.com/office/powerpoint/2010/main" val="273298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Scrum Overview</a:t>
            </a:r>
          </a:p>
        </p:txBody>
      </p:sp>
    </p:spTree>
    <p:extLst>
      <p:ext uri="{BB962C8B-B14F-4D97-AF65-F5344CB8AC3E}">
        <p14:creationId xmlns:p14="http://schemas.microsoft.com/office/powerpoint/2010/main" val="37840811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0" indent="0" algn="ctr">
              <a:buNone/>
            </a:pPr>
            <a:r>
              <a:rPr lang="en-US" dirty="0">
                <a:highlight>
                  <a:srgbClr val="FF0000"/>
                </a:highlight>
              </a:rPr>
              <a:t>Red</a:t>
            </a:r>
            <a:r>
              <a:rPr lang="en-US" dirty="0"/>
              <a:t>  </a:t>
            </a:r>
          </a:p>
          <a:p>
            <a:endParaRPr lang="en-US" dirty="0"/>
          </a:p>
          <a:p>
            <a:pPr marL="285750" lvl="1" defTabSz="114300">
              <a:buSzPct val="100000"/>
              <a:buFont typeface="Lucida Grande"/>
              <a:buChar char="―"/>
            </a:pPr>
            <a:r>
              <a:rPr lang="en-US" sz="1800" dirty="0"/>
              <a:t>Scope, Schedule or a Key Milestone is in jeopardy.</a:t>
            </a:r>
          </a:p>
          <a:p>
            <a:pPr marL="285750" lvl="1" defTabSz="114300">
              <a:buSzPct val="100000"/>
              <a:buFont typeface="Lucida Grande"/>
              <a:buChar char="―"/>
            </a:pPr>
            <a:r>
              <a:rPr lang="en-US" sz="1800" dirty="0"/>
              <a:t>Mitigation actions failed to resolve the issue.</a:t>
            </a:r>
          </a:p>
          <a:p>
            <a:pPr marL="285750" lvl="1" defTabSz="114300">
              <a:buSzPct val="100000"/>
              <a:buFont typeface="Lucida Grande"/>
              <a:buChar char="―"/>
            </a:pPr>
            <a:r>
              <a:rPr lang="en-US" sz="1800" dirty="0"/>
              <a:t>Management assistance required through escalation process.</a:t>
            </a:r>
          </a:p>
          <a:p>
            <a:pPr marL="285750" lvl="1" defTabSz="114300">
              <a:buSzPct val="100000"/>
              <a:buFont typeface="Lucida Grande"/>
              <a:buChar char="―"/>
            </a:pPr>
            <a:r>
              <a:rPr lang="en-US" sz="1800" dirty="0"/>
              <a:t>If the team will miss a date that’s committed to the dashboard, by definition it is Red.</a:t>
            </a:r>
          </a:p>
          <a:p>
            <a:pPr marL="285750" lvl="1" defTabSz="114300">
              <a:buSzPct val="100000"/>
              <a:buFont typeface="Lucida Grande"/>
              <a:buChar char="―"/>
            </a:pPr>
            <a:r>
              <a:rPr lang="en-US" sz="1800" dirty="0"/>
              <a:t>In many cases, this will require a Change Request.</a:t>
            </a:r>
          </a:p>
          <a:p>
            <a:endParaRPr lang="en-US" dirty="0"/>
          </a:p>
        </p:txBody>
      </p:sp>
      <p:sp>
        <p:nvSpPr>
          <p:cNvPr id="3" name="Title 2"/>
          <p:cNvSpPr>
            <a:spLocks noGrp="1"/>
          </p:cNvSpPr>
          <p:nvPr>
            <p:ph type="title"/>
          </p:nvPr>
        </p:nvSpPr>
        <p:spPr/>
        <p:txBody>
          <a:bodyPr/>
          <a:lstStyle/>
          <a:p>
            <a:r>
              <a:rPr lang="en-US" dirty="0"/>
              <a:t>Project health:  red</a:t>
            </a:r>
          </a:p>
        </p:txBody>
      </p:sp>
    </p:spTree>
    <p:extLst>
      <p:ext uri="{BB962C8B-B14F-4D97-AF65-F5344CB8AC3E}">
        <p14:creationId xmlns:p14="http://schemas.microsoft.com/office/powerpoint/2010/main" val="10018476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The End</a:t>
            </a:r>
          </a:p>
        </p:txBody>
      </p:sp>
    </p:spTree>
    <p:extLst>
      <p:ext uri="{BB962C8B-B14F-4D97-AF65-F5344CB8AC3E}">
        <p14:creationId xmlns:p14="http://schemas.microsoft.com/office/powerpoint/2010/main" val="2324487878"/>
      </p:ext>
    </p:extLst>
  </p:cSld>
  <p:clrMapOvr>
    <a:masterClrMapping/>
  </p:clrMapOvr>
</p:sld>
</file>

<file path=ppt/theme/theme1.xml><?xml version="1.0" encoding="utf-8"?>
<a:theme xmlns:a="http://schemas.openxmlformats.org/drawingml/2006/main" name="ACTIVE Network Internal PPT_16">
  <a:themeElements>
    <a:clrScheme name="ACTIVE Network Custom Colors">
      <a:dk1>
        <a:srgbClr val="333333"/>
      </a:dk1>
      <a:lt1>
        <a:sysClr val="window" lastClr="FFFFFF"/>
      </a:lt1>
      <a:dk2>
        <a:srgbClr val="00A2D5"/>
      </a:dk2>
      <a:lt2>
        <a:srgbClr val="E99722"/>
      </a:lt2>
      <a:accent1>
        <a:srgbClr val="41B0DC"/>
      </a:accent1>
      <a:accent2>
        <a:srgbClr val="F79E14"/>
      </a:accent2>
      <a:accent3>
        <a:srgbClr val="9BBB59"/>
      </a:accent3>
      <a:accent4>
        <a:srgbClr val="EF6616"/>
      </a:accent4>
      <a:accent5>
        <a:srgbClr val="8F6EFF"/>
      </a:accent5>
      <a:accent6>
        <a:srgbClr val="FF7383"/>
      </a:accent6>
      <a:hlink>
        <a:srgbClr val="00A2D5"/>
      </a:hlink>
      <a:folHlink>
        <a:srgbClr val="007BA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215E2F5C27C443AF02549585CDA6DE" ma:contentTypeVersion="0" ma:contentTypeDescription="Create a new document." ma:contentTypeScope="" ma:versionID="58f97597d74ead25c66b402398b6d1e8">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BE64E5E-0A49-4FB4-98CB-785DE0EE03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7E1BC4D-3598-4EDD-A9A2-832DD584C13F}">
  <ds:schemaRefs>
    <ds:schemaRef ds:uri="http://schemas.microsoft.com/sharepoint/v3/contenttype/forms"/>
  </ds:schemaRefs>
</ds:datastoreItem>
</file>

<file path=customXml/itemProps3.xml><?xml version="1.0" encoding="utf-8"?>
<ds:datastoreItem xmlns:ds="http://schemas.openxmlformats.org/officeDocument/2006/customXml" ds:itemID="{FA81FBDC-0BA5-4DB3-AD5F-58CA71DA9B65}">
  <ds:schemaRefs>
    <ds:schemaRef ds:uri="http://schemas.openxmlformats.org/package/2006/metadata/core-properties"/>
    <ds:schemaRef ds:uri="http://purl.org/dc/dcmitype/"/>
    <ds:schemaRef ds:uri="http://schemas.microsoft.com/office/2006/metadata/properties"/>
    <ds:schemaRef ds:uri="http://www.w3.org/XML/1998/namespace"/>
    <ds:schemaRef ds:uri="http://purl.org/dc/terms/"/>
    <ds:schemaRef ds:uri="http://schemas.microsoft.com/office/2006/documentManagement/typ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Horizon.thmx</Template>
  <TotalTime>17029</TotalTime>
  <Words>4444</Words>
  <Application>Microsoft Office PowerPoint</Application>
  <PresentationFormat>On-screen Show (16:9)</PresentationFormat>
  <Paragraphs>620</Paragraphs>
  <Slides>91</Slides>
  <Notes>91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91</vt:i4>
      </vt:variant>
    </vt:vector>
  </HeadingPairs>
  <TitlesOfParts>
    <vt:vector size="98" baseType="lpstr">
      <vt:lpstr>ＭＳ Ｐゴシック</vt:lpstr>
      <vt:lpstr>黑体</vt:lpstr>
      <vt:lpstr>Arial</vt:lpstr>
      <vt:lpstr>Calibri</vt:lpstr>
      <vt:lpstr>Lucida Grande</vt:lpstr>
      <vt:lpstr>Wingdings</vt:lpstr>
      <vt:lpstr>ACTIVE Network Internal PPT_16</vt:lpstr>
      <vt:lpstr>PowerPoint Presentation</vt:lpstr>
      <vt:lpstr>Class Agenda</vt:lpstr>
      <vt:lpstr>PowerPoint Presentation</vt:lpstr>
      <vt:lpstr>Agile manifesto</vt:lpstr>
      <vt:lpstr>Agile manifesto </vt:lpstr>
      <vt:lpstr>Agile manifesto</vt:lpstr>
      <vt:lpstr>Agile manifesto</vt:lpstr>
      <vt:lpstr>Why Agile?</vt:lpstr>
      <vt:lpstr>PowerPoint Presentation</vt:lpstr>
      <vt:lpstr>Scrum Is:</vt:lpstr>
      <vt:lpstr>Scrum does not:</vt:lpstr>
      <vt:lpstr>Scrum values</vt:lpstr>
      <vt:lpstr>The Two Keys of Scrum</vt:lpstr>
      <vt:lpstr>Self-organization</vt:lpstr>
      <vt:lpstr>Empirical process control</vt:lpstr>
      <vt:lpstr>Continuous improvement</vt:lpstr>
      <vt:lpstr>PowerPoint Presentation</vt:lpstr>
      <vt:lpstr>Product Manager</vt:lpstr>
      <vt:lpstr>Business Analyst</vt:lpstr>
      <vt:lpstr>Business Analyst</vt:lpstr>
      <vt:lpstr>Scrum Master</vt:lpstr>
      <vt:lpstr>The scrum team</vt:lpstr>
      <vt:lpstr>PowerPoint Presentation</vt:lpstr>
      <vt:lpstr>Product increment</vt:lpstr>
      <vt:lpstr>Product Backlog</vt:lpstr>
      <vt:lpstr>Sprint Backlog</vt:lpstr>
      <vt:lpstr>Task Board</vt:lpstr>
      <vt:lpstr>Sprint Burndown Chart</vt:lpstr>
      <vt:lpstr>Sprint Burndown Chart</vt:lpstr>
      <vt:lpstr>Definition of Done</vt:lpstr>
      <vt:lpstr>PowerPoint Presentation</vt:lpstr>
      <vt:lpstr>Grooming:  PMO Standards</vt:lpstr>
      <vt:lpstr>Grooming:  PMO Standards</vt:lpstr>
      <vt:lpstr>Grooming:  high level</vt:lpstr>
      <vt:lpstr>Grooming:  Detailed</vt:lpstr>
      <vt:lpstr>Sprint Planning</vt:lpstr>
      <vt:lpstr>Daily Stand-up</vt:lpstr>
      <vt:lpstr>Sprint Review/Demo</vt:lpstr>
      <vt:lpstr>Sprint Retrospective</vt:lpstr>
      <vt:lpstr>PowerPoint Presentation</vt:lpstr>
      <vt:lpstr>Sprint Overview</vt:lpstr>
      <vt:lpstr>Sprint Iteration Cycle</vt:lpstr>
      <vt:lpstr>PowerPoint Presentation</vt:lpstr>
      <vt:lpstr>Appendix</vt:lpstr>
      <vt:lpstr>Waterfall</vt:lpstr>
      <vt:lpstr>Planning in an Agile Environment</vt:lpstr>
      <vt:lpstr>Scrum Project Life Cycle</vt:lpstr>
      <vt:lpstr>PowerPoint Presentation</vt:lpstr>
      <vt:lpstr>User Story Development Workflow</vt:lpstr>
      <vt:lpstr>Start with Epics</vt:lpstr>
      <vt:lpstr>Create an Epic in Jira</vt:lpstr>
      <vt:lpstr>What is a user story?</vt:lpstr>
      <vt:lpstr>Acceptance Criteria</vt:lpstr>
      <vt:lpstr>“Definition of Done” Checklist</vt:lpstr>
      <vt:lpstr>“Definition of Done” Checklist</vt:lpstr>
      <vt:lpstr>“Definition of Done” Checklist</vt:lpstr>
      <vt:lpstr>“Definition of Done” Checklist</vt:lpstr>
      <vt:lpstr>“Definition of Done” Checklist</vt:lpstr>
      <vt:lpstr>“Definition of Done” Checklist</vt:lpstr>
      <vt:lpstr>Invest criteria for user stories</vt:lpstr>
      <vt:lpstr>Independent</vt:lpstr>
      <vt:lpstr>Negotiable</vt:lpstr>
      <vt:lpstr>Valuable</vt:lpstr>
      <vt:lpstr>Estimatable</vt:lpstr>
      <vt:lpstr>small</vt:lpstr>
      <vt:lpstr>Testable</vt:lpstr>
      <vt:lpstr>Spike</vt:lpstr>
      <vt:lpstr>PowerPoint Presentation</vt:lpstr>
      <vt:lpstr>Estimate the size of the Chinese zodiac</vt:lpstr>
      <vt:lpstr>We are not good at estimating, we are good at comparing</vt:lpstr>
      <vt:lpstr>Story Points</vt:lpstr>
      <vt:lpstr>Units of measure</vt:lpstr>
      <vt:lpstr>What is 1 Story Point?</vt:lpstr>
      <vt:lpstr>Story Point Guidelines</vt:lpstr>
      <vt:lpstr>Story Point Baseline</vt:lpstr>
      <vt:lpstr>Planning Poker</vt:lpstr>
      <vt:lpstr>Main Benefits of Planning Poker</vt:lpstr>
      <vt:lpstr>Tips for Planning Poker</vt:lpstr>
      <vt:lpstr>Planning Poker</vt:lpstr>
      <vt:lpstr>PowerPoint Presentation</vt:lpstr>
      <vt:lpstr>Success metrics</vt:lpstr>
      <vt:lpstr>Success metrics</vt:lpstr>
      <vt:lpstr>Success metrics</vt:lpstr>
      <vt:lpstr>Executive Dashboard</vt:lpstr>
      <vt:lpstr>Roadmap Visibility</vt:lpstr>
      <vt:lpstr>Commitments</vt:lpstr>
      <vt:lpstr>Change Requests</vt:lpstr>
      <vt:lpstr>Project Health</vt:lpstr>
      <vt:lpstr>Project health</vt:lpstr>
      <vt:lpstr>Project health:  red</vt:lpstr>
      <vt:lpstr>PowerPoint Presentation</vt:lpstr>
    </vt:vector>
  </TitlesOfParts>
  <Company>Active Network,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Scrum Immersion Class</dc:subject>
  <dc:creator>Lance Dacy</dc:creator>
  <cp:lastModifiedBy>Woodard, Karin</cp:lastModifiedBy>
  <cp:revision>508</cp:revision>
  <dcterms:created xsi:type="dcterms:W3CDTF">2012-12-07T16:40:59Z</dcterms:created>
  <dcterms:modified xsi:type="dcterms:W3CDTF">2017-12-20T20:06:34Z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0x010100FD215E2F5C27C443AF02549585CDA6DE</vt:lpwstr>
  </property>
</Properties>
</file>