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2E7CE84-665F-449D-8967-813968BEC8A7}">
  <a:tblStyle styleId="{F2E7CE84-665F-449D-8967-813968BEC8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15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633"/>
            </a:lvl1pPr>
            <a:lvl2pPr lvl="1" algn="ctr">
              <a:spcBef>
                <a:spcPts val="0"/>
              </a:spcBef>
              <a:buSzPts val="5200"/>
              <a:buNone/>
              <a:defRPr sz="5633"/>
            </a:lvl2pPr>
            <a:lvl3pPr lvl="2" algn="ctr">
              <a:spcBef>
                <a:spcPts val="0"/>
              </a:spcBef>
              <a:buSzPts val="5200"/>
              <a:buNone/>
              <a:defRPr sz="5633"/>
            </a:lvl3pPr>
            <a:lvl4pPr lvl="3" algn="ctr">
              <a:spcBef>
                <a:spcPts val="0"/>
              </a:spcBef>
              <a:buSzPts val="5200"/>
              <a:buNone/>
              <a:defRPr sz="5633"/>
            </a:lvl4pPr>
            <a:lvl5pPr lvl="4" algn="ctr">
              <a:spcBef>
                <a:spcPts val="0"/>
              </a:spcBef>
              <a:buSzPts val="5200"/>
              <a:buNone/>
              <a:defRPr sz="5633"/>
            </a:lvl5pPr>
            <a:lvl6pPr lvl="5" algn="ctr">
              <a:spcBef>
                <a:spcPts val="0"/>
              </a:spcBef>
              <a:buSzPts val="5200"/>
              <a:buNone/>
              <a:defRPr sz="5633"/>
            </a:lvl6pPr>
            <a:lvl7pPr lvl="6" algn="ctr">
              <a:spcBef>
                <a:spcPts val="0"/>
              </a:spcBef>
              <a:buSzPts val="5200"/>
              <a:buNone/>
              <a:defRPr sz="5633"/>
            </a:lvl7pPr>
            <a:lvl8pPr lvl="7" algn="ctr">
              <a:spcBef>
                <a:spcPts val="0"/>
              </a:spcBef>
              <a:buSzPts val="5200"/>
              <a:buNone/>
              <a:defRPr sz="5633"/>
            </a:lvl8pPr>
            <a:lvl9pPr lvl="8" algn="ctr">
              <a:spcBef>
                <a:spcPts val="0"/>
              </a:spcBef>
              <a:buSzPts val="5200"/>
              <a:buNone/>
              <a:defRPr sz="56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3000"/>
            </a:lvl1pPr>
            <a:lvl2pPr lvl="1" algn="ctr">
              <a:spcBef>
                <a:spcPts val="0"/>
              </a:spcBef>
              <a:buSzPts val="12000"/>
              <a:buNone/>
              <a:defRPr sz="13000"/>
            </a:lvl2pPr>
            <a:lvl3pPr lvl="2" algn="ctr">
              <a:spcBef>
                <a:spcPts val="0"/>
              </a:spcBef>
              <a:buSzPts val="12000"/>
              <a:buNone/>
              <a:defRPr sz="13000"/>
            </a:lvl3pPr>
            <a:lvl4pPr lvl="3" algn="ctr">
              <a:spcBef>
                <a:spcPts val="0"/>
              </a:spcBef>
              <a:buSzPts val="12000"/>
              <a:buNone/>
              <a:defRPr sz="13000"/>
            </a:lvl4pPr>
            <a:lvl5pPr lvl="4" algn="ctr">
              <a:spcBef>
                <a:spcPts val="0"/>
              </a:spcBef>
              <a:buSzPts val="12000"/>
              <a:buNone/>
              <a:defRPr sz="13000"/>
            </a:lvl5pPr>
            <a:lvl6pPr lvl="5" algn="ctr">
              <a:spcBef>
                <a:spcPts val="0"/>
              </a:spcBef>
              <a:buSzPts val="12000"/>
              <a:buNone/>
              <a:defRPr sz="13000"/>
            </a:lvl6pPr>
            <a:lvl7pPr lvl="6" algn="ctr">
              <a:spcBef>
                <a:spcPts val="0"/>
              </a:spcBef>
              <a:buSzPts val="12000"/>
              <a:buNone/>
              <a:defRPr sz="13000"/>
            </a:lvl7pPr>
            <a:lvl8pPr lvl="7" algn="ctr">
              <a:spcBef>
                <a:spcPts val="0"/>
              </a:spcBef>
              <a:buSzPts val="12000"/>
              <a:buNone/>
              <a:defRPr sz="13000"/>
            </a:lvl8pPr>
            <a:lvl9pPr lvl="8" algn="ctr">
              <a:spcBef>
                <a:spcPts val="0"/>
              </a:spcBef>
              <a:buSzPts val="12000"/>
              <a:buNone/>
              <a:defRPr sz="13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900"/>
            </a:lvl1pPr>
            <a:lvl2pPr lvl="1" algn="ctr">
              <a:spcBef>
                <a:spcPts val="0"/>
              </a:spcBef>
              <a:buSzPts val="3600"/>
              <a:buNone/>
              <a:defRPr sz="3900"/>
            </a:lvl2pPr>
            <a:lvl3pPr lvl="2" algn="ctr">
              <a:spcBef>
                <a:spcPts val="0"/>
              </a:spcBef>
              <a:buSzPts val="3600"/>
              <a:buNone/>
              <a:defRPr sz="3900"/>
            </a:lvl3pPr>
            <a:lvl4pPr lvl="3" algn="ctr">
              <a:spcBef>
                <a:spcPts val="0"/>
              </a:spcBef>
              <a:buSzPts val="3600"/>
              <a:buNone/>
              <a:defRPr sz="3900"/>
            </a:lvl4pPr>
            <a:lvl5pPr lvl="4" algn="ctr">
              <a:spcBef>
                <a:spcPts val="0"/>
              </a:spcBef>
              <a:buSzPts val="3600"/>
              <a:buNone/>
              <a:defRPr sz="3900"/>
            </a:lvl5pPr>
            <a:lvl6pPr lvl="5" algn="ctr">
              <a:spcBef>
                <a:spcPts val="0"/>
              </a:spcBef>
              <a:buSzPts val="3600"/>
              <a:buNone/>
              <a:defRPr sz="3900"/>
            </a:lvl6pPr>
            <a:lvl7pPr lvl="6" algn="ctr">
              <a:spcBef>
                <a:spcPts val="0"/>
              </a:spcBef>
              <a:buSzPts val="3600"/>
              <a:buNone/>
              <a:defRPr sz="3900"/>
            </a:lvl7pPr>
            <a:lvl8pPr lvl="7" algn="ctr">
              <a:spcBef>
                <a:spcPts val="0"/>
              </a:spcBef>
              <a:buSzPts val="3600"/>
              <a:buNone/>
              <a:defRPr sz="3900"/>
            </a:lvl8pPr>
            <a:lvl9pPr lvl="8" algn="ctr">
              <a:spcBef>
                <a:spcPts val="0"/>
              </a:spcBef>
              <a:buSzPts val="3600"/>
              <a:buNone/>
              <a:defRPr sz="3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517"/>
            </a:lvl1pPr>
            <a:lvl2pPr lvl="1">
              <a:spcBef>
                <a:spcPts val="0"/>
              </a:spcBef>
              <a:buSzPts val="1200"/>
              <a:buChar char="○"/>
              <a:defRPr sz="1300"/>
            </a:lvl2pPr>
            <a:lvl3pPr lvl="2">
              <a:spcBef>
                <a:spcPts val="0"/>
              </a:spcBef>
              <a:buSzPts val="1200"/>
              <a:buChar char="■"/>
              <a:defRPr sz="1300"/>
            </a:lvl3pPr>
            <a:lvl4pPr lvl="3">
              <a:spcBef>
                <a:spcPts val="0"/>
              </a:spcBef>
              <a:buSzPts val="1200"/>
              <a:buChar char="●"/>
              <a:defRPr sz="1300"/>
            </a:lvl4pPr>
            <a:lvl5pPr lvl="4">
              <a:spcBef>
                <a:spcPts val="0"/>
              </a:spcBef>
              <a:buSzPts val="1200"/>
              <a:buChar char="○"/>
              <a:defRPr sz="1300"/>
            </a:lvl5pPr>
            <a:lvl6pPr lvl="5">
              <a:spcBef>
                <a:spcPts val="0"/>
              </a:spcBef>
              <a:buSzPts val="1200"/>
              <a:buChar char="■"/>
              <a:defRPr sz="1300"/>
            </a:lvl6pPr>
            <a:lvl7pPr lvl="6">
              <a:spcBef>
                <a:spcPts val="0"/>
              </a:spcBef>
              <a:buSzPts val="1200"/>
              <a:buChar char="●"/>
              <a:defRPr sz="1300"/>
            </a:lvl7pPr>
            <a:lvl8pPr lvl="7">
              <a:spcBef>
                <a:spcPts val="0"/>
              </a:spcBef>
              <a:buSzPts val="1200"/>
              <a:buChar char="○"/>
              <a:defRPr sz="1300"/>
            </a:lvl8pPr>
            <a:lvl9pPr lvl="8">
              <a:spcBef>
                <a:spcPts val="0"/>
              </a:spcBef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517"/>
            </a:lvl1pPr>
            <a:lvl2pPr lvl="1">
              <a:spcBef>
                <a:spcPts val="0"/>
              </a:spcBef>
              <a:buSzPts val="1200"/>
              <a:buChar char="○"/>
              <a:defRPr sz="1300"/>
            </a:lvl2pPr>
            <a:lvl3pPr lvl="2">
              <a:spcBef>
                <a:spcPts val="0"/>
              </a:spcBef>
              <a:buSzPts val="1200"/>
              <a:buChar char="■"/>
              <a:defRPr sz="1300"/>
            </a:lvl3pPr>
            <a:lvl4pPr lvl="3">
              <a:spcBef>
                <a:spcPts val="0"/>
              </a:spcBef>
              <a:buSzPts val="1200"/>
              <a:buChar char="●"/>
              <a:defRPr sz="1300"/>
            </a:lvl4pPr>
            <a:lvl5pPr lvl="4">
              <a:spcBef>
                <a:spcPts val="0"/>
              </a:spcBef>
              <a:buSzPts val="1200"/>
              <a:buChar char="○"/>
              <a:defRPr sz="1300"/>
            </a:lvl5pPr>
            <a:lvl6pPr lvl="5">
              <a:spcBef>
                <a:spcPts val="0"/>
              </a:spcBef>
              <a:buSzPts val="1200"/>
              <a:buChar char="■"/>
              <a:defRPr sz="1300"/>
            </a:lvl6pPr>
            <a:lvl7pPr lvl="6">
              <a:spcBef>
                <a:spcPts val="0"/>
              </a:spcBef>
              <a:buSzPts val="1200"/>
              <a:buChar char="●"/>
              <a:defRPr sz="1300"/>
            </a:lvl7pPr>
            <a:lvl8pPr lvl="7">
              <a:spcBef>
                <a:spcPts val="0"/>
              </a:spcBef>
              <a:buSzPts val="1200"/>
              <a:buChar char="○"/>
              <a:defRPr sz="1300"/>
            </a:lvl8pPr>
            <a:lvl9pPr lvl="8">
              <a:spcBef>
                <a:spcPts val="0"/>
              </a:spcBef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600"/>
            </a:lvl1pPr>
            <a:lvl2pPr lvl="1">
              <a:spcBef>
                <a:spcPts val="0"/>
              </a:spcBef>
              <a:buSzPts val="2400"/>
              <a:buNone/>
              <a:defRPr sz="2600"/>
            </a:lvl2pPr>
            <a:lvl3pPr lvl="2">
              <a:spcBef>
                <a:spcPts val="0"/>
              </a:spcBef>
              <a:buSzPts val="2400"/>
              <a:buNone/>
              <a:defRPr sz="2600"/>
            </a:lvl3pPr>
            <a:lvl4pPr lvl="3">
              <a:spcBef>
                <a:spcPts val="0"/>
              </a:spcBef>
              <a:buSzPts val="2400"/>
              <a:buNone/>
              <a:defRPr sz="2600"/>
            </a:lvl4pPr>
            <a:lvl5pPr lvl="4">
              <a:spcBef>
                <a:spcPts val="0"/>
              </a:spcBef>
              <a:buSzPts val="2400"/>
              <a:buNone/>
              <a:defRPr sz="2600"/>
            </a:lvl5pPr>
            <a:lvl6pPr lvl="5">
              <a:spcBef>
                <a:spcPts val="0"/>
              </a:spcBef>
              <a:buSzPts val="2400"/>
              <a:buNone/>
              <a:defRPr sz="2600"/>
            </a:lvl6pPr>
            <a:lvl7pPr lvl="6">
              <a:spcBef>
                <a:spcPts val="0"/>
              </a:spcBef>
              <a:buSzPts val="2400"/>
              <a:buNone/>
              <a:defRPr sz="2600"/>
            </a:lvl7pPr>
            <a:lvl8pPr lvl="7">
              <a:spcBef>
                <a:spcPts val="0"/>
              </a:spcBef>
              <a:buSzPts val="2400"/>
              <a:buNone/>
              <a:defRPr sz="2600"/>
            </a:lvl8pPr>
            <a:lvl9pPr lvl="8">
              <a:spcBef>
                <a:spcPts val="0"/>
              </a:spcBef>
              <a:buSzPts val="2400"/>
              <a:buNone/>
              <a:defRPr sz="2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300"/>
            </a:lvl1pPr>
            <a:lvl2pPr lvl="1">
              <a:spcBef>
                <a:spcPts val="0"/>
              </a:spcBef>
              <a:buSzPts val="1200"/>
              <a:buChar char="○"/>
              <a:defRPr sz="1300"/>
            </a:lvl2pPr>
            <a:lvl3pPr lvl="2">
              <a:spcBef>
                <a:spcPts val="0"/>
              </a:spcBef>
              <a:buSzPts val="1200"/>
              <a:buChar char="■"/>
              <a:defRPr sz="1300"/>
            </a:lvl3pPr>
            <a:lvl4pPr lvl="3">
              <a:spcBef>
                <a:spcPts val="0"/>
              </a:spcBef>
              <a:buSzPts val="1200"/>
              <a:buChar char="●"/>
              <a:defRPr sz="1300"/>
            </a:lvl4pPr>
            <a:lvl5pPr lvl="4">
              <a:spcBef>
                <a:spcPts val="0"/>
              </a:spcBef>
              <a:buSzPts val="1200"/>
              <a:buChar char="○"/>
              <a:defRPr sz="1300"/>
            </a:lvl5pPr>
            <a:lvl6pPr lvl="5">
              <a:spcBef>
                <a:spcPts val="0"/>
              </a:spcBef>
              <a:buSzPts val="1200"/>
              <a:buChar char="■"/>
              <a:defRPr sz="1300"/>
            </a:lvl6pPr>
            <a:lvl7pPr lvl="6">
              <a:spcBef>
                <a:spcPts val="0"/>
              </a:spcBef>
              <a:buSzPts val="1200"/>
              <a:buChar char="●"/>
              <a:defRPr sz="1300"/>
            </a:lvl7pPr>
            <a:lvl8pPr lvl="7">
              <a:spcBef>
                <a:spcPts val="0"/>
              </a:spcBef>
              <a:buSzPts val="1200"/>
              <a:buChar char="○"/>
              <a:defRPr sz="1300"/>
            </a:lvl8pPr>
            <a:lvl9pPr lvl="8">
              <a:spcBef>
                <a:spcPts val="0"/>
              </a:spcBef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5200"/>
            </a:lvl1pPr>
            <a:lvl2pPr lvl="1">
              <a:spcBef>
                <a:spcPts val="0"/>
              </a:spcBef>
              <a:buSzPts val="4800"/>
              <a:buNone/>
              <a:defRPr sz="5200"/>
            </a:lvl2pPr>
            <a:lvl3pPr lvl="2">
              <a:spcBef>
                <a:spcPts val="0"/>
              </a:spcBef>
              <a:buSzPts val="4800"/>
              <a:buNone/>
              <a:defRPr sz="5200"/>
            </a:lvl3pPr>
            <a:lvl4pPr lvl="3">
              <a:spcBef>
                <a:spcPts val="0"/>
              </a:spcBef>
              <a:buSzPts val="4800"/>
              <a:buNone/>
              <a:defRPr sz="5200"/>
            </a:lvl4pPr>
            <a:lvl5pPr lvl="4">
              <a:spcBef>
                <a:spcPts val="0"/>
              </a:spcBef>
              <a:buSzPts val="4800"/>
              <a:buNone/>
              <a:defRPr sz="5200"/>
            </a:lvl5pPr>
            <a:lvl6pPr lvl="5">
              <a:spcBef>
                <a:spcPts val="0"/>
              </a:spcBef>
              <a:buSzPts val="4800"/>
              <a:buNone/>
              <a:defRPr sz="5200"/>
            </a:lvl6pPr>
            <a:lvl7pPr lvl="6">
              <a:spcBef>
                <a:spcPts val="0"/>
              </a:spcBef>
              <a:buSzPts val="4800"/>
              <a:buNone/>
              <a:defRPr sz="5200"/>
            </a:lvl7pPr>
            <a:lvl8pPr lvl="7">
              <a:spcBef>
                <a:spcPts val="0"/>
              </a:spcBef>
              <a:buSzPts val="4800"/>
              <a:buNone/>
              <a:defRPr sz="5200"/>
            </a:lvl8pPr>
            <a:lvl9pPr lvl="8">
              <a:spcBef>
                <a:spcPts val="0"/>
              </a:spcBef>
              <a:buSzPts val="4800"/>
              <a:buNone/>
              <a:defRPr sz="5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9044" tIns="99044" rIns="99044" bIns="9904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80"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550"/>
            </a:lvl1pPr>
            <a:lvl2pPr lvl="1" algn="ctr">
              <a:spcBef>
                <a:spcPts val="0"/>
              </a:spcBef>
              <a:buSzPts val="4200"/>
              <a:buNone/>
              <a:defRPr sz="4550"/>
            </a:lvl2pPr>
            <a:lvl3pPr lvl="2" algn="ctr">
              <a:spcBef>
                <a:spcPts val="0"/>
              </a:spcBef>
              <a:buSzPts val="4200"/>
              <a:buNone/>
              <a:defRPr sz="4550"/>
            </a:lvl3pPr>
            <a:lvl4pPr lvl="3" algn="ctr">
              <a:spcBef>
                <a:spcPts val="0"/>
              </a:spcBef>
              <a:buSzPts val="4200"/>
              <a:buNone/>
              <a:defRPr sz="4550"/>
            </a:lvl4pPr>
            <a:lvl5pPr lvl="4" algn="ctr">
              <a:spcBef>
                <a:spcPts val="0"/>
              </a:spcBef>
              <a:buSzPts val="4200"/>
              <a:buNone/>
              <a:defRPr sz="4550"/>
            </a:lvl5pPr>
            <a:lvl6pPr lvl="5" algn="ctr">
              <a:spcBef>
                <a:spcPts val="0"/>
              </a:spcBef>
              <a:buSzPts val="4200"/>
              <a:buNone/>
              <a:defRPr sz="4550"/>
            </a:lvl6pPr>
            <a:lvl7pPr lvl="6" algn="ctr">
              <a:spcBef>
                <a:spcPts val="0"/>
              </a:spcBef>
              <a:buSzPts val="4200"/>
              <a:buNone/>
              <a:defRPr sz="4550"/>
            </a:lvl7pPr>
            <a:lvl8pPr lvl="7" algn="ctr">
              <a:spcBef>
                <a:spcPts val="0"/>
              </a:spcBef>
              <a:buSzPts val="4200"/>
              <a:buNone/>
              <a:defRPr sz="4550"/>
            </a:lvl8pPr>
            <a:lvl9pPr lvl="8" algn="ctr">
              <a:spcBef>
                <a:spcPts val="0"/>
              </a:spcBef>
              <a:buSzPts val="4200"/>
              <a:buNone/>
              <a:defRPr sz="45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83" smtClean="0">
                <a:solidFill>
                  <a:schemeClr val="dk2"/>
                </a:solidFill>
              </a:rPr>
              <a:pPr algn="r"/>
              <a:t>‹#›</a:t>
            </a:fld>
            <a:endParaRPr lang="en" sz="1083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B886B21-0BE6-442B-9F0F-6341423E5CB3}"/>
              </a:ext>
            </a:extLst>
          </p:cNvPr>
          <p:cNvGrpSpPr/>
          <p:nvPr/>
        </p:nvGrpSpPr>
        <p:grpSpPr>
          <a:xfrm>
            <a:off x="3550808" y="3601557"/>
            <a:ext cx="6153069" cy="3253678"/>
            <a:chOff x="3550808" y="3487263"/>
            <a:chExt cx="6153069" cy="3253678"/>
          </a:xfrm>
        </p:grpSpPr>
        <p:sp>
          <p:nvSpPr>
            <p:cNvPr id="58" name="Shape 58"/>
            <p:cNvSpPr txBox="1"/>
            <p:nvPr/>
          </p:nvSpPr>
          <p:spPr>
            <a:xfrm>
              <a:off x="3550808" y="3487263"/>
              <a:ext cx="4320225" cy="40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9044" tIns="99044" rIns="99044" bIns="99044" anchor="t" anchorCtr="0">
              <a:noAutofit/>
            </a:bodyPr>
            <a:lstStyle/>
            <a:p>
              <a:r>
                <a:rPr lang="en" sz="2000" b="1" dirty="0">
                  <a:solidFill>
                    <a:srgbClr val="1DACE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Key Takeaway</a:t>
              </a:r>
            </a:p>
            <a:p>
              <a:pPr>
                <a:buClr>
                  <a:srgbClr val="000000"/>
                </a:buClr>
                <a:buSzPts val="1100"/>
              </a:pPr>
              <a:endParaRPr sz="1780" dirty="0"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568392" y="3801086"/>
              <a:ext cx="6135485" cy="29398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44" tIns="99044" rIns="99044" bIns="99044" anchor="t" anchorCtr="0">
              <a:noAutofit/>
            </a:bodyPr>
            <a:lstStyle/>
            <a:p>
              <a:r>
                <a:rPr lang="en" sz="1400" b="1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PySpark ML</a:t>
              </a:r>
            </a:p>
            <a:p>
              <a:pPr>
                <a:lnSpc>
                  <a:spcPct val="115000"/>
                </a:lnSpc>
              </a:pP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PySpark and Spark ML provides a powerful machine learning solution by combining the computational power of distributed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data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 and flexibility of libraries such as pandas that are run locally. Although the learning curve is high, </a:t>
              </a:r>
              <a:r>
                <a:rPr lang="en-US" sz="1100" dirty="0" err="1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SparkML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 provided the largest range of algorithms which are more customizable than in other platforms.</a:t>
              </a:r>
              <a:endParaRPr lang="en-US"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  <a:p>
              <a:pPr>
                <a:lnSpc>
                  <a:spcPct val="115000"/>
                </a:lnSpc>
              </a:pPr>
              <a:endParaRPr sz="650" dirty="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r>
                <a:rPr lang="en" sz="1400" b="1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H2O</a:t>
              </a:r>
            </a:p>
            <a:p>
              <a:pPr>
                <a:lnSpc>
                  <a:spcPct val="115000"/>
                </a:lnSpc>
              </a:pP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Using H2O, multiple advanced models such as Deep Learning, Random Forests could be run on big data in a relatively easy manner. It is highly automated - auto-detecting variable encoding, multi-platform support and multi-language such as Python and Java. On the other hand, simpler models could be more suitable for beginners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.</a:t>
              </a:r>
            </a:p>
            <a:p>
              <a:pPr>
                <a:lnSpc>
                  <a:spcPct val="115000"/>
                </a:lnSpc>
              </a:pPr>
              <a:endParaRPr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  <a:p>
              <a:r>
                <a:rPr lang="en" sz="1400" b="1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Amazon ML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Inspite of support of AWS, AML is highly limited by the number of models available, making it a less than ideal choice for machine learning on big datasets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C9D753-431B-4479-AD32-BC445C84A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36181"/>
              </p:ext>
            </p:extLst>
          </p:nvPr>
        </p:nvGraphicFramePr>
        <p:xfrm>
          <a:off x="3671804" y="996355"/>
          <a:ext cx="5908840" cy="245725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7210">
                  <a:extLst>
                    <a:ext uri="{9D8B030D-6E8A-4147-A177-3AD203B41FA5}">
                      <a16:colId xmlns:a16="http://schemas.microsoft.com/office/drawing/2014/main" val="2386285003"/>
                    </a:ext>
                  </a:extLst>
                </a:gridCol>
                <a:gridCol w="1477210">
                  <a:extLst>
                    <a:ext uri="{9D8B030D-6E8A-4147-A177-3AD203B41FA5}">
                      <a16:colId xmlns:a16="http://schemas.microsoft.com/office/drawing/2014/main" val="2809252142"/>
                    </a:ext>
                  </a:extLst>
                </a:gridCol>
                <a:gridCol w="1477210">
                  <a:extLst>
                    <a:ext uri="{9D8B030D-6E8A-4147-A177-3AD203B41FA5}">
                      <a16:colId xmlns:a16="http://schemas.microsoft.com/office/drawing/2014/main" val="3730613070"/>
                    </a:ext>
                  </a:extLst>
                </a:gridCol>
                <a:gridCol w="1477210">
                  <a:extLst>
                    <a:ext uri="{9D8B030D-6E8A-4147-A177-3AD203B41FA5}">
                      <a16:colId xmlns:a16="http://schemas.microsoft.com/office/drawing/2014/main" val="2963031009"/>
                    </a:ext>
                  </a:extLst>
                </a:gridCol>
              </a:tblGrid>
              <a:tr h="67417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Parameters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45326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Performance 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28898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Flexibility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26024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Execution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41956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Learning Curve / Simplicity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384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Final Score 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49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202222" y="-88356"/>
            <a:ext cx="1036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Predicting Churn for </a:t>
            </a:r>
            <a:r>
              <a:rPr lang="en-US" sz="2400" b="1" dirty="0" err="1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KKbOX</a:t>
            </a:r>
            <a:r>
              <a:rPr lang="en-US" sz="2400" b="1" dirty="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Spark MLlib, H2O and Amazon 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E860DA-6AFB-406A-ABDD-D0970B1E5068}"/>
              </a:ext>
            </a:extLst>
          </p:cNvPr>
          <p:cNvGrpSpPr/>
          <p:nvPr/>
        </p:nvGrpSpPr>
        <p:grpSpPr>
          <a:xfrm>
            <a:off x="278909" y="2752926"/>
            <a:ext cx="3319197" cy="1511701"/>
            <a:chOff x="278909" y="2612250"/>
            <a:chExt cx="3319197" cy="1511701"/>
          </a:xfrm>
        </p:grpSpPr>
        <p:sp>
          <p:nvSpPr>
            <p:cNvPr id="55" name="Shape 55"/>
            <p:cNvSpPr txBox="1"/>
            <p:nvPr/>
          </p:nvSpPr>
          <p:spPr>
            <a:xfrm>
              <a:off x="1321180" y="2612250"/>
              <a:ext cx="2276926" cy="15117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44" tIns="99044" rIns="99044" bIns="99044" anchor="t" anchorCtr="0">
              <a:noAutofit/>
            </a:bodyPr>
            <a:lstStyle/>
            <a:p>
              <a:pPr>
                <a:lnSpc>
                  <a:spcPct val="125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The KKbox churn dataset  includes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data about 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historic churn, purchase and transaction data,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user profile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 data and most importantly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about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ea typeface="PT Sans Narrow"/>
                  <a:cs typeface="Segoe UI Light" panose="020B0502040204020203" pitchFamily="34" charset="0"/>
                  <a:sym typeface="PT Sans Narrow"/>
                </a:rPr>
                <a:t> 31 gigabytes of customer user logs</a:t>
              </a:r>
            </a:p>
          </p:txBody>
        </p:sp>
        <p:pic>
          <p:nvPicPr>
            <p:cNvPr id="7" name="Picture 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8DEA7FE-77BC-437E-A49F-A72E225B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909" y="2734427"/>
              <a:ext cx="998308" cy="998308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0C5043-8B77-42BB-A36B-B077B595745A}"/>
              </a:ext>
            </a:extLst>
          </p:cNvPr>
          <p:cNvGrpSpPr/>
          <p:nvPr/>
        </p:nvGrpSpPr>
        <p:grpSpPr>
          <a:xfrm>
            <a:off x="200281" y="3881660"/>
            <a:ext cx="3355172" cy="2967984"/>
            <a:chOff x="200281" y="3767362"/>
            <a:chExt cx="3355172" cy="29679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78416-123C-4080-8486-553A4FDCADDC}"/>
                </a:ext>
              </a:extLst>
            </p:cNvPr>
            <p:cNvGrpSpPr/>
            <p:nvPr/>
          </p:nvGrpSpPr>
          <p:grpSpPr>
            <a:xfrm>
              <a:off x="200281" y="3767362"/>
              <a:ext cx="1098666" cy="2967984"/>
              <a:chOff x="217865" y="3864077"/>
              <a:chExt cx="1098666" cy="2967984"/>
            </a:xfrm>
          </p:grpSpPr>
          <p:pic>
            <p:nvPicPr>
              <p:cNvPr id="8" name="Picture 7" descr="A close up of a necklace&#10;&#10;Description generated with very high confidence">
                <a:extLst>
                  <a:ext uri="{FF2B5EF4-FFF2-40B4-BE49-F238E27FC236}">
                    <a16:creationId xmlns:a16="http://schemas.microsoft.com/office/drawing/2014/main" id="{895E6F58-D4DA-41F0-B164-1BDF8EC8DF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153" t="-1285" r="20511" b="1285"/>
              <a:stretch/>
            </p:blipFill>
            <p:spPr>
              <a:xfrm>
                <a:off x="217865" y="3864077"/>
                <a:ext cx="1076936" cy="2133898"/>
              </a:xfrm>
              <a:prstGeom prst="rect">
                <a:avLst/>
              </a:prstGeom>
            </p:spPr>
          </p:pic>
          <p:pic>
            <p:nvPicPr>
              <p:cNvPr id="47" name="Picture 46" descr="A close up of a necklace&#10;&#10;Description generated with very high confidence">
                <a:extLst>
                  <a:ext uri="{FF2B5EF4-FFF2-40B4-BE49-F238E27FC236}">
                    <a16:creationId xmlns:a16="http://schemas.microsoft.com/office/drawing/2014/main" id="{2481EFF9-C284-4484-BF03-06B0E6D6E7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153" t="53392" r="20511" b="5384"/>
              <a:stretch/>
            </p:blipFill>
            <p:spPr>
              <a:xfrm>
                <a:off x="239595" y="5952391"/>
                <a:ext cx="1076936" cy="879670"/>
              </a:xfrm>
              <a:prstGeom prst="rect">
                <a:avLst/>
              </a:prstGeom>
            </p:spPr>
          </p:pic>
        </p:grpSp>
        <p:sp>
          <p:nvSpPr>
            <p:cNvPr id="56" name="Shape 56"/>
            <p:cNvSpPr txBox="1"/>
            <p:nvPr/>
          </p:nvSpPr>
          <p:spPr>
            <a:xfrm>
              <a:off x="1134206" y="3956541"/>
              <a:ext cx="2421247" cy="2734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44" tIns="99044" rIns="99044" bIns="99044" anchor="t" anchorCtr="0">
              <a:noAutofit/>
            </a:bodyPr>
            <a:lstStyle/>
            <a:p>
              <a:r>
                <a:rPr lang="en" sz="1100" b="1" u="sng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Data transformation</a:t>
              </a:r>
            </a:p>
            <a:p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We utilized Amazon S3 and EMR to manipulate and transform our data for churn prediction analysis </a:t>
              </a:r>
            </a:p>
            <a:p>
              <a:endParaRPr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  <a:p>
              <a:r>
                <a:rPr lang="en" sz="1100" b="1" u="sng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Modeling</a:t>
              </a:r>
            </a:p>
            <a:p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For PySpark ML and H2O, we tried both logistic regression and random forest classification models.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For AML, only logistic regression is available</a:t>
              </a:r>
              <a:endParaRPr lang="en"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  <a:p>
              <a:endParaRPr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  <a:p>
              <a:r>
                <a:rPr lang="en" sz="1100" b="1" u="sng" dirty="0">
                  <a:solidFill>
                    <a:schemeClr val="dk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PT Sans Narrow"/>
                </a:rPr>
                <a:t>Evaluation</a:t>
              </a:r>
            </a:p>
            <a:p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We did a 70%, 30% train-test split and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ran the model on </a:t>
              </a:r>
              <a:r>
                <a:rPr lang="en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the test dataset </a:t>
              </a:r>
              <a:r>
                <a:rPr lang="en-US" sz="11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for evaluation</a:t>
              </a:r>
              <a:endParaRPr lang="en" sz="11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Sans Narrow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191C9A-3FD3-4E41-AD99-0505CA25A582}"/>
              </a:ext>
            </a:extLst>
          </p:cNvPr>
          <p:cNvGrpSpPr/>
          <p:nvPr/>
        </p:nvGrpSpPr>
        <p:grpSpPr>
          <a:xfrm>
            <a:off x="182419" y="788747"/>
            <a:ext cx="3347500" cy="1456341"/>
            <a:chOff x="182419" y="674453"/>
            <a:chExt cx="3347500" cy="1456341"/>
          </a:xfrm>
        </p:grpSpPr>
        <p:sp>
          <p:nvSpPr>
            <p:cNvPr id="54" name="Shape 54"/>
            <p:cNvSpPr txBox="1"/>
            <p:nvPr/>
          </p:nvSpPr>
          <p:spPr>
            <a:xfrm>
              <a:off x="182419" y="1076819"/>
              <a:ext cx="3347500" cy="1053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44" tIns="99044" rIns="99044" bIns="99044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4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KKbox is one of the leading music streaming service providers in Southeast Asia market. </a:t>
              </a:r>
              <a:r>
                <a:rPr lang="en-US" sz="14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In hopes of understanding customer churn</a:t>
              </a:r>
              <a:r>
                <a:rPr lang="en" sz="14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, </a:t>
              </a:r>
              <a:r>
                <a:rPr lang="en-US" sz="1400" dirty="0" err="1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KKbox</a:t>
              </a:r>
              <a:r>
                <a:rPr lang="en-US" sz="1400" dirty="0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Sans Narrow"/>
                </a:rPr>
                <a:t> is looking to predict users who are likely to leave in the next 30 days</a:t>
              </a:r>
              <a:endParaRPr lang="en" sz="1400" dirty="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pic>
          <p:nvPicPr>
            <p:cNvPr id="50" name="Picture 2" descr="https://www.kkbox.com/about/img/logo/2x/01.png">
              <a:extLst>
                <a:ext uri="{FF2B5EF4-FFF2-40B4-BE49-F238E27FC236}">
                  <a16:creationId xmlns:a16="http://schemas.microsoft.com/office/drawing/2014/main" id="{75DF5CFA-D31D-4690-AFD1-871BE2063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64" y="674453"/>
              <a:ext cx="1595794" cy="531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7ACB3-3FC9-436B-BF24-AB67DC63B86E}"/>
              </a:ext>
            </a:extLst>
          </p:cNvPr>
          <p:cNvGrpSpPr/>
          <p:nvPr/>
        </p:nvGrpSpPr>
        <p:grpSpPr>
          <a:xfrm>
            <a:off x="5304949" y="1038592"/>
            <a:ext cx="3928417" cy="2369551"/>
            <a:chOff x="5304949" y="836372"/>
            <a:chExt cx="3928417" cy="2369551"/>
          </a:xfrm>
        </p:grpSpPr>
        <p:pic>
          <p:nvPicPr>
            <p:cNvPr id="45" name="Picture 44" descr="Screen Clipping">
              <a:extLst>
                <a:ext uri="{FF2B5EF4-FFF2-40B4-BE49-F238E27FC236}">
                  <a16:creationId xmlns:a16="http://schemas.microsoft.com/office/drawing/2014/main" id="{6AD72370-D793-4D1F-B7D2-82CC4099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743" y="836934"/>
              <a:ext cx="580434" cy="582258"/>
            </a:xfrm>
            <a:prstGeom prst="rect">
              <a:avLst/>
            </a:prstGeom>
          </p:spPr>
        </p:pic>
        <p:pic>
          <p:nvPicPr>
            <p:cNvPr id="46" name="Picture 16" descr="Image result for amazon machine learning logo">
              <a:extLst>
                <a:ext uri="{FF2B5EF4-FFF2-40B4-BE49-F238E27FC236}">
                  <a16:creationId xmlns:a16="http://schemas.microsoft.com/office/drawing/2014/main" id="{091BF30E-0CDA-4EBD-8B9D-0760C09FC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497" y="849796"/>
              <a:ext cx="556534" cy="556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6A577E-5E20-48EC-A48F-417AEF9A2ABA}"/>
                </a:ext>
              </a:extLst>
            </p:cNvPr>
            <p:cNvGrpSpPr/>
            <p:nvPr/>
          </p:nvGrpSpPr>
          <p:grpSpPr>
            <a:xfrm>
              <a:off x="6971851" y="1539914"/>
              <a:ext cx="855827" cy="1617428"/>
              <a:chOff x="6778420" y="1645422"/>
              <a:chExt cx="855827" cy="16174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98F17C0-44C3-44F9-9DA7-DCC9A3BBB498}"/>
                  </a:ext>
                </a:extLst>
              </p:cNvPr>
              <p:cNvGrpSpPr/>
              <p:nvPr/>
            </p:nvGrpSpPr>
            <p:grpSpPr>
              <a:xfrm>
                <a:off x="6778420" y="1645422"/>
                <a:ext cx="855827" cy="1201532"/>
                <a:chOff x="6810363" y="1648179"/>
                <a:chExt cx="855827" cy="1201532"/>
              </a:xfrm>
            </p:grpSpPr>
            <p:sp>
              <p:nvSpPr>
                <p:cNvPr id="27" name="5-Point Star 26"/>
                <p:cNvSpPr/>
                <p:nvPr/>
              </p:nvSpPr>
              <p:spPr>
                <a:xfrm>
                  <a:off x="6810363" y="164817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8" name="5-Point Star 27"/>
                <p:cNvSpPr/>
                <p:nvPr/>
              </p:nvSpPr>
              <p:spPr>
                <a:xfrm>
                  <a:off x="6814856" y="1958082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9" name="5-Point Star 28"/>
                <p:cNvSpPr/>
                <p:nvPr/>
              </p:nvSpPr>
              <p:spPr>
                <a:xfrm>
                  <a:off x="6814364" y="2303932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0" name="5-Point Star 29"/>
                <p:cNvSpPr/>
                <p:nvPr/>
              </p:nvSpPr>
              <p:spPr>
                <a:xfrm>
                  <a:off x="6810363" y="2666267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1" name="5-Point Star 30"/>
                <p:cNvSpPr/>
                <p:nvPr/>
              </p:nvSpPr>
              <p:spPr>
                <a:xfrm>
                  <a:off x="7151140" y="2664254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2" name="5-Point Star 31"/>
                <p:cNvSpPr/>
                <p:nvPr/>
              </p:nvSpPr>
              <p:spPr>
                <a:xfrm>
                  <a:off x="7491917" y="2664253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</p:grpSp>
          <p:sp>
            <p:nvSpPr>
              <p:cNvPr id="51" name="5-Point Star 23">
                <a:extLst>
                  <a:ext uri="{FF2B5EF4-FFF2-40B4-BE49-F238E27FC236}">
                    <a16:creationId xmlns:a16="http://schemas.microsoft.com/office/drawing/2014/main" id="{644266E9-708C-40D3-BAE9-A2275A98DE12}"/>
                  </a:ext>
                </a:extLst>
              </p:cNvPr>
              <p:cNvSpPr/>
              <p:nvPr/>
            </p:nvSpPr>
            <p:spPr>
              <a:xfrm>
                <a:off x="6778420" y="3079406"/>
                <a:ext cx="174273" cy="183444"/>
              </a:xfrm>
              <a:prstGeom prst="star5">
                <a:avLst/>
              </a:prstGeom>
              <a:solidFill>
                <a:srgbClr val="1DACE0"/>
              </a:solidFill>
              <a:ln>
                <a:solidFill>
                  <a:srgbClr val="1DACE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78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A1B604B-62FF-4300-97D3-8498DFA3222B}"/>
                </a:ext>
              </a:extLst>
            </p:cNvPr>
            <p:cNvGrpSpPr/>
            <p:nvPr/>
          </p:nvGrpSpPr>
          <p:grpSpPr>
            <a:xfrm>
              <a:off x="8368554" y="1522311"/>
              <a:ext cx="864812" cy="1677233"/>
              <a:chOff x="8315802" y="1627819"/>
              <a:chExt cx="864812" cy="167723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9127D63-6EAC-4816-A371-5599D7AF7C10}"/>
                  </a:ext>
                </a:extLst>
              </p:cNvPr>
              <p:cNvGrpSpPr/>
              <p:nvPr/>
            </p:nvGrpSpPr>
            <p:grpSpPr>
              <a:xfrm>
                <a:off x="8315802" y="1627819"/>
                <a:ext cx="864812" cy="1226734"/>
                <a:chOff x="8315802" y="1627819"/>
                <a:chExt cx="864812" cy="1226734"/>
              </a:xfrm>
            </p:grpSpPr>
            <p:sp>
              <p:nvSpPr>
                <p:cNvPr id="33" name="5-Point Star 32"/>
                <p:cNvSpPr/>
                <p:nvPr/>
              </p:nvSpPr>
              <p:spPr>
                <a:xfrm>
                  <a:off x="8315802" y="1629833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4" name="5-Point Star 33"/>
                <p:cNvSpPr/>
                <p:nvPr/>
              </p:nvSpPr>
              <p:spPr>
                <a:xfrm>
                  <a:off x="8656579" y="1627820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5" name="5-Point Star 34"/>
                <p:cNvSpPr/>
                <p:nvPr/>
              </p:nvSpPr>
              <p:spPr>
                <a:xfrm>
                  <a:off x="8997356" y="162781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6" name="5-Point Star 35"/>
                <p:cNvSpPr/>
                <p:nvPr/>
              </p:nvSpPr>
              <p:spPr>
                <a:xfrm>
                  <a:off x="8324788" y="1960095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7" name="5-Point Star 36"/>
                <p:cNvSpPr/>
                <p:nvPr/>
              </p:nvSpPr>
              <p:spPr>
                <a:xfrm>
                  <a:off x="8665564" y="1958082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39" name="5-Point Star 38"/>
                <p:cNvSpPr/>
                <p:nvPr/>
              </p:nvSpPr>
              <p:spPr>
                <a:xfrm>
                  <a:off x="8324788" y="2290357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40" name="5-Point Star 39"/>
                <p:cNvSpPr/>
                <p:nvPr/>
              </p:nvSpPr>
              <p:spPr>
                <a:xfrm>
                  <a:off x="8665564" y="2288344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41" name="5-Point Star 40"/>
                <p:cNvSpPr/>
                <p:nvPr/>
              </p:nvSpPr>
              <p:spPr>
                <a:xfrm>
                  <a:off x="9006341" y="2288343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8324788" y="267110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43" name="5-Point Star 42"/>
                <p:cNvSpPr/>
                <p:nvPr/>
              </p:nvSpPr>
              <p:spPr>
                <a:xfrm>
                  <a:off x="8665564" y="2669096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1569E0C-E44A-4D2F-8A48-DEE239AD8DC2}"/>
                  </a:ext>
                </a:extLst>
              </p:cNvPr>
              <p:cNvGrpSpPr/>
              <p:nvPr/>
            </p:nvGrpSpPr>
            <p:grpSpPr>
              <a:xfrm>
                <a:off x="8315802" y="3038913"/>
                <a:ext cx="777675" cy="266139"/>
                <a:chOff x="8315802" y="3038913"/>
                <a:chExt cx="777675" cy="266139"/>
              </a:xfrm>
            </p:grpSpPr>
            <p:sp>
              <p:nvSpPr>
                <p:cNvPr id="53" name="5-Point Star 23">
                  <a:extLst>
                    <a:ext uri="{FF2B5EF4-FFF2-40B4-BE49-F238E27FC236}">
                      <a16:creationId xmlns:a16="http://schemas.microsoft.com/office/drawing/2014/main" id="{0F6AD125-3D18-4631-9D19-5C636B5AEAE4}"/>
                    </a:ext>
                  </a:extLst>
                </p:cNvPr>
                <p:cNvSpPr/>
                <p:nvPr/>
              </p:nvSpPr>
              <p:spPr>
                <a:xfrm>
                  <a:off x="8315802" y="3080260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57" name="5-Point Star 23">
                  <a:extLst>
                    <a:ext uri="{FF2B5EF4-FFF2-40B4-BE49-F238E27FC236}">
                      <a16:creationId xmlns:a16="http://schemas.microsoft.com/office/drawing/2014/main" id="{BED73929-8730-43D5-8030-3A57A0D83F70}"/>
                    </a:ext>
                  </a:extLst>
                </p:cNvPr>
                <p:cNvSpPr/>
                <p:nvPr/>
              </p:nvSpPr>
              <p:spPr>
                <a:xfrm>
                  <a:off x="8665564" y="3080260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FF9C0FA7-5176-4D20-8FBB-A4A88585D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1" r="46372" b="9867"/>
                <a:stretch/>
              </p:blipFill>
              <p:spPr>
                <a:xfrm>
                  <a:off x="8960667" y="3038913"/>
                  <a:ext cx="132810" cy="266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FAD482-4039-43C5-8E2F-5111D0910F71}"/>
                </a:ext>
              </a:extLst>
            </p:cNvPr>
            <p:cNvGrpSpPr/>
            <p:nvPr/>
          </p:nvGrpSpPr>
          <p:grpSpPr>
            <a:xfrm>
              <a:off x="5304949" y="836372"/>
              <a:ext cx="1096758" cy="2369551"/>
              <a:chOff x="5252197" y="941880"/>
              <a:chExt cx="1096758" cy="236955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5F1280B-297A-4B9D-8954-057088E69C9F}"/>
                  </a:ext>
                </a:extLst>
              </p:cNvPr>
              <p:cNvGrpSpPr/>
              <p:nvPr/>
            </p:nvGrpSpPr>
            <p:grpSpPr>
              <a:xfrm>
                <a:off x="5372662" y="1627820"/>
                <a:ext cx="855828" cy="1265273"/>
                <a:chOff x="5304923" y="1627820"/>
                <a:chExt cx="855828" cy="1265273"/>
              </a:xfrm>
            </p:grpSpPr>
            <p:sp>
              <p:nvSpPr>
                <p:cNvPr id="3" name="5-Point Star 2"/>
                <p:cNvSpPr/>
                <p:nvPr/>
              </p:nvSpPr>
              <p:spPr>
                <a:xfrm>
                  <a:off x="5304924" y="1629834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5645701" y="1627821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16" name="5-Point Star 15"/>
                <p:cNvSpPr/>
                <p:nvPr/>
              </p:nvSpPr>
              <p:spPr>
                <a:xfrm>
                  <a:off x="5986478" y="1627820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17" name="5-Point Star 16"/>
                <p:cNvSpPr/>
                <p:nvPr/>
              </p:nvSpPr>
              <p:spPr>
                <a:xfrm>
                  <a:off x="5304924" y="1960097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18" name="5-Point Star 17"/>
                <p:cNvSpPr/>
                <p:nvPr/>
              </p:nvSpPr>
              <p:spPr>
                <a:xfrm>
                  <a:off x="5645701" y="1958084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2" name="5-Point Star 21"/>
                <p:cNvSpPr/>
                <p:nvPr/>
              </p:nvSpPr>
              <p:spPr>
                <a:xfrm>
                  <a:off x="5986478" y="1958083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3" name="5-Point Star 22"/>
                <p:cNvSpPr/>
                <p:nvPr/>
              </p:nvSpPr>
              <p:spPr>
                <a:xfrm>
                  <a:off x="5304924" y="2305945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4" name="5-Point Star 23"/>
                <p:cNvSpPr/>
                <p:nvPr/>
              </p:nvSpPr>
              <p:spPr>
                <a:xfrm>
                  <a:off x="5645701" y="2303932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26" name="5-Point Star 25"/>
                <p:cNvSpPr/>
                <p:nvPr/>
              </p:nvSpPr>
              <p:spPr>
                <a:xfrm>
                  <a:off x="5304923" y="270964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</p:grpSp>
          <p:pic>
            <p:nvPicPr>
              <p:cNvPr id="44" name="Picture 43" descr="Image result">
                <a:extLst>
                  <a:ext uri="{FF2B5EF4-FFF2-40B4-BE49-F238E27FC236}">
                    <a16:creationId xmlns:a16="http://schemas.microsoft.com/office/drawing/2014/main" id="{CA65677A-9E5E-4357-A956-6AD64B1551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2197" y="941880"/>
                <a:ext cx="1096758" cy="583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4E308DB-F530-4F5C-8CA5-5A75E2DBBA16}"/>
                  </a:ext>
                </a:extLst>
              </p:cNvPr>
              <p:cNvGrpSpPr/>
              <p:nvPr/>
            </p:nvGrpSpPr>
            <p:grpSpPr>
              <a:xfrm>
                <a:off x="5381063" y="3045292"/>
                <a:ext cx="768691" cy="266139"/>
                <a:chOff x="5269755" y="3045292"/>
                <a:chExt cx="768691" cy="266139"/>
              </a:xfrm>
            </p:grpSpPr>
            <p:sp>
              <p:nvSpPr>
                <p:cNvPr id="61" name="5-Point Star 23">
                  <a:extLst>
                    <a:ext uri="{FF2B5EF4-FFF2-40B4-BE49-F238E27FC236}">
                      <a16:creationId xmlns:a16="http://schemas.microsoft.com/office/drawing/2014/main" id="{8954CB0F-887D-424C-889E-7DEB53419F4C}"/>
                    </a:ext>
                  </a:extLst>
                </p:cNvPr>
                <p:cNvSpPr/>
                <p:nvPr/>
              </p:nvSpPr>
              <p:spPr>
                <a:xfrm>
                  <a:off x="5269755" y="308663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sp>
              <p:nvSpPr>
                <p:cNvPr id="62" name="5-Point Star 23">
                  <a:extLst>
                    <a:ext uri="{FF2B5EF4-FFF2-40B4-BE49-F238E27FC236}">
                      <a16:creationId xmlns:a16="http://schemas.microsoft.com/office/drawing/2014/main" id="{165D2248-7F66-48A7-8F36-FA09C5B1FAD6}"/>
                    </a:ext>
                  </a:extLst>
                </p:cNvPr>
                <p:cNvSpPr/>
                <p:nvPr/>
              </p:nvSpPr>
              <p:spPr>
                <a:xfrm>
                  <a:off x="5610533" y="3086639"/>
                  <a:ext cx="174273" cy="183444"/>
                </a:xfrm>
                <a:prstGeom prst="star5">
                  <a:avLst/>
                </a:prstGeom>
                <a:solidFill>
                  <a:srgbClr val="1DACE0"/>
                </a:solidFill>
                <a:ln>
                  <a:solidFill>
                    <a:srgbClr val="1DACE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780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BB04A71-B94F-4CDC-B09E-A3A71881C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1" r="57701" b="9867"/>
                <a:stretch/>
              </p:blipFill>
              <p:spPr>
                <a:xfrm>
                  <a:off x="5933693" y="3045292"/>
                  <a:ext cx="104753" cy="26613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5D06B4-DAA1-458A-93B0-76D27715A3CC}"/>
              </a:ext>
            </a:extLst>
          </p:cNvPr>
          <p:cNvSpPr txBox="1"/>
          <p:nvPr/>
        </p:nvSpPr>
        <p:spPr>
          <a:xfrm>
            <a:off x="287966" y="315778"/>
            <a:ext cx="9330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Maroon Team 4 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US" sz="12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Bekzat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Alish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(alish004@umn.edu), Bryce </a:t>
            </a:r>
            <a:r>
              <a:rPr lang="en-US" sz="12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Quesnel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(quesn012@umn.edu), Ishwarya Ravikumar (ravik020@umn.edu), Karthik </a:t>
            </a:r>
            <a:r>
              <a:rPr lang="en-US" sz="12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Narapareddy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(narap004@umn.edu), </a:t>
            </a:r>
            <a:r>
              <a:rPr lang="en-US" sz="1200" dirty="0" err="1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Shuyu</a:t>
            </a:r>
            <a:r>
              <a:rPr lang="en-US" sz="12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Sui (sui00002@umn.edu)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349</Words>
  <Application>Microsoft Office PowerPoint</Application>
  <PresentationFormat>A4 Paper (210x297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PT Sans Narrow</vt:lpstr>
      <vt:lpstr>Arial</vt:lpstr>
      <vt:lpstr>Segoe UI Black</vt:lpstr>
      <vt:lpstr>Segoe UI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Ishwarya Ravikumar</cp:lastModifiedBy>
  <cp:revision>22</cp:revision>
  <cp:lastPrinted>2017-12-06T18:48:58Z</cp:lastPrinted>
  <dcterms:modified xsi:type="dcterms:W3CDTF">2017-12-06T18:49:41Z</dcterms:modified>
</cp:coreProperties>
</file>