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9" r:id="rId4"/>
    <p:sldId id="281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95" r:id="rId16"/>
    <p:sldId id="296" r:id="rId17"/>
    <p:sldId id="297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72" r:id="rId31"/>
    <p:sldId id="274" r:id="rId32"/>
    <p:sldId id="273" r:id="rId33"/>
    <p:sldId id="280" r:id="rId34"/>
    <p:sldId id="279" r:id="rId35"/>
    <p:sldId id="278" r:id="rId36"/>
    <p:sldId id="294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94" autoAdjust="0"/>
  </p:normalViewPr>
  <p:slideViewPr>
    <p:cSldViewPr>
      <p:cViewPr>
        <p:scale>
          <a:sx n="100" d="100"/>
          <a:sy n="100" d="100"/>
        </p:scale>
        <p:origin x="-498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4978E-9C9A-4044-AAF8-6DEF4E971B6E}" type="datetimeFigureOut">
              <a:rPr lang="zh-CN" altLang="en-US" smtClean="0"/>
              <a:pPr/>
              <a:t>2018/6/6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157F9-EED9-4479-A87E-4921E1AF17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859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157F9-EED9-4479-A87E-4921E1AF17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266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157F9-EED9-4479-A87E-4921E1AF179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392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157F9-EED9-4479-A87E-4921E1AF179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8577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判断文件大小是否大于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如果大于则 移动该文件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#!/bin/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filename=media.log  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=`ls -l $filename |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'{ print $5 }'`  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=$((1024*10))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[ 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]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echo "$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mv media.log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media"`date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+%Y-%m-%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d_%H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:%M:%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S`".log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echo "$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  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定时的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日志切割脚本</a:t>
            </a:r>
            <a:endParaRPr lang="en-US" altLang="zh-CN" dirty="0" smtClean="0"/>
          </a:p>
          <a:p>
            <a:r>
              <a:rPr lang="en-US" altLang="zh-CN" dirty="0" smtClean="0"/>
              <a:t>#author: http://www.nginx.cn</a:t>
            </a:r>
          </a:p>
          <a:p>
            <a:r>
              <a:rPr lang="en-US" altLang="zh-CN" dirty="0" smtClean="0"/>
              <a:t>#!/bin/bash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设置日志文件存放目录</a:t>
            </a:r>
            <a:endParaRPr lang="en-US" altLang="zh-CN" dirty="0" smtClean="0"/>
          </a:p>
          <a:p>
            <a:r>
              <a:rPr lang="en-US" altLang="zh-CN" dirty="0" err="1" smtClean="0"/>
              <a:t>logs_path</a:t>
            </a:r>
            <a:r>
              <a:rPr lang="en-US" altLang="zh-CN" dirty="0" smtClean="0"/>
              <a:t>="/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/local/nginx-1.11.1/logs/“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err="1" smtClean="0"/>
              <a:t>pid_path</a:t>
            </a:r>
            <a:r>
              <a:rPr lang="en-US" altLang="zh-CN" dirty="0" smtClean="0"/>
              <a:t>="/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/local/nginx-1.11.1/logs/</a:t>
            </a:r>
            <a:r>
              <a:rPr lang="en-US" altLang="zh-CN" dirty="0" err="1" smtClean="0"/>
              <a:t>nginx.pid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重命名日志文件</a:t>
            </a:r>
            <a:endParaRPr lang="en-US" altLang="zh-CN" dirty="0" smtClean="0"/>
          </a:p>
          <a:p>
            <a:r>
              <a:rPr lang="en-US" altLang="zh-CN" dirty="0" smtClean="0"/>
              <a:t>mv ${logs_path}custom_access.log ${</a:t>
            </a:r>
            <a:r>
              <a:rPr lang="en-US" altLang="zh-CN" dirty="0" err="1" smtClean="0"/>
              <a:t>logs_path</a:t>
            </a:r>
            <a:r>
              <a:rPr lang="en-US" altLang="zh-CN" dirty="0" smtClean="0"/>
              <a:t>}access_$(date -d "yesterday" +"%Y-%m-%d %I:%M:%S").log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主进程发信号重新打开日志</a:t>
            </a:r>
            <a:endParaRPr lang="en-US" altLang="zh-CN" dirty="0" smtClean="0"/>
          </a:p>
          <a:p>
            <a:r>
              <a:rPr lang="en-US" altLang="zh-CN" dirty="0" smtClean="0"/>
              <a:t>kill -USR1 `cat ${</a:t>
            </a:r>
            <a:r>
              <a:rPr lang="en-US" altLang="zh-CN" dirty="0" err="1" smtClean="0"/>
              <a:t>pid_path</a:t>
            </a:r>
            <a:r>
              <a:rPr lang="en-US" altLang="zh-CN" dirty="0" smtClean="0"/>
              <a:t>}`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157F9-EED9-4479-A87E-4921E1AF1790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377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2018/6/6 Wednesday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372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2018/6/6 Wednesday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561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2018/6/6 Wednesday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61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2018/6/6 Wednesday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081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2018/6/6 Wednesday</a:t>
            </a:fld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63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2018/6/6 Wednesday</a:t>
            </a:fld>
            <a:endParaRPr lang="zh-CN" alt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6757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2018/6/6 Wednesday</a:t>
            </a:fld>
            <a:endParaRPr lang="zh-CN" alt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544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2018/6/6 Wednesday</a:t>
            </a:fld>
            <a:endParaRPr lang="zh-CN" alt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2165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2018/6/6 Wednesday</a:t>
            </a:fld>
            <a:endParaRPr lang="zh-CN" alt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708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2018/6/6 Wednesday</a:t>
            </a:fld>
            <a:endParaRPr lang="zh-CN" alt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87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2018/6/6 Wednesday</a:t>
            </a:fld>
            <a:endParaRPr lang="zh-CN" alt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169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任意多边形 11"/>
          <p:cNvSpPr>
            <a:spLocks/>
          </p:cNvSpPr>
          <p:nvPr/>
        </p:nvSpPr>
        <p:spPr bwMode="auto">
          <a:xfrm>
            <a:off x="-50800" y="5784850"/>
            <a:ext cx="3798888" cy="838200"/>
          </a:xfrm>
          <a:custGeom>
            <a:avLst/>
            <a:gdLst>
              <a:gd name="T0" fmla="*/ 2147483647 w 5760"/>
              <a:gd name="T1" fmla="*/ 2147483647 h 528"/>
              <a:gd name="T2" fmla="*/ 2147483647 w 5760"/>
              <a:gd name="T3" fmla="*/ 2147483647 h 528"/>
              <a:gd name="T4" fmla="*/ 2147483647 w 5760"/>
              <a:gd name="T5" fmla="*/ 2147483647 h 528"/>
              <a:gd name="T6" fmla="*/ 2147483647 w 576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-9525" y="5784850"/>
            <a:ext cx="3411538" cy="1092200"/>
            <a:chOff x="0" y="0"/>
            <a:chExt cx="2151" cy="688"/>
          </a:xfrm>
        </p:grpSpPr>
        <p:pic>
          <p:nvPicPr>
            <p:cNvPr id="2" name="直角三角形 13"/>
            <p:cNvPicPr>
              <a:picLocks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151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183" y="401"/>
              <a:ext cx="97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  <a:defRPr/>
              </a:pPr>
              <a:endParaRPr lang="en-US" dirty="0" smtClean="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pic>
        <p:nvPicPr>
          <p:cNvPr id="1028" name="直接连接符 14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875" y="5772150"/>
            <a:ext cx="3417888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30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34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000">
                <a:latin typeface="Arial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2018/6/6 Wednesday</a:t>
            </a:fld>
            <a:endParaRPr lang="zh-CN" altLang="en-US"/>
          </a:p>
        </p:txBody>
      </p:sp>
      <p:sp>
        <p:nvSpPr>
          <p:cNvPr id="1035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6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>
                <a:latin typeface="Arial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  <a:ea typeface="+mn-ea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68000"/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apache.org/dyn/closer.lua/flume/1.7.0/apache-flume-1.7.0-bin.tar.gz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flume.apache.org/FlumeUserGuide.html#avro-sink" TargetMode="External"/><Relationship Id="rId13" Type="http://schemas.openxmlformats.org/officeDocument/2006/relationships/hyperlink" Target="http://flume.apache.org/FlumeUserGuide.html#kafka-channel" TargetMode="External"/><Relationship Id="rId3" Type="http://schemas.openxmlformats.org/officeDocument/2006/relationships/hyperlink" Target="http://flume.apache.org/FlumeUserGuide.html#exec-source" TargetMode="External"/><Relationship Id="rId7" Type="http://schemas.openxmlformats.org/officeDocument/2006/relationships/hyperlink" Target="http://flume.apache.org/FlumeUserGuide.html#hdfs-sink" TargetMode="External"/><Relationship Id="rId12" Type="http://schemas.openxmlformats.org/officeDocument/2006/relationships/hyperlink" Target="http://flume.apache.org/FlumeUserGuide.html#jdbc-channel" TargetMode="External"/><Relationship Id="rId2" Type="http://schemas.openxmlformats.org/officeDocument/2006/relationships/hyperlink" Target="http://flume.apache.org/FlumeUserGuide.html#avro-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ume.apache.org/FlumeUserGuide.html#kafka-source" TargetMode="External"/><Relationship Id="rId11" Type="http://schemas.openxmlformats.org/officeDocument/2006/relationships/hyperlink" Target="http://flume.apache.org/FlumeUserGuide.html#memory-channel" TargetMode="External"/><Relationship Id="rId5" Type="http://schemas.openxmlformats.org/officeDocument/2006/relationships/hyperlink" Target="http://flume.apache.org/FlumeUserGuide.html#taildir-source" TargetMode="External"/><Relationship Id="rId10" Type="http://schemas.openxmlformats.org/officeDocument/2006/relationships/hyperlink" Target="http://flume.apache.org/FlumeUserGuide.html#kafka-sink" TargetMode="External"/><Relationship Id="rId4" Type="http://schemas.openxmlformats.org/officeDocument/2006/relationships/hyperlink" Target="http://flume.apache.org/FlumeUserGuide.html#spooling-directory-source" TargetMode="External"/><Relationship Id="rId9" Type="http://schemas.openxmlformats.org/officeDocument/2006/relationships/hyperlink" Target="http://flume.apache.org/FlumeUserGuide.html#file-roll-sink" TargetMode="External"/><Relationship Id="rId14" Type="http://schemas.openxmlformats.org/officeDocument/2006/relationships/hyperlink" Target="http://flume.apache.org/FlumeUserGuide.html#file-channe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flume.apache.org/FlumeUserGuide.html#file-roll-si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flume.apache.org/FlumeUserGuide.html#file-roll-sin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flume.apache.org/FlumeUserGuide.html#log4j-appender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ginx.cn/255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inuxidc.com/Linux/2016-02/128323.htm" TargetMode="External"/><Relationship Id="rId4" Type="http://schemas.openxmlformats.org/officeDocument/2006/relationships/hyperlink" Target="http://blog.csdn.net/smilefyx/article/details/2247810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Flume </a:t>
            </a:r>
            <a:r>
              <a:rPr lang="zh-CN" altLang="en-US" dirty="0" smtClean="0"/>
              <a:t>架构</a:t>
            </a:r>
            <a:r>
              <a:rPr lang="zh-CN" altLang="en-US" dirty="0"/>
              <a:t>实战</a:t>
            </a:r>
          </a:p>
        </p:txBody>
      </p:sp>
      <p:pic>
        <p:nvPicPr>
          <p:cNvPr id="2050" name="Picture 2" descr="https://gss0.bdstatic.com/-4o3dSag_xI4khGkpoWK1HF6hhy/baike/w%3D268/sign=bcd7684396cad1c8d0bbfb21473f67c4/80cb39dbb6fd52665c8f4478a818972bd40736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2448272" cy="244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969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Agent</a:t>
            </a:r>
            <a:r>
              <a:rPr lang="zh-CN" altLang="en-US" dirty="0" smtClean="0"/>
              <a:t>由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、</a:t>
            </a:r>
            <a:r>
              <a:rPr lang="en-US" altLang="zh-CN" dirty="0"/>
              <a:t>S</a:t>
            </a:r>
            <a:r>
              <a:rPr lang="en-US" altLang="zh-CN" dirty="0" smtClean="0"/>
              <a:t>ink</a:t>
            </a:r>
            <a:r>
              <a:rPr lang="zh-CN" altLang="en-US" dirty="0" smtClean="0"/>
              <a:t>组件以及其他组件构成</a:t>
            </a:r>
            <a:endParaRPr lang="en-US" altLang="zh-CN" dirty="0" smtClean="0"/>
          </a:p>
          <a:p>
            <a:r>
              <a:rPr lang="en-US" altLang="zh-CN" dirty="0" smtClean="0"/>
              <a:t>Agent</a:t>
            </a:r>
            <a:r>
              <a:rPr lang="zh-CN" altLang="en-US" dirty="0" smtClean="0"/>
              <a:t>利用这些组件负责将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从一个节点传输到另外一个节点</a:t>
            </a:r>
            <a:endParaRPr lang="en-US" altLang="zh-CN" dirty="0" smtClean="0"/>
          </a:p>
          <a:p>
            <a:r>
              <a:rPr lang="en-US" altLang="zh-CN" dirty="0" smtClean="0"/>
              <a:t>Agent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Flume </a:t>
            </a:r>
            <a:r>
              <a:rPr lang="zh-CN" altLang="en-US" dirty="0" smtClean="0"/>
              <a:t>流的基本组成部分</a:t>
            </a:r>
            <a:endParaRPr lang="en-US" altLang="zh-CN" dirty="0" smtClean="0"/>
          </a:p>
          <a:p>
            <a:r>
              <a:rPr lang="en-US" altLang="zh-CN" dirty="0" smtClean="0"/>
              <a:t>Flume</a:t>
            </a:r>
            <a:r>
              <a:rPr lang="zh-CN" altLang="en-US" dirty="0" smtClean="0"/>
              <a:t>提供了对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的配置、监控、生命周期管理等</a:t>
            </a:r>
            <a:endParaRPr lang="en-US" altLang="zh-CN" dirty="0" smtClean="0"/>
          </a:p>
          <a:p>
            <a:pPr marL="109537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193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Agent-Source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48478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 从数据发生器接收数据</a:t>
            </a:r>
            <a:r>
              <a:rPr lang="en-US" altLang="zh-CN" dirty="0"/>
              <a:t>,</a:t>
            </a:r>
            <a:r>
              <a:rPr lang="zh-CN" altLang="en-US" dirty="0"/>
              <a:t>并将接收的数据以</a:t>
            </a:r>
            <a:r>
              <a:rPr lang="en-US" altLang="zh-CN" dirty="0"/>
              <a:t>Flume</a:t>
            </a:r>
            <a:r>
              <a:rPr lang="zh-CN" altLang="en-US" dirty="0"/>
              <a:t>的</a:t>
            </a:r>
            <a:r>
              <a:rPr lang="en-US" altLang="zh-CN" dirty="0"/>
              <a:t>event</a:t>
            </a:r>
            <a:r>
              <a:rPr lang="zh-CN" altLang="en-US" dirty="0"/>
              <a:t>格式传递给一个或者多个通道</a:t>
            </a:r>
            <a:r>
              <a:rPr lang="en-US" altLang="zh-CN" dirty="0"/>
              <a:t>channal,Flume</a:t>
            </a:r>
            <a:r>
              <a:rPr lang="zh-CN" altLang="en-US" dirty="0"/>
              <a:t>提供多种数据接收的方式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Avro,Thrift</a:t>
            </a:r>
            <a:endParaRPr lang="zh-CN" altLang="en-US" dirty="0"/>
          </a:p>
        </p:txBody>
      </p:sp>
      <p:sp>
        <p:nvSpPr>
          <p:cNvPr id="5" name="云形 4"/>
          <p:cNvSpPr/>
          <p:nvPr/>
        </p:nvSpPr>
        <p:spPr bwMode="auto">
          <a:xfrm>
            <a:off x="431404" y="2690108"/>
            <a:ext cx="1890540" cy="745356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外部数据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38636" y="2391174"/>
            <a:ext cx="4464496" cy="17877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2752" y="24966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en-US" altLang="zh-CN" sz="2400" dirty="0" smtClean="0">
                <a:solidFill>
                  <a:schemeClr val="bg1"/>
                </a:solidFill>
              </a:rPr>
              <a:t>gent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>
            <a:stCxn id="5" idx="0"/>
            <a:endCxn id="6" idx="1"/>
          </p:cNvCxnSpPr>
          <p:nvPr/>
        </p:nvCxnSpPr>
        <p:spPr bwMode="auto">
          <a:xfrm>
            <a:off x="2320369" y="3062786"/>
            <a:ext cx="218267" cy="22225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 bwMode="auto">
          <a:xfrm>
            <a:off x="2682652" y="3062786"/>
            <a:ext cx="1368152" cy="61206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Source</a:t>
            </a:r>
            <a:endParaRPr kumimoji="0" lang="zh-CN" altLang="en-US" sz="18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流程图: 直接访问存储器 11"/>
          <p:cNvSpPr/>
          <p:nvPr/>
        </p:nvSpPr>
        <p:spPr bwMode="auto">
          <a:xfrm>
            <a:off x="4194820" y="3435464"/>
            <a:ext cx="1872208" cy="612068"/>
          </a:xfrm>
          <a:prstGeom prst="flowChartMagneticDrum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Channel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4" name="直接箭头连接符 13"/>
          <p:cNvCxnSpPr>
            <a:stCxn id="10" idx="6"/>
          </p:cNvCxnSpPr>
          <p:nvPr/>
        </p:nvCxnSpPr>
        <p:spPr bwMode="auto">
          <a:xfrm>
            <a:off x="4050804" y="3368820"/>
            <a:ext cx="144016" cy="372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椭圆 15"/>
          <p:cNvSpPr/>
          <p:nvPr/>
        </p:nvSpPr>
        <p:spPr bwMode="auto">
          <a:xfrm>
            <a:off x="5923012" y="2652246"/>
            <a:ext cx="1152128" cy="61206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Sink</a:t>
            </a:r>
            <a:endParaRPr kumimoji="0" lang="zh-CN" altLang="en-US" sz="18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>
            <a:endCxn id="16" idx="2"/>
          </p:cNvCxnSpPr>
          <p:nvPr/>
        </p:nvCxnSpPr>
        <p:spPr bwMode="auto">
          <a:xfrm flipV="1">
            <a:off x="5682985" y="2958280"/>
            <a:ext cx="240027" cy="477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云形 18"/>
          <p:cNvSpPr/>
          <p:nvPr/>
        </p:nvSpPr>
        <p:spPr bwMode="auto">
          <a:xfrm>
            <a:off x="7145430" y="3105402"/>
            <a:ext cx="1800200" cy="745356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数据目的地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1" name="直接箭头连接符 20"/>
          <p:cNvCxnSpPr>
            <a:stCxn id="16" idx="6"/>
          </p:cNvCxnSpPr>
          <p:nvPr/>
        </p:nvCxnSpPr>
        <p:spPr bwMode="auto">
          <a:xfrm>
            <a:off x="7075140" y="2958280"/>
            <a:ext cx="900100" cy="147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7993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椭圆 107"/>
          <p:cNvSpPr/>
          <p:nvPr/>
        </p:nvSpPr>
        <p:spPr bwMode="auto">
          <a:xfrm>
            <a:off x="2675457" y="1201232"/>
            <a:ext cx="1296144" cy="593336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source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拦截</a:t>
            </a:r>
            <a:r>
              <a:rPr lang="zh-CN" altLang="en-US" sz="2800" dirty="0" smtClean="0"/>
              <a:t>器、选择器、</a:t>
            </a:r>
            <a:r>
              <a:rPr lang="en-US" altLang="zh-CN" sz="2800" dirty="0" err="1" smtClean="0"/>
              <a:t>SinkGroup</a:t>
            </a:r>
            <a:endParaRPr lang="zh-CN" altLang="en-US" sz="2800" dirty="0"/>
          </a:p>
        </p:txBody>
      </p:sp>
      <p:sp>
        <p:nvSpPr>
          <p:cNvPr id="4" name="椭圆 3"/>
          <p:cNvSpPr/>
          <p:nvPr/>
        </p:nvSpPr>
        <p:spPr bwMode="auto">
          <a:xfrm>
            <a:off x="4440633" y="1755924"/>
            <a:ext cx="357969" cy="340251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0213" y="146855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 bwMode="auto">
          <a:xfrm>
            <a:off x="6282851" y="1794568"/>
            <a:ext cx="357969" cy="354883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流程图: 决策 7"/>
          <p:cNvSpPr/>
          <p:nvPr/>
        </p:nvSpPr>
        <p:spPr bwMode="auto">
          <a:xfrm>
            <a:off x="5430667" y="3711779"/>
            <a:ext cx="2175125" cy="696739"/>
          </a:xfrm>
          <a:prstGeom prst="flowChartDecision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Selector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16200000">
            <a:off x="5310910" y="1604525"/>
            <a:ext cx="584572" cy="704356"/>
            <a:chOff x="1611164" y="4230382"/>
            <a:chExt cx="584572" cy="704356"/>
          </a:xfrm>
        </p:grpSpPr>
        <p:sp>
          <p:nvSpPr>
            <p:cNvPr id="10" name="矩形 9"/>
            <p:cNvSpPr/>
            <p:nvPr/>
          </p:nvSpPr>
          <p:spPr bwMode="auto">
            <a:xfrm>
              <a:off x="1619672" y="4230382"/>
              <a:ext cx="576064" cy="222061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611164" y="4472583"/>
              <a:ext cx="576064" cy="222061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612701" y="4712677"/>
              <a:ext cx="576064" cy="222061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" name="云形 2"/>
          <p:cNvSpPr/>
          <p:nvPr/>
        </p:nvSpPr>
        <p:spPr bwMode="auto">
          <a:xfrm>
            <a:off x="776774" y="1370048"/>
            <a:ext cx="1008112" cy="593336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日志</a:t>
            </a:r>
          </a:p>
        </p:txBody>
      </p:sp>
      <p:cxnSp>
        <p:nvCxnSpPr>
          <p:cNvPr id="14" name="直接箭头连接符 13"/>
          <p:cNvCxnSpPr>
            <a:stCxn id="3" idx="0"/>
            <a:endCxn id="108" idx="2"/>
          </p:cNvCxnSpPr>
          <p:nvPr/>
        </p:nvCxnSpPr>
        <p:spPr bwMode="auto">
          <a:xfrm flipV="1">
            <a:off x="1784046" y="1497900"/>
            <a:ext cx="891411" cy="168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/>
          <p:cNvSpPr/>
          <p:nvPr/>
        </p:nvSpPr>
        <p:spPr bwMode="auto">
          <a:xfrm>
            <a:off x="2694897" y="2074296"/>
            <a:ext cx="1296144" cy="593336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source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3991041" y="1914604"/>
            <a:ext cx="4608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>
            <a:off x="4798602" y="1942656"/>
            <a:ext cx="4524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 bwMode="auto">
          <a:xfrm>
            <a:off x="5955374" y="1955370"/>
            <a:ext cx="3274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5200305" y="1741383"/>
            <a:ext cx="102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拦截器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3783" y="130335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6" idx="4"/>
            <a:endCxn id="8" idx="0"/>
          </p:cNvCxnSpPr>
          <p:nvPr/>
        </p:nvCxnSpPr>
        <p:spPr bwMode="auto">
          <a:xfrm>
            <a:off x="6461836" y="2149451"/>
            <a:ext cx="56394" cy="1562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2683650" y="3389093"/>
            <a:ext cx="1027822" cy="1344988"/>
            <a:chOff x="3650443" y="2679863"/>
            <a:chExt cx="1027822" cy="1344988"/>
          </a:xfrm>
        </p:grpSpPr>
        <p:sp>
          <p:nvSpPr>
            <p:cNvPr id="28" name="矩形 27"/>
            <p:cNvSpPr/>
            <p:nvPr/>
          </p:nvSpPr>
          <p:spPr bwMode="auto">
            <a:xfrm>
              <a:off x="3659575" y="2679863"/>
              <a:ext cx="1018690" cy="43177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3650443" y="3142262"/>
              <a:ext cx="1018690" cy="43177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3650443" y="3593074"/>
              <a:ext cx="1018690" cy="43177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168" name="TextBox 7167"/>
            <p:cNvSpPr txBox="1"/>
            <p:nvPr/>
          </p:nvSpPr>
          <p:spPr>
            <a:xfrm>
              <a:off x="3978968" y="2679863"/>
              <a:ext cx="461665" cy="1344988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channel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7171" name="直接箭头连接符 7170"/>
          <p:cNvCxnSpPr>
            <a:stCxn id="8" idx="1"/>
            <a:endCxn id="30" idx="3"/>
          </p:cNvCxnSpPr>
          <p:nvPr/>
        </p:nvCxnSpPr>
        <p:spPr bwMode="auto">
          <a:xfrm flipH="1">
            <a:off x="3702340" y="4060149"/>
            <a:ext cx="1728327" cy="7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3" name="直接箭头连接符 7172"/>
          <p:cNvCxnSpPr>
            <a:stCxn id="8" idx="1"/>
            <a:endCxn id="31" idx="3"/>
          </p:cNvCxnSpPr>
          <p:nvPr/>
        </p:nvCxnSpPr>
        <p:spPr bwMode="auto">
          <a:xfrm flipH="1">
            <a:off x="3702340" y="4060149"/>
            <a:ext cx="1728327" cy="458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6" name="直接箭头连接符 7175"/>
          <p:cNvCxnSpPr>
            <a:stCxn id="8" idx="1"/>
            <a:endCxn id="28" idx="3"/>
          </p:cNvCxnSpPr>
          <p:nvPr/>
        </p:nvCxnSpPr>
        <p:spPr bwMode="auto">
          <a:xfrm flipH="1" flipV="1">
            <a:off x="3711472" y="3604982"/>
            <a:ext cx="1719195" cy="455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97" name="TextBox 7196"/>
          <p:cNvSpPr txBox="1"/>
          <p:nvPr/>
        </p:nvSpPr>
        <p:spPr>
          <a:xfrm>
            <a:off x="2163117" y="5456191"/>
            <a:ext cx="653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拦截器：作用于</a:t>
            </a:r>
            <a:r>
              <a:rPr lang="en-US" altLang="zh-CN" sz="1400" dirty="0" smtClean="0"/>
              <a:t>Source</a:t>
            </a:r>
            <a:r>
              <a:rPr lang="zh-CN" altLang="en-US" sz="1400" dirty="0" smtClean="0"/>
              <a:t>，按照设定的顺序对</a:t>
            </a:r>
            <a:r>
              <a:rPr lang="en-US" altLang="zh-CN" sz="1400" dirty="0" smtClean="0"/>
              <a:t>event</a:t>
            </a:r>
            <a:r>
              <a:rPr lang="zh-CN" altLang="en-US" sz="1400" dirty="0" smtClean="0"/>
              <a:t>装饰或者过滤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通道选择器：允许</a:t>
            </a:r>
            <a:r>
              <a:rPr lang="en-US" altLang="zh-CN" sz="1400" dirty="0" smtClean="0"/>
              <a:t>Source</a:t>
            </a:r>
            <a:r>
              <a:rPr lang="zh-CN" altLang="en-US" sz="1400" dirty="0" smtClean="0"/>
              <a:t>基于预设的从所有的通道中选择一个或者多个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 err="1" smtClean="0"/>
              <a:t>SinkGroup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多个</a:t>
            </a:r>
            <a:r>
              <a:rPr lang="en-US" altLang="zh-CN" sz="1400" dirty="0" smtClean="0"/>
              <a:t>Sink</a:t>
            </a:r>
            <a:r>
              <a:rPr lang="zh-CN" altLang="en-US" sz="1400" dirty="0" smtClean="0"/>
              <a:t>可以构成一个</a:t>
            </a:r>
            <a:r>
              <a:rPr lang="en-US" altLang="zh-CN" sz="1400" dirty="0" err="1" smtClean="0"/>
              <a:t>SinkGroup</a:t>
            </a:r>
            <a:r>
              <a:rPr lang="zh-CN" altLang="en-US" sz="1400" dirty="0" smtClean="0"/>
              <a:t>可以实现</a:t>
            </a:r>
            <a:r>
              <a:rPr lang="en-US" altLang="zh-CN" sz="1400" dirty="0" smtClean="0"/>
              <a:t>Sink</a:t>
            </a:r>
            <a:r>
              <a:rPr lang="zh-CN" altLang="en-US" sz="1400" dirty="0" smtClean="0"/>
              <a:t>的负载均衡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故障转移</a:t>
            </a:r>
            <a:endParaRPr lang="zh-CN" altLang="en-US" sz="14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677563" y="2189300"/>
            <a:ext cx="1183037" cy="1186512"/>
            <a:chOff x="996558" y="2628691"/>
            <a:chExt cx="1704975" cy="1396160"/>
          </a:xfrm>
        </p:grpSpPr>
        <p:sp>
          <p:nvSpPr>
            <p:cNvPr id="45" name="椭圆 44"/>
            <p:cNvSpPr/>
            <p:nvPr/>
          </p:nvSpPr>
          <p:spPr bwMode="auto">
            <a:xfrm>
              <a:off x="1099475" y="2628691"/>
              <a:ext cx="1152128" cy="593336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sinks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1289914" y="3061872"/>
              <a:ext cx="1152128" cy="593336"/>
            </a:xfrm>
            <a:prstGeom prst="ellipse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sinks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996558" y="3431515"/>
              <a:ext cx="1183037" cy="593336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sinks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198" name="右大括号 7197"/>
            <p:cNvSpPr/>
            <p:nvPr/>
          </p:nvSpPr>
          <p:spPr bwMode="auto">
            <a:xfrm>
              <a:off x="2325351" y="2838339"/>
              <a:ext cx="376182" cy="1028035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32" name="直接箭头连接符 31"/>
          <p:cNvCxnSpPr>
            <a:stCxn id="28" idx="1"/>
            <a:endCxn id="7198" idx="1"/>
          </p:cNvCxnSpPr>
          <p:nvPr/>
        </p:nvCxnSpPr>
        <p:spPr bwMode="auto">
          <a:xfrm flipH="1" flipV="1">
            <a:off x="1860600" y="2804300"/>
            <a:ext cx="832182" cy="8006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" name="组合 69"/>
          <p:cNvGrpSpPr/>
          <p:nvPr/>
        </p:nvGrpSpPr>
        <p:grpSpPr>
          <a:xfrm>
            <a:off x="677563" y="3385110"/>
            <a:ext cx="1183037" cy="1186512"/>
            <a:chOff x="996558" y="2628691"/>
            <a:chExt cx="1704975" cy="1396160"/>
          </a:xfrm>
        </p:grpSpPr>
        <p:sp>
          <p:nvSpPr>
            <p:cNvPr id="71" name="椭圆 70"/>
            <p:cNvSpPr/>
            <p:nvPr/>
          </p:nvSpPr>
          <p:spPr bwMode="auto">
            <a:xfrm>
              <a:off x="1099475" y="2628691"/>
              <a:ext cx="1152128" cy="593336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sinks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1289914" y="3061872"/>
              <a:ext cx="1152128" cy="593336"/>
            </a:xfrm>
            <a:prstGeom prst="ellipse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sinks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 bwMode="auto">
            <a:xfrm>
              <a:off x="996558" y="3431515"/>
              <a:ext cx="1183037" cy="593336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sinks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4" name="右大括号 73"/>
            <p:cNvSpPr/>
            <p:nvPr/>
          </p:nvSpPr>
          <p:spPr bwMode="auto">
            <a:xfrm>
              <a:off x="2325351" y="2838339"/>
              <a:ext cx="376182" cy="1028035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50620" y="4583817"/>
            <a:ext cx="1183037" cy="1186512"/>
            <a:chOff x="996558" y="2628691"/>
            <a:chExt cx="1704975" cy="1396160"/>
          </a:xfrm>
        </p:grpSpPr>
        <p:sp>
          <p:nvSpPr>
            <p:cNvPr id="76" name="椭圆 75"/>
            <p:cNvSpPr/>
            <p:nvPr/>
          </p:nvSpPr>
          <p:spPr bwMode="auto">
            <a:xfrm>
              <a:off x="1099475" y="2628691"/>
              <a:ext cx="1152128" cy="593336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sinks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 bwMode="auto">
            <a:xfrm>
              <a:off x="1289914" y="3061872"/>
              <a:ext cx="1152128" cy="593336"/>
            </a:xfrm>
            <a:prstGeom prst="ellipse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sinks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" name="椭圆 77"/>
            <p:cNvSpPr/>
            <p:nvPr/>
          </p:nvSpPr>
          <p:spPr bwMode="auto">
            <a:xfrm>
              <a:off x="996558" y="3431515"/>
              <a:ext cx="1183037" cy="593336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sinks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9" name="右大括号 78"/>
            <p:cNvSpPr/>
            <p:nvPr/>
          </p:nvSpPr>
          <p:spPr bwMode="auto">
            <a:xfrm>
              <a:off x="2325351" y="2838339"/>
              <a:ext cx="376182" cy="1028035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61" name="直接箭头连接符 60"/>
          <p:cNvCxnSpPr>
            <a:stCxn id="30" idx="1"/>
            <a:endCxn id="74" idx="1"/>
          </p:cNvCxnSpPr>
          <p:nvPr/>
        </p:nvCxnSpPr>
        <p:spPr bwMode="auto">
          <a:xfrm flipH="1" flipV="1">
            <a:off x="1860600" y="4000110"/>
            <a:ext cx="823050" cy="67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箭头连接符 62"/>
          <p:cNvCxnSpPr>
            <a:stCxn id="31" idx="1"/>
            <a:endCxn id="79" idx="1"/>
          </p:cNvCxnSpPr>
          <p:nvPr/>
        </p:nvCxnSpPr>
        <p:spPr bwMode="auto">
          <a:xfrm flipH="1">
            <a:off x="1833657" y="4518193"/>
            <a:ext cx="849993" cy="6806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椭圆 106"/>
          <p:cNvSpPr/>
          <p:nvPr/>
        </p:nvSpPr>
        <p:spPr bwMode="auto">
          <a:xfrm>
            <a:off x="2683650" y="1617936"/>
            <a:ext cx="1296144" cy="593336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source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0" name="直接箭头连接符 79"/>
          <p:cNvCxnSpPr>
            <a:stCxn id="3" idx="0"/>
            <a:endCxn id="107" idx="2"/>
          </p:cNvCxnSpPr>
          <p:nvPr/>
        </p:nvCxnSpPr>
        <p:spPr bwMode="auto">
          <a:xfrm>
            <a:off x="1784046" y="1666716"/>
            <a:ext cx="899604" cy="24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箭头连接符 81"/>
          <p:cNvCxnSpPr>
            <a:stCxn id="3" idx="0"/>
            <a:endCxn id="18" idx="2"/>
          </p:cNvCxnSpPr>
          <p:nvPr/>
        </p:nvCxnSpPr>
        <p:spPr bwMode="auto">
          <a:xfrm>
            <a:off x="1784046" y="1666716"/>
            <a:ext cx="910851" cy="704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5842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Flume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flume</a:t>
            </a:r>
            <a:r>
              <a:rPr lang="zh-CN" altLang="en-US" dirty="0" smtClean="0"/>
              <a:t>安装包解压到</a:t>
            </a:r>
            <a:r>
              <a:rPr lang="en-US" altLang="zh-CN" dirty="0" smtClean="0"/>
              <a:t>/usr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109537" indent="0">
              <a:buNone/>
            </a:pPr>
            <a:r>
              <a:rPr lang="en-US" altLang="zh-CN" sz="1600" dirty="0">
                <a:hlinkClick r:id="rId2"/>
              </a:rPr>
              <a:t>http://</a:t>
            </a:r>
            <a:r>
              <a:rPr lang="en-US" altLang="zh-CN" sz="1600" dirty="0" smtClean="0">
                <a:hlinkClick r:id="rId2"/>
              </a:rPr>
              <a:t>www.apache.org/dyn/closer.lua/flume/1.7.0/apache-flume-1.7.0-bin.tar.gz</a:t>
            </a:r>
            <a:endParaRPr lang="en-US" altLang="zh-CN" sz="1600" dirty="0" smtClean="0"/>
          </a:p>
          <a:p>
            <a:pPr marL="109537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JDK1.7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JAVA_HOME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marL="109537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验证是否安装成功</a:t>
            </a:r>
            <a:endParaRPr lang="en-US" altLang="zh-CN" dirty="0" smtClean="0"/>
          </a:p>
          <a:p>
            <a:pPr marL="109537" indent="0">
              <a:buNone/>
            </a:pPr>
            <a:endParaRPr lang="en-US" altLang="zh-CN" dirty="0" smtClean="0"/>
          </a:p>
          <a:p>
            <a:pPr marL="109537" indent="0">
              <a:buNone/>
            </a:pPr>
            <a:endParaRPr lang="en-US" altLang="zh-C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280" y="3284984"/>
            <a:ext cx="7770813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50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 </a:t>
            </a:r>
            <a:r>
              <a:rPr lang="zh-CN" altLang="en-US" dirty="0" smtClean="0"/>
              <a:t>配置文件格式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616824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83568" y="5085184"/>
            <a:ext cx="83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./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bin/flume-ng agent </a:t>
            </a:r>
            <a:r>
              <a:rPr lang="en-US" altLang="zh-CN" sz="1400" dirty="0">
                <a:solidFill>
                  <a:srgbClr val="00B050"/>
                </a:solidFill>
              </a:rPr>
              <a:t>--conf </a:t>
            </a:r>
            <a:r>
              <a:rPr lang="en-US" altLang="zh-CN" sz="1400" i="1" dirty="0" err="1"/>
              <a:t>conf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-f</a:t>
            </a:r>
            <a:r>
              <a:rPr lang="en-US" altLang="zh-CN" sz="1400" dirty="0"/>
              <a:t> </a:t>
            </a:r>
            <a:r>
              <a:rPr lang="en-US" altLang="zh-CN" sz="1400" i="1" dirty="0"/>
              <a:t>conf/flume-</a:t>
            </a:r>
            <a:r>
              <a:rPr lang="en-US" altLang="zh-CN" sz="1400" i="1" dirty="0" err="1"/>
              <a:t>conf.properties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-n</a:t>
            </a:r>
            <a:r>
              <a:rPr lang="en-US" altLang="zh-CN" sz="1400" dirty="0"/>
              <a:t> </a:t>
            </a:r>
            <a:r>
              <a:rPr lang="en-US" altLang="zh-CN" sz="1400" i="1" dirty="0"/>
              <a:t>agent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D</a:t>
            </a:r>
            <a:r>
              <a:rPr lang="en-US" altLang="zh-CN" sz="1400" i="1" dirty="0" err="1"/>
              <a:t>flume.root.logger</a:t>
            </a:r>
            <a:r>
              <a:rPr lang="en-US" altLang="zh-CN" sz="1400" i="1" dirty="0"/>
              <a:t>=</a:t>
            </a:r>
            <a:r>
              <a:rPr lang="en-US" altLang="zh-CN" sz="1400" i="1" dirty="0" err="1"/>
              <a:t>INFO,console</a:t>
            </a:r>
            <a:endParaRPr lang="en-US" altLang="zh-CN" sz="1400" i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5049776" y="1686063"/>
            <a:ext cx="3063714" cy="1872208"/>
            <a:chOff x="4572000" y="4437111"/>
            <a:chExt cx="2694596" cy="1296146"/>
          </a:xfrm>
        </p:grpSpPr>
        <p:sp>
          <p:nvSpPr>
            <p:cNvPr id="9" name="矩形 8"/>
            <p:cNvSpPr/>
            <p:nvPr/>
          </p:nvSpPr>
          <p:spPr bwMode="auto">
            <a:xfrm>
              <a:off x="5076056" y="4763286"/>
              <a:ext cx="1656184" cy="7603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/>
                <a:t>Agent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4572000" y="4437111"/>
              <a:ext cx="903762" cy="73055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err="1"/>
                <a:t>NetCat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src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圆柱形 10"/>
            <p:cNvSpPr/>
            <p:nvPr/>
          </p:nvSpPr>
          <p:spPr bwMode="auto">
            <a:xfrm rot="5400000">
              <a:off x="5791210" y="4954528"/>
              <a:ext cx="463280" cy="1094178"/>
            </a:xfrm>
            <a:prstGeom prst="can">
              <a:avLst/>
            </a:prstGeom>
            <a:solidFill>
              <a:schemeClr val="bg2">
                <a:lumMod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0501" y="5367616"/>
              <a:ext cx="783916" cy="24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</a:rPr>
                <a:t>Channel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6402869" y="4437111"/>
              <a:ext cx="863727" cy="73055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logger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Sink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5" name="直接箭头连接符 14"/>
            <p:cNvCxnSpPr>
              <a:stCxn id="10" idx="5"/>
              <a:endCxn id="12" idx="1"/>
            </p:cNvCxnSpPr>
            <p:nvPr/>
          </p:nvCxnSpPr>
          <p:spPr bwMode="auto">
            <a:xfrm>
              <a:off x="5343409" y="5060676"/>
              <a:ext cx="157092" cy="430159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13" idx="2"/>
            </p:cNvCxnSpPr>
            <p:nvPr/>
          </p:nvCxnSpPr>
          <p:spPr bwMode="auto">
            <a:xfrm flipV="1">
              <a:off x="6284416" y="4802387"/>
              <a:ext cx="118453" cy="688447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436096" y="36450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yum install -y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telnet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259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基本组件测试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628800"/>
            <a:ext cx="1385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2"/>
              </a:rPr>
              <a:t> Avro Source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195736" y="1628800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Exec Source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635896" y="1628800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4"/>
              </a:rPr>
              <a:t>Spooling Directory Source</a:t>
            </a:r>
            <a:r>
              <a:rPr lang="zh-CN" altLang="en-US" dirty="0" smtClean="0"/>
              <a:t>（收集目录日志）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55776" y="2060848"/>
            <a:ext cx="357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hlinkClick r:id="rId5"/>
              </a:rPr>
              <a:t>Taildir</a:t>
            </a:r>
            <a:r>
              <a:rPr lang="en-US" altLang="zh-CN" dirty="0" smtClean="0">
                <a:hlinkClick r:id="rId5"/>
              </a:rPr>
              <a:t> Source</a:t>
            </a:r>
            <a:r>
              <a:rPr lang="zh-CN" altLang="en-US" dirty="0" smtClean="0"/>
              <a:t>（动态采集文本行）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971600" y="206084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6"/>
              </a:rPr>
              <a:t>Kafka Source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395536" y="126876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Flume Sources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256490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Flume Sinks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7584" y="2996952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7"/>
              </a:rPr>
              <a:t>HDFS Sink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2195736" y="2996952"/>
            <a:ext cx="1122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8"/>
              </a:rPr>
              <a:t>Avro Sink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347864" y="2996952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9"/>
              </a:rPr>
              <a:t>File Roll Sink</a:t>
            </a:r>
            <a:r>
              <a:rPr lang="zh-CN" altLang="en-US" dirty="0" smtClean="0"/>
              <a:t>（输出文件）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228184" y="2996952"/>
            <a:ext cx="261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10"/>
              </a:rPr>
              <a:t>Kafka Sink</a:t>
            </a:r>
            <a:r>
              <a:rPr lang="zh-CN" altLang="en-US" dirty="0" smtClean="0"/>
              <a:t>（消息队列）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467544" y="3501008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Flume Channels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1600" y="4005064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11"/>
              </a:rPr>
              <a:t>Memory Channel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2843808" y="40050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hlinkClick r:id="rId12"/>
              </a:rPr>
              <a:t>JDBC Channel</a:t>
            </a:r>
            <a:r>
              <a:rPr lang="en-US" altLang="zh-CN" dirty="0" smtClean="0"/>
              <a:t>   </a:t>
            </a:r>
            <a:r>
              <a:rPr lang="en-US" altLang="zh-CN" dirty="0" smtClean="0">
                <a:hlinkClick r:id="rId13"/>
              </a:rPr>
              <a:t>Kafka Channel</a:t>
            </a:r>
            <a:r>
              <a:rPr lang="en-US" altLang="zh-CN" dirty="0" smtClean="0"/>
              <a:t>  </a:t>
            </a:r>
            <a:r>
              <a:rPr lang="en-US" altLang="zh-CN" dirty="0" smtClean="0">
                <a:hlinkClick r:id="rId14"/>
              </a:rPr>
              <a:t>File Channel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0" dirty="0" smtClean="0"/>
              <a:t>Avro </a:t>
            </a:r>
            <a:r>
              <a:rPr lang="en-US" altLang="zh-CN" sz="1800" b="0" dirty="0" err="1" smtClean="0"/>
              <a:t>Source+MemoryChannel</a:t>
            </a:r>
            <a:r>
              <a:rPr lang="en-US" altLang="zh-CN" sz="1800" b="0" dirty="0" smtClean="0"/>
              <a:t>+ File Roll Sink</a:t>
            </a:r>
            <a:r>
              <a:rPr lang="en-US" altLang="zh-CN" sz="1800" b="0" dirty="0" smtClean="0">
                <a:hlinkClick r:id="rId2"/>
              </a:rPr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836712"/>
            <a:ext cx="747057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#  </a:t>
            </a:r>
            <a:r>
              <a:rPr lang="zh-CN" altLang="en-US" sz="1400" dirty="0" smtClean="0"/>
              <a:t>命名组件</a:t>
            </a:r>
            <a:endParaRPr lang="en-US" altLang="zh-CN" sz="1400" dirty="0" smtClean="0"/>
          </a:p>
          <a:p>
            <a:r>
              <a:rPr lang="en-US" altLang="zh-CN" sz="1400" dirty="0" smtClean="0"/>
              <a:t>a1.sources = r1</a:t>
            </a:r>
          </a:p>
          <a:p>
            <a:r>
              <a:rPr lang="en-US" altLang="zh-CN" sz="1400" dirty="0" smtClean="0"/>
              <a:t>a1.sinks = k1</a:t>
            </a:r>
          </a:p>
          <a:p>
            <a:r>
              <a:rPr lang="en-US" altLang="zh-CN" sz="1400" dirty="0" smtClean="0"/>
              <a:t>a1.channels = c1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# </a:t>
            </a:r>
            <a:r>
              <a:rPr lang="zh-CN" altLang="en-US" sz="1400" dirty="0" smtClean="0"/>
              <a:t>配置</a:t>
            </a:r>
            <a:r>
              <a:rPr lang="en-US" altLang="zh-CN" sz="1400" dirty="0" smtClean="0"/>
              <a:t>source</a:t>
            </a:r>
          </a:p>
          <a:p>
            <a:r>
              <a:rPr lang="en-US" altLang="zh-CN" sz="1400" dirty="0" smtClean="0"/>
              <a:t>a1.sources.r1.type </a:t>
            </a:r>
            <a:r>
              <a:rPr lang="en-US" altLang="zh-CN" sz="1400" b="1" dirty="0" smtClean="0"/>
              <a:t>=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avro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smtClean="0"/>
              <a:t>a1.sources.r1.bind </a:t>
            </a:r>
            <a:r>
              <a:rPr lang="en-US" altLang="zh-CN" sz="1400" b="1" dirty="0" smtClean="0"/>
              <a:t>=</a:t>
            </a:r>
            <a:r>
              <a:rPr lang="en-US" altLang="zh-CN" sz="1400" dirty="0" smtClean="0"/>
              <a:t> 192.168.204.128 </a:t>
            </a:r>
          </a:p>
          <a:p>
            <a:r>
              <a:rPr lang="en-US" altLang="zh-CN" sz="1400" dirty="0" smtClean="0"/>
              <a:t>a1.sources.r1.port </a:t>
            </a:r>
            <a:r>
              <a:rPr lang="en-US" altLang="zh-CN" sz="1400" b="1" dirty="0" smtClean="0"/>
              <a:t>=</a:t>
            </a:r>
            <a:r>
              <a:rPr lang="en-US" altLang="zh-CN" sz="1400" dirty="0" smtClean="0"/>
              <a:t> 44444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# </a:t>
            </a:r>
            <a:r>
              <a:rPr lang="zh-CN" altLang="en-US" sz="1400" dirty="0" smtClean="0"/>
              <a:t>配置 </a:t>
            </a:r>
            <a:r>
              <a:rPr lang="en-US" altLang="zh-CN" sz="1400" dirty="0" smtClean="0"/>
              <a:t>sink</a:t>
            </a:r>
          </a:p>
          <a:p>
            <a:r>
              <a:rPr lang="en-US" altLang="zh-CN" sz="1400" dirty="0" smtClean="0"/>
              <a:t>a1.sinks.k1.type = </a:t>
            </a:r>
            <a:r>
              <a:rPr lang="en-US" altLang="zh-CN" sz="1400" dirty="0" err="1" smtClean="0"/>
              <a:t>file_roll</a:t>
            </a:r>
            <a:endParaRPr lang="en-US" altLang="zh-CN" sz="1400" dirty="0" smtClean="0"/>
          </a:p>
          <a:p>
            <a:r>
              <a:rPr lang="en-US" altLang="zh-CN" sz="1400" dirty="0" smtClean="0"/>
              <a:t>a1.sinks.k1.sink.directory = /root/</a:t>
            </a:r>
            <a:r>
              <a:rPr lang="en-US" altLang="zh-CN" sz="1400" dirty="0" err="1" smtClean="0"/>
              <a:t>file_roll</a:t>
            </a:r>
            <a:endParaRPr lang="en-US" altLang="zh-CN" sz="1400" dirty="0" smtClean="0"/>
          </a:p>
          <a:p>
            <a:r>
              <a:rPr lang="en-US" altLang="zh-CN" sz="1400" dirty="0" smtClean="0"/>
              <a:t>a1.sinks.k1.sink.rollInterval = 0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# </a:t>
            </a:r>
            <a:r>
              <a:rPr lang="zh-CN" altLang="en-US" sz="1400" dirty="0" smtClean="0"/>
              <a:t>配置 </a:t>
            </a:r>
            <a:r>
              <a:rPr lang="en-US" altLang="zh-CN" sz="1400" dirty="0" smtClean="0"/>
              <a:t>channel</a:t>
            </a:r>
          </a:p>
          <a:p>
            <a:r>
              <a:rPr lang="en-US" altLang="zh-CN" sz="1400" dirty="0" smtClean="0"/>
              <a:t>a1.channels.c1.type = memory</a:t>
            </a:r>
          </a:p>
          <a:p>
            <a:r>
              <a:rPr lang="en-US" altLang="zh-CN" sz="1400" dirty="0" smtClean="0"/>
              <a:t>a1.channels.c1.capacity = 1000</a:t>
            </a:r>
          </a:p>
          <a:p>
            <a:r>
              <a:rPr lang="en-US" altLang="zh-CN" sz="1400" dirty="0" smtClean="0"/>
              <a:t>a1.channels.c1.transactionCapacity = 100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# </a:t>
            </a:r>
            <a:r>
              <a:rPr lang="zh-CN" altLang="en-US" sz="1400" dirty="0" smtClean="0"/>
              <a:t>组建各个控件</a:t>
            </a:r>
            <a:endParaRPr lang="en-US" altLang="zh-CN" sz="1400" dirty="0" smtClean="0"/>
          </a:p>
          <a:p>
            <a:r>
              <a:rPr lang="en-US" altLang="zh-CN" sz="1400" dirty="0" smtClean="0"/>
              <a:t>a1.sources.r1.channels = c1</a:t>
            </a:r>
          </a:p>
          <a:p>
            <a:r>
              <a:rPr lang="en-US" altLang="zh-CN" sz="1400" dirty="0" smtClean="0"/>
              <a:t>a1.sinks.k1.channel = c1</a:t>
            </a:r>
            <a:endParaRPr lang="en-US" altLang="zh-CN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196752"/>
            <a:ext cx="28003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5576" y="5877272"/>
            <a:ext cx="7632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./bin/flume-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ng</a:t>
            </a:r>
            <a:r>
              <a:rPr lang="en-US" altLang="zh-CN" sz="1600" dirty="0" smtClean="0">
                <a:solidFill>
                  <a:srgbClr val="FF0000"/>
                </a:solidFill>
              </a:rPr>
              <a:t> agent --conf conf -f conf/demo2.properties -n a1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227687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发送数据：</a:t>
            </a:r>
            <a:endParaRPr lang="zh-CN" alt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211960" y="2636912"/>
            <a:ext cx="4320480" cy="400110"/>
          </a:xfrm>
          <a:prstGeom prst="rect">
            <a:avLst/>
          </a:prstGeom>
          <a:solidFill>
            <a:srgbClr val="EE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333333"/>
                </a:solidFill>
                <a:latin typeface="Arial Unicode MS"/>
                <a:ea typeface="宋体" pitchFamily="2" charset="-122"/>
                <a:cs typeface="宋体" pitchFamily="2" charset="-122"/>
              </a:rPr>
              <a:t>./bin/flume-</a:t>
            </a:r>
            <a:r>
              <a:rPr lang="en-US" altLang="zh-CN" sz="1000" dirty="0" err="1" smtClean="0">
                <a:solidFill>
                  <a:srgbClr val="333333"/>
                </a:solidFill>
                <a:latin typeface="Arial Unicode MS"/>
                <a:ea typeface="宋体" pitchFamily="2" charset="-122"/>
                <a:cs typeface="宋体" pitchFamily="2" charset="-122"/>
              </a:rPr>
              <a:t>ng</a:t>
            </a:r>
            <a:r>
              <a:rPr lang="en-US" altLang="zh-CN" sz="1000" dirty="0" smtClean="0">
                <a:solidFill>
                  <a:srgbClr val="333333"/>
                </a:solidFill>
                <a:latin typeface="Arial Unicode MS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000" dirty="0" err="1" smtClean="0">
                <a:solidFill>
                  <a:srgbClr val="333333"/>
                </a:solidFill>
                <a:latin typeface="Arial Unicode MS"/>
                <a:ea typeface="宋体" pitchFamily="2" charset="-122"/>
                <a:cs typeface="宋体" pitchFamily="2" charset="-122"/>
              </a:rPr>
              <a:t>avro</a:t>
            </a:r>
            <a:r>
              <a:rPr lang="en-US" altLang="zh-CN" sz="1000" dirty="0" smtClean="0">
                <a:solidFill>
                  <a:srgbClr val="333333"/>
                </a:solidFill>
                <a:latin typeface="Arial Unicode MS"/>
                <a:ea typeface="宋体" pitchFamily="2" charset="-122"/>
                <a:cs typeface="宋体" pitchFamily="2" charset="-122"/>
              </a:rPr>
              <a:t>-client -H 192.168.204.128  -p 44444 -F /root/</a:t>
            </a:r>
            <a:r>
              <a:rPr lang="en-US" altLang="zh-CN" sz="1000" dirty="0" err="1" smtClean="0">
                <a:solidFill>
                  <a:srgbClr val="333333"/>
                </a:solidFill>
                <a:latin typeface="Arial Unicode MS"/>
                <a:ea typeface="宋体" pitchFamily="2" charset="-122"/>
                <a:cs typeface="宋体" pitchFamily="2" charset="-122"/>
              </a:rPr>
              <a:t>access.log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3284984"/>
            <a:ext cx="3114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4221088"/>
            <a:ext cx="3744416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0" dirty="0" err="1" smtClean="0"/>
              <a:t>Taildir</a:t>
            </a:r>
            <a:r>
              <a:rPr lang="en-US" altLang="zh-CN" sz="1800" b="0" dirty="0" smtClean="0"/>
              <a:t> </a:t>
            </a:r>
            <a:r>
              <a:rPr lang="en-US" altLang="zh-CN" sz="1800" b="0" dirty="0" err="1" smtClean="0"/>
              <a:t>Source+MemoryChannel</a:t>
            </a:r>
            <a:r>
              <a:rPr lang="en-US" altLang="zh-CN" sz="1800" b="0" dirty="0" smtClean="0"/>
              <a:t>+ File Roll Sink</a:t>
            </a:r>
            <a:r>
              <a:rPr lang="en-US" altLang="zh-CN" sz="1800" b="0" dirty="0" smtClean="0">
                <a:hlinkClick r:id="rId2"/>
              </a:rPr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836712"/>
            <a:ext cx="74705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#  </a:t>
            </a:r>
            <a:r>
              <a:rPr lang="zh-CN" altLang="en-US" sz="1400" dirty="0" smtClean="0"/>
              <a:t>命名组件</a:t>
            </a:r>
            <a:endParaRPr lang="en-US" altLang="zh-CN" sz="1400" dirty="0" smtClean="0"/>
          </a:p>
          <a:p>
            <a:r>
              <a:rPr lang="en-US" altLang="zh-CN" sz="1400" dirty="0" smtClean="0"/>
              <a:t>a1.sources = r1</a:t>
            </a:r>
          </a:p>
          <a:p>
            <a:r>
              <a:rPr lang="en-US" altLang="zh-CN" sz="1400" dirty="0" smtClean="0"/>
              <a:t>a1.sinks = k1</a:t>
            </a:r>
          </a:p>
          <a:p>
            <a:r>
              <a:rPr lang="en-US" altLang="zh-CN" sz="1400" dirty="0" smtClean="0"/>
              <a:t>a1.channels = c1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# </a:t>
            </a:r>
            <a:r>
              <a:rPr lang="zh-CN" altLang="en-US" sz="1400" dirty="0" smtClean="0"/>
              <a:t>配置</a:t>
            </a:r>
            <a:r>
              <a:rPr lang="en-US" altLang="zh-CN" sz="1400" dirty="0" smtClean="0"/>
              <a:t>source</a:t>
            </a:r>
          </a:p>
          <a:p>
            <a:r>
              <a:rPr lang="en-US" altLang="zh-CN" sz="1400" dirty="0" smtClean="0"/>
              <a:t>a1.sources.r1.type </a:t>
            </a:r>
            <a:r>
              <a:rPr lang="en-US" altLang="zh-CN" sz="1400" b="1" dirty="0" smtClean="0"/>
              <a:t>=</a:t>
            </a:r>
            <a:r>
              <a:rPr lang="en-US" altLang="zh-CN" sz="1400" dirty="0" smtClean="0"/>
              <a:t> TAILDIR</a:t>
            </a:r>
          </a:p>
          <a:p>
            <a:r>
              <a:rPr lang="en-US" altLang="zh-CN" sz="1400" dirty="0" smtClean="0"/>
              <a:t>a1.sources.r1. </a:t>
            </a:r>
            <a:r>
              <a:rPr lang="en-US" altLang="zh-CN" sz="1400" dirty="0" err="1" smtClean="0"/>
              <a:t>filegroups</a:t>
            </a:r>
            <a:r>
              <a:rPr lang="en-US" altLang="zh-CN" sz="1400" dirty="0" smtClean="0"/>
              <a:t> </a:t>
            </a:r>
            <a:r>
              <a:rPr lang="en-US" altLang="zh-CN" sz="1400" b="1" dirty="0" smtClean="0"/>
              <a:t>=</a:t>
            </a:r>
            <a:r>
              <a:rPr lang="en-US" altLang="zh-CN" sz="1400" dirty="0" smtClean="0"/>
              <a:t>  f1 f2 </a:t>
            </a:r>
          </a:p>
          <a:p>
            <a:r>
              <a:rPr lang="en-US" altLang="zh-CN" sz="1400" dirty="0" smtClean="0"/>
              <a:t>a1.sources.r1.filegroups.f1 = /root/</a:t>
            </a:r>
            <a:r>
              <a:rPr lang="en-US" altLang="zh-CN" sz="1400" dirty="0" err="1" smtClean="0"/>
              <a:t>tail_dir</a:t>
            </a:r>
            <a:r>
              <a:rPr lang="en-US" altLang="zh-CN" sz="1400" dirty="0" smtClean="0"/>
              <a:t>/.*\.java</a:t>
            </a:r>
          </a:p>
          <a:p>
            <a:r>
              <a:rPr lang="en-US" altLang="zh-CN" sz="1400" dirty="0" smtClean="0"/>
              <a:t>a1.sources.r1.filegroups.f2 = /root/</a:t>
            </a:r>
            <a:r>
              <a:rPr lang="en-US" altLang="zh-CN" sz="1400" dirty="0" err="1" smtClean="0"/>
              <a:t>tail_dir</a:t>
            </a:r>
            <a:r>
              <a:rPr lang="en-US" altLang="zh-CN" sz="1400" dirty="0" smtClean="0"/>
              <a:t>/.*\.log</a:t>
            </a:r>
          </a:p>
          <a:p>
            <a:r>
              <a:rPr lang="en-US" altLang="zh-CN" sz="1400" dirty="0" smtClean="0"/>
              <a:t>a1.sources.r1.fileHeader </a:t>
            </a:r>
            <a:r>
              <a:rPr lang="en-US" altLang="zh-CN" sz="1400" b="1" dirty="0" smtClean="0"/>
              <a:t>=</a:t>
            </a:r>
            <a:r>
              <a:rPr lang="en-US" altLang="zh-CN" sz="1400" dirty="0" smtClean="0"/>
              <a:t> true</a:t>
            </a:r>
          </a:p>
          <a:p>
            <a:r>
              <a:rPr lang="en-US" altLang="zh-CN" sz="1400" dirty="0" smtClean="0"/>
              <a:t>a1.sources.r1.headers.f1.from </a:t>
            </a:r>
            <a:r>
              <a:rPr lang="en-US" altLang="zh-CN" sz="1400" b="1" dirty="0" smtClean="0"/>
              <a:t>=</a:t>
            </a:r>
            <a:r>
              <a:rPr lang="en-US" altLang="zh-CN" sz="1400" dirty="0" smtClean="0"/>
              <a:t> f1</a:t>
            </a:r>
          </a:p>
          <a:p>
            <a:r>
              <a:rPr lang="en-US" altLang="zh-CN" sz="1400" dirty="0" smtClean="0"/>
              <a:t>a1.sources.r1.headers.f2.from </a:t>
            </a:r>
            <a:r>
              <a:rPr lang="en-US" altLang="zh-CN" sz="1400" b="1" dirty="0" smtClean="0"/>
              <a:t>=</a:t>
            </a:r>
            <a:r>
              <a:rPr lang="en-US" altLang="zh-CN" sz="1400" dirty="0" smtClean="0"/>
              <a:t> f2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# </a:t>
            </a:r>
            <a:r>
              <a:rPr lang="zh-CN" altLang="en-US" sz="1400" dirty="0" smtClean="0"/>
              <a:t>配置 </a:t>
            </a:r>
            <a:r>
              <a:rPr lang="en-US" altLang="zh-CN" sz="1400" dirty="0" smtClean="0"/>
              <a:t>sink</a:t>
            </a:r>
          </a:p>
          <a:p>
            <a:r>
              <a:rPr lang="en-US" altLang="zh-CN" sz="1400" dirty="0" smtClean="0"/>
              <a:t>a1.sinks.k1.type = </a:t>
            </a:r>
            <a:r>
              <a:rPr lang="en-US" altLang="zh-CN" sz="1400" dirty="0" err="1" smtClean="0"/>
              <a:t>file_roll</a:t>
            </a:r>
            <a:endParaRPr lang="en-US" altLang="zh-CN" sz="1400" dirty="0" smtClean="0"/>
          </a:p>
          <a:p>
            <a:r>
              <a:rPr lang="en-US" altLang="zh-CN" sz="1400" dirty="0" smtClean="0"/>
              <a:t>a1.sinks.k1.sink.directory = /root/</a:t>
            </a:r>
            <a:r>
              <a:rPr lang="en-US" altLang="zh-CN" sz="1400" dirty="0" err="1" smtClean="0"/>
              <a:t>file_roll</a:t>
            </a:r>
            <a:endParaRPr lang="en-US" altLang="zh-CN" sz="1400" dirty="0" smtClean="0"/>
          </a:p>
          <a:p>
            <a:r>
              <a:rPr lang="en-US" altLang="zh-CN" sz="1400" dirty="0" smtClean="0"/>
              <a:t>a1.sinks.k1.sink.rollInterval = 0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# </a:t>
            </a:r>
            <a:r>
              <a:rPr lang="zh-CN" altLang="en-US" sz="1400" dirty="0" smtClean="0"/>
              <a:t>配置 </a:t>
            </a:r>
            <a:r>
              <a:rPr lang="en-US" altLang="zh-CN" sz="1400" dirty="0" smtClean="0"/>
              <a:t>channel</a:t>
            </a:r>
          </a:p>
          <a:p>
            <a:r>
              <a:rPr lang="en-US" altLang="zh-CN" sz="1400" dirty="0" smtClean="0"/>
              <a:t>a1.channels.c1.type = memory</a:t>
            </a:r>
          </a:p>
          <a:p>
            <a:r>
              <a:rPr lang="en-US" altLang="zh-CN" sz="1400" dirty="0" smtClean="0"/>
              <a:t>a1.channels.c1.capacity = 1000</a:t>
            </a:r>
          </a:p>
          <a:p>
            <a:r>
              <a:rPr lang="en-US" altLang="zh-CN" sz="1400" dirty="0" smtClean="0"/>
              <a:t>a1.channels.c1.transactionCapacity = 100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# </a:t>
            </a:r>
            <a:r>
              <a:rPr lang="zh-CN" altLang="en-US" sz="1400" dirty="0" smtClean="0"/>
              <a:t>组建各个控件</a:t>
            </a:r>
            <a:endParaRPr lang="en-US" altLang="zh-CN" sz="1400" dirty="0" smtClean="0"/>
          </a:p>
          <a:p>
            <a:r>
              <a:rPr lang="en-US" altLang="zh-CN" sz="1400" dirty="0" smtClean="0"/>
              <a:t>a1.sources.r1.channels = c1</a:t>
            </a:r>
          </a:p>
          <a:p>
            <a:r>
              <a:rPr lang="en-US" altLang="zh-CN" sz="1400" dirty="0" smtClean="0"/>
              <a:t>a1.sinks.k1.channel = c1</a:t>
            </a:r>
            <a:endParaRPr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467544" y="6519446"/>
            <a:ext cx="7632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./bin/flume-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ng</a:t>
            </a:r>
            <a:r>
              <a:rPr lang="en-US" altLang="zh-CN" sz="1600" dirty="0" smtClean="0">
                <a:solidFill>
                  <a:srgbClr val="FF0000"/>
                </a:solidFill>
              </a:rPr>
              <a:t> agent --conf conf -f conf/demo3.properties -n a1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2933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12" y="28986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-Source/Channel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85416" y="154651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声明 采集流 </a:t>
            </a:r>
            <a:r>
              <a:rPr lang="en-US" altLang="zh-CN" dirty="0"/>
              <a:t>source channel sinks</a:t>
            </a:r>
          </a:p>
          <a:p>
            <a:r>
              <a:rPr lang="en-US" altLang="zh-CN" dirty="0" err="1"/>
              <a:t>agent.sources</a:t>
            </a:r>
            <a:r>
              <a:rPr lang="en-US" altLang="zh-CN" dirty="0"/>
              <a:t> = s1 s2</a:t>
            </a:r>
          </a:p>
          <a:p>
            <a:r>
              <a:rPr lang="en-US" altLang="zh-CN" dirty="0" err="1"/>
              <a:t>agent.channels</a:t>
            </a:r>
            <a:r>
              <a:rPr lang="en-US" altLang="zh-CN" dirty="0"/>
              <a:t> = c1</a:t>
            </a:r>
          </a:p>
          <a:p>
            <a:r>
              <a:rPr lang="en-US" altLang="zh-CN" dirty="0" err="1"/>
              <a:t>agent.sinks</a:t>
            </a:r>
            <a:r>
              <a:rPr lang="en-US" altLang="zh-CN" dirty="0"/>
              <a:t> = </a:t>
            </a:r>
            <a:r>
              <a:rPr lang="en-US" altLang="zh-CN" dirty="0" smtClean="0"/>
              <a:t>sk1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source</a:t>
            </a:r>
            <a:r>
              <a:rPr lang="zh-CN" altLang="en-US" dirty="0"/>
              <a:t>源</a:t>
            </a:r>
          </a:p>
          <a:p>
            <a:r>
              <a:rPr lang="en-US" altLang="zh-CN" dirty="0"/>
              <a:t>agent.sources.s1.type = </a:t>
            </a:r>
            <a:r>
              <a:rPr lang="en-US" altLang="zh-CN" dirty="0" err="1"/>
              <a:t>netcat</a:t>
            </a:r>
            <a:endParaRPr lang="en-US" altLang="zh-CN" dirty="0"/>
          </a:p>
          <a:p>
            <a:r>
              <a:rPr lang="en-US" altLang="zh-CN" dirty="0"/>
              <a:t>agent.sources.s1.bind = 0.0.0.0</a:t>
            </a:r>
          </a:p>
          <a:p>
            <a:r>
              <a:rPr lang="en-US" altLang="zh-CN" dirty="0"/>
              <a:t>agent.sources.s1.port = 8888</a:t>
            </a:r>
          </a:p>
          <a:p>
            <a:r>
              <a:rPr lang="en-US" altLang="zh-CN" dirty="0"/>
              <a:t>agent.sources.s2.type = </a:t>
            </a:r>
            <a:r>
              <a:rPr lang="en-US" altLang="zh-CN" dirty="0" err="1"/>
              <a:t>netcat</a:t>
            </a:r>
            <a:endParaRPr lang="en-US" altLang="zh-CN" dirty="0"/>
          </a:p>
          <a:p>
            <a:r>
              <a:rPr lang="en-US" altLang="zh-CN" dirty="0"/>
              <a:t>agent.sources.s2.bind = 0.0.0.0</a:t>
            </a:r>
          </a:p>
          <a:p>
            <a:r>
              <a:rPr lang="en-US" altLang="zh-CN" dirty="0"/>
              <a:t>agent.sources.s2.port = 9999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channel</a:t>
            </a:r>
          </a:p>
          <a:p>
            <a:r>
              <a:rPr lang="en-US" altLang="zh-CN" dirty="0"/>
              <a:t>agent.channels.c1.type = memory</a:t>
            </a:r>
          </a:p>
          <a:p>
            <a:r>
              <a:rPr lang="en-US" altLang="zh-CN" dirty="0"/>
              <a:t>agent.channels.c1.capacity = </a:t>
            </a:r>
            <a:r>
              <a:rPr lang="en-US" altLang="zh-CN" dirty="0" smtClean="0"/>
              <a:t>100</a:t>
            </a:r>
          </a:p>
          <a:p>
            <a:endParaRPr lang="en-US" altLang="zh-CN" b="1" dirty="0"/>
          </a:p>
        </p:txBody>
      </p:sp>
      <p:sp>
        <p:nvSpPr>
          <p:cNvPr id="33" name="矩形 32"/>
          <p:cNvSpPr/>
          <p:nvPr/>
        </p:nvSpPr>
        <p:spPr>
          <a:xfrm>
            <a:off x="3995936" y="31276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sinks</a:t>
            </a:r>
          </a:p>
          <a:p>
            <a:r>
              <a:rPr lang="en-US" altLang="zh-CN" dirty="0"/>
              <a:t>agent.sinks.sk1.type = </a:t>
            </a:r>
            <a:r>
              <a:rPr lang="en-US" altLang="zh-CN" dirty="0" err="1"/>
              <a:t>file_roll</a:t>
            </a:r>
            <a:endParaRPr lang="en-US" altLang="zh-CN" dirty="0"/>
          </a:p>
          <a:p>
            <a:r>
              <a:rPr lang="en-US" altLang="zh-CN" dirty="0"/>
              <a:t>agent.sinks.sk1.sink.directory = /root/dir1</a:t>
            </a:r>
          </a:p>
          <a:p>
            <a:r>
              <a:rPr lang="en-US" altLang="zh-CN" dirty="0" smtClean="0"/>
              <a:t>agent.sinks.sk1.sink.rollInterval=0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对接 </a:t>
            </a:r>
            <a:r>
              <a:rPr lang="en-US" altLang="zh-CN" dirty="0"/>
              <a:t>source </a:t>
            </a:r>
            <a:r>
              <a:rPr lang="zh-CN" altLang="en-US" dirty="0"/>
              <a:t>和 </a:t>
            </a:r>
            <a:r>
              <a:rPr lang="en-US" altLang="zh-CN" dirty="0" err="1"/>
              <a:t>sinsk</a:t>
            </a:r>
            <a:endParaRPr lang="en-US" altLang="zh-CN" dirty="0"/>
          </a:p>
          <a:p>
            <a:r>
              <a:rPr lang="en-US" altLang="zh-CN" dirty="0"/>
              <a:t>agent.sources.s1.channels = c1</a:t>
            </a:r>
          </a:p>
          <a:p>
            <a:r>
              <a:rPr lang="en-US" altLang="zh-CN" dirty="0"/>
              <a:t>agent.sources.s2.channels = c1</a:t>
            </a:r>
          </a:p>
          <a:p>
            <a:r>
              <a:rPr lang="en-US" altLang="zh-CN" dirty="0"/>
              <a:t>agent.sinks.sk1.channel = </a:t>
            </a:r>
            <a:r>
              <a:rPr lang="en-US" altLang="zh-CN" dirty="0" smtClean="0"/>
              <a:t>c1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539552" y="5635645"/>
            <a:ext cx="7668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附注</a:t>
            </a:r>
            <a:r>
              <a:rPr lang="en-US" altLang="zh-CN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多个</a:t>
            </a:r>
            <a:r>
              <a:rPr lang="en-US" altLang="zh-CN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zh-CN" alt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对接一个</a:t>
            </a:r>
            <a:r>
              <a:rPr lang="en-US" altLang="zh-CN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channel,</a:t>
            </a:r>
            <a:r>
              <a:rPr lang="zh-CN" alt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将收集到的数据输出到指定目录</a:t>
            </a:r>
            <a:endParaRPr lang="en-US" altLang="zh-CN" sz="1400" b="1" dirty="0" smtClean="0"/>
          </a:p>
        </p:txBody>
      </p:sp>
      <p:grpSp>
        <p:nvGrpSpPr>
          <p:cNvPr id="37" name="组合 36"/>
          <p:cNvGrpSpPr/>
          <p:nvPr/>
        </p:nvGrpSpPr>
        <p:grpSpPr>
          <a:xfrm>
            <a:off x="4557846" y="1335635"/>
            <a:ext cx="2799597" cy="1745529"/>
            <a:chOff x="4557846" y="1335635"/>
            <a:chExt cx="2799597" cy="1745529"/>
          </a:xfrm>
        </p:grpSpPr>
        <p:grpSp>
          <p:nvGrpSpPr>
            <p:cNvPr id="24" name="组合 23"/>
            <p:cNvGrpSpPr/>
            <p:nvPr/>
          </p:nvGrpSpPr>
          <p:grpSpPr>
            <a:xfrm>
              <a:off x="4557846" y="1335635"/>
              <a:ext cx="2799597" cy="1745529"/>
              <a:chOff x="806195" y="1534329"/>
              <a:chExt cx="2799597" cy="1745529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06195" y="1534329"/>
                <a:ext cx="2799597" cy="1356904"/>
                <a:chOff x="4680143" y="4831104"/>
                <a:chExt cx="2462300" cy="782948"/>
              </a:xfrm>
            </p:grpSpPr>
            <p:sp>
              <p:nvSpPr>
                <p:cNvPr id="5" name="矩形 4"/>
                <p:cNvSpPr/>
                <p:nvPr/>
              </p:nvSpPr>
              <p:spPr bwMode="auto">
                <a:xfrm>
                  <a:off x="5076056" y="5098373"/>
                  <a:ext cx="1656184" cy="42526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dirty="0" smtClean="0"/>
                    <a:t>Agent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" name="椭圆 5"/>
                <p:cNvSpPr/>
                <p:nvPr/>
              </p:nvSpPr>
              <p:spPr bwMode="auto">
                <a:xfrm>
                  <a:off x="4680143" y="4831104"/>
                  <a:ext cx="664096" cy="47313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00" dirty="0" err="1"/>
                    <a:t>NetCat</a:t>
                  </a:r>
                  <a:endParaRPr kumimoji="0" lang="en-US" altLang="zh-CN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r>
                    <a:rPr kumimoji="0" lang="en-US" altLang="zh-CN" sz="8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rPr>
                    <a:t>src</a:t>
                  </a:r>
                  <a:endParaRPr kumimoji="0" lang="zh-CN" alt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7" name="圆柱形 6"/>
                <p:cNvSpPr/>
                <p:nvPr/>
              </p:nvSpPr>
              <p:spPr bwMode="auto">
                <a:xfrm rot="5400000">
                  <a:off x="5850812" y="4894926"/>
                  <a:ext cx="344075" cy="1094178"/>
                </a:xfrm>
                <a:prstGeom prst="can">
                  <a:avLst/>
                </a:prstGeom>
                <a:solidFill>
                  <a:schemeClr val="bg2">
                    <a:lumMod val="2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500500" y="5367616"/>
                  <a:ext cx="938321" cy="195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bg1"/>
                      </a:solidFill>
                    </a:rPr>
                    <a:t>Channel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 bwMode="auto">
                <a:xfrm>
                  <a:off x="6374863" y="4896035"/>
                  <a:ext cx="767580" cy="37394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r>
                    <a:rPr kumimoji="0" lang="en-US" altLang="zh-CN" sz="8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rPr>
                    <a:t>File_roll</a:t>
                  </a:r>
                  <a:endParaRPr kumimoji="0" lang="en-US" altLang="zh-CN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r>
                    <a:rPr kumimoji="0" lang="en-US" altLang="zh-CN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rPr>
                    <a:t>Sink</a:t>
                  </a:r>
                  <a:endParaRPr kumimoji="0" lang="zh-CN" alt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cxnSp>
              <p:nvCxnSpPr>
                <p:cNvPr id="10" name="直接箭头连接符 9"/>
                <p:cNvCxnSpPr>
                  <a:stCxn id="6" idx="5"/>
                  <a:endCxn id="8" idx="1"/>
                </p:cNvCxnSpPr>
                <p:nvPr/>
              </p:nvCxnSpPr>
              <p:spPr bwMode="auto">
                <a:xfrm>
                  <a:off x="5246984" y="5234953"/>
                  <a:ext cx="253515" cy="230338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>
                  <a:stCxn id="7" idx="0"/>
                  <a:endCxn id="9" idx="3"/>
                </p:cNvCxnSpPr>
                <p:nvPr/>
              </p:nvCxnSpPr>
              <p:spPr bwMode="auto">
                <a:xfrm flipV="1">
                  <a:off x="6438822" y="5215215"/>
                  <a:ext cx="48450" cy="226800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椭圆 22"/>
              <p:cNvSpPr/>
              <p:nvPr/>
            </p:nvSpPr>
            <p:spPr bwMode="auto">
              <a:xfrm>
                <a:off x="806197" y="2459876"/>
                <a:ext cx="755067" cy="81998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800" dirty="0" err="1"/>
                  <a:t>NetCat</a:t>
                </a:r>
                <a:endPara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src</a:t>
                </a:r>
                <a:endPara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36" name="直接箭头连接符 35"/>
            <p:cNvCxnSpPr>
              <a:stCxn id="23" idx="6"/>
              <a:endCxn id="7" idx="3"/>
            </p:cNvCxnSpPr>
            <p:nvPr/>
          </p:nvCxnSpPr>
          <p:spPr bwMode="auto">
            <a:xfrm flipV="1">
              <a:off x="5312915" y="2394387"/>
              <a:ext cx="149536" cy="27678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6782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12" y="28986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拦截器配置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67544" y="1412776"/>
            <a:ext cx="8064896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Host </a:t>
            </a:r>
            <a:r>
              <a:rPr lang="en-US" altLang="zh-CN" dirty="0" smtClean="0"/>
              <a:t>Interceptor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Event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Timestamp </a:t>
            </a:r>
            <a:r>
              <a:rPr lang="en-US" altLang="zh-CN" dirty="0" smtClean="0"/>
              <a:t>Interceptor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给</a:t>
            </a:r>
            <a:r>
              <a:rPr lang="en-US" altLang="zh-CN" dirty="0" err="1" smtClean="0"/>
              <a:t>EvnetHeader</a:t>
            </a:r>
            <a:r>
              <a:rPr lang="zh-CN" altLang="en-US" dirty="0" smtClean="0"/>
              <a:t>添加时间戳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Search and Replace </a:t>
            </a:r>
            <a:r>
              <a:rPr lang="en-US" altLang="zh-CN" dirty="0" smtClean="0"/>
              <a:t>Interceptor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匹配替换拦截器，修改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body</a:t>
            </a:r>
            <a:r>
              <a:rPr lang="zh-CN" altLang="en-US" dirty="0"/>
              <a:t>体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Regex Filtering </a:t>
            </a:r>
            <a:r>
              <a:rPr lang="en-US" altLang="zh-CN" dirty="0" smtClean="0"/>
              <a:t>Interceptor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配置满足正则表达是的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，配置的是消息体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Regex Extractor </a:t>
            </a:r>
            <a:r>
              <a:rPr lang="en-US" altLang="zh-CN" dirty="0" smtClean="0"/>
              <a:t>Interceptor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正</a:t>
            </a:r>
            <a:r>
              <a:rPr lang="zh-CN" altLang="en-US" dirty="0" smtClean="0"/>
              <a:t>则抽取</a:t>
            </a:r>
            <a:r>
              <a:rPr lang="en-US" altLang="zh-CN" dirty="0" err="1" smtClean="0"/>
              <a:t>evnet</a:t>
            </a:r>
            <a:r>
              <a:rPr lang="zh-CN" altLang="en-US" dirty="0" smtClean="0"/>
              <a:t>体的内容，将内容添加到</a:t>
            </a:r>
            <a:r>
              <a:rPr lang="en-US" altLang="zh-CN" dirty="0" smtClean="0"/>
              <a:t>header</a:t>
            </a:r>
            <a:r>
              <a:rPr lang="zh-CN" altLang="en-US" dirty="0"/>
              <a:t>里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Static </a:t>
            </a:r>
            <a:r>
              <a:rPr lang="en-US" altLang="zh-CN" dirty="0" smtClean="0"/>
              <a:t>Interceptor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给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添加固定头信息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UUID </a:t>
            </a:r>
            <a:r>
              <a:rPr lang="en-US" altLang="zh-CN" dirty="0" smtClean="0"/>
              <a:t>Interceptor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给消息添加</a:t>
            </a:r>
            <a:r>
              <a:rPr lang="en-US" altLang="zh-CN" dirty="0" smtClean="0"/>
              <a:t>UUID</a:t>
            </a:r>
            <a:r>
              <a:rPr lang="zh-CN" altLang="en-US" dirty="0" smtClean="0"/>
              <a:t>消息头</a:t>
            </a:r>
            <a:endParaRPr lang="en-US" altLang="zh-CN" dirty="0" smtClean="0"/>
          </a:p>
          <a:p>
            <a:r>
              <a:rPr lang="zh-CN" altLang="en-US" dirty="0"/>
              <a:t>拦截器：作用于</a:t>
            </a:r>
            <a:r>
              <a:rPr lang="en-US" altLang="zh-CN" dirty="0"/>
              <a:t>Source</a:t>
            </a:r>
            <a:r>
              <a:rPr lang="zh-CN" altLang="en-US" dirty="0"/>
              <a:t>，按照设定的顺序对</a:t>
            </a:r>
            <a:r>
              <a:rPr lang="en-US" altLang="zh-CN" dirty="0"/>
              <a:t>event</a:t>
            </a:r>
            <a:r>
              <a:rPr lang="zh-CN" altLang="en-US" dirty="0"/>
              <a:t>装饰或者</a:t>
            </a:r>
            <a:r>
              <a:rPr lang="zh-CN" altLang="en-US" dirty="0" smtClean="0"/>
              <a:t>过滤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2479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299790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sz="1400" dirty="0"/>
              <a:t>Flume</a:t>
            </a:r>
            <a:r>
              <a:rPr lang="zh-CN" altLang="en-US" sz="1400" dirty="0"/>
              <a:t>是</a:t>
            </a:r>
            <a:r>
              <a:rPr lang="en-US" altLang="zh-CN" sz="1400" dirty="0"/>
              <a:t>Cloudera</a:t>
            </a:r>
            <a:r>
              <a:rPr lang="zh-CN" altLang="en-US" sz="1400" dirty="0"/>
              <a:t>提供的一个高可用的，高可靠的，分布式的海量日志采集、聚合和传输的系统，</a:t>
            </a:r>
            <a:r>
              <a:rPr lang="en-US" altLang="zh-CN" sz="1400" dirty="0"/>
              <a:t>Flume</a:t>
            </a:r>
            <a:r>
              <a:rPr lang="zh-CN" altLang="en-US" sz="1400" dirty="0"/>
              <a:t>支持在日志系统中定制各类数据发送方，用于收集数据；同时，</a:t>
            </a:r>
            <a:r>
              <a:rPr lang="en-US" altLang="zh-CN" sz="1400" dirty="0"/>
              <a:t>Flume</a:t>
            </a:r>
            <a:r>
              <a:rPr lang="zh-CN" altLang="en-US" sz="1400" dirty="0"/>
              <a:t>提供对数据进行简单处理，并写到各种数据接受方（可定制）的能力</a:t>
            </a:r>
            <a:r>
              <a:rPr lang="zh-CN" altLang="en-US" sz="1400" dirty="0" smtClean="0"/>
              <a:t>。当前</a:t>
            </a:r>
            <a:r>
              <a:rPr lang="en-US" altLang="zh-CN" sz="1400" dirty="0"/>
              <a:t>Flume</a:t>
            </a:r>
            <a:r>
              <a:rPr lang="zh-CN" altLang="en-US" sz="1400" dirty="0"/>
              <a:t>有两个版本</a:t>
            </a:r>
            <a:r>
              <a:rPr lang="en-US" altLang="zh-CN" sz="1400" dirty="0"/>
              <a:t>Flume 0.9X</a:t>
            </a:r>
            <a:r>
              <a:rPr lang="zh-CN" altLang="en-US" sz="1400" dirty="0"/>
              <a:t>版本的统称</a:t>
            </a:r>
            <a:r>
              <a:rPr lang="en-US" altLang="zh-CN" sz="1400" dirty="0"/>
              <a:t>Flume-og</a:t>
            </a:r>
            <a:r>
              <a:rPr lang="zh-CN" altLang="en-US" sz="1400" dirty="0"/>
              <a:t>，</a:t>
            </a:r>
            <a:r>
              <a:rPr lang="en-US" altLang="zh-CN" sz="1400" dirty="0"/>
              <a:t>Flume1.X</a:t>
            </a:r>
            <a:r>
              <a:rPr lang="zh-CN" altLang="en-US" sz="1400" dirty="0"/>
              <a:t>版本的统称</a:t>
            </a:r>
            <a:r>
              <a:rPr lang="en-US" altLang="zh-CN" sz="1400" dirty="0"/>
              <a:t>Flume-ng</a:t>
            </a:r>
            <a:r>
              <a:rPr lang="zh-CN" altLang="en-US" sz="1400" dirty="0"/>
              <a:t>。由于</a:t>
            </a:r>
            <a:r>
              <a:rPr lang="en-US" altLang="zh-CN" sz="1400" dirty="0"/>
              <a:t>Flume-ng</a:t>
            </a:r>
            <a:r>
              <a:rPr lang="zh-CN" altLang="en-US" sz="1400" dirty="0"/>
              <a:t>经过重大重构，与</a:t>
            </a:r>
            <a:r>
              <a:rPr lang="en-US" altLang="zh-CN" sz="1400" dirty="0"/>
              <a:t>Flume-og</a:t>
            </a:r>
            <a:r>
              <a:rPr lang="zh-CN" altLang="en-US" sz="1400" dirty="0"/>
              <a:t>有很大不同，使用时请注意区分。</a:t>
            </a:r>
          </a:p>
        </p:txBody>
      </p:sp>
      <p:pic>
        <p:nvPicPr>
          <p:cNvPr id="1028" name="Picture 4" descr="http://images2015.cnblogs.com/blog/539316/201607/539316-20160710192339483-10937434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060" y="3068960"/>
            <a:ext cx="745569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779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12" y="28986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拦截器配置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5328370" y="4132567"/>
            <a:ext cx="3673565" cy="1287257"/>
            <a:chOff x="2929284" y="1474798"/>
            <a:chExt cx="4734213" cy="1287257"/>
          </a:xfrm>
        </p:grpSpPr>
        <p:grpSp>
          <p:nvGrpSpPr>
            <p:cNvPr id="4" name="组合 3"/>
            <p:cNvGrpSpPr/>
            <p:nvPr/>
          </p:nvGrpSpPr>
          <p:grpSpPr>
            <a:xfrm>
              <a:off x="2929284" y="1474798"/>
              <a:ext cx="4734213" cy="1287257"/>
              <a:chOff x="5085208" y="1474798"/>
              <a:chExt cx="1970502" cy="128725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085208" y="1474798"/>
                <a:ext cx="1970502" cy="1287257"/>
                <a:chOff x="1333557" y="1673492"/>
                <a:chExt cx="1970502" cy="1287257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1561235" y="1673492"/>
                  <a:ext cx="1742824" cy="1217744"/>
                  <a:chOff x="5344214" y="4911401"/>
                  <a:chExt cx="1532847" cy="702651"/>
                </a:xfrm>
              </p:grpSpPr>
              <p:sp>
                <p:nvSpPr>
                  <p:cNvPr id="9" name="矩形 8"/>
                  <p:cNvSpPr/>
                  <p:nvPr/>
                </p:nvSpPr>
                <p:spPr bwMode="auto">
                  <a:xfrm>
                    <a:off x="5344214" y="5098373"/>
                    <a:ext cx="1388026" cy="425269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dirty="0" smtClean="0"/>
                      <a:t>Agent</a:t>
                    </a:r>
                    <a:endPara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" name="圆柱形 10"/>
                  <p:cNvSpPr/>
                  <p:nvPr/>
                </p:nvSpPr>
                <p:spPr bwMode="auto">
                  <a:xfrm rot="5400000">
                    <a:off x="6151957" y="5196071"/>
                    <a:ext cx="344075" cy="491888"/>
                  </a:xfrm>
                  <a:prstGeom prst="can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78050" y="5367616"/>
                    <a:ext cx="483201" cy="1953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bg1"/>
                        </a:solidFill>
                      </a:rPr>
                      <a:t>Channel</a:t>
                    </a:r>
                    <a:endParaRPr lang="zh-CN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" name="椭圆 12"/>
                  <p:cNvSpPr/>
                  <p:nvPr/>
                </p:nvSpPr>
                <p:spPr bwMode="auto">
                  <a:xfrm>
                    <a:off x="6515441" y="4911401"/>
                    <a:ext cx="361620" cy="37394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r>
                      <a:rPr kumimoji="0" lang="en-US" altLang="zh-CN" sz="8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rPr>
                      <a:t>File_roll</a:t>
                    </a:r>
                    <a:endParaRPr kumimoji="0" lang="en-US" altLang="zh-CN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r>
                      <a: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rPr>
                      <a:t>Sink</a:t>
                    </a:r>
                    <a:endParaRPr kumimoji="0" lang="zh-CN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cxnSp>
                <p:nvCxnSpPr>
                  <p:cNvPr id="15" name="直接箭头连接符 14"/>
                  <p:cNvCxnSpPr>
                    <a:stCxn id="11" idx="0"/>
                    <a:endCxn id="13" idx="4"/>
                  </p:cNvCxnSpPr>
                  <p:nvPr/>
                </p:nvCxnSpPr>
                <p:spPr bwMode="auto">
                  <a:xfrm flipV="1">
                    <a:off x="6499607" y="5285344"/>
                    <a:ext cx="196644" cy="156671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/>
                  </a:ln>
                  <a:extLst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椭圆 7"/>
                <p:cNvSpPr/>
                <p:nvPr/>
              </p:nvSpPr>
              <p:spPr bwMode="auto">
                <a:xfrm>
                  <a:off x="1333557" y="2330608"/>
                  <a:ext cx="455351" cy="63014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00" dirty="0" err="1"/>
                    <a:t>NetCat</a:t>
                  </a:r>
                  <a:endParaRPr kumimoji="0" lang="en-US" altLang="zh-CN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r>
                    <a:rPr kumimoji="0" lang="en-US" altLang="zh-CN" sz="8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rPr>
                    <a:t>src</a:t>
                  </a:r>
                  <a:endParaRPr kumimoji="0" lang="zh-CN" alt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cxnSp>
            <p:nvCxnSpPr>
              <p:cNvPr id="6" name="直接箭头连接符 5"/>
              <p:cNvCxnSpPr>
                <a:stCxn id="8" idx="6"/>
                <a:endCxn id="12" idx="1"/>
              </p:cNvCxnSpPr>
              <p:nvPr/>
            </p:nvCxnSpPr>
            <p:spPr bwMode="auto">
              <a:xfrm flipV="1">
                <a:off x="5540559" y="2434728"/>
                <a:ext cx="606686" cy="12257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/>
          </p:nvGrpSpPr>
          <p:grpSpPr>
            <a:xfrm rot="16200000">
              <a:off x="4555605" y="2100481"/>
              <a:ext cx="584572" cy="704358"/>
              <a:chOff x="1593233" y="5243644"/>
              <a:chExt cx="584572" cy="704358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1601741" y="5243644"/>
                <a:ext cx="576064" cy="222061"/>
              </a:xfrm>
              <a:prstGeom prst="rect">
                <a:avLst/>
              </a:prstGeom>
              <a:solidFill>
                <a:srgbClr val="7030A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1593233" y="5485847"/>
                <a:ext cx="576064" cy="222061"/>
              </a:xfrm>
              <a:prstGeom prst="rect">
                <a:avLst/>
              </a:prstGeom>
              <a:solidFill>
                <a:srgbClr val="7030A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 bwMode="auto">
              <a:xfrm>
                <a:off x="1594770" y="5725941"/>
                <a:ext cx="576064" cy="222061"/>
              </a:xfrm>
              <a:prstGeom prst="rect">
                <a:avLst/>
              </a:prstGeom>
              <a:solidFill>
                <a:srgbClr val="7030A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278039" y="2272247"/>
              <a:ext cx="1141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拦截器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430040" y="1332558"/>
            <a:ext cx="71504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声明 采集流 </a:t>
            </a:r>
            <a:r>
              <a:rPr lang="en-US" altLang="zh-CN" dirty="0"/>
              <a:t>source channel sinks</a:t>
            </a:r>
          </a:p>
          <a:p>
            <a:r>
              <a:rPr lang="en-US" altLang="zh-CN" dirty="0" err="1"/>
              <a:t>agent.sources</a:t>
            </a:r>
            <a:r>
              <a:rPr lang="en-US" altLang="zh-CN" dirty="0"/>
              <a:t> = s1</a:t>
            </a:r>
          </a:p>
          <a:p>
            <a:r>
              <a:rPr lang="en-US" altLang="zh-CN" dirty="0" err="1"/>
              <a:t>agent.channels</a:t>
            </a:r>
            <a:r>
              <a:rPr lang="en-US" altLang="zh-CN" dirty="0"/>
              <a:t> = c1</a:t>
            </a:r>
          </a:p>
          <a:p>
            <a:r>
              <a:rPr lang="en-US" altLang="zh-CN" dirty="0" err="1"/>
              <a:t>agent.sinks</a:t>
            </a:r>
            <a:r>
              <a:rPr lang="en-US" altLang="zh-CN" dirty="0"/>
              <a:t> = </a:t>
            </a:r>
            <a:r>
              <a:rPr lang="en-US" altLang="zh-CN" dirty="0" smtClean="0"/>
              <a:t>sk1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source</a:t>
            </a:r>
            <a:r>
              <a:rPr lang="zh-CN" altLang="en-US" dirty="0"/>
              <a:t>源</a:t>
            </a:r>
          </a:p>
          <a:p>
            <a:r>
              <a:rPr lang="en-US" altLang="zh-CN" dirty="0"/>
              <a:t>agent.sources.s1.type = </a:t>
            </a:r>
            <a:r>
              <a:rPr lang="en-US" altLang="zh-CN" dirty="0" err="1"/>
              <a:t>netcat</a:t>
            </a:r>
            <a:endParaRPr lang="en-US" altLang="zh-CN" dirty="0"/>
          </a:p>
          <a:p>
            <a:r>
              <a:rPr lang="en-US" altLang="zh-CN" dirty="0"/>
              <a:t>agent.sources.s1.bind = 0.0.0.0</a:t>
            </a:r>
          </a:p>
          <a:p>
            <a:r>
              <a:rPr lang="en-US" altLang="zh-CN" dirty="0"/>
              <a:t>agent.sources.s1.port = </a:t>
            </a:r>
            <a:r>
              <a:rPr lang="en-US" altLang="zh-CN" dirty="0" smtClean="0"/>
              <a:t>8888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定义拦截器</a:t>
            </a:r>
            <a:endParaRPr lang="en-US" altLang="zh-CN" dirty="0"/>
          </a:p>
          <a:p>
            <a:r>
              <a:rPr lang="en-US" altLang="zh-CN" dirty="0"/>
              <a:t>agent.sources.s1.interceptors = i1 i2 </a:t>
            </a:r>
            <a:r>
              <a:rPr lang="en-US" altLang="zh-CN" dirty="0" smtClean="0"/>
              <a:t>i3</a:t>
            </a:r>
            <a:endParaRPr lang="en-US" altLang="zh-CN" dirty="0"/>
          </a:p>
          <a:p>
            <a:r>
              <a:rPr lang="en-US" altLang="zh-CN" dirty="0"/>
              <a:t>agent.sources.s1.interceptors.i1.type= </a:t>
            </a:r>
            <a:r>
              <a:rPr lang="en-US" altLang="zh-CN" dirty="0" smtClean="0"/>
              <a:t>timestamp</a:t>
            </a:r>
            <a:endParaRPr lang="en-US" altLang="zh-CN" dirty="0"/>
          </a:p>
          <a:p>
            <a:r>
              <a:rPr lang="en-US" altLang="zh-CN" dirty="0"/>
              <a:t>agent.sources.s1.interceptors.i2.type= host</a:t>
            </a:r>
          </a:p>
          <a:p>
            <a:r>
              <a:rPr lang="en-US" altLang="zh-CN" dirty="0" smtClean="0"/>
              <a:t>agent.sources.s1.interceptors.i2.hostHeader=host</a:t>
            </a:r>
          </a:p>
          <a:p>
            <a:r>
              <a:rPr lang="en-US" altLang="zh-CN" dirty="0"/>
              <a:t>agent.sources.s1.interceptors.i3.type= </a:t>
            </a:r>
            <a:r>
              <a:rPr lang="en-US" altLang="zh-CN" dirty="0" smtClean="0"/>
              <a:t>static</a:t>
            </a:r>
          </a:p>
          <a:p>
            <a:r>
              <a:rPr lang="en-US" altLang="zh-CN" dirty="0"/>
              <a:t>agent.sources.s1.interceptors.i3.key=datacenter</a:t>
            </a:r>
          </a:p>
          <a:p>
            <a:r>
              <a:rPr lang="en-US" altLang="zh-CN" dirty="0" smtClean="0"/>
              <a:t>agent.sources.s1.interceptors.i3.value=NEW_YORK</a:t>
            </a:r>
          </a:p>
        </p:txBody>
      </p:sp>
      <p:sp>
        <p:nvSpPr>
          <p:cNvPr id="34" name="矩形 33"/>
          <p:cNvSpPr/>
          <p:nvPr/>
        </p:nvSpPr>
        <p:spPr>
          <a:xfrm>
            <a:off x="4583032" y="133255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channel</a:t>
            </a:r>
          </a:p>
          <a:p>
            <a:r>
              <a:rPr lang="en-US" altLang="zh-CN" dirty="0"/>
              <a:t>agent.channels.c1.type = memory</a:t>
            </a:r>
          </a:p>
          <a:p>
            <a:r>
              <a:rPr lang="en-US" altLang="zh-CN" dirty="0"/>
              <a:t>agent.channels.c1.capacity = 100</a:t>
            </a:r>
          </a:p>
          <a:p>
            <a:r>
              <a:rPr lang="en-US" altLang="zh-CN" dirty="0"/>
              <a:t>agent.channels.c1.transactionCapacity = </a:t>
            </a:r>
            <a:r>
              <a:rPr lang="en-US" altLang="zh-CN" dirty="0" smtClean="0"/>
              <a:t>100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sinks</a:t>
            </a:r>
          </a:p>
          <a:p>
            <a:r>
              <a:rPr lang="en-US" altLang="zh-CN" dirty="0"/>
              <a:t>agent.sinks.sk1.type = logger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对接 </a:t>
            </a:r>
            <a:r>
              <a:rPr lang="en-US" altLang="zh-CN" dirty="0"/>
              <a:t>source </a:t>
            </a:r>
            <a:r>
              <a:rPr lang="zh-CN" altLang="en-US" dirty="0"/>
              <a:t>和 </a:t>
            </a:r>
            <a:r>
              <a:rPr lang="en-US" altLang="zh-CN" dirty="0" err="1"/>
              <a:t>sinsk</a:t>
            </a:r>
            <a:endParaRPr lang="en-US" altLang="zh-CN" dirty="0"/>
          </a:p>
          <a:p>
            <a:r>
              <a:rPr lang="en-US" altLang="zh-CN" dirty="0"/>
              <a:t>agent.sources.s1.channels = c1</a:t>
            </a:r>
          </a:p>
          <a:p>
            <a:r>
              <a:rPr lang="en-US" altLang="zh-CN" dirty="0" smtClean="0"/>
              <a:t>agent.sinks.sk1.channel </a:t>
            </a:r>
            <a:r>
              <a:rPr lang="en-US" altLang="zh-CN" dirty="0"/>
              <a:t>= c1</a:t>
            </a:r>
          </a:p>
          <a:p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98815" y="5795546"/>
            <a:ext cx="8168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02060"/>
                </a:solidFill>
              </a:rPr>
              <a:t>Event: { </a:t>
            </a:r>
            <a:endParaRPr lang="en-US" altLang="zh-CN" sz="1200" b="1" dirty="0" smtClean="0">
              <a:solidFill>
                <a:srgbClr val="002060"/>
              </a:solidFill>
            </a:endParaRPr>
          </a:p>
          <a:p>
            <a:r>
              <a:rPr lang="en-US" altLang="zh-CN" sz="1200" b="1" dirty="0">
                <a:solidFill>
                  <a:srgbClr val="002060"/>
                </a:solidFill>
              </a:rPr>
              <a:t>	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headers:{timestamp=1500310172182</a:t>
            </a:r>
            <a:r>
              <a:rPr lang="en-US" altLang="zh-CN" sz="1200" b="1" dirty="0">
                <a:solidFill>
                  <a:srgbClr val="C00000"/>
                </a:solidFill>
              </a:rPr>
              <a:t>, host=192.168.145.144, datacenter=NEW_YORK} </a:t>
            </a:r>
          </a:p>
          <a:p>
            <a:r>
              <a:rPr lang="en-US" altLang="zh-CN" sz="1200" b="1" dirty="0" smtClean="0">
                <a:solidFill>
                  <a:srgbClr val="002060"/>
                </a:solidFill>
              </a:rPr>
              <a:t>	body</a:t>
            </a:r>
            <a:r>
              <a:rPr lang="en-US" altLang="zh-CN" sz="1200" b="1" dirty="0">
                <a:solidFill>
                  <a:srgbClr val="002060"/>
                </a:solidFill>
              </a:rPr>
              <a:t>: 63 68 69 6E 61 0D                               china. </a:t>
            </a:r>
            <a:endParaRPr lang="en-US" altLang="zh-CN" sz="1200" b="1" dirty="0" smtClean="0">
              <a:solidFill>
                <a:srgbClr val="002060"/>
              </a:solidFill>
            </a:endParaRPr>
          </a:p>
          <a:p>
            <a:r>
              <a:rPr lang="en-US" altLang="zh-CN" sz="1200" b="1" dirty="0" smtClean="0">
                <a:solidFill>
                  <a:srgbClr val="002060"/>
                </a:solidFill>
              </a:rPr>
              <a:t>}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6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12" y="28986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拦截器配置（</a:t>
            </a:r>
            <a:r>
              <a:rPr lang="zh-CN" altLang="en-US" dirty="0"/>
              <a:t>正则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933937" y="4722606"/>
            <a:ext cx="3673565" cy="1287257"/>
            <a:chOff x="2929284" y="1474798"/>
            <a:chExt cx="4734213" cy="1287257"/>
          </a:xfrm>
        </p:grpSpPr>
        <p:grpSp>
          <p:nvGrpSpPr>
            <p:cNvPr id="4" name="组合 3"/>
            <p:cNvGrpSpPr/>
            <p:nvPr/>
          </p:nvGrpSpPr>
          <p:grpSpPr>
            <a:xfrm>
              <a:off x="2929284" y="1474798"/>
              <a:ext cx="4734213" cy="1287257"/>
              <a:chOff x="5085208" y="1474798"/>
              <a:chExt cx="1970502" cy="128725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085208" y="1474798"/>
                <a:ext cx="1970502" cy="1287257"/>
                <a:chOff x="1333557" y="1673492"/>
                <a:chExt cx="1970502" cy="1287257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1561235" y="1673492"/>
                  <a:ext cx="1742824" cy="1217744"/>
                  <a:chOff x="5344214" y="4911401"/>
                  <a:chExt cx="1532847" cy="702651"/>
                </a:xfrm>
              </p:grpSpPr>
              <p:sp>
                <p:nvSpPr>
                  <p:cNvPr id="9" name="矩形 8"/>
                  <p:cNvSpPr/>
                  <p:nvPr/>
                </p:nvSpPr>
                <p:spPr bwMode="auto">
                  <a:xfrm>
                    <a:off x="5344214" y="5098373"/>
                    <a:ext cx="1388026" cy="425269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dirty="0" smtClean="0"/>
                      <a:t>Agent</a:t>
                    </a:r>
                    <a:endPara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" name="圆柱形 10"/>
                  <p:cNvSpPr/>
                  <p:nvPr/>
                </p:nvSpPr>
                <p:spPr bwMode="auto">
                  <a:xfrm rot="5400000">
                    <a:off x="6151957" y="5196071"/>
                    <a:ext cx="344075" cy="491888"/>
                  </a:xfrm>
                  <a:prstGeom prst="can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78050" y="5367616"/>
                    <a:ext cx="483201" cy="1953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bg1"/>
                        </a:solidFill>
                      </a:rPr>
                      <a:t>Channel</a:t>
                    </a:r>
                    <a:endParaRPr lang="zh-CN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" name="椭圆 12"/>
                  <p:cNvSpPr/>
                  <p:nvPr/>
                </p:nvSpPr>
                <p:spPr bwMode="auto">
                  <a:xfrm>
                    <a:off x="6515441" y="4911401"/>
                    <a:ext cx="361620" cy="37394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r>
                      <a:rPr kumimoji="0" lang="en-US" altLang="zh-CN" sz="8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rPr>
                      <a:t>File_roll</a:t>
                    </a:r>
                    <a:endParaRPr kumimoji="0" lang="en-US" altLang="zh-CN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r>
                      <a: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rPr>
                      <a:t>Sink</a:t>
                    </a:r>
                    <a:endParaRPr kumimoji="0" lang="zh-CN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cxnSp>
                <p:nvCxnSpPr>
                  <p:cNvPr id="15" name="直接箭头连接符 14"/>
                  <p:cNvCxnSpPr>
                    <a:stCxn id="11" idx="0"/>
                    <a:endCxn id="13" idx="4"/>
                  </p:cNvCxnSpPr>
                  <p:nvPr/>
                </p:nvCxnSpPr>
                <p:spPr bwMode="auto">
                  <a:xfrm flipV="1">
                    <a:off x="6499607" y="5285344"/>
                    <a:ext cx="196644" cy="156671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/>
                  </a:ln>
                  <a:extLst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椭圆 7"/>
                <p:cNvSpPr/>
                <p:nvPr/>
              </p:nvSpPr>
              <p:spPr bwMode="auto">
                <a:xfrm>
                  <a:off x="1333557" y="2330608"/>
                  <a:ext cx="455351" cy="63014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00" dirty="0" err="1"/>
                    <a:t>NetCat</a:t>
                  </a:r>
                  <a:endParaRPr kumimoji="0" lang="en-US" altLang="zh-CN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r>
                    <a:rPr kumimoji="0" lang="en-US" altLang="zh-CN" sz="8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rPr>
                    <a:t>src</a:t>
                  </a:r>
                  <a:endParaRPr kumimoji="0" lang="zh-CN" alt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cxnSp>
            <p:nvCxnSpPr>
              <p:cNvPr id="6" name="直接箭头连接符 5"/>
              <p:cNvCxnSpPr>
                <a:stCxn id="8" idx="6"/>
                <a:endCxn id="12" idx="1"/>
              </p:cNvCxnSpPr>
              <p:nvPr/>
            </p:nvCxnSpPr>
            <p:spPr bwMode="auto">
              <a:xfrm flipV="1">
                <a:off x="5540559" y="2434728"/>
                <a:ext cx="606686" cy="12257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/>
          </p:nvGrpSpPr>
          <p:grpSpPr>
            <a:xfrm rot="16200000">
              <a:off x="4555605" y="2100481"/>
              <a:ext cx="584572" cy="704358"/>
              <a:chOff x="1593233" y="5243644"/>
              <a:chExt cx="584572" cy="704358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1601741" y="5243644"/>
                <a:ext cx="576064" cy="222061"/>
              </a:xfrm>
              <a:prstGeom prst="rect">
                <a:avLst/>
              </a:prstGeom>
              <a:solidFill>
                <a:srgbClr val="7030A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1593233" y="5485847"/>
                <a:ext cx="576064" cy="222061"/>
              </a:xfrm>
              <a:prstGeom prst="rect">
                <a:avLst/>
              </a:prstGeom>
              <a:solidFill>
                <a:srgbClr val="7030A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 bwMode="auto">
              <a:xfrm>
                <a:off x="1594770" y="5725941"/>
                <a:ext cx="576064" cy="222061"/>
              </a:xfrm>
              <a:prstGeom prst="rect">
                <a:avLst/>
              </a:prstGeom>
              <a:solidFill>
                <a:srgbClr val="7030A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278039" y="2272247"/>
              <a:ext cx="1141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拦截器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48668" y="1307322"/>
            <a:ext cx="84424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声明 采集流 </a:t>
            </a:r>
            <a:r>
              <a:rPr lang="en-US" altLang="zh-CN" dirty="0"/>
              <a:t>source channel sinks</a:t>
            </a:r>
          </a:p>
          <a:p>
            <a:r>
              <a:rPr lang="en-US" altLang="zh-CN" dirty="0" err="1"/>
              <a:t>agent.sources</a:t>
            </a:r>
            <a:r>
              <a:rPr lang="en-US" altLang="zh-CN" dirty="0"/>
              <a:t> = s1</a:t>
            </a:r>
          </a:p>
          <a:p>
            <a:r>
              <a:rPr lang="en-US" altLang="zh-CN" dirty="0" err="1"/>
              <a:t>agent.channels</a:t>
            </a:r>
            <a:r>
              <a:rPr lang="en-US" altLang="zh-CN" dirty="0"/>
              <a:t> = c1</a:t>
            </a:r>
          </a:p>
          <a:p>
            <a:r>
              <a:rPr lang="en-US" altLang="zh-CN" dirty="0" err="1"/>
              <a:t>agent.sinks</a:t>
            </a:r>
            <a:r>
              <a:rPr lang="en-US" altLang="zh-CN" dirty="0"/>
              <a:t> = sk1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source</a:t>
            </a:r>
            <a:r>
              <a:rPr lang="zh-CN" altLang="en-US" dirty="0"/>
              <a:t>源</a:t>
            </a:r>
          </a:p>
          <a:p>
            <a:r>
              <a:rPr lang="en-US" altLang="zh-CN" dirty="0"/>
              <a:t>agent.sources.s1.type = </a:t>
            </a:r>
            <a:r>
              <a:rPr lang="en-US" altLang="zh-CN" dirty="0" err="1"/>
              <a:t>netcat</a:t>
            </a:r>
            <a:endParaRPr lang="en-US" altLang="zh-CN" dirty="0"/>
          </a:p>
          <a:p>
            <a:r>
              <a:rPr lang="en-US" altLang="zh-CN" dirty="0"/>
              <a:t>agent.sources.s1.bind = 0.0.0.0</a:t>
            </a:r>
          </a:p>
          <a:p>
            <a:r>
              <a:rPr lang="en-US" altLang="zh-CN" dirty="0"/>
              <a:t>agent.sources.s1.port = 8888</a:t>
            </a:r>
          </a:p>
          <a:p>
            <a:r>
              <a:rPr lang="en-US" altLang="zh-CN" dirty="0"/>
              <a:t>agent.sources.s1.interceptors = i1</a:t>
            </a:r>
          </a:p>
          <a:p>
            <a:r>
              <a:rPr lang="en-US" altLang="zh-CN" dirty="0"/>
              <a:t>agent.sources.s1.interceptors.i1.type= </a:t>
            </a:r>
            <a:r>
              <a:rPr lang="en-US" altLang="zh-CN" dirty="0" err="1"/>
              <a:t>regex_filter</a:t>
            </a:r>
            <a:endParaRPr lang="en-US" altLang="zh-CN" dirty="0"/>
          </a:p>
          <a:p>
            <a:r>
              <a:rPr lang="en-US" altLang="zh-CN" dirty="0"/>
              <a:t>agent.sources.s1.interceptors.i1.regex=^ERROR</a:t>
            </a:r>
            <a:r>
              <a:rPr lang="en-US" altLang="zh-CN" dirty="0" smtClean="0"/>
              <a:t>.*</a:t>
            </a:r>
          </a:p>
        </p:txBody>
      </p:sp>
      <p:sp>
        <p:nvSpPr>
          <p:cNvPr id="10" name="矩形 9"/>
          <p:cNvSpPr/>
          <p:nvPr/>
        </p:nvSpPr>
        <p:spPr>
          <a:xfrm>
            <a:off x="5004048" y="1291436"/>
            <a:ext cx="47702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channel</a:t>
            </a:r>
          </a:p>
          <a:p>
            <a:r>
              <a:rPr lang="en-US" altLang="zh-CN" dirty="0"/>
              <a:t>agent.channels.c1.type = memory</a:t>
            </a:r>
          </a:p>
          <a:p>
            <a:r>
              <a:rPr lang="en-US" altLang="zh-CN" dirty="0"/>
              <a:t>agent.channels.c1.capacity = 100</a:t>
            </a:r>
          </a:p>
          <a:p>
            <a:r>
              <a:rPr lang="en-US" altLang="zh-CN" dirty="0"/>
              <a:t>agent.channels.c1.transactionCapacity = </a:t>
            </a:r>
            <a:r>
              <a:rPr lang="en-US" altLang="zh-CN" dirty="0" smtClean="0"/>
              <a:t>100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sinks</a:t>
            </a:r>
          </a:p>
          <a:p>
            <a:r>
              <a:rPr lang="en-US" altLang="zh-CN" dirty="0"/>
              <a:t>agent.sinks.sk1.type = logger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对接 </a:t>
            </a:r>
            <a:r>
              <a:rPr lang="en-US" altLang="zh-CN" dirty="0"/>
              <a:t>source </a:t>
            </a:r>
            <a:r>
              <a:rPr lang="zh-CN" altLang="en-US" dirty="0"/>
              <a:t>和 </a:t>
            </a:r>
            <a:r>
              <a:rPr lang="en-US" altLang="zh-CN" dirty="0" err="1"/>
              <a:t>sinsk</a:t>
            </a:r>
            <a:endParaRPr lang="en-US" altLang="zh-CN" dirty="0"/>
          </a:p>
          <a:p>
            <a:r>
              <a:rPr lang="en-US" altLang="zh-CN" dirty="0"/>
              <a:t>agent.sources.s1.channels = c1</a:t>
            </a:r>
          </a:p>
          <a:p>
            <a:r>
              <a:rPr lang="en-US" altLang="zh-CN" dirty="0"/>
              <a:t>agent.sinks.sk1.channel = c1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60032" y="534083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只收集含有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的日志数据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47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12" y="28986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拦截器配置（</a:t>
            </a:r>
            <a:r>
              <a:rPr lang="zh-CN" altLang="en-US" dirty="0"/>
              <a:t>正则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859196" y="4998569"/>
            <a:ext cx="3673565" cy="1287257"/>
            <a:chOff x="2929284" y="1474798"/>
            <a:chExt cx="4734213" cy="1287257"/>
          </a:xfrm>
        </p:grpSpPr>
        <p:grpSp>
          <p:nvGrpSpPr>
            <p:cNvPr id="4" name="组合 3"/>
            <p:cNvGrpSpPr/>
            <p:nvPr/>
          </p:nvGrpSpPr>
          <p:grpSpPr>
            <a:xfrm>
              <a:off x="2929284" y="1474798"/>
              <a:ext cx="4734213" cy="1287257"/>
              <a:chOff x="5085208" y="1474798"/>
              <a:chExt cx="1970502" cy="128725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085208" y="1474798"/>
                <a:ext cx="1970502" cy="1287257"/>
                <a:chOff x="1333557" y="1673492"/>
                <a:chExt cx="1970502" cy="1287257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1561235" y="1673492"/>
                  <a:ext cx="1742824" cy="1217744"/>
                  <a:chOff x="5344214" y="4911401"/>
                  <a:chExt cx="1532847" cy="702651"/>
                </a:xfrm>
              </p:grpSpPr>
              <p:sp>
                <p:nvSpPr>
                  <p:cNvPr id="9" name="矩形 8"/>
                  <p:cNvSpPr/>
                  <p:nvPr/>
                </p:nvSpPr>
                <p:spPr bwMode="auto">
                  <a:xfrm>
                    <a:off x="5344214" y="5098373"/>
                    <a:ext cx="1388026" cy="425269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dirty="0" smtClean="0"/>
                      <a:t>Agent</a:t>
                    </a:r>
                    <a:endPara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" name="圆柱形 10"/>
                  <p:cNvSpPr/>
                  <p:nvPr/>
                </p:nvSpPr>
                <p:spPr bwMode="auto">
                  <a:xfrm rot="5400000">
                    <a:off x="6151957" y="5196071"/>
                    <a:ext cx="344075" cy="491888"/>
                  </a:xfrm>
                  <a:prstGeom prst="can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78050" y="5367616"/>
                    <a:ext cx="483201" cy="1953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bg1"/>
                        </a:solidFill>
                      </a:rPr>
                      <a:t>Channel</a:t>
                    </a:r>
                    <a:endParaRPr lang="zh-CN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" name="椭圆 12"/>
                  <p:cNvSpPr/>
                  <p:nvPr/>
                </p:nvSpPr>
                <p:spPr bwMode="auto">
                  <a:xfrm>
                    <a:off x="6515441" y="4911401"/>
                    <a:ext cx="361620" cy="37394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r>
                      <a:rPr kumimoji="0" lang="en-US" altLang="zh-CN" sz="8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rPr>
                      <a:t>File_roll</a:t>
                    </a:r>
                    <a:endParaRPr kumimoji="0" lang="en-US" altLang="zh-CN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r>
                      <a: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rPr>
                      <a:t>Sink</a:t>
                    </a:r>
                    <a:endParaRPr kumimoji="0" lang="zh-CN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cxnSp>
                <p:nvCxnSpPr>
                  <p:cNvPr id="15" name="直接箭头连接符 14"/>
                  <p:cNvCxnSpPr>
                    <a:stCxn id="11" idx="0"/>
                    <a:endCxn id="13" idx="4"/>
                  </p:cNvCxnSpPr>
                  <p:nvPr/>
                </p:nvCxnSpPr>
                <p:spPr bwMode="auto">
                  <a:xfrm flipV="1">
                    <a:off x="6499607" y="5285344"/>
                    <a:ext cx="196644" cy="156671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/>
                  </a:ln>
                  <a:extLst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椭圆 7"/>
                <p:cNvSpPr/>
                <p:nvPr/>
              </p:nvSpPr>
              <p:spPr bwMode="auto">
                <a:xfrm>
                  <a:off x="1333557" y="2330608"/>
                  <a:ext cx="455351" cy="63014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800" dirty="0" err="1"/>
                    <a:t>NetCat</a:t>
                  </a:r>
                  <a:endParaRPr kumimoji="0" lang="en-US" altLang="zh-CN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r>
                    <a:rPr kumimoji="0" lang="en-US" altLang="zh-CN" sz="8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rPr>
                    <a:t>src</a:t>
                  </a:r>
                  <a:endParaRPr kumimoji="0" lang="zh-CN" alt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cxnSp>
            <p:nvCxnSpPr>
              <p:cNvPr id="6" name="直接箭头连接符 5"/>
              <p:cNvCxnSpPr>
                <a:stCxn id="8" idx="6"/>
                <a:endCxn id="12" idx="1"/>
              </p:cNvCxnSpPr>
              <p:nvPr/>
            </p:nvCxnSpPr>
            <p:spPr bwMode="auto">
              <a:xfrm flipV="1">
                <a:off x="5540559" y="2434728"/>
                <a:ext cx="606686" cy="12257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/>
          </p:nvGrpSpPr>
          <p:grpSpPr>
            <a:xfrm rot="16200000">
              <a:off x="4555605" y="2100481"/>
              <a:ext cx="584572" cy="704358"/>
              <a:chOff x="1593233" y="5243644"/>
              <a:chExt cx="584572" cy="704358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1601741" y="5243644"/>
                <a:ext cx="576064" cy="222061"/>
              </a:xfrm>
              <a:prstGeom prst="rect">
                <a:avLst/>
              </a:prstGeom>
              <a:solidFill>
                <a:srgbClr val="7030A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1593233" y="5485847"/>
                <a:ext cx="576064" cy="222061"/>
              </a:xfrm>
              <a:prstGeom prst="rect">
                <a:avLst/>
              </a:prstGeom>
              <a:solidFill>
                <a:srgbClr val="7030A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 bwMode="auto">
              <a:xfrm>
                <a:off x="1594770" y="5725941"/>
                <a:ext cx="576064" cy="222061"/>
              </a:xfrm>
              <a:prstGeom prst="rect">
                <a:avLst/>
              </a:prstGeom>
              <a:solidFill>
                <a:srgbClr val="7030A0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278039" y="2272247"/>
              <a:ext cx="1141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拦截器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48668" y="1307322"/>
            <a:ext cx="84424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声明 采集流 </a:t>
            </a:r>
            <a:r>
              <a:rPr lang="en-US" altLang="zh-CN" dirty="0"/>
              <a:t>source channel sinks</a:t>
            </a:r>
          </a:p>
          <a:p>
            <a:r>
              <a:rPr lang="en-US" altLang="zh-CN" dirty="0" err="1"/>
              <a:t>agent.sources</a:t>
            </a:r>
            <a:r>
              <a:rPr lang="en-US" altLang="zh-CN" dirty="0"/>
              <a:t> = s1</a:t>
            </a:r>
          </a:p>
          <a:p>
            <a:r>
              <a:rPr lang="en-US" altLang="zh-CN" dirty="0" err="1"/>
              <a:t>agent.channels</a:t>
            </a:r>
            <a:r>
              <a:rPr lang="en-US" altLang="zh-CN" dirty="0"/>
              <a:t> = c1</a:t>
            </a:r>
          </a:p>
          <a:p>
            <a:r>
              <a:rPr lang="en-US" altLang="zh-CN" dirty="0" err="1"/>
              <a:t>agent.sinks</a:t>
            </a:r>
            <a:r>
              <a:rPr lang="en-US" altLang="zh-CN" dirty="0"/>
              <a:t> = sk1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source</a:t>
            </a:r>
            <a:r>
              <a:rPr lang="zh-CN" altLang="en-US" dirty="0"/>
              <a:t>源</a:t>
            </a:r>
          </a:p>
          <a:p>
            <a:r>
              <a:rPr lang="en-US" altLang="zh-CN" dirty="0"/>
              <a:t>agent.sources.s1.type = </a:t>
            </a:r>
            <a:r>
              <a:rPr lang="en-US" altLang="zh-CN" dirty="0" err="1"/>
              <a:t>netcat</a:t>
            </a:r>
            <a:endParaRPr lang="en-US" altLang="zh-CN" dirty="0"/>
          </a:p>
          <a:p>
            <a:r>
              <a:rPr lang="en-US" altLang="zh-CN" dirty="0"/>
              <a:t>agent.sources.s1.bind = 0.0.0.0</a:t>
            </a:r>
          </a:p>
          <a:p>
            <a:r>
              <a:rPr lang="en-US" altLang="zh-CN" dirty="0"/>
              <a:t>agent.sources.s1.port = </a:t>
            </a:r>
            <a:r>
              <a:rPr lang="en-US" altLang="zh-CN" dirty="0" smtClean="0"/>
              <a:t>8888</a:t>
            </a:r>
            <a:endParaRPr lang="en-US" altLang="zh-CN" dirty="0"/>
          </a:p>
          <a:p>
            <a:r>
              <a:rPr lang="en-US" altLang="zh-CN" dirty="0"/>
              <a:t>agent.sources.s1.interceptors = i1</a:t>
            </a:r>
          </a:p>
          <a:p>
            <a:r>
              <a:rPr lang="en-US" altLang="zh-CN" dirty="0"/>
              <a:t>agent.sources.s1.interceptors.i1.type= </a:t>
            </a:r>
            <a:r>
              <a:rPr lang="en-US" altLang="zh-CN" dirty="0" err="1"/>
              <a:t>regex_extractor</a:t>
            </a:r>
            <a:endParaRPr lang="en-US" altLang="zh-CN" dirty="0"/>
          </a:p>
          <a:p>
            <a:r>
              <a:rPr lang="en-US" altLang="zh-CN" dirty="0"/>
              <a:t>agent.sources.s1.interceptors.i1.regex=^([a-zA-Z0-9]*\\W?).*</a:t>
            </a:r>
          </a:p>
          <a:p>
            <a:r>
              <a:rPr lang="en-US" altLang="zh-CN" dirty="0"/>
              <a:t>agent.sources.s1.interceptors.i1.serializers = s1</a:t>
            </a:r>
          </a:p>
          <a:p>
            <a:r>
              <a:rPr lang="en-US" altLang="zh-CN" dirty="0"/>
              <a:t>agent.sources.s1.interceptors.i1.serializers.s1.name = type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683460" y="1291435"/>
            <a:ext cx="47702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channel</a:t>
            </a:r>
          </a:p>
          <a:p>
            <a:r>
              <a:rPr lang="en-US" altLang="zh-CN" dirty="0"/>
              <a:t>agent.channels.c1.type = memory</a:t>
            </a:r>
          </a:p>
          <a:p>
            <a:r>
              <a:rPr lang="en-US" altLang="zh-CN" dirty="0"/>
              <a:t>agent.channels.c1.capacity = 100</a:t>
            </a:r>
          </a:p>
          <a:p>
            <a:r>
              <a:rPr lang="en-US" altLang="zh-CN" dirty="0"/>
              <a:t>agent.channels.c1.transactionCapacity = </a:t>
            </a:r>
            <a:r>
              <a:rPr lang="en-US" altLang="zh-CN" dirty="0" smtClean="0"/>
              <a:t>100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sinks</a:t>
            </a:r>
          </a:p>
          <a:p>
            <a:r>
              <a:rPr lang="en-US" altLang="zh-CN" dirty="0"/>
              <a:t>agent.sinks.sk1.type = logger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对接 </a:t>
            </a:r>
            <a:r>
              <a:rPr lang="en-US" altLang="zh-CN" dirty="0"/>
              <a:t>source </a:t>
            </a:r>
            <a:r>
              <a:rPr lang="zh-CN" altLang="en-US" dirty="0"/>
              <a:t>和 </a:t>
            </a:r>
            <a:r>
              <a:rPr lang="en-US" altLang="zh-CN" dirty="0" err="1"/>
              <a:t>sinsk</a:t>
            </a:r>
            <a:endParaRPr lang="en-US" altLang="zh-CN" dirty="0"/>
          </a:p>
          <a:p>
            <a:r>
              <a:rPr lang="en-US" altLang="zh-CN" dirty="0"/>
              <a:t>agent.sources.s1.channels = c1</a:t>
            </a:r>
          </a:p>
          <a:p>
            <a:r>
              <a:rPr lang="en-US" altLang="zh-CN" dirty="0"/>
              <a:t>agent.sinks.sk1.channel = c1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66692" y="513793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提取事件消息将提取内容添加到事件头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47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-Selector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1100455" y="1739843"/>
            <a:ext cx="6062418" cy="1651709"/>
            <a:chOff x="1180678" y="2142675"/>
            <a:chExt cx="6062418" cy="1651709"/>
          </a:xfrm>
        </p:grpSpPr>
        <p:grpSp>
          <p:nvGrpSpPr>
            <p:cNvPr id="4" name="组合 3"/>
            <p:cNvGrpSpPr/>
            <p:nvPr/>
          </p:nvGrpSpPr>
          <p:grpSpPr>
            <a:xfrm>
              <a:off x="1180678" y="2142675"/>
              <a:ext cx="5993946" cy="1651709"/>
              <a:chOff x="2841404" y="2199348"/>
              <a:chExt cx="7724544" cy="1651709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841404" y="2209722"/>
                <a:ext cx="7724544" cy="1641335"/>
                <a:chOff x="5048631" y="2209722"/>
                <a:chExt cx="3215156" cy="1641335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5048631" y="2209722"/>
                  <a:ext cx="3215156" cy="1641335"/>
                  <a:chOff x="1296980" y="2408416"/>
                  <a:chExt cx="3215156" cy="1641335"/>
                </a:xfrm>
              </p:grpSpPr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1561234" y="2408416"/>
                    <a:ext cx="2950902" cy="1641335"/>
                    <a:chOff x="5344214" y="5335463"/>
                    <a:chExt cx="2595375" cy="947068"/>
                  </a:xfrm>
                </p:grpSpPr>
                <p:sp>
                  <p:nvSpPr>
                    <p:cNvPr id="15" name="矩形 14"/>
                    <p:cNvSpPr/>
                    <p:nvPr/>
                  </p:nvSpPr>
                  <p:spPr bwMode="auto">
                    <a:xfrm>
                      <a:off x="5344214" y="5335463"/>
                      <a:ext cx="2446868" cy="947068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headEnd type="none" w="med" len="med"/>
                      <a:tailEnd type="none" w="med" len="med"/>
                    </a:ln>
                    <a:ex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6" name="圆柱形 15"/>
                    <p:cNvSpPr/>
                    <p:nvPr/>
                  </p:nvSpPr>
                  <p:spPr bwMode="auto">
                    <a:xfrm rot="5400000">
                      <a:off x="6634683" y="5363819"/>
                      <a:ext cx="278592" cy="491888"/>
                    </a:xfrm>
                    <a:prstGeom prst="can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6480129" y="5521855"/>
                      <a:ext cx="483201" cy="1953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8" name="椭圆 17"/>
                    <p:cNvSpPr/>
                    <p:nvPr/>
                  </p:nvSpPr>
                  <p:spPr bwMode="auto">
                    <a:xfrm>
                      <a:off x="7577969" y="5422791"/>
                      <a:ext cx="361620" cy="373943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File_roll</a:t>
                      </a: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Sink</a:t>
                      </a:r>
                      <a:endParaRPr kumimoji="0" lang="zh-CN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  <p:cxnSp>
                  <p:nvCxnSpPr>
                    <p:cNvPr id="19" name="直接箭头连接符 18"/>
                    <p:cNvCxnSpPr>
                      <a:stCxn id="16" idx="0"/>
                    </p:cNvCxnSpPr>
                    <p:nvPr/>
                  </p:nvCxnSpPr>
                  <p:spPr bwMode="auto">
                    <a:xfrm flipV="1">
                      <a:off x="6962978" y="5609763"/>
                      <a:ext cx="598046" cy="1"/>
                    </a:xfrm>
                    <a:prstGeom prst="straightConnector1">
                      <a:avLst/>
                    </a:prstGeom>
                    <a:ln>
                      <a:headEnd type="none" w="med" len="med"/>
                      <a:tailEnd type="arrow"/>
                    </a:ln>
                    <a:extLst/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椭圆 13"/>
                  <p:cNvSpPr/>
                  <p:nvPr/>
                </p:nvSpPr>
                <p:spPr bwMode="auto">
                  <a:xfrm>
                    <a:off x="1296980" y="2898013"/>
                    <a:ext cx="455351" cy="63014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zh-CN" sz="800" dirty="0" err="1"/>
                      <a:t>NetCat</a:t>
                    </a:r>
                    <a:endParaRPr kumimoji="0" lang="en-US" altLang="zh-CN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r>
                      <a:rPr kumimoji="0" lang="en-US" altLang="zh-CN" sz="8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rPr>
                      <a:t>src</a:t>
                    </a:r>
                    <a:endParaRPr kumimoji="0" lang="zh-CN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cxnSp>
              <p:nvCxnSpPr>
                <p:cNvPr id="12" name="直接箭头连接符 11"/>
                <p:cNvCxnSpPr>
                  <a:stCxn id="14" idx="6"/>
                  <a:endCxn id="39" idx="2"/>
                </p:cNvCxnSpPr>
                <p:nvPr/>
              </p:nvCxnSpPr>
              <p:spPr bwMode="auto">
                <a:xfrm flipV="1">
                  <a:off x="5503982" y="3014388"/>
                  <a:ext cx="540953" cy="2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/>
              <p:cNvGrpSpPr/>
              <p:nvPr/>
            </p:nvGrpSpPr>
            <p:grpSpPr>
              <a:xfrm rot="16200000">
                <a:off x="3950995" y="2674724"/>
                <a:ext cx="947408" cy="704358"/>
                <a:chOff x="837579" y="4820445"/>
                <a:chExt cx="947408" cy="704358"/>
              </a:xfrm>
            </p:grpSpPr>
            <p:sp>
              <p:nvSpPr>
                <p:cNvPr id="8" name="矩形 7"/>
                <p:cNvSpPr/>
                <p:nvPr/>
              </p:nvSpPr>
              <p:spPr bwMode="auto">
                <a:xfrm>
                  <a:off x="837579" y="4820445"/>
                  <a:ext cx="947408" cy="222067"/>
                </a:xfrm>
                <a:prstGeom prst="rect">
                  <a:avLst/>
                </a:prstGeom>
                <a:solidFill>
                  <a:srgbClr val="7030A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 bwMode="auto">
                <a:xfrm>
                  <a:off x="837579" y="5062646"/>
                  <a:ext cx="938900" cy="222063"/>
                </a:xfrm>
                <a:prstGeom prst="rect">
                  <a:avLst/>
                </a:prstGeom>
                <a:solidFill>
                  <a:srgbClr val="7030A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 bwMode="auto">
                <a:xfrm>
                  <a:off x="837579" y="5302740"/>
                  <a:ext cx="940436" cy="222063"/>
                </a:xfrm>
                <a:prstGeom prst="rect">
                  <a:avLst/>
                </a:prstGeom>
                <a:solidFill>
                  <a:srgbClr val="7030A0"/>
                </a:solidFill>
                <a:ln>
                  <a:headEnd type="none" w="med" len="med"/>
                  <a:tailEnd type="none" w="med" len="med"/>
                </a:ln>
                <a:extLst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3838500" y="2199348"/>
                <a:ext cx="1396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拦截器</a:t>
                </a:r>
              </a:p>
            </p:txBody>
          </p:sp>
        </p:grpSp>
        <p:sp>
          <p:nvSpPr>
            <p:cNvPr id="27" name="圆柱形 26"/>
            <p:cNvSpPr/>
            <p:nvPr/>
          </p:nvSpPr>
          <p:spPr bwMode="auto">
            <a:xfrm rot="5400000">
              <a:off x="4436999" y="2755300"/>
              <a:ext cx="482820" cy="1042634"/>
            </a:xfrm>
            <a:prstGeom prst="can">
              <a:avLst/>
            </a:prstGeom>
            <a:solidFill>
              <a:schemeClr val="bg2">
                <a:lumMod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31940" y="3124266"/>
              <a:ext cx="10242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</a:rPr>
                <a:t>Channel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6476586" y="2991056"/>
              <a:ext cx="766510" cy="648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File_roll</a:t>
              </a:r>
              <a:endPara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Sink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 bwMode="auto">
            <a:xfrm>
              <a:off x="5062626" y="3293543"/>
              <a:ext cx="1413960" cy="8508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流程图: 联系 38"/>
            <p:cNvSpPr/>
            <p:nvPr/>
          </p:nvSpPr>
          <p:spPr bwMode="auto">
            <a:xfrm>
              <a:off x="3038067" y="2678579"/>
              <a:ext cx="576064" cy="558272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43" name="直接箭头连接符 42"/>
            <p:cNvCxnSpPr>
              <a:stCxn id="39" idx="7"/>
            </p:cNvCxnSpPr>
            <p:nvPr/>
          </p:nvCxnSpPr>
          <p:spPr bwMode="auto">
            <a:xfrm flipV="1">
              <a:off x="3529768" y="2645355"/>
              <a:ext cx="652847" cy="1149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箭头连接符 44"/>
            <p:cNvCxnSpPr>
              <a:stCxn id="39" idx="5"/>
              <a:endCxn id="28" idx="1"/>
            </p:cNvCxnSpPr>
            <p:nvPr/>
          </p:nvCxnSpPr>
          <p:spPr bwMode="auto">
            <a:xfrm>
              <a:off x="3529768" y="3155094"/>
              <a:ext cx="602172" cy="1384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" name="TextBox 47"/>
          <p:cNvSpPr txBox="1"/>
          <p:nvPr/>
        </p:nvSpPr>
        <p:spPr>
          <a:xfrm>
            <a:off x="611560" y="3717032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的形式有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①</a:t>
            </a:r>
            <a:r>
              <a:rPr lang="en-US" altLang="zh-CN" dirty="0" smtClean="0"/>
              <a:t>Replication </a:t>
            </a:r>
            <a:r>
              <a:rPr lang="zh-CN" altLang="en-US" dirty="0" smtClean="0"/>
              <a:t>形式 数据同步给多个</a:t>
            </a:r>
            <a:r>
              <a:rPr lang="en-US" altLang="zh-CN" dirty="0" smtClean="0"/>
              <a:t>Channel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②</a:t>
            </a:r>
            <a:r>
              <a:rPr lang="en-US" altLang="zh-CN" dirty="0" smtClean="0"/>
              <a:t>Multiplexing</a:t>
            </a:r>
            <a:r>
              <a:rPr lang="zh-CN" altLang="en-US" dirty="0" smtClean="0"/>
              <a:t>形式</a:t>
            </a:r>
            <a:r>
              <a:rPr lang="en-US" altLang="zh-CN" dirty="0"/>
              <a:t> </a:t>
            </a:r>
            <a:r>
              <a:rPr lang="zh-CN" altLang="en-US" dirty="0" smtClean="0"/>
              <a:t>数据分流 </a:t>
            </a:r>
            <a:endParaRPr lang="en-US" altLang="zh-CN" dirty="0"/>
          </a:p>
        </p:txBody>
      </p:sp>
      <p:sp>
        <p:nvSpPr>
          <p:cNvPr id="49" name="TextBox 48"/>
          <p:cNvSpPr txBox="1"/>
          <p:nvPr/>
        </p:nvSpPr>
        <p:spPr>
          <a:xfrm>
            <a:off x="2725471" y="2879587"/>
            <a:ext cx="108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Selector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43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-Selector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Replication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3717830" y="1878849"/>
            <a:ext cx="5088357" cy="1651709"/>
            <a:chOff x="1420121" y="1981688"/>
            <a:chExt cx="5088357" cy="1651709"/>
          </a:xfrm>
        </p:grpSpPr>
        <p:grpSp>
          <p:nvGrpSpPr>
            <p:cNvPr id="46" name="组合 45"/>
            <p:cNvGrpSpPr/>
            <p:nvPr/>
          </p:nvGrpSpPr>
          <p:grpSpPr>
            <a:xfrm>
              <a:off x="1420121" y="1981688"/>
              <a:ext cx="5088357" cy="1651709"/>
              <a:chOff x="1267846" y="2142675"/>
              <a:chExt cx="5088357" cy="1651709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267846" y="2142675"/>
                <a:ext cx="5086996" cy="1651709"/>
                <a:chOff x="2953739" y="2199348"/>
                <a:chExt cx="6555734" cy="1651709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2953739" y="2209722"/>
                  <a:ext cx="6555734" cy="1641335"/>
                  <a:chOff x="5095388" y="2209722"/>
                  <a:chExt cx="2728667" cy="1641335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5095388" y="2209722"/>
                    <a:ext cx="2728667" cy="1641335"/>
                    <a:chOff x="1343737" y="2408416"/>
                    <a:chExt cx="2728667" cy="1641335"/>
                  </a:xfrm>
                </p:grpSpPr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1561235" y="2408416"/>
                      <a:ext cx="2511169" cy="1641335"/>
                      <a:chOff x="5344214" y="5335463"/>
                      <a:chExt cx="2208621" cy="947068"/>
                    </a:xfrm>
                  </p:grpSpPr>
                  <p:sp>
                    <p:nvSpPr>
                      <p:cNvPr id="15" name="矩形 14"/>
                      <p:cNvSpPr/>
                      <p:nvPr/>
                    </p:nvSpPr>
                    <p:spPr bwMode="auto">
                      <a:xfrm>
                        <a:off x="5344214" y="5335463"/>
                        <a:ext cx="2028453" cy="94706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ln>
                        <a:headEnd type="none" w="med" len="med"/>
                        <a:tailEnd type="none" w="med" len="med"/>
                      </a:ln>
                      <a:ex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6" name="圆柱形 15"/>
                      <p:cNvSpPr/>
                      <p:nvPr/>
                    </p:nvSpPr>
                    <p:spPr bwMode="auto">
                      <a:xfrm rot="5400000">
                        <a:off x="6634683" y="5363819"/>
                        <a:ext cx="278592" cy="491888"/>
                      </a:xfrm>
                      <a:prstGeom prst="can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itchFamily="34" charset="0"/>
                          <a:buNone/>
                          <a:tabLst/>
                        </a:pPr>
                        <a:endPara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6480129" y="5521855"/>
                        <a:ext cx="483201" cy="195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dirty="0" smtClean="0">
                            <a:solidFill>
                              <a:schemeClr val="bg1"/>
                            </a:solidFill>
                          </a:rPr>
                          <a:t>Channel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8" name="椭圆 17"/>
                      <p:cNvSpPr/>
                      <p:nvPr/>
                    </p:nvSpPr>
                    <p:spPr bwMode="auto">
                      <a:xfrm>
                        <a:off x="7191215" y="5418123"/>
                        <a:ext cx="361620" cy="373943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 w="9525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itchFamily="34" charset="0"/>
                          <a:buNone/>
                          <a:tabLst/>
                        </a:pPr>
                        <a:r>
                          <a:rPr kumimoji="0" lang="en-US" altLang="zh-CN" sz="800" b="0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宋体" pitchFamily="2" charset="-122"/>
                          </a:rPr>
                          <a:t>File_roll</a:t>
                        </a:r>
                        <a:endPara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endParaRPr>
                      </a:p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itchFamily="34" charset="0"/>
                          <a:buNone/>
                          <a:tabLst/>
                        </a:pPr>
                        <a:r>
                          <a:rPr kumimoji="0" lang="en-US" altLang="zh-CN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宋体" pitchFamily="2" charset="-122"/>
                          </a:rPr>
                          <a:t>Sink</a:t>
                        </a:r>
                        <a:endPara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endParaRPr>
                      </a:p>
                    </p:txBody>
                  </p:sp>
                  <p:cxnSp>
                    <p:nvCxnSpPr>
                      <p:cNvPr id="19" name="直接箭头连接符 18"/>
                      <p:cNvCxnSpPr>
                        <a:stCxn id="16" idx="0"/>
                        <a:endCxn id="18" idx="2"/>
                      </p:cNvCxnSpPr>
                      <p:nvPr/>
                    </p:nvCxnSpPr>
                    <p:spPr bwMode="auto">
                      <a:xfrm flipV="1">
                        <a:off x="6962978" y="5605095"/>
                        <a:ext cx="228237" cy="4669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/>
                      </a:ln>
                      <a:extLst/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" name="椭圆 13"/>
                    <p:cNvSpPr/>
                    <p:nvPr/>
                  </p:nvSpPr>
                  <p:spPr bwMode="auto">
                    <a:xfrm>
                      <a:off x="1343737" y="2898013"/>
                      <a:ext cx="408593" cy="630141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800" dirty="0" err="1"/>
                        <a:t>NetCat</a:t>
                      </a: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src</a:t>
                      </a:r>
                      <a:endParaRPr kumimoji="0" lang="zh-CN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p:grpSp>
              <p:cxnSp>
                <p:nvCxnSpPr>
                  <p:cNvPr id="12" name="直接箭头连接符 11"/>
                  <p:cNvCxnSpPr>
                    <a:stCxn id="14" idx="6"/>
                    <a:endCxn id="39" idx="2"/>
                  </p:cNvCxnSpPr>
                  <p:nvPr/>
                </p:nvCxnSpPr>
                <p:spPr bwMode="auto">
                  <a:xfrm flipV="1">
                    <a:off x="5503982" y="3014388"/>
                    <a:ext cx="540953" cy="2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/>
                  </a:ln>
                  <a:extLst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组合 5"/>
                <p:cNvGrpSpPr/>
                <p:nvPr/>
              </p:nvGrpSpPr>
              <p:grpSpPr>
                <a:xfrm rot="16200000">
                  <a:off x="3950995" y="2674724"/>
                  <a:ext cx="947408" cy="704358"/>
                  <a:chOff x="837579" y="4820445"/>
                  <a:chExt cx="947408" cy="704358"/>
                </a:xfrm>
              </p:grpSpPr>
              <p:sp>
                <p:nvSpPr>
                  <p:cNvPr id="8" name="矩形 7"/>
                  <p:cNvSpPr/>
                  <p:nvPr/>
                </p:nvSpPr>
                <p:spPr bwMode="auto">
                  <a:xfrm>
                    <a:off x="837579" y="4820445"/>
                    <a:ext cx="947408" cy="22206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 bwMode="auto">
                  <a:xfrm>
                    <a:off x="837579" y="5062646"/>
                    <a:ext cx="938900" cy="222063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837579" y="5302740"/>
                    <a:ext cx="940436" cy="222063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7" name="TextBox 6"/>
                <p:cNvSpPr txBox="1"/>
                <p:nvPr/>
              </p:nvSpPr>
              <p:spPr>
                <a:xfrm>
                  <a:off x="3838500" y="2199348"/>
                  <a:ext cx="1396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拦截器</a:t>
                  </a:r>
                </a:p>
              </p:txBody>
            </p:sp>
          </p:grpSp>
          <p:sp>
            <p:nvSpPr>
              <p:cNvPr id="27" name="圆柱形 26"/>
              <p:cNvSpPr/>
              <p:nvPr/>
            </p:nvSpPr>
            <p:spPr bwMode="auto">
              <a:xfrm rot="5400000">
                <a:off x="4436999" y="2755300"/>
                <a:ext cx="482820" cy="1042634"/>
              </a:xfrm>
              <a:prstGeom prst="can">
                <a:avLst/>
              </a:prstGeom>
              <a:solidFill>
                <a:schemeClr val="bg2">
                  <a:lumMod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31940" y="3124266"/>
                <a:ext cx="10242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Channel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 bwMode="auto">
              <a:xfrm>
                <a:off x="5589693" y="2964358"/>
                <a:ext cx="766510" cy="6480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File_roll</a:t>
                </a:r>
                <a:endPara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Sink</a:t>
                </a:r>
                <a:endPara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36" name="直接箭头连接符 35"/>
              <p:cNvCxnSpPr>
                <a:endCxn id="35" idx="2"/>
              </p:cNvCxnSpPr>
              <p:nvPr/>
            </p:nvCxnSpPr>
            <p:spPr bwMode="auto">
              <a:xfrm flipV="1">
                <a:off x="5062626" y="3288393"/>
                <a:ext cx="527067" cy="515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9" name="流程图: 联系 38"/>
              <p:cNvSpPr/>
              <p:nvPr/>
            </p:nvSpPr>
            <p:spPr bwMode="auto">
              <a:xfrm>
                <a:off x="3038067" y="2678579"/>
                <a:ext cx="576064" cy="558272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43" name="直接箭头连接符 42"/>
              <p:cNvCxnSpPr>
                <a:stCxn id="39" idx="7"/>
              </p:cNvCxnSpPr>
              <p:nvPr/>
            </p:nvCxnSpPr>
            <p:spPr bwMode="auto">
              <a:xfrm flipV="1">
                <a:off x="3529768" y="2645355"/>
                <a:ext cx="652847" cy="11498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接箭头连接符 44"/>
              <p:cNvCxnSpPr>
                <a:stCxn id="39" idx="5"/>
                <a:endCxn id="28" idx="1"/>
              </p:cNvCxnSpPr>
              <p:nvPr/>
            </p:nvCxnSpPr>
            <p:spPr bwMode="auto">
              <a:xfrm>
                <a:off x="3529768" y="3155094"/>
                <a:ext cx="602172" cy="13844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9" name="TextBox 48"/>
            <p:cNvSpPr txBox="1"/>
            <p:nvPr/>
          </p:nvSpPr>
          <p:spPr>
            <a:xfrm>
              <a:off x="3163515" y="2686132"/>
              <a:ext cx="1083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Selector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61777" y="2357192"/>
              <a:ext cx="1083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event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8502" y="2472091"/>
              <a:ext cx="1083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event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5983" y="2913615"/>
              <a:ext cx="1083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event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10222" y="1924076"/>
            <a:ext cx="71316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声明 采集流 </a:t>
            </a:r>
            <a:r>
              <a:rPr lang="en-US" altLang="zh-CN" dirty="0"/>
              <a:t>source channel sinks</a:t>
            </a:r>
          </a:p>
          <a:p>
            <a:r>
              <a:rPr lang="en-US" altLang="zh-CN" dirty="0" err="1"/>
              <a:t>agent.sources</a:t>
            </a:r>
            <a:r>
              <a:rPr lang="en-US" altLang="zh-CN" dirty="0"/>
              <a:t> = s1</a:t>
            </a:r>
          </a:p>
          <a:p>
            <a:r>
              <a:rPr lang="en-US" altLang="zh-CN" dirty="0" err="1"/>
              <a:t>agent.channels</a:t>
            </a:r>
            <a:r>
              <a:rPr lang="en-US" altLang="zh-CN" dirty="0"/>
              <a:t> = c1 c2</a:t>
            </a:r>
          </a:p>
          <a:p>
            <a:r>
              <a:rPr lang="en-US" altLang="zh-CN" dirty="0" err="1"/>
              <a:t>agent.sinks</a:t>
            </a:r>
            <a:r>
              <a:rPr lang="en-US" altLang="zh-CN" dirty="0"/>
              <a:t> = sk1 </a:t>
            </a:r>
            <a:r>
              <a:rPr lang="en-US" altLang="zh-CN" dirty="0" smtClean="0"/>
              <a:t>sk2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source</a:t>
            </a:r>
            <a:r>
              <a:rPr lang="zh-CN" altLang="en-US" dirty="0"/>
              <a:t>源</a:t>
            </a:r>
          </a:p>
          <a:p>
            <a:r>
              <a:rPr lang="en-US" altLang="zh-CN" dirty="0"/>
              <a:t>agent.sources.s1.type = </a:t>
            </a:r>
            <a:r>
              <a:rPr lang="en-US" altLang="zh-CN" dirty="0" err="1"/>
              <a:t>netcat</a:t>
            </a:r>
            <a:endParaRPr lang="en-US" altLang="zh-CN" dirty="0"/>
          </a:p>
          <a:p>
            <a:r>
              <a:rPr lang="en-US" altLang="zh-CN" dirty="0"/>
              <a:t>agent.sources.s1.bind = 0.0.0.0</a:t>
            </a:r>
          </a:p>
          <a:p>
            <a:r>
              <a:rPr lang="en-US" altLang="zh-CN" dirty="0"/>
              <a:t>agent.sources.s1.port = </a:t>
            </a:r>
            <a:r>
              <a:rPr lang="en-US" altLang="zh-CN" dirty="0" smtClean="0"/>
              <a:t>8888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channel</a:t>
            </a:r>
          </a:p>
          <a:p>
            <a:r>
              <a:rPr lang="en-US" altLang="zh-CN" dirty="0"/>
              <a:t>agent.channels.c1.type = memory</a:t>
            </a:r>
          </a:p>
          <a:p>
            <a:r>
              <a:rPr lang="en-US" altLang="zh-CN" dirty="0"/>
              <a:t>agent.channels.c1.capacity = 100</a:t>
            </a:r>
          </a:p>
          <a:p>
            <a:r>
              <a:rPr lang="en-US" altLang="zh-CN" dirty="0"/>
              <a:t>agent.channels.c1.transactionCapacity = 100</a:t>
            </a:r>
          </a:p>
          <a:p>
            <a:r>
              <a:rPr lang="en-US" altLang="zh-CN" dirty="0"/>
              <a:t>agent.channels.c2.type = </a:t>
            </a:r>
            <a:r>
              <a:rPr lang="en-US" altLang="zh-CN" dirty="0" smtClean="0"/>
              <a:t>file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069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-Selector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Replication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95507" y="1489185"/>
            <a:ext cx="71316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sinks</a:t>
            </a:r>
          </a:p>
          <a:p>
            <a:r>
              <a:rPr lang="en-US" altLang="zh-CN" dirty="0"/>
              <a:t>agent.sinks.sk1.type = </a:t>
            </a:r>
            <a:r>
              <a:rPr lang="en-US" altLang="zh-CN" dirty="0" err="1"/>
              <a:t>file_roll</a:t>
            </a:r>
            <a:endParaRPr lang="en-US" altLang="zh-CN" dirty="0"/>
          </a:p>
          <a:p>
            <a:r>
              <a:rPr lang="en-US" altLang="zh-CN" dirty="0"/>
              <a:t>agent.sinks.sk1.sink.directory = /root/dir1</a:t>
            </a:r>
          </a:p>
          <a:p>
            <a:r>
              <a:rPr lang="en-US" altLang="zh-CN" dirty="0" smtClean="0"/>
              <a:t>agent.sinks.sk1.sink.rollInterval=0</a:t>
            </a:r>
          </a:p>
          <a:p>
            <a:endParaRPr lang="en-US" altLang="zh-CN" dirty="0"/>
          </a:p>
          <a:p>
            <a:r>
              <a:rPr lang="en-US" altLang="zh-CN" dirty="0"/>
              <a:t>agent.sinks.sk2.type = </a:t>
            </a:r>
            <a:r>
              <a:rPr lang="en-US" altLang="zh-CN" dirty="0" err="1"/>
              <a:t>file_roll</a:t>
            </a:r>
            <a:endParaRPr lang="en-US" altLang="zh-CN" dirty="0"/>
          </a:p>
          <a:p>
            <a:r>
              <a:rPr lang="en-US" altLang="zh-CN" dirty="0"/>
              <a:t>agent.sinks.sk2.sink.directory = /root/dir2</a:t>
            </a:r>
          </a:p>
          <a:p>
            <a:r>
              <a:rPr lang="en-US" altLang="zh-CN" dirty="0"/>
              <a:t>agent.sinks.sk2.sink.rollInterval=0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设置</a:t>
            </a:r>
            <a:r>
              <a:rPr lang="en-US" altLang="zh-CN" dirty="0"/>
              <a:t>Channel Selector</a:t>
            </a:r>
          </a:p>
          <a:p>
            <a:r>
              <a:rPr lang="en-US" altLang="zh-CN" dirty="0"/>
              <a:t>agent.sources.s1.selector.type = replicating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对接 </a:t>
            </a:r>
            <a:r>
              <a:rPr lang="en-US" altLang="zh-CN" dirty="0"/>
              <a:t>source </a:t>
            </a:r>
            <a:r>
              <a:rPr lang="zh-CN" altLang="en-US" dirty="0"/>
              <a:t>和 </a:t>
            </a:r>
            <a:r>
              <a:rPr lang="en-US" altLang="zh-CN" dirty="0" err="1"/>
              <a:t>sinsk</a:t>
            </a:r>
            <a:endParaRPr lang="en-US" altLang="zh-CN" dirty="0"/>
          </a:p>
          <a:p>
            <a:r>
              <a:rPr lang="en-US" altLang="zh-CN" dirty="0"/>
              <a:t>agent.sources.s1.channels = c1 c2</a:t>
            </a:r>
          </a:p>
          <a:p>
            <a:endParaRPr lang="en-US" altLang="zh-CN" dirty="0"/>
          </a:p>
          <a:p>
            <a:r>
              <a:rPr lang="en-US" altLang="zh-CN" dirty="0"/>
              <a:t>agent.sinks.sk1.channel = c1</a:t>
            </a:r>
          </a:p>
          <a:p>
            <a:r>
              <a:rPr lang="en-US" altLang="zh-CN" dirty="0"/>
              <a:t>agent.sinks.sk2.channel = </a:t>
            </a:r>
            <a:r>
              <a:rPr lang="en-US" altLang="zh-CN" dirty="0" smtClean="0"/>
              <a:t>c2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4179572" y="1682567"/>
            <a:ext cx="4895165" cy="1651709"/>
            <a:chOff x="1420121" y="1981688"/>
            <a:chExt cx="5088357" cy="1651709"/>
          </a:xfrm>
        </p:grpSpPr>
        <p:grpSp>
          <p:nvGrpSpPr>
            <p:cNvPr id="37" name="组合 36"/>
            <p:cNvGrpSpPr/>
            <p:nvPr/>
          </p:nvGrpSpPr>
          <p:grpSpPr>
            <a:xfrm>
              <a:off x="1420121" y="1981688"/>
              <a:ext cx="5088357" cy="1651709"/>
              <a:chOff x="1267846" y="2142675"/>
              <a:chExt cx="5088357" cy="1651709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1267846" y="2142675"/>
                <a:ext cx="5086996" cy="1651709"/>
                <a:chOff x="2953739" y="2199348"/>
                <a:chExt cx="6555734" cy="1651709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2953739" y="2209722"/>
                  <a:ext cx="6555734" cy="1641335"/>
                  <a:chOff x="5095388" y="2209722"/>
                  <a:chExt cx="2728667" cy="1641335"/>
                </a:xfrm>
              </p:grpSpPr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5095388" y="2209722"/>
                    <a:ext cx="2728667" cy="1641335"/>
                    <a:chOff x="1343737" y="2408416"/>
                    <a:chExt cx="2728667" cy="1641335"/>
                  </a:xfrm>
                </p:grpSpPr>
                <p:grpSp>
                  <p:nvGrpSpPr>
                    <p:cNvPr id="64" name="组合 63"/>
                    <p:cNvGrpSpPr/>
                    <p:nvPr/>
                  </p:nvGrpSpPr>
                  <p:grpSpPr>
                    <a:xfrm>
                      <a:off x="1561235" y="2408416"/>
                      <a:ext cx="2511169" cy="1641335"/>
                      <a:chOff x="5344214" y="5335463"/>
                      <a:chExt cx="2208621" cy="947068"/>
                    </a:xfrm>
                  </p:grpSpPr>
                  <p:sp>
                    <p:nvSpPr>
                      <p:cNvPr id="66" name="矩形 65"/>
                      <p:cNvSpPr/>
                      <p:nvPr/>
                    </p:nvSpPr>
                    <p:spPr bwMode="auto">
                      <a:xfrm>
                        <a:off x="5344214" y="5335463"/>
                        <a:ext cx="2028453" cy="94706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ln>
                        <a:headEnd type="none" w="med" len="med"/>
                        <a:tailEnd type="none" w="med" len="med"/>
                      </a:ln>
                      <a:ex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67" name="圆柱形 66"/>
                      <p:cNvSpPr/>
                      <p:nvPr/>
                    </p:nvSpPr>
                    <p:spPr bwMode="auto">
                      <a:xfrm rot="5400000">
                        <a:off x="6634683" y="5363819"/>
                        <a:ext cx="278592" cy="491888"/>
                      </a:xfrm>
                      <a:prstGeom prst="can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itchFamily="34" charset="0"/>
                          <a:buNone/>
                          <a:tabLst/>
                        </a:pPr>
                        <a:endPara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6480129" y="5521855"/>
                        <a:ext cx="483201" cy="195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dirty="0" smtClean="0">
                            <a:solidFill>
                              <a:schemeClr val="bg1"/>
                            </a:solidFill>
                          </a:rPr>
                          <a:t>Channel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9" name="椭圆 68"/>
                      <p:cNvSpPr/>
                      <p:nvPr/>
                    </p:nvSpPr>
                    <p:spPr bwMode="auto">
                      <a:xfrm>
                        <a:off x="7191215" y="5418123"/>
                        <a:ext cx="361620" cy="373943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 w="9525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itchFamily="34" charset="0"/>
                          <a:buNone/>
                          <a:tabLst/>
                        </a:pPr>
                        <a:r>
                          <a:rPr kumimoji="0" lang="en-US" altLang="zh-CN" sz="800" b="0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宋体" pitchFamily="2" charset="-122"/>
                          </a:rPr>
                          <a:t>File_roll</a:t>
                        </a:r>
                        <a:endPara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endParaRPr>
                      </a:p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itchFamily="34" charset="0"/>
                          <a:buNone/>
                          <a:tabLst/>
                        </a:pPr>
                        <a:r>
                          <a:rPr kumimoji="0" lang="en-US" altLang="zh-CN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宋体" pitchFamily="2" charset="-122"/>
                          </a:rPr>
                          <a:t>Sink</a:t>
                        </a:r>
                        <a:endPara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endParaRPr>
                      </a:p>
                    </p:txBody>
                  </p:sp>
                  <p:cxnSp>
                    <p:nvCxnSpPr>
                      <p:cNvPr id="70" name="直接箭头连接符 69"/>
                      <p:cNvCxnSpPr>
                        <a:stCxn id="67" idx="0"/>
                        <a:endCxn id="69" idx="2"/>
                      </p:cNvCxnSpPr>
                      <p:nvPr/>
                    </p:nvCxnSpPr>
                    <p:spPr bwMode="auto">
                      <a:xfrm flipV="1">
                        <a:off x="6962978" y="5605095"/>
                        <a:ext cx="228237" cy="4669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/>
                      </a:ln>
                      <a:extLst/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5" name="椭圆 64"/>
                    <p:cNvSpPr/>
                    <p:nvPr/>
                  </p:nvSpPr>
                  <p:spPr bwMode="auto">
                    <a:xfrm>
                      <a:off x="1343737" y="2898013"/>
                      <a:ext cx="408593" cy="630141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800" dirty="0" err="1"/>
                        <a:t>NetCat</a:t>
                      </a: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src</a:t>
                      </a:r>
                      <a:endParaRPr kumimoji="0" lang="zh-CN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p:grpSp>
              <p:cxnSp>
                <p:nvCxnSpPr>
                  <p:cNvPr id="63" name="直接箭头连接符 62"/>
                  <p:cNvCxnSpPr>
                    <a:stCxn id="65" idx="6"/>
                    <a:endCxn id="53" idx="2"/>
                  </p:cNvCxnSpPr>
                  <p:nvPr/>
                </p:nvCxnSpPr>
                <p:spPr bwMode="auto">
                  <a:xfrm flipV="1">
                    <a:off x="5503982" y="3014388"/>
                    <a:ext cx="540953" cy="2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/>
                  </a:ln>
                  <a:extLst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组合 56"/>
                <p:cNvGrpSpPr/>
                <p:nvPr/>
              </p:nvGrpSpPr>
              <p:grpSpPr>
                <a:xfrm rot="16200000">
                  <a:off x="3950995" y="2674724"/>
                  <a:ext cx="947408" cy="704358"/>
                  <a:chOff x="837579" y="4820445"/>
                  <a:chExt cx="947408" cy="704358"/>
                </a:xfrm>
              </p:grpSpPr>
              <p:sp>
                <p:nvSpPr>
                  <p:cNvPr id="59" name="矩形 58"/>
                  <p:cNvSpPr/>
                  <p:nvPr/>
                </p:nvSpPr>
                <p:spPr bwMode="auto">
                  <a:xfrm>
                    <a:off x="837579" y="4820445"/>
                    <a:ext cx="947408" cy="22206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 bwMode="auto">
                  <a:xfrm>
                    <a:off x="837579" y="5062646"/>
                    <a:ext cx="938900" cy="222063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 bwMode="auto">
                  <a:xfrm>
                    <a:off x="837579" y="5302740"/>
                    <a:ext cx="940436" cy="222063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3838500" y="2199348"/>
                  <a:ext cx="1396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拦截器</a:t>
                  </a:r>
                </a:p>
              </p:txBody>
            </p:sp>
          </p:grpSp>
          <p:sp>
            <p:nvSpPr>
              <p:cNvPr id="48" name="圆柱形 47"/>
              <p:cNvSpPr/>
              <p:nvPr/>
            </p:nvSpPr>
            <p:spPr bwMode="auto">
              <a:xfrm rot="5400000">
                <a:off x="4436999" y="2755300"/>
                <a:ext cx="482820" cy="1042634"/>
              </a:xfrm>
              <a:prstGeom prst="can">
                <a:avLst/>
              </a:prstGeom>
              <a:solidFill>
                <a:schemeClr val="bg2">
                  <a:lumMod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131940" y="3124266"/>
                <a:ext cx="10242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Channel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 bwMode="auto">
              <a:xfrm>
                <a:off x="5589693" y="2964358"/>
                <a:ext cx="766510" cy="6480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File_roll</a:t>
                </a:r>
                <a:endPara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Sink</a:t>
                </a:r>
                <a:endPara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52" name="直接箭头连接符 51"/>
              <p:cNvCxnSpPr>
                <a:endCxn id="51" idx="2"/>
              </p:cNvCxnSpPr>
              <p:nvPr/>
            </p:nvCxnSpPr>
            <p:spPr bwMode="auto">
              <a:xfrm flipV="1">
                <a:off x="5062626" y="3288393"/>
                <a:ext cx="527067" cy="515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3" name="流程图: 联系 52"/>
              <p:cNvSpPr/>
              <p:nvPr/>
            </p:nvSpPr>
            <p:spPr bwMode="auto">
              <a:xfrm>
                <a:off x="3038067" y="2678579"/>
                <a:ext cx="576064" cy="558272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54" name="直接箭头连接符 53"/>
              <p:cNvCxnSpPr>
                <a:stCxn id="53" idx="7"/>
              </p:cNvCxnSpPr>
              <p:nvPr/>
            </p:nvCxnSpPr>
            <p:spPr bwMode="auto">
              <a:xfrm flipV="1">
                <a:off x="3529768" y="2645355"/>
                <a:ext cx="652847" cy="11498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直接箭头连接符 54"/>
              <p:cNvCxnSpPr>
                <a:stCxn id="53" idx="5"/>
                <a:endCxn id="50" idx="1"/>
              </p:cNvCxnSpPr>
              <p:nvPr/>
            </p:nvCxnSpPr>
            <p:spPr bwMode="auto">
              <a:xfrm>
                <a:off x="3529768" y="3155094"/>
                <a:ext cx="602172" cy="13844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0" name="TextBox 39"/>
            <p:cNvSpPr txBox="1"/>
            <p:nvPr/>
          </p:nvSpPr>
          <p:spPr>
            <a:xfrm>
              <a:off x="3163515" y="2686132"/>
              <a:ext cx="1083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Selector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61777" y="2357192"/>
              <a:ext cx="1083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event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48502" y="2472091"/>
              <a:ext cx="1083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event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65983" y="2913615"/>
              <a:ext cx="1083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event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980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-Selector</a:t>
            </a:r>
            <a:r>
              <a:rPr lang="zh-CN" altLang="en-US" dirty="0" smtClean="0"/>
              <a:t>（</a:t>
            </a:r>
            <a:r>
              <a:rPr lang="en-US" altLang="zh-CN" dirty="0"/>
              <a:t> Multiplexing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3793094" y="2070600"/>
            <a:ext cx="5088356" cy="1641335"/>
            <a:chOff x="1420122" y="1962719"/>
            <a:chExt cx="5088356" cy="1641335"/>
          </a:xfrm>
        </p:grpSpPr>
        <p:grpSp>
          <p:nvGrpSpPr>
            <p:cNvPr id="46" name="组合 45"/>
            <p:cNvGrpSpPr/>
            <p:nvPr/>
          </p:nvGrpSpPr>
          <p:grpSpPr>
            <a:xfrm>
              <a:off x="1420122" y="1962719"/>
              <a:ext cx="5088356" cy="1641335"/>
              <a:chOff x="1267847" y="2123706"/>
              <a:chExt cx="5088356" cy="164133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267847" y="2123706"/>
                <a:ext cx="5086994" cy="1641335"/>
                <a:chOff x="2953740" y="2180379"/>
                <a:chExt cx="6555732" cy="164133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2953740" y="2180379"/>
                  <a:ext cx="6555732" cy="1641335"/>
                  <a:chOff x="5095388" y="2180379"/>
                  <a:chExt cx="2728666" cy="1641335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5095388" y="2180379"/>
                    <a:ext cx="2728666" cy="1641335"/>
                    <a:chOff x="1343737" y="2379073"/>
                    <a:chExt cx="2728666" cy="1641335"/>
                  </a:xfrm>
                </p:grpSpPr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1546250" y="2379073"/>
                      <a:ext cx="2526153" cy="1641335"/>
                      <a:chOff x="5331035" y="5318532"/>
                      <a:chExt cx="2221800" cy="947068"/>
                    </a:xfrm>
                  </p:grpSpPr>
                  <p:sp>
                    <p:nvSpPr>
                      <p:cNvPr id="15" name="矩形 14"/>
                      <p:cNvSpPr/>
                      <p:nvPr/>
                    </p:nvSpPr>
                    <p:spPr bwMode="auto">
                      <a:xfrm>
                        <a:off x="5331035" y="5318532"/>
                        <a:ext cx="2028453" cy="94706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ln>
                        <a:headEnd type="none" w="med" len="med"/>
                        <a:tailEnd type="none" w="med" len="med"/>
                      </a:ln>
                      <a:ex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6" name="圆柱形 15"/>
                      <p:cNvSpPr/>
                      <p:nvPr/>
                    </p:nvSpPr>
                    <p:spPr bwMode="auto">
                      <a:xfrm rot="5400000">
                        <a:off x="6634683" y="5363819"/>
                        <a:ext cx="278592" cy="491888"/>
                      </a:xfrm>
                      <a:prstGeom prst="can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itchFamily="34" charset="0"/>
                          <a:buNone/>
                          <a:tabLst/>
                        </a:pPr>
                        <a:endPara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6480129" y="5521855"/>
                        <a:ext cx="483201" cy="195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dirty="0" smtClean="0">
                            <a:solidFill>
                              <a:schemeClr val="bg1"/>
                            </a:solidFill>
                          </a:rPr>
                          <a:t>Channel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8" name="椭圆 17"/>
                      <p:cNvSpPr/>
                      <p:nvPr/>
                    </p:nvSpPr>
                    <p:spPr bwMode="auto">
                      <a:xfrm>
                        <a:off x="7191215" y="5418123"/>
                        <a:ext cx="361620" cy="373943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 w="9525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itchFamily="34" charset="0"/>
                          <a:buNone/>
                          <a:tabLst/>
                        </a:pPr>
                        <a:r>
                          <a:rPr kumimoji="0" lang="en-US" altLang="zh-CN" sz="800" b="0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宋体" pitchFamily="2" charset="-122"/>
                          </a:rPr>
                          <a:t>File_roll</a:t>
                        </a:r>
                        <a:endPara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endParaRPr>
                      </a:p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itchFamily="34" charset="0"/>
                          <a:buNone/>
                          <a:tabLst/>
                        </a:pPr>
                        <a:r>
                          <a:rPr kumimoji="0" lang="en-US" altLang="zh-CN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宋体" pitchFamily="2" charset="-122"/>
                          </a:rPr>
                          <a:t>Sink</a:t>
                        </a:r>
                        <a:endPara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endParaRPr>
                      </a:p>
                    </p:txBody>
                  </p:sp>
                  <p:cxnSp>
                    <p:nvCxnSpPr>
                      <p:cNvPr id="19" name="直接箭头连接符 18"/>
                      <p:cNvCxnSpPr>
                        <a:stCxn id="16" idx="0"/>
                        <a:endCxn id="18" idx="2"/>
                      </p:cNvCxnSpPr>
                      <p:nvPr/>
                    </p:nvCxnSpPr>
                    <p:spPr bwMode="auto">
                      <a:xfrm flipV="1">
                        <a:off x="6962978" y="5605095"/>
                        <a:ext cx="228237" cy="4669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/>
                      </a:ln>
                      <a:extLst/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" name="椭圆 13"/>
                    <p:cNvSpPr/>
                    <p:nvPr/>
                  </p:nvSpPr>
                  <p:spPr bwMode="auto">
                    <a:xfrm>
                      <a:off x="1343737" y="2898013"/>
                      <a:ext cx="408593" cy="630141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800" dirty="0" err="1"/>
                        <a:t>NetCat</a:t>
                      </a: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src</a:t>
                      </a:r>
                      <a:endParaRPr kumimoji="0" lang="zh-CN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p:grpSp>
              <p:cxnSp>
                <p:nvCxnSpPr>
                  <p:cNvPr id="12" name="直接箭头连接符 11"/>
                  <p:cNvCxnSpPr>
                    <a:stCxn id="14" idx="6"/>
                    <a:endCxn id="39" idx="2"/>
                  </p:cNvCxnSpPr>
                  <p:nvPr/>
                </p:nvCxnSpPr>
                <p:spPr bwMode="auto">
                  <a:xfrm flipV="1">
                    <a:off x="5503982" y="3014388"/>
                    <a:ext cx="540953" cy="2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/>
                  </a:ln>
                  <a:extLst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组合 5"/>
                <p:cNvGrpSpPr/>
                <p:nvPr/>
              </p:nvGrpSpPr>
              <p:grpSpPr>
                <a:xfrm rot="16200000">
                  <a:off x="3950995" y="2674724"/>
                  <a:ext cx="947408" cy="704358"/>
                  <a:chOff x="837579" y="4820445"/>
                  <a:chExt cx="947408" cy="704358"/>
                </a:xfrm>
              </p:grpSpPr>
              <p:sp>
                <p:nvSpPr>
                  <p:cNvPr id="8" name="矩形 7"/>
                  <p:cNvSpPr/>
                  <p:nvPr/>
                </p:nvSpPr>
                <p:spPr bwMode="auto">
                  <a:xfrm>
                    <a:off x="837579" y="4820445"/>
                    <a:ext cx="947408" cy="22206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 bwMode="auto">
                  <a:xfrm>
                    <a:off x="837579" y="5062646"/>
                    <a:ext cx="938900" cy="222063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837579" y="5302740"/>
                    <a:ext cx="940436" cy="222063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7" name="TextBox 6"/>
                <p:cNvSpPr txBox="1"/>
                <p:nvPr/>
              </p:nvSpPr>
              <p:spPr>
                <a:xfrm>
                  <a:off x="3838500" y="2199348"/>
                  <a:ext cx="1396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拦截器</a:t>
                  </a:r>
                </a:p>
              </p:txBody>
            </p:sp>
          </p:grpSp>
          <p:sp>
            <p:nvSpPr>
              <p:cNvPr id="27" name="圆柱形 26"/>
              <p:cNvSpPr/>
              <p:nvPr/>
            </p:nvSpPr>
            <p:spPr bwMode="auto">
              <a:xfrm rot="5400000">
                <a:off x="4436999" y="2755300"/>
                <a:ext cx="482820" cy="1042634"/>
              </a:xfrm>
              <a:prstGeom prst="can">
                <a:avLst/>
              </a:prstGeom>
              <a:solidFill>
                <a:schemeClr val="bg2">
                  <a:lumMod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31940" y="3124266"/>
                <a:ext cx="10242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Channel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 bwMode="auto">
              <a:xfrm>
                <a:off x="5589693" y="2964358"/>
                <a:ext cx="766510" cy="6480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File_roll</a:t>
                </a:r>
                <a:endPara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Sink</a:t>
                </a:r>
                <a:endPara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36" name="直接箭头连接符 35"/>
              <p:cNvCxnSpPr>
                <a:endCxn id="35" idx="2"/>
              </p:cNvCxnSpPr>
              <p:nvPr/>
            </p:nvCxnSpPr>
            <p:spPr bwMode="auto">
              <a:xfrm flipV="1">
                <a:off x="5062626" y="3288393"/>
                <a:ext cx="527067" cy="515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9" name="流程图: 联系 38"/>
              <p:cNvSpPr/>
              <p:nvPr/>
            </p:nvSpPr>
            <p:spPr bwMode="auto">
              <a:xfrm>
                <a:off x="3038067" y="2678579"/>
                <a:ext cx="576064" cy="558272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43" name="直接箭头连接符 42"/>
              <p:cNvCxnSpPr>
                <a:stCxn id="39" idx="7"/>
              </p:cNvCxnSpPr>
              <p:nvPr/>
            </p:nvCxnSpPr>
            <p:spPr bwMode="auto">
              <a:xfrm flipV="1">
                <a:off x="3529768" y="2645355"/>
                <a:ext cx="652847" cy="11498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接箭头连接符 44"/>
              <p:cNvCxnSpPr>
                <a:stCxn id="39" idx="5"/>
                <a:endCxn id="28" idx="1"/>
              </p:cNvCxnSpPr>
              <p:nvPr/>
            </p:nvCxnSpPr>
            <p:spPr bwMode="auto">
              <a:xfrm>
                <a:off x="3529768" y="3155094"/>
                <a:ext cx="602172" cy="13844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9" name="TextBox 48"/>
            <p:cNvSpPr txBox="1"/>
            <p:nvPr/>
          </p:nvSpPr>
          <p:spPr>
            <a:xfrm>
              <a:off x="3163515" y="2686132"/>
              <a:ext cx="1083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Selector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41288" y="2130426"/>
              <a:ext cx="1083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ERROR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8502" y="2472091"/>
              <a:ext cx="1083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event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02522" y="3132982"/>
              <a:ext cx="1459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INFO|WARN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32271" y="1552241"/>
            <a:ext cx="67216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声明 采集流 </a:t>
            </a:r>
            <a:r>
              <a:rPr lang="en-US" altLang="zh-CN" dirty="0"/>
              <a:t>source channel sinks</a:t>
            </a:r>
          </a:p>
          <a:p>
            <a:r>
              <a:rPr lang="en-US" altLang="zh-CN" dirty="0" err="1"/>
              <a:t>agent.sources</a:t>
            </a:r>
            <a:r>
              <a:rPr lang="en-US" altLang="zh-CN" dirty="0"/>
              <a:t> = s1</a:t>
            </a:r>
          </a:p>
          <a:p>
            <a:r>
              <a:rPr lang="en-US" altLang="zh-CN" dirty="0" err="1"/>
              <a:t>agent.channels</a:t>
            </a:r>
            <a:r>
              <a:rPr lang="en-US" altLang="zh-CN" dirty="0"/>
              <a:t> = c1 c2</a:t>
            </a:r>
          </a:p>
          <a:p>
            <a:r>
              <a:rPr lang="en-US" altLang="zh-CN" dirty="0" err="1"/>
              <a:t>agent.sinks</a:t>
            </a:r>
            <a:r>
              <a:rPr lang="en-US" altLang="zh-CN" dirty="0"/>
              <a:t> = sk1 sk2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source</a:t>
            </a:r>
            <a:r>
              <a:rPr lang="zh-CN" altLang="en-US" dirty="0"/>
              <a:t>源</a:t>
            </a:r>
          </a:p>
          <a:p>
            <a:r>
              <a:rPr lang="en-US" altLang="zh-CN" dirty="0"/>
              <a:t>agent.sources.s1.type = </a:t>
            </a:r>
            <a:r>
              <a:rPr lang="en-US" altLang="zh-CN" dirty="0" err="1"/>
              <a:t>netcat</a:t>
            </a:r>
            <a:endParaRPr lang="en-US" altLang="zh-CN" dirty="0"/>
          </a:p>
          <a:p>
            <a:r>
              <a:rPr lang="en-US" altLang="zh-CN" dirty="0"/>
              <a:t>agent.sources.s1.bind = 0.0.0.0</a:t>
            </a:r>
          </a:p>
          <a:p>
            <a:r>
              <a:rPr lang="en-US" altLang="zh-CN" dirty="0"/>
              <a:t>agent.sources.s1.port = </a:t>
            </a:r>
            <a:r>
              <a:rPr lang="en-US" altLang="zh-CN" dirty="0" smtClean="0"/>
              <a:t>8888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添加正则拦截器</a:t>
            </a:r>
            <a:endParaRPr lang="en-US" altLang="zh-CN" dirty="0"/>
          </a:p>
          <a:p>
            <a:r>
              <a:rPr lang="en-US" altLang="zh-CN" dirty="0"/>
              <a:t>agent.sources.s1.interceptors = i1</a:t>
            </a:r>
          </a:p>
          <a:p>
            <a:r>
              <a:rPr lang="en-US" altLang="zh-CN" dirty="0"/>
              <a:t>agent.sources.s1.interceptors.i1.type= </a:t>
            </a:r>
            <a:r>
              <a:rPr lang="en-US" altLang="zh-CN" dirty="0" err="1"/>
              <a:t>regex_extractor</a:t>
            </a:r>
            <a:endParaRPr lang="en-US" altLang="zh-CN" dirty="0"/>
          </a:p>
          <a:p>
            <a:r>
              <a:rPr lang="en-US" altLang="zh-CN" dirty="0"/>
              <a:t>agent.sources.s1.interceptors.i1.regex=^(ERROR|INFO|WARN).*</a:t>
            </a:r>
          </a:p>
          <a:p>
            <a:r>
              <a:rPr lang="en-US" altLang="zh-CN" dirty="0"/>
              <a:t>agent.sources.s1.interceptors.i1.serializers = s1</a:t>
            </a:r>
          </a:p>
          <a:p>
            <a:r>
              <a:rPr lang="en-US" altLang="zh-CN" dirty="0"/>
              <a:t>agent.sources.s1.interceptors.i1.serializers.s1.name = </a:t>
            </a:r>
            <a:r>
              <a:rPr lang="en-US" altLang="zh-CN" dirty="0">
                <a:solidFill>
                  <a:srgbClr val="C00000"/>
                </a:solidFill>
              </a:rPr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370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2750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-Selector</a:t>
            </a:r>
            <a:r>
              <a:rPr lang="zh-CN" altLang="en-US" dirty="0" smtClean="0"/>
              <a:t>（</a:t>
            </a:r>
            <a:r>
              <a:rPr lang="en-US" altLang="zh-CN" dirty="0"/>
              <a:t> Multiplexing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261675" y="1297906"/>
            <a:ext cx="4882325" cy="1641335"/>
            <a:chOff x="1420122" y="1962719"/>
            <a:chExt cx="5088356" cy="1641335"/>
          </a:xfrm>
        </p:grpSpPr>
        <p:grpSp>
          <p:nvGrpSpPr>
            <p:cNvPr id="46" name="组合 45"/>
            <p:cNvGrpSpPr/>
            <p:nvPr/>
          </p:nvGrpSpPr>
          <p:grpSpPr>
            <a:xfrm>
              <a:off x="1420122" y="1962719"/>
              <a:ext cx="5088356" cy="1641335"/>
              <a:chOff x="1267847" y="2123706"/>
              <a:chExt cx="5088356" cy="164133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267847" y="2123706"/>
                <a:ext cx="5086994" cy="1641335"/>
                <a:chOff x="2953740" y="2180379"/>
                <a:chExt cx="6555732" cy="164133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2953740" y="2180379"/>
                  <a:ext cx="6555732" cy="1641335"/>
                  <a:chOff x="5095388" y="2180379"/>
                  <a:chExt cx="2728666" cy="1641335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5095388" y="2180379"/>
                    <a:ext cx="2728666" cy="1641335"/>
                    <a:chOff x="1343737" y="2379073"/>
                    <a:chExt cx="2728666" cy="1641335"/>
                  </a:xfrm>
                </p:grpSpPr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1546250" y="2379073"/>
                      <a:ext cx="2526153" cy="1641335"/>
                      <a:chOff x="5331035" y="5318532"/>
                      <a:chExt cx="2221800" cy="947068"/>
                    </a:xfrm>
                  </p:grpSpPr>
                  <p:sp>
                    <p:nvSpPr>
                      <p:cNvPr id="15" name="矩形 14"/>
                      <p:cNvSpPr/>
                      <p:nvPr/>
                    </p:nvSpPr>
                    <p:spPr bwMode="auto">
                      <a:xfrm>
                        <a:off x="5331035" y="5318532"/>
                        <a:ext cx="2028453" cy="94706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ln>
                        <a:headEnd type="none" w="med" len="med"/>
                        <a:tailEnd type="none" w="med" len="med"/>
                      </a:ln>
                      <a:ex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6" name="圆柱形 15"/>
                      <p:cNvSpPr/>
                      <p:nvPr/>
                    </p:nvSpPr>
                    <p:spPr bwMode="auto">
                      <a:xfrm rot="5400000">
                        <a:off x="6634683" y="5363819"/>
                        <a:ext cx="278592" cy="491888"/>
                      </a:xfrm>
                      <a:prstGeom prst="can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itchFamily="34" charset="0"/>
                          <a:buNone/>
                          <a:tabLst/>
                        </a:pPr>
                        <a:endPara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6480129" y="5521855"/>
                        <a:ext cx="483201" cy="1953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dirty="0" smtClean="0">
                            <a:solidFill>
                              <a:schemeClr val="bg1"/>
                            </a:solidFill>
                          </a:rPr>
                          <a:t>Channel</a:t>
                        </a:r>
                        <a:endParaRPr lang="zh-CN" altLang="en-US" sz="16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8" name="椭圆 17"/>
                      <p:cNvSpPr/>
                      <p:nvPr/>
                    </p:nvSpPr>
                    <p:spPr bwMode="auto">
                      <a:xfrm>
                        <a:off x="7191215" y="5418123"/>
                        <a:ext cx="361620" cy="373943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 w="9525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itchFamily="34" charset="0"/>
                          <a:buNone/>
                          <a:tabLst/>
                        </a:pPr>
                        <a:r>
                          <a:rPr kumimoji="0" lang="en-US" altLang="zh-CN" sz="800" b="0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宋体" pitchFamily="2" charset="-122"/>
                          </a:rPr>
                          <a:t>File_roll</a:t>
                        </a:r>
                        <a:endPara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endParaRPr>
                      </a:p>
                      <a:p>
                        <a:pPr marL="0" marR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itchFamily="34" charset="0"/>
                          <a:buNone/>
                          <a:tabLst/>
                        </a:pPr>
                        <a:r>
                          <a:rPr kumimoji="0" lang="en-US" altLang="zh-CN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宋体" pitchFamily="2" charset="-122"/>
                          </a:rPr>
                          <a:t>Sink</a:t>
                        </a:r>
                        <a:endPara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endParaRPr>
                      </a:p>
                    </p:txBody>
                  </p:sp>
                  <p:cxnSp>
                    <p:nvCxnSpPr>
                      <p:cNvPr id="19" name="直接箭头连接符 18"/>
                      <p:cNvCxnSpPr>
                        <a:stCxn id="16" idx="0"/>
                        <a:endCxn id="18" idx="2"/>
                      </p:cNvCxnSpPr>
                      <p:nvPr/>
                    </p:nvCxnSpPr>
                    <p:spPr bwMode="auto">
                      <a:xfrm flipV="1">
                        <a:off x="6962978" y="5605095"/>
                        <a:ext cx="228237" cy="4669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/>
                      </a:ln>
                      <a:extLst/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" name="椭圆 13"/>
                    <p:cNvSpPr/>
                    <p:nvPr/>
                  </p:nvSpPr>
                  <p:spPr bwMode="auto">
                    <a:xfrm>
                      <a:off x="1343737" y="2898013"/>
                      <a:ext cx="408593" cy="630141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800" dirty="0" err="1"/>
                        <a:t>NetCat</a:t>
                      </a: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src</a:t>
                      </a:r>
                      <a:endParaRPr kumimoji="0" lang="zh-CN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p:grpSp>
              <p:cxnSp>
                <p:nvCxnSpPr>
                  <p:cNvPr id="12" name="直接箭头连接符 11"/>
                  <p:cNvCxnSpPr>
                    <a:stCxn id="14" idx="6"/>
                    <a:endCxn id="39" idx="2"/>
                  </p:cNvCxnSpPr>
                  <p:nvPr/>
                </p:nvCxnSpPr>
                <p:spPr bwMode="auto">
                  <a:xfrm flipV="1">
                    <a:off x="5503982" y="3014388"/>
                    <a:ext cx="540953" cy="2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/>
                  </a:ln>
                  <a:extLst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组合 5"/>
                <p:cNvGrpSpPr/>
                <p:nvPr/>
              </p:nvGrpSpPr>
              <p:grpSpPr>
                <a:xfrm rot="16200000">
                  <a:off x="3950995" y="2674724"/>
                  <a:ext cx="947408" cy="704358"/>
                  <a:chOff x="837579" y="4820445"/>
                  <a:chExt cx="947408" cy="704358"/>
                </a:xfrm>
              </p:grpSpPr>
              <p:sp>
                <p:nvSpPr>
                  <p:cNvPr id="8" name="矩形 7"/>
                  <p:cNvSpPr/>
                  <p:nvPr/>
                </p:nvSpPr>
                <p:spPr bwMode="auto">
                  <a:xfrm>
                    <a:off x="837579" y="4820445"/>
                    <a:ext cx="947408" cy="22206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 bwMode="auto">
                  <a:xfrm>
                    <a:off x="837579" y="5062646"/>
                    <a:ext cx="938900" cy="222063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 bwMode="auto">
                  <a:xfrm>
                    <a:off x="837579" y="5302740"/>
                    <a:ext cx="940436" cy="222063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headEnd type="none" w="med" len="med"/>
                    <a:tailEnd type="none" w="med" len="med"/>
                  </a:ln>
                  <a:ex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7" name="TextBox 6"/>
                <p:cNvSpPr txBox="1"/>
                <p:nvPr/>
              </p:nvSpPr>
              <p:spPr>
                <a:xfrm>
                  <a:off x="3838500" y="2199348"/>
                  <a:ext cx="1396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拦截器</a:t>
                  </a:r>
                </a:p>
              </p:txBody>
            </p:sp>
          </p:grpSp>
          <p:sp>
            <p:nvSpPr>
              <p:cNvPr id="27" name="圆柱形 26"/>
              <p:cNvSpPr/>
              <p:nvPr/>
            </p:nvSpPr>
            <p:spPr bwMode="auto">
              <a:xfrm rot="5400000">
                <a:off x="4436999" y="2755300"/>
                <a:ext cx="482820" cy="1042634"/>
              </a:xfrm>
              <a:prstGeom prst="can">
                <a:avLst/>
              </a:prstGeom>
              <a:solidFill>
                <a:schemeClr val="bg2">
                  <a:lumMod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31940" y="3124266"/>
                <a:ext cx="10242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Channel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 bwMode="auto">
              <a:xfrm>
                <a:off x="5589693" y="2964358"/>
                <a:ext cx="766510" cy="6480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File_roll</a:t>
                </a:r>
                <a:endPara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Sink</a:t>
                </a:r>
                <a:endPara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36" name="直接箭头连接符 35"/>
              <p:cNvCxnSpPr>
                <a:endCxn id="35" idx="2"/>
              </p:cNvCxnSpPr>
              <p:nvPr/>
            </p:nvCxnSpPr>
            <p:spPr bwMode="auto">
              <a:xfrm flipV="1">
                <a:off x="5062626" y="3288393"/>
                <a:ext cx="527067" cy="515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9" name="流程图: 联系 38"/>
              <p:cNvSpPr/>
              <p:nvPr/>
            </p:nvSpPr>
            <p:spPr bwMode="auto">
              <a:xfrm>
                <a:off x="3038067" y="2678579"/>
                <a:ext cx="576064" cy="558272"/>
              </a:xfrm>
              <a:prstGeom prst="flowChartConnector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43" name="直接箭头连接符 42"/>
              <p:cNvCxnSpPr>
                <a:stCxn id="39" idx="7"/>
              </p:cNvCxnSpPr>
              <p:nvPr/>
            </p:nvCxnSpPr>
            <p:spPr bwMode="auto">
              <a:xfrm flipV="1">
                <a:off x="3529768" y="2645355"/>
                <a:ext cx="652847" cy="11498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接箭头连接符 44"/>
              <p:cNvCxnSpPr>
                <a:stCxn id="39" idx="5"/>
                <a:endCxn id="28" idx="1"/>
              </p:cNvCxnSpPr>
              <p:nvPr/>
            </p:nvCxnSpPr>
            <p:spPr bwMode="auto">
              <a:xfrm>
                <a:off x="3529768" y="3155094"/>
                <a:ext cx="602172" cy="13844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9" name="TextBox 48"/>
            <p:cNvSpPr txBox="1"/>
            <p:nvPr/>
          </p:nvSpPr>
          <p:spPr>
            <a:xfrm>
              <a:off x="3163514" y="2653653"/>
              <a:ext cx="783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Selector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80102" y="2335539"/>
              <a:ext cx="7347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ERROR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77683" y="2484368"/>
              <a:ext cx="541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event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91141" y="3034521"/>
              <a:ext cx="11126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INFO|WARN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49963" y="1313193"/>
            <a:ext cx="67216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channel</a:t>
            </a:r>
          </a:p>
          <a:p>
            <a:r>
              <a:rPr lang="en-US" altLang="zh-CN" dirty="0"/>
              <a:t>agent.channels.c1.type = memory</a:t>
            </a:r>
          </a:p>
          <a:p>
            <a:r>
              <a:rPr lang="en-US" altLang="zh-CN" dirty="0"/>
              <a:t>agent.channels.c1.capacity = 100</a:t>
            </a:r>
          </a:p>
          <a:p>
            <a:r>
              <a:rPr lang="en-US" altLang="zh-CN" dirty="0"/>
              <a:t>agent.channels.c1.transactionCapacity = 100</a:t>
            </a:r>
          </a:p>
          <a:p>
            <a:r>
              <a:rPr lang="en-US" altLang="zh-CN" dirty="0"/>
              <a:t>agent.channels.c2.type = file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sinks</a:t>
            </a:r>
          </a:p>
          <a:p>
            <a:r>
              <a:rPr lang="en-US" altLang="zh-CN" dirty="0"/>
              <a:t>agent.sinks.sk1.type = </a:t>
            </a:r>
            <a:r>
              <a:rPr lang="en-US" altLang="zh-CN" dirty="0" err="1"/>
              <a:t>file_roll</a:t>
            </a:r>
            <a:endParaRPr lang="en-US" altLang="zh-CN" dirty="0"/>
          </a:p>
          <a:p>
            <a:r>
              <a:rPr lang="en-US" altLang="zh-CN" dirty="0"/>
              <a:t>agent.sinks.sk1.sink.directory = /root/dir1</a:t>
            </a:r>
          </a:p>
          <a:p>
            <a:r>
              <a:rPr lang="en-US" altLang="zh-CN" dirty="0"/>
              <a:t>agent.sinks.sk1.sink.rollInterval=0</a:t>
            </a:r>
          </a:p>
          <a:p>
            <a:endParaRPr lang="en-US" altLang="zh-CN" dirty="0"/>
          </a:p>
          <a:p>
            <a:r>
              <a:rPr lang="en-US" altLang="zh-CN" dirty="0"/>
              <a:t>agent.sinks.sk2.type = </a:t>
            </a:r>
            <a:r>
              <a:rPr lang="en-US" altLang="zh-CN" dirty="0" err="1"/>
              <a:t>file_roll</a:t>
            </a:r>
            <a:endParaRPr lang="en-US" altLang="zh-CN" dirty="0"/>
          </a:p>
          <a:p>
            <a:r>
              <a:rPr lang="en-US" altLang="zh-CN" dirty="0"/>
              <a:t>agent.sinks.sk2.sink.directory = /root/dir2</a:t>
            </a:r>
          </a:p>
          <a:p>
            <a:r>
              <a:rPr lang="en-US" altLang="zh-CN" dirty="0"/>
              <a:t>agent.sinks.sk2.sink.rollInterval=0</a:t>
            </a:r>
          </a:p>
          <a:p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4350695" y="3186777"/>
            <a:ext cx="47933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设置</a:t>
            </a:r>
            <a:r>
              <a:rPr lang="en-US" altLang="zh-CN" dirty="0"/>
              <a:t>Channel Selector</a:t>
            </a:r>
          </a:p>
          <a:p>
            <a:r>
              <a:rPr lang="en-US" altLang="zh-CN" dirty="0"/>
              <a:t>agent.sources.s1.selector.type = multiplexing</a:t>
            </a:r>
          </a:p>
          <a:p>
            <a:r>
              <a:rPr lang="en-US" altLang="zh-CN" dirty="0"/>
              <a:t>agent.sources.s1.selector.header = level</a:t>
            </a:r>
          </a:p>
          <a:p>
            <a:r>
              <a:rPr lang="en-US" altLang="zh-CN" dirty="0"/>
              <a:t>agent.sources.s1.selector.mapping.ERROR = c1</a:t>
            </a:r>
          </a:p>
          <a:p>
            <a:r>
              <a:rPr lang="en-US" altLang="zh-CN" dirty="0"/>
              <a:t>agent.sources.s1.selector.mapping.INFO= c2</a:t>
            </a:r>
          </a:p>
          <a:p>
            <a:r>
              <a:rPr lang="en-US" altLang="zh-CN" dirty="0"/>
              <a:t>agent.sources.s1.selector.mapping.WARN = c2</a:t>
            </a:r>
          </a:p>
          <a:p>
            <a:r>
              <a:rPr lang="en-US" altLang="zh-CN" dirty="0"/>
              <a:t>agent.sources.s1.selector.default = </a:t>
            </a:r>
            <a:r>
              <a:rPr lang="en-US" altLang="zh-CN" dirty="0" smtClean="0"/>
              <a:t>c2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对接 </a:t>
            </a:r>
            <a:r>
              <a:rPr lang="en-US" altLang="zh-CN" dirty="0"/>
              <a:t>source </a:t>
            </a:r>
            <a:r>
              <a:rPr lang="zh-CN" altLang="en-US" dirty="0"/>
              <a:t>和 </a:t>
            </a:r>
            <a:r>
              <a:rPr lang="en-US" altLang="zh-CN" dirty="0" err="1"/>
              <a:t>sinsk</a:t>
            </a:r>
            <a:endParaRPr lang="en-US" altLang="zh-CN" dirty="0"/>
          </a:p>
          <a:p>
            <a:r>
              <a:rPr lang="en-US" altLang="zh-CN" dirty="0"/>
              <a:t>agent.sources.s1.channels = c1 </a:t>
            </a:r>
            <a:r>
              <a:rPr lang="en-US" altLang="zh-CN" dirty="0" smtClean="0"/>
              <a:t>c2</a:t>
            </a:r>
            <a:endParaRPr lang="en-US" altLang="zh-CN" dirty="0"/>
          </a:p>
          <a:p>
            <a:r>
              <a:rPr lang="en-US" altLang="zh-CN" dirty="0"/>
              <a:t>agent.sinks.sk1.channel = c1</a:t>
            </a:r>
          </a:p>
          <a:p>
            <a:r>
              <a:rPr lang="en-US" altLang="zh-CN" dirty="0"/>
              <a:t>agent.sinks.sk2.channel = c2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3626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SinkGroup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717703" y="2170385"/>
            <a:ext cx="1183037" cy="1186512"/>
            <a:chOff x="996558" y="2628691"/>
            <a:chExt cx="1704975" cy="1396160"/>
          </a:xfrm>
        </p:grpSpPr>
        <p:sp>
          <p:nvSpPr>
            <p:cNvPr id="37" name="椭圆 36"/>
            <p:cNvSpPr/>
            <p:nvPr/>
          </p:nvSpPr>
          <p:spPr bwMode="auto">
            <a:xfrm>
              <a:off x="1099475" y="2628691"/>
              <a:ext cx="1152128" cy="593336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sinks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1289914" y="3061872"/>
              <a:ext cx="1152128" cy="593336"/>
            </a:xfrm>
            <a:prstGeom prst="ellipse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sinks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996558" y="3431515"/>
              <a:ext cx="1183037" cy="593336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宋体" pitchFamily="2" charset="-122"/>
                </a:rPr>
                <a:t>sinks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2" name="右大括号 41"/>
            <p:cNvSpPr/>
            <p:nvPr/>
          </p:nvSpPr>
          <p:spPr bwMode="auto">
            <a:xfrm>
              <a:off x="2325351" y="2838339"/>
              <a:ext cx="376182" cy="1028035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1" name="矩形 20"/>
          <p:cNvSpPr/>
          <p:nvPr/>
        </p:nvSpPr>
        <p:spPr bwMode="auto">
          <a:xfrm>
            <a:off x="3203848" y="2578162"/>
            <a:ext cx="1584176" cy="4144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Channel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21" idx="1"/>
            <a:endCxn id="42" idx="1"/>
          </p:cNvCxnSpPr>
          <p:nvPr/>
        </p:nvCxnSpPr>
        <p:spPr bwMode="auto">
          <a:xfrm flipH="1">
            <a:off x="2900740" y="2785384"/>
            <a:ext cx="30310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stCxn id="44" idx="2"/>
            <a:endCxn id="21" idx="3"/>
          </p:cNvCxnSpPr>
          <p:nvPr/>
        </p:nvCxnSpPr>
        <p:spPr bwMode="auto">
          <a:xfrm flipH="1">
            <a:off x="4788024" y="2785208"/>
            <a:ext cx="360040" cy="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椭圆 43"/>
          <p:cNvSpPr/>
          <p:nvPr/>
        </p:nvSpPr>
        <p:spPr bwMode="auto">
          <a:xfrm>
            <a:off x="5148064" y="2488540"/>
            <a:ext cx="1296144" cy="593336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source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9552" y="355909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SinkGroup</a:t>
            </a:r>
            <a:r>
              <a:rPr lang="en-US" altLang="zh-CN" dirty="0"/>
              <a:t>:</a:t>
            </a:r>
            <a:r>
              <a:rPr lang="zh-CN" altLang="en-US" dirty="0"/>
              <a:t>多个</a:t>
            </a:r>
            <a:r>
              <a:rPr lang="en-US" altLang="zh-CN" dirty="0"/>
              <a:t>Sink</a:t>
            </a:r>
            <a:r>
              <a:rPr lang="zh-CN" altLang="en-US" dirty="0"/>
              <a:t>可以构成一个</a:t>
            </a:r>
            <a:r>
              <a:rPr lang="en-US" altLang="zh-CN" dirty="0" err="1"/>
              <a:t>SinkGroup</a:t>
            </a:r>
            <a:r>
              <a:rPr lang="zh-CN" altLang="en-US" dirty="0"/>
              <a:t>可以实现</a:t>
            </a:r>
            <a:r>
              <a:rPr lang="en-US" altLang="zh-CN" dirty="0"/>
              <a:t>Sink</a:t>
            </a:r>
            <a:r>
              <a:rPr lang="zh-CN" altLang="en-US" dirty="0"/>
              <a:t>的负载均衡</a:t>
            </a:r>
            <a:r>
              <a:rPr lang="en-US" altLang="zh-CN" dirty="0"/>
              <a:t>/</a:t>
            </a:r>
            <a:r>
              <a:rPr lang="zh-CN" altLang="en-US" dirty="0"/>
              <a:t>故障转移</a:t>
            </a:r>
          </a:p>
        </p:txBody>
      </p:sp>
    </p:spTree>
    <p:extLst>
      <p:ext uri="{BB962C8B-B14F-4D97-AF65-F5344CB8AC3E}">
        <p14:creationId xmlns:p14="http://schemas.microsoft.com/office/powerpoint/2010/main" xmlns="" val="32435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SinkGroup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1641500"/>
            <a:ext cx="4320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声明 采集流 </a:t>
            </a:r>
            <a:r>
              <a:rPr lang="en-US" altLang="zh-CN" dirty="0"/>
              <a:t>source channel sinks</a:t>
            </a:r>
          </a:p>
          <a:p>
            <a:r>
              <a:rPr lang="en-US" altLang="zh-CN" dirty="0" err="1"/>
              <a:t>agent.sources</a:t>
            </a:r>
            <a:r>
              <a:rPr lang="en-US" altLang="zh-CN" dirty="0"/>
              <a:t> = s1</a:t>
            </a:r>
          </a:p>
          <a:p>
            <a:r>
              <a:rPr lang="en-US" altLang="zh-CN" dirty="0" err="1"/>
              <a:t>agent.channels</a:t>
            </a:r>
            <a:r>
              <a:rPr lang="en-US" altLang="zh-CN" dirty="0"/>
              <a:t> = </a:t>
            </a:r>
            <a:r>
              <a:rPr lang="en-US" altLang="zh-CN" dirty="0" smtClean="0"/>
              <a:t>c1</a:t>
            </a:r>
            <a:endParaRPr lang="en-US" altLang="zh-CN" dirty="0"/>
          </a:p>
          <a:p>
            <a:r>
              <a:rPr lang="en-US" altLang="zh-CN" dirty="0" err="1"/>
              <a:t>agent.sinks</a:t>
            </a:r>
            <a:r>
              <a:rPr lang="en-US" altLang="zh-CN" dirty="0"/>
              <a:t> = sk1 sk2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source</a:t>
            </a:r>
            <a:r>
              <a:rPr lang="zh-CN" altLang="en-US" dirty="0"/>
              <a:t>源</a:t>
            </a:r>
          </a:p>
          <a:p>
            <a:r>
              <a:rPr lang="en-US" altLang="zh-CN" dirty="0"/>
              <a:t>agent.sources.s1.type = </a:t>
            </a:r>
            <a:r>
              <a:rPr lang="en-US" altLang="zh-CN" dirty="0" err="1"/>
              <a:t>netcat</a:t>
            </a:r>
            <a:endParaRPr lang="en-US" altLang="zh-CN" dirty="0"/>
          </a:p>
          <a:p>
            <a:r>
              <a:rPr lang="en-US" altLang="zh-CN" dirty="0"/>
              <a:t>agent.sources.s1.bind = 0.0.0.0</a:t>
            </a:r>
          </a:p>
          <a:p>
            <a:r>
              <a:rPr lang="en-US" altLang="zh-CN" dirty="0"/>
              <a:t>agent.sources.s1.port = </a:t>
            </a:r>
            <a:r>
              <a:rPr lang="en-US" altLang="zh-CN" dirty="0" smtClean="0"/>
              <a:t>8888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channel</a:t>
            </a:r>
          </a:p>
          <a:p>
            <a:r>
              <a:rPr lang="en-US" altLang="zh-CN" dirty="0"/>
              <a:t>agent.channels.c1.type = memory</a:t>
            </a:r>
          </a:p>
          <a:p>
            <a:r>
              <a:rPr lang="en-US" altLang="zh-CN" dirty="0"/>
              <a:t>agent.channels.c1.capacity = 100</a:t>
            </a:r>
          </a:p>
          <a:p>
            <a:r>
              <a:rPr lang="en-US" altLang="zh-CN" dirty="0"/>
              <a:t>agent.channels.c1.transactionCapacity = </a:t>
            </a:r>
            <a:r>
              <a:rPr lang="en-US" altLang="zh-CN" dirty="0" smtClean="0"/>
              <a:t>100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对接 </a:t>
            </a:r>
            <a:r>
              <a:rPr lang="en-US" altLang="zh-CN" dirty="0"/>
              <a:t>source </a:t>
            </a:r>
            <a:r>
              <a:rPr lang="zh-CN" altLang="en-US" dirty="0"/>
              <a:t>和 </a:t>
            </a:r>
            <a:r>
              <a:rPr lang="en-US" altLang="zh-CN" dirty="0" err="1"/>
              <a:t>sinsk</a:t>
            </a:r>
            <a:endParaRPr lang="en-US" altLang="zh-CN" dirty="0"/>
          </a:p>
          <a:p>
            <a:r>
              <a:rPr lang="en-US" altLang="zh-CN" dirty="0"/>
              <a:t>agent.sources.s1.channels = c1</a:t>
            </a:r>
          </a:p>
          <a:p>
            <a:r>
              <a:rPr lang="en-US" altLang="zh-CN" dirty="0"/>
              <a:t>agent.sinks.sk1.channel = c1</a:t>
            </a:r>
          </a:p>
          <a:p>
            <a:r>
              <a:rPr lang="en-US" altLang="zh-CN" dirty="0"/>
              <a:t>agent.sinks.sk2.channel = c1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572000" y="1641500"/>
            <a:ext cx="457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定义</a:t>
            </a:r>
            <a:r>
              <a:rPr lang="en-US" altLang="zh-CN" dirty="0"/>
              <a:t>sinks</a:t>
            </a:r>
          </a:p>
          <a:p>
            <a:r>
              <a:rPr lang="en-US" altLang="zh-CN" dirty="0"/>
              <a:t>agent.sinks.sk1.type = </a:t>
            </a:r>
            <a:r>
              <a:rPr lang="en-US" altLang="zh-CN" dirty="0" err="1"/>
              <a:t>file_roll</a:t>
            </a:r>
            <a:endParaRPr lang="en-US" altLang="zh-CN" dirty="0"/>
          </a:p>
          <a:p>
            <a:r>
              <a:rPr lang="en-US" altLang="zh-CN" dirty="0"/>
              <a:t>agent.sinks.sk1.sink.directory = /root/dir1</a:t>
            </a:r>
          </a:p>
          <a:p>
            <a:r>
              <a:rPr lang="en-US" altLang="zh-CN" dirty="0"/>
              <a:t>agent.sinks.sk1.sink.rollInterval=0</a:t>
            </a:r>
          </a:p>
          <a:p>
            <a:r>
              <a:rPr lang="en-US" altLang="zh-CN" dirty="0"/>
              <a:t>agent.sinks.sk2.type = </a:t>
            </a:r>
            <a:r>
              <a:rPr lang="en-US" altLang="zh-CN" dirty="0" err="1"/>
              <a:t>file_roll</a:t>
            </a:r>
            <a:endParaRPr lang="en-US" altLang="zh-CN" dirty="0"/>
          </a:p>
          <a:p>
            <a:r>
              <a:rPr lang="en-US" altLang="zh-CN" dirty="0"/>
              <a:t>agent.sinks.sk2.sink.directory = /root/dir2</a:t>
            </a:r>
          </a:p>
          <a:p>
            <a:r>
              <a:rPr lang="en-US" altLang="zh-CN" dirty="0" smtClean="0"/>
              <a:t>agent.sinks.sk2.sink.rollInterval=0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对</a:t>
            </a:r>
            <a:r>
              <a:rPr lang="en-US" altLang="zh-CN" dirty="0"/>
              <a:t>sink </a:t>
            </a:r>
            <a:r>
              <a:rPr lang="zh-CN" altLang="en-US" dirty="0"/>
              <a:t>做分组</a:t>
            </a:r>
          </a:p>
          <a:p>
            <a:r>
              <a:rPr lang="en-US" altLang="zh-CN" dirty="0" err="1"/>
              <a:t>agent.sinkgroups</a:t>
            </a:r>
            <a:r>
              <a:rPr lang="en-US" altLang="zh-CN" dirty="0"/>
              <a:t> = g1</a:t>
            </a:r>
          </a:p>
          <a:p>
            <a:r>
              <a:rPr lang="en-US" altLang="zh-CN" dirty="0"/>
              <a:t>agent.sinkgroups.g1.sinks = sk1 sk2</a:t>
            </a:r>
          </a:p>
          <a:p>
            <a:r>
              <a:rPr lang="en-US" altLang="zh-CN" dirty="0"/>
              <a:t>agent.sinkgroups.g1.processor.type = </a:t>
            </a:r>
            <a:r>
              <a:rPr lang="en-US" altLang="zh-CN" dirty="0" err="1"/>
              <a:t>load_balance</a:t>
            </a:r>
            <a:endParaRPr lang="en-US" altLang="zh-CN" dirty="0"/>
          </a:p>
          <a:p>
            <a:r>
              <a:rPr lang="en-US" altLang="zh-CN" dirty="0"/>
              <a:t>agent.sinkgroups.g1.processor.backoff = true</a:t>
            </a:r>
          </a:p>
          <a:p>
            <a:r>
              <a:rPr lang="en-US" altLang="zh-CN" dirty="0"/>
              <a:t>agent.sinkgroups.g1.processor.selector = </a:t>
            </a:r>
            <a:r>
              <a:rPr lang="en-US" altLang="zh-CN" dirty="0" err="1" smtClean="0"/>
              <a:t>round_robin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1678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739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可靠性</a:t>
            </a:r>
            <a:endParaRPr lang="en-US" altLang="zh-CN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数据不丢失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dirty="0"/>
              <a:t>可</a:t>
            </a:r>
            <a:r>
              <a:rPr lang="zh-CN" altLang="en-US" sz="1400" dirty="0" smtClean="0"/>
              <a:t>扩展性</a:t>
            </a:r>
            <a:endParaRPr lang="en-US" altLang="zh-CN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各组件数目可扩展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高性能</a:t>
            </a:r>
            <a:endParaRPr lang="en-US" altLang="zh-CN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高吞吐量，可以满足海量日志的搜集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dirty="0"/>
              <a:t>可</a:t>
            </a:r>
            <a:r>
              <a:rPr lang="zh-CN" altLang="en-US" sz="1400" dirty="0" smtClean="0"/>
              <a:t>管理</a:t>
            </a:r>
            <a:endParaRPr lang="en-US" altLang="zh-CN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动态增加、删除组件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文档丰富、社区活跃</a:t>
            </a:r>
            <a:endParaRPr lang="en-US" altLang="zh-CN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Hadoop</a:t>
            </a:r>
            <a:r>
              <a:rPr lang="zh-CN" altLang="en-US" sz="1400" dirty="0" smtClean="0"/>
              <a:t>生态应用及其广泛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0280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 NG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723295" y="2030177"/>
            <a:ext cx="2592288" cy="1296146"/>
            <a:chOff x="4572000" y="4437111"/>
            <a:chExt cx="2592288" cy="1296146"/>
          </a:xfrm>
        </p:grpSpPr>
        <p:sp>
          <p:nvSpPr>
            <p:cNvPr id="7" name="矩形 6"/>
            <p:cNvSpPr/>
            <p:nvPr/>
          </p:nvSpPr>
          <p:spPr bwMode="auto">
            <a:xfrm>
              <a:off x="5076056" y="4763286"/>
              <a:ext cx="1656184" cy="7603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/>
                <a:t>Agent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572000" y="4437111"/>
              <a:ext cx="788404" cy="6752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AVRO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src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圆柱形 8"/>
            <p:cNvSpPr/>
            <p:nvPr/>
          </p:nvSpPr>
          <p:spPr bwMode="auto">
            <a:xfrm rot="5400000">
              <a:off x="5689223" y="5056515"/>
              <a:ext cx="463280" cy="890203"/>
            </a:xfrm>
            <a:prstGeom prst="can">
              <a:avLst/>
            </a:prstGeom>
            <a:solidFill>
              <a:schemeClr val="bg2">
                <a:lumMod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00501" y="5367616"/>
              <a:ext cx="783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Channel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6381278" y="4453089"/>
              <a:ext cx="711002" cy="6203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AVRO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Sink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6444208" y="4977527"/>
              <a:ext cx="720080" cy="5240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itchFamily="34" charset="0"/>
                  <a:ea typeface="宋体" pitchFamily="2" charset="-122"/>
                </a:rPr>
                <a:t>AVRO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 smtClean="0">
                  <a:latin typeface="Arial" pitchFamily="34" charset="0"/>
                  <a:ea typeface="宋体" pitchFamily="2" charset="-122"/>
                </a:rPr>
                <a:t>Sink</a:t>
              </a:r>
              <a:endParaRPr lang="zh-CN" altLang="en-US" sz="800" dirty="0"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3" name="直接箭头连接符 12"/>
            <p:cNvCxnSpPr>
              <a:stCxn id="8" idx="5"/>
              <a:endCxn id="10" idx="1"/>
            </p:cNvCxnSpPr>
            <p:nvPr/>
          </p:nvCxnSpPr>
          <p:spPr bwMode="auto">
            <a:xfrm>
              <a:off x="5244945" y="5013433"/>
              <a:ext cx="255556" cy="4926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/>
            <p:cNvCxnSpPr>
              <a:stCxn id="9" idx="0"/>
              <a:endCxn id="11" idx="2"/>
            </p:cNvCxnSpPr>
            <p:nvPr/>
          </p:nvCxnSpPr>
          <p:spPr bwMode="auto">
            <a:xfrm flipV="1">
              <a:off x="6250145" y="4763286"/>
              <a:ext cx="131133" cy="738331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0"/>
            </p:cNvCxnSpPr>
            <p:nvPr/>
          </p:nvCxnSpPr>
          <p:spPr bwMode="auto">
            <a:xfrm flipV="1">
              <a:off x="6250145" y="5228161"/>
              <a:ext cx="225557" cy="27345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087874" y="1376607"/>
            <a:ext cx="1800200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Tier 1(</a:t>
            </a:r>
            <a:r>
              <a:rPr lang="zh-CN" altLang="en-US" sz="1600" dirty="0" smtClean="0"/>
              <a:t>第一梯队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580112" y="2734564"/>
            <a:ext cx="2127349" cy="1024478"/>
            <a:chOff x="4572000" y="4437111"/>
            <a:chExt cx="2652527" cy="1296146"/>
          </a:xfrm>
        </p:grpSpPr>
        <p:sp>
          <p:nvSpPr>
            <p:cNvPr id="19" name="矩形 18"/>
            <p:cNvSpPr/>
            <p:nvPr/>
          </p:nvSpPr>
          <p:spPr bwMode="auto">
            <a:xfrm>
              <a:off x="5076056" y="4763286"/>
              <a:ext cx="1656184" cy="7603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smtClean="0"/>
                <a:t>Agent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4572000" y="4437111"/>
              <a:ext cx="903760" cy="7910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AVRO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src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圆柱形 20"/>
            <p:cNvSpPr/>
            <p:nvPr/>
          </p:nvSpPr>
          <p:spPr bwMode="auto">
            <a:xfrm rot="5400000">
              <a:off x="5699743" y="4919480"/>
              <a:ext cx="589791" cy="1037763"/>
            </a:xfrm>
            <a:prstGeom prst="can">
              <a:avLst/>
            </a:prstGeom>
            <a:solidFill>
              <a:schemeClr val="bg2">
                <a:lumMod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75761" y="5275339"/>
              <a:ext cx="931099" cy="350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Channel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6406859" y="4535045"/>
              <a:ext cx="817668" cy="620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HDFS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Sink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24" name="直接箭头连接符 23"/>
            <p:cNvCxnSpPr>
              <a:stCxn id="20" idx="5"/>
              <a:endCxn id="22" idx="1"/>
            </p:cNvCxnSpPr>
            <p:nvPr/>
          </p:nvCxnSpPr>
          <p:spPr bwMode="auto">
            <a:xfrm>
              <a:off x="5343407" y="5112314"/>
              <a:ext cx="132354" cy="3382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/>
            <p:cNvCxnSpPr>
              <a:stCxn id="22" idx="3"/>
              <a:endCxn id="23" idx="4"/>
            </p:cNvCxnSpPr>
            <p:nvPr/>
          </p:nvCxnSpPr>
          <p:spPr bwMode="auto">
            <a:xfrm flipV="1">
              <a:off x="6406860" y="5155438"/>
              <a:ext cx="408834" cy="295128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505164" y="1376607"/>
            <a:ext cx="1800200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Tier 2(</a:t>
            </a:r>
            <a:r>
              <a:rPr lang="zh-CN" altLang="en-US" sz="1600" dirty="0" smtClean="0"/>
              <a:t>第二梯队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2723295" y="3366452"/>
            <a:ext cx="2592288" cy="1296146"/>
            <a:chOff x="4572000" y="4437111"/>
            <a:chExt cx="2592288" cy="1296146"/>
          </a:xfrm>
        </p:grpSpPr>
        <p:sp>
          <p:nvSpPr>
            <p:cNvPr id="38" name="矩形 37"/>
            <p:cNvSpPr/>
            <p:nvPr/>
          </p:nvSpPr>
          <p:spPr bwMode="auto">
            <a:xfrm>
              <a:off x="5076056" y="4763286"/>
              <a:ext cx="1656184" cy="7603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/>
                <a:t>Agent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4572000" y="4437111"/>
              <a:ext cx="788404" cy="6752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AVRO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src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圆柱形 39"/>
            <p:cNvSpPr/>
            <p:nvPr/>
          </p:nvSpPr>
          <p:spPr bwMode="auto">
            <a:xfrm rot="5400000">
              <a:off x="5689223" y="5056515"/>
              <a:ext cx="463280" cy="890203"/>
            </a:xfrm>
            <a:prstGeom prst="can">
              <a:avLst/>
            </a:prstGeom>
            <a:solidFill>
              <a:schemeClr val="bg2">
                <a:lumMod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00501" y="5367616"/>
              <a:ext cx="783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Channel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6381278" y="4453089"/>
              <a:ext cx="711002" cy="6203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AVRO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Sink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6444208" y="4977527"/>
              <a:ext cx="720080" cy="5240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itchFamily="34" charset="0"/>
                  <a:ea typeface="宋体" pitchFamily="2" charset="-122"/>
                </a:rPr>
                <a:t>AVRO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 smtClean="0">
                  <a:latin typeface="Arial" pitchFamily="34" charset="0"/>
                  <a:ea typeface="宋体" pitchFamily="2" charset="-122"/>
                </a:rPr>
                <a:t>Sink</a:t>
              </a:r>
              <a:endParaRPr lang="zh-CN" altLang="en-US" sz="800" dirty="0"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44" name="直接箭头连接符 43"/>
            <p:cNvCxnSpPr>
              <a:stCxn id="39" idx="5"/>
              <a:endCxn id="41" idx="1"/>
            </p:cNvCxnSpPr>
            <p:nvPr/>
          </p:nvCxnSpPr>
          <p:spPr bwMode="auto">
            <a:xfrm>
              <a:off x="5244945" y="5013433"/>
              <a:ext cx="255556" cy="4926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箭头连接符 44"/>
            <p:cNvCxnSpPr>
              <a:stCxn id="40" idx="0"/>
              <a:endCxn id="42" idx="2"/>
            </p:cNvCxnSpPr>
            <p:nvPr/>
          </p:nvCxnSpPr>
          <p:spPr bwMode="auto">
            <a:xfrm flipV="1">
              <a:off x="6250145" y="4763286"/>
              <a:ext cx="131133" cy="738331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0" idx="0"/>
            </p:cNvCxnSpPr>
            <p:nvPr/>
          </p:nvCxnSpPr>
          <p:spPr bwMode="auto">
            <a:xfrm flipV="1">
              <a:off x="6250145" y="5228161"/>
              <a:ext cx="225557" cy="27345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2723295" y="4854556"/>
            <a:ext cx="2592288" cy="1296146"/>
            <a:chOff x="4572000" y="4437111"/>
            <a:chExt cx="2592288" cy="1296146"/>
          </a:xfrm>
        </p:grpSpPr>
        <p:sp>
          <p:nvSpPr>
            <p:cNvPr id="48" name="矩形 47"/>
            <p:cNvSpPr/>
            <p:nvPr/>
          </p:nvSpPr>
          <p:spPr bwMode="auto">
            <a:xfrm>
              <a:off x="5076056" y="4763286"/>
              <a:ext cx="1656184" cy="7603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/>
                <a:t>Agent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4572000" y="4437111"/>
              <a:ext cx="788404" cy="6752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AVRO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src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" name="圆柱形 49"/>
            <p:cNvSpPr/>
            <p:nvPr/>
          </p:nvSpPr>
          <p:spPr bwMode="auto">
            <a:xfrm rot="5400000">
              <a:off x="5689223" y="5056515"/>
              <a:ext cx="463280" cy="890203"/>
            </a:xfrm>
            <a:prstGeom prst="can">
              <a:avLst/>
            </a:prstGeom>
            <a:solidFill>
              <a:schemeClr val="bg2">
                <a:lumMod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00501" y="5367616"/>
              <a:ext cx="783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Channel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6381278" y="4453089"/>
              <a:ext cx="711002" cy="6203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AVRO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Sink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 bwMode="auto">
            <a:xfrm>
              <a:off x="6444208" y="4977527"/>
              <a:ext cx="720080" cy="5240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>
                  <a:latin typeface="Arial" pitchFamily="34" charset="0"/>
                  <a:ea typeface="宋体" pitchFamily="2" charset="-122"/>
                </a:rPr>
                <a:t>AVRO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dirty="0" smtClean="0">
                  <a:latin typeface="Arial" pitchFamily="34" charset="0"/>
                  <a:ea typeface="宋体" pitchFamily="2" charset="-122"/>
                </a:rPr>
                <a:t>Sink</a:t>
              </a:r>
              <a:endParaRPr lang="zh-CN" altLang="en-US" sz="800" dirty="0"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54" name="直接箭头连接符 53"/>
            <p:cNvCxnSpPr>
              <a:stCxn id="49" idx="5"/>
              <a:endCxn id="51" idx="1"/>
            </p:cNvCxnSpPr>
            <p:nvPr/>
          </p:nvCxnSpPr>
          <p:spPr bwMode="auto">
            <a:xfrm>
              <a:off x="5244945" y="5013433"/>
              <a:ext cx="255556" cy="4926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箭头连接符 54"/>
            <p:cNvCxnSpPr>
              <a:stCxn id="50" idx="0"/>
              <a:endCxn id="52" idx="2"/>
            </p:cNvCxnSpPr>
            <p:nvPr/>
          </p:nvCxnSpPr>
          <p:spPr bwMode="auto">
            <a:xfrm flipV="1">
              <a:off x="6250145" y="4763286"/>
              <a:ext cx="131133" cy="738331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50" idx="0"/>
            </p:cNvCxnSpPr>
            <p:nvPr/>
          </p:nvCxnSpPr>
          <p:spPr bwMode="auto">
            <a:xfrm flipV="1">
              <a:off x="6250145" y="5228161"/>
              <a:ext cx="225557" cy="27345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5580111" y="4387545"/>
            <a:ext cx="2118413" cy="1024478"/>
            <a:chOff x="4572000" y="4437111"/>
            <a:chExt cx="2652528" cy="1296146"/>
          </a:xfrm>
        </p:grpSpPr>
        <p:sp>
          <p:nvSpPr>
            <p:cNvPr id="58" name="矩形 57"/>
            <p:cNvSpPr/>
            <p:nvPr/>
          </p:nvSpPr>
          <p:spPr bwMode="auto">
            <a:xfrm>
              <a:off x="5076056" y="4763286"/>
              <a:ext cx="1656184" cy="7603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smtClean="0"/>
                <a:t>Agent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4572000" y="4437111"/>
              <a:ext cx="903760" cy="6752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AVRO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src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0" name="圆柱形 59"/>
            <p:cNvSpPr/>
            <p:nvPr/>
          </p:nvSpPr>
          <p:spPr bwMode="auto">
            <a:xfrm rot="5400000">
              <a:off x="5699746" y="4919480"/>
              <a:ext cx="589791" cy="1037763"/>
            </a:xfrm>
            <a:prstGeom prst="can">
              <a:avLst/>
            </a:prstGeom>
            <a:solidFill>
              <a:schemeClr val="bg2">
                <a:lumMod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75760" y="5299860"/>
              <a:ext cx="885282" cy="350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Channel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 bwMode="auto">
            <a:xfrm>
              <a:off x="6361043" y="4437112"/>
              <a:ext cx="863485" cy="71832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HDFS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Sink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63" name="直接箭头连接符 62"/>
            <p:cNvCxnSpPr>
              <a:stCxn id="59" idx="5"/>
              <a:endCxn id="61" idx="1"/>
            </p:cNvCxnSpPr>
            <p:nvPr/>
          </p:nvCxnSpPr>
          <p:spPr bwMode="auto">
            <a:xfrm>
              <a:off x="5343407" y="5013433"/>
              <a:ext cx="132353" cy="4616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箭头连接符 63"/>
            <p:cNvCxnSpPr>
              <a:stCxn id="61" idx="3"/>
              <a:endCxn id="58" idx="3"/>
            </p:cNvCxnSpPr>
            <p:nvPr/>
          </p:nvCxnSpPr>
          <p:spPr bwMode="auto">
            <a:xfrm flipV="1">
              <a:off x="6361042" y="5143464"/>
              <a:ext cx="371199" cy="331623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7" name="云形 66"/>
          <p:cNvSpPr/>
          <p:nvPr/>
        </p:nvSpPr>
        <p:spPr bwMode="auto">
          <a:xfrm>
            <a:off x="8022837" y="3562001"/>
            <a:ext cx="1110571" cy="748189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 pitchFamily="2" charset="-122"/>
              </a:rPr>
              <a:t>HDFS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9" name="直接箭头连接符 68"/>
          <p:cNvCxnSpPr>
            <a:stCxn id="23" idx="6"/>
            <a:endCxn id="67" idx="2"/>
          </p:cNvCxnSpPr>
          <p:nvPr/>
        </p:nvCxnSpPr>
        <p:spPr bwMode="auto">
          <a:xfrm>
            <a:off x="7707461" y="3057152"/>
            <a:ext cx="318821" cy="878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箭头连接符 70"/>
          <p:cNvCxnSpPr>
            <a:stCxn id="62" idx="6"/>
            <a:endCxn id="67" idx="2"/>
          </p:cNvCxnSpPr>
          <p:nvPr/>
        </p:nvCxnSpPr>
        <p:spPr bwMode="auto">
          <a:xfrm flipV="1">
            <a:off x="7698524" y="3936096"/>
            <a:ext cx="327758" cy="7353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/>
          <p:cNvCxnSpPr>
            <a:stCxn id="11" idx="6"/>
            <a:endCxn id="20" idx="2"/>
          </p:cNvCxnSpPr>
          <p:nvPr/>
        </p:nvCxnSpPr>
        <p:spPr bwMode="auto">
          <a:xfrm>
            <a:off x="5243575" y="2356352"/>
            <a:ext cx="336537" cy="6908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74"/>
          <p:cNvCxnSpPr>
            <a:stCxn id="12" idx="6"/>
            <a:endCxn id="59" idx="2"/>
          </p:cNvCxnSpPr>
          <p:nvPr/>
        </p:nvCxnSpPr>
        <p:spPr bwMode="auto">
          <a:xfrm>
            <a:off x="5315583" y="2832638"/>
            <a:ext cx="264528" cy="1821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接箭头连接符 77"/>
          <p:cNvCxnSpPr>
            <a:stCxn id="42" idx="6"/>
            <a:endCxn id="20" idx="2"/>
          </p:cNvCxnSpPr>
          <p:nvPr/>
        </p:nvCxnSpPr>
        <p:spPr bwMode="auto">
          <a:xfrm flipV="1">
            <a:off x="5243575" y="3047188"/>
            <a:ext cx="336537" cy="645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接箭头连接符 79"/>
          <p:cNvCxnSpPr>
            <a:stCxn id="43" idx="6"/>
            <a:endCxn id="59" idx="2"/>
          </p:cNvCxnSpPr>
          <p:nvPr/>
        </p:nvCxnSpPr>
        <p:spPr bwMode="auto">
          <a:xfrm>
            <a:off x="5315583" y="4168913"/>
            <a:ext cx="264528" cy="485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箭头连接符 81"/>
          <p:cNvCxnSpPr>
            <a:stCxn id="52" idx="6"/>
            <a:endCxn id="20" idx="2"/>
          </p:cNvCxnSpPr>
          <p:nvPr/>
        </p:nvCxnSpPr>
        <p:spPr bwMode="auto">
          <a:xfrm flipV="1">
            <a:off x="5243575" y="3047188"/>
            <a:ext cx="336537" cy="21335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箭头连接符 83"/>
          <p:cNvCxnSpPr>
            <a:stCxn id="53" idx="6"/>
            <a:endCxn id="59" idx="2"/>
          </p:cNvCxnSpPr>
          <p:nvPr/>
        </p:nvCxnSpPr>
        <p:spPr bwMode="auto">
          <a:xfrm flipV="1">
            <a:off x="5315583" y="4654387"/>
            <a:ext cx="264528" cy="10026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矩形 89"/>
          <p:cNvSpPr/>
          <p:nvPr/>
        </p:nvSpPr>
        <p:spPr bwMode="auto">
          <a:xfrm>
            <a:off x="395536" y="2482791"/>
            <a:ext cx="971600" cy="41194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App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1" name="椭圆 10240"/>
          <p:cNvSpPr/>
          <p:nvPr/>
        </p:nvSpPr>
        <p:spPr bwMode="auto">
          <a:xfrm>
            <a:off x="971600" y="2399470"/>
            <a:ext cx="1098376" cy="59290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FlumeSDK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365548" y="4631256"/>
            <a:ext cx="971600" cy="41194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App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0" name="椭圆 119"/>
          <p:cNvSpPr/>
          <p:nvPr/>
        </p:nvSpPr>
        <p:spPr bwMode="auto">
          <a:xfrm>
            <a:off x="941612" y="4547935"/>
            <a:ext cx="1098376" cy="59290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FlumeSDK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395536" y="3662386"/>
            <a:ext cx="971600" cy="41194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App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" name="椭圆 121"/>
          <p:cNvSpPr/>
          <p:nvPr/>
        </p:nvSpPr>
        <p:spPr bwMode="auto">
          <a:xfrm>
            <a:off x="971600" y="3579065"/>
            <a:ext cx="1098376" cy="59290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FlumeSDK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264" name="直接箭头连接符 10263"/>
          <p:cNvCxnSpPr>
            <a:stCxn id="10241" idx="6"/>
          </p:cNvCxnSpPr>
          <p:nvPr/>
        </p:nvCxnSpPr>
        <p:spPr bwMode="auto">
          <a:xfrm flipV="1">
            <a:off x="2069976" y="2356353"/>
            <a:ext cx="661760" cy="3395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8" name="直接箭头连接符 10267"/>
          <p:cNvCxnSpPr>
            <a:stCxn id="120" idx="6"/>
            <a:endCxn id="49" idx="2"/>
          </p:cNvCxnSpPr>
          <p:nvPr/>
        </p:nvCxnSpPr>
        <p:spPr bwMode="auto">
          <a:xfrm>
            <a:off x="2039988" y="4844387"/>
            <a:ext cx="683307" cy="347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箭头连接符 128"/>
          <p:cNvCxnSpPr>
            <a:stCxn id="120" idx="6"/>
            <a:endCxn id="8" idx="2"/>
          </p:cNvCxnSpPr>
          <p:nvPr/>
        </p:nvCxnSpPr>
        <p:spPr bwMode="auto">
          <a:xfrm flipV="1">
            <a:off x="2039988" y="2367779"/>
            <a:ext cx="683307" cy="2476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箭头连接符 133"/>
          <p:cNvCxnSpPr>
            <a:stCxn id="122" idx="6"/>
            <a:endCxn id="49" idx="2"/>
          </p:cNvCxnSpPr>
          <p:nvPr/>
        </p:nvCxnSpPr>
        <p:spPr bwMode="auto">
          <a:xfrm>
            <a:off x="2069976" y="3875517"/>
            <a:ext cx="653319" cy="1316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箭头连接符 140"/>
          <p:cNvCxnSpPr>
            <a:stCxn id="10241" idx="6"/>
            <a:endCxn id="49" idx="2"/>
          </p:cNvCxnSpPr>
          <p:nvPr/>
        </p:nvCxnSpPr>
        <p:spPr bwMode="auto">
          <a:xfrm>
            <a:off x="2069976" y="2695922"/>
            <a:ext cx="653319" cy="2496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接箭头连接符 115"/>
          <p:cNvCxnSpPr>
            <a:stCxn id="122" idx="6"/>
            <a:endCxn id="8" idx="2"/>
          </p:cNvCxnSpPr>
          <p:nvPr/>
        </p:nvCxnSpPr>
        <p:spPr bwMode="auto">
          <a:xfrm flipV="1">
            <a:off x="2069976" y="2367779"/>
            <a:ext cx="653319" cy="1507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接箭头连接符 122"/>
          <p:cNvCxnSpPr>
            <a:stCxn id="122" idx="6"/>
            <a:endCxn id="39" idx="2"/>
          </p:cNvCxnSpPr>
          <p:nvPr/>
        </p:nvCxnSpPr>
        <p:spPr bwMode="auto">
          <a:xfrm flipV="1">
            <a:off x="2069976" y="3704054"/>
            <a:ext cx="653319" cy="171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接箭头连接符 124"/>
          <p:cNvCxnSpPr>
            <a:stCxn id="120" idx="6"/>
            <a:endCxn id="39" idx="2"/>
          </p:cNvCxnSpPr>
          <p:nvPr/>
        </p:nvCxnSpPr>
        <p:spPr bwMode="auto">
          <a:xfrm flipV="1">
            <a:off x="2039988" y="3704054"/>
            <a:ext cx="683307" cy="1140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接箭头连接符 126"/>
          <p:cNvCxnSpPr>
            <a:stCxn id="10241" idx="6"/>
            <a:endCxn id="39" idx="2"/>
          </p:cNvCxnSpPr>
          <p:nvPr/>
        </p:nvCxnSpPr>
        <p:spPr bwMode="auto">
          <a:xfrm>
            <a:off x="2069976" y="2695922"/>
            <a:ext cx="653319" cy="1008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62523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 NG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72816"/>
            <a:ext cx="388843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声明 采集流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channel 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sinks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 dirty="0" err="1"/>
              <a:t>agent.sources</a:t>
            </a:r>
            <a:r>
              <a:rPr lang="en-US" altLang="zh-CN" sz="1400" dirty="0"/>
              <a:t> = s1</a:t>
            </a:r>
          </a:p>
          <a:p>
            <a:r>
              <a:rPr lang="en-US" altLang="zh-CN" sz="1400" dirty="0" err="1"/>
              <a:t>agent.channels</a:t>
            </a:r>
            <a:r>
              <a:rPr lang="en-US" altLang="zh-CN" sz="1400" dirty="0"/>
              <a:t> = c1</a:t>
            </a:r>
          </a:p>
          <a:p>
            <a:r>
              <a:rPr lang="en-US" altLang="zh-CN" sz="1400" dirty="0" err="1"/>
              <a:t>agent.sinks</a:t>
            </a:r>
            <a:r>
              <a:rPr lang="en-US" altLang="zh-CN" sz="1400" dirty="0"/>
              <a:t> = </a:t>
            </a:r>
            <a:r>
              <a:rPr lang="en-US" altLang="zh-CN" sz="1400" dirty="0" smtClean="0"/>
              <a:t>sk1</a:t>
            </a:r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定义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源 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 dirty="0"/>
              <a:t>agent.sources.s1.type = AVRO</a:t>
            </a:r>
          </a:p>
          <a:p>
            <a:r>
              <a:rPr lang="en-US" altLang="zh-CN" sz="1400" dirty="0"/>
              <a:t>agent.sources.s1.bind = 0.0.0.0</a:t>
            </a:r>
          </a:p>
          <a:p>
            <a:r>
              <a:rPr lang="en-US" altLang="zh-CN" sz="1400" dirty="0"/>
              <a:t>agent.sources.s1.port = </a:t>
            </a:r>
            <a:r>
              <a:rPr lang="en-US" altLang="zh-CN" sz="1400" dirty="0" smtClean="0"/>
              <a:t>44144</a:t>
            </a:r>
          </a:p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#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添加时间戳拦截器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 dirty="0"/>
              <a:t>agent.sources.s1.interceptors = i1</a:t>
            </a:r>
          </a:p>
          <a:p>
            <a:r>
              <a:rPr lang="en-US" altLang="zh-CN" sz="1400" dirty="0"/>
              <a:t>agent.sources.s1.interceptors.i1.type = </a:t>
            </a:r>
            <a:r>
              <a:rPr lang="en-US" altLang="zh-CN" sz="1400" dirty="0" smtClean="0"/>
              <a:t>timestamp</a:t>
            </a:r>
            <a:endParaRPr lang="en-US" altLang="zh-CN" sz="1400" dirty="0"/>
          </a:p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定义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channel</a:t>
            </a:r>
          </a:p>
          <a:p>
            <a:r>
              <a:rPr lang="en-US" altLang="zh-CN" sz="1400" dirty="0"/>
              <a:t>agent.channels.c1.type = memory</a:t>
            </a:r>
          </a:p>
          <a:p>
            <a:r>
              <a:rPr lang="en-US" altLang="zh-CN" sz="1400" dirty="0"/>
              <a:t>agent.channels.c1.capacity = 100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0236" y="1846452"/>
            <a:ext cx="4464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定义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sinks</a:t>
            </a:r>
          </a:p>
          <a:p>
            <a:r>
              <a:rPr lang="en-US" altLang="zh-CN" sz="1400" dirty="0"/>
              <a:t>agent.sinks.sk1.type = </a:t>
            </a:r>
            <a:r>
              <a:rPr lang="en-US" altLang="zh-CN" sz="1400" dirty="0" err="1"/>
              <a:t>hdfs</a:t>
            </a:r>
            <a:endParaRPr lang="en-US" altLang="zh-CN" sz="1400" dirty="0"/>
          </a:p>
          <a:p>
            <a:r>
              <a:rPr lang="en-US" altLang="zh-CN" sz="1400" dirty="0"/>
              <a:t>agent.sinks.sk1.hdfs.path=hdfs://CentOS:9000/demo/%</a:t>
            </a:r>
            <a:r>
              <a:rPr lang="en-US" altLang="zh-CN" sz="1400" dirty="0" smtClean="0"/>
              <a:t>y%m%d%H%M</a:t>
            </a:r>
          </a:p>
          <a:p>
            <a:r>
              <a:rPr lang="en-US" altLang="zh-CN" sz="1400" dirty="0" smtClean="0"/>
              <a:t>agent.sinks.sk1.hdfs.fileType=DataStream</a:t>
            </a:r>
            <a:endParaRPr lang="en-US" altLang="zh-CN" sz="1400" dirty="0"/>
          </a:p>
          <a:p>
            <a:r>
              <a:rPr lang="en-US" altLang="zh-CN" sz="1400" dirty="0" smtClean="0"/>
              <a:t>agent.sinks.sk1.hdfs.rollInterval=0</a:t>
            </a:r>
          </a:p>
          <a:p>
            <a:r>
              <a:rPr lang="en-US" altLang="zh-CN" sz="1400" dirty="0" smtClean="0"/>
              <a:t>agent.sinks.sk1.hdfs.round=true</a:t>
            </a:r>
          </a:p>
          <a:p>
            <a:r>
              <a:rPr lang="en-US" altLang="zh-CN" sz="1400" dirty="0" smtClean="0"/>
              <a:t>agent.sinks.sk1.hdfs.roundUnit=minute</a:t>
            </a:r>
          </a:p>
          <a:p>
            <a:r>
              <a:rPr lang="en-US" altLang="zh-CN" sz="1400" dirty="0" smtClean="0"/>
              <a:t>agent.sinks.sk1.hdfs.roundValue=10</a:t>
            </a:r>
            <a:endParaRPr lang="en-US" altLang="zh-CN" sz="1400" dirty="0"/>
          </a:p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对接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和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sinsk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 dirty="0"/>
              <a:t>agent.sinks.sk1.channel = c1</a:t>
            </a:r>
          </a:p>
          <a:p>
            <a:r>
              <a:rPr lang="en-US" altLang="zh-CN" sz="1400" dirty="0"/>
              <a:t>agent.sources.s1.channels = c1</a:t>
            </a:r>
            <a:endParaRPr lang="zh-CN" altLang="en-US" sz="1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4283968" y="4747326"/>
            <a:ext cx="2652526" cy="1708635"/>
            <a:chOff x="4716016" y="4370733"/>
            <a:chExt cx="2652526" cy="1708635"/>
          </a:xfrm>
        </p:grpSpPr>
        <p:grpSp>
          <p:nvGrpSpPr>
            <p:cNvPr id="7" name="组合 6"/>
            <p:cNvGrpSpPr/>
            <p:nvPr/>
          </p:nvGrpSpPr>
          <p:grpSpPr>
            <a:xfrm>
              <a:off x="4716016" y="4783222"/>
              <a:ext cx="2652526" cy="1296146"/>
              <a:chOff x="4572000" y="4437111"/>
              <a:chExt cx="2652526" cy="1296146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5076056" y="4763286"/>
                <a:ext cx="1656184" cy="7603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/>
                  <a:t>Agent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4572000" y="4437111"/>
                <a:ext cx="788404" cy="79104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AVRO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src</a:t>
                </a:r>
                <a:endPara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" name="圆柱形 10"/>
              <p:cNvSpPr/>
              <p:nvPr/>
            </p:nvSpPr>
            <p:spPr bwMode="auto">
              <a:xfrm rot="5400000">
                <a:off x="5699746" y="4919480"/>
                <a:ext cx="589791" cy="1037763"/>
              </a:xfrm>
              <a:prstGeom prst="can">
                <a:avLst/>
              </a:prstGeom>
              <a:solidFill>
                <a:schemeClr val="bg2">
                  <a:lumMod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475761" y="5299861"/>
                <a:ext cx="8244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chemeClr val="bg1"/>
                    </a:solidFill>
                  </a:rPr>
                  <a:t>Channel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6513524" y="4535045"/>
                <a:ext cx="711002" cy="62039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HDFS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Sink</a:t>
                </a:r>
                <a:endPara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15" name="直接箭头连接符 14"/>
              <p:cNvCxnSpPr>
                <a:stCxn id="10" idx="5"/>
                <a:endCxn id="12" idx="1"/>
              </p:cNvCxnSpPr>
              <p:nvPr/>
            </p:nvCxnSpPr>
            <p:spPr bwMode="auto">
              <a:xfrm>
                <a:off x="5244945" y="5112314"/>
                <a:ext cx="230816" cy="3260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箭头连接符 15"/>
              <p:cNvCxnSpPr>
                <a:stCxn id="12" idx="3"/>
                <a:endCxn id="13" idx="2"/>
              </p:cNvCxnSpPr>
              <p:nvPr/>
            </p:nvCxnSpPr>
            <p:spPr bwMode="auto">
              <a:xfrm flipV="1">
                <a:off x="6300193" y="4845242"/>
                <a:ext cx="213331" cy="593119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xtLst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5115681" y="4370733"/>
              <a:ext cx="1800200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Tier 1(</a:t>
              </a:r>
              <a:r>
                <a:rPr lang="zh-CN" altLang="en-US" dirty="0" smtClean="0"/>
                <a:t>第二梯队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8148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Flume NG 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33940" y="1408709"/>
            <a:ext cx="38884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# </a:t>
            </a:r>
            <a:r>
              <a:rPr lang="zh-CN" altLang="en-US" sz="1400" dirty="0">
                <a:solidFill>
                  <a:srgbClr val="0070C0"/>
                </a:solidFill>
              </a:rPr>
              <a:t>定义多个</a:t>
            </a:r>
            <a:r>
              <a:rPr lang="en-US" altLang="zh-CN" sz="1400" dirty="0">
                <a:solidFill>
                  <a:srgbClr val="0070C0"/>
                </a:solidFill>
              </a:rPr>
              <a:t>Sink</a:t>
            </a:r>
            <a:r>
              <a:rPr lang="zh-CN" altLang="en-US" sz="1400" dirty="0">
                <a:solidFill>
                  <a:srgbClr val="0070C0"/>
                </a:solidFill>
              </a:rPr>
              <a:t>的负载均衡</a:t>
            </a:r>
          </a:p>
          <a:p>
            <a:r>
              <a:rPr lang="en-US" altLang="zh-CN" sz="1400" dirty="0" err="1"/>
              <a:t>agent.sinkgroups</a:t>
            </a:r>
            <a:r>
              <a:rPr lang="en-US" altLang="zh-CN" sz="1400" dirty="0"/>
              <a:t>= g1</a:t>
            </a:r>
          </a:p>
          <a:p>
            <a:r>
              <a:rPr lang="en-US" altLang="zh-CN" sz="1400" dirty="0"/>
              <a:t>agent.sinkgroups.g1.sinks = sk1 sk2</a:t>
            </a:r>
          </a:p>
          <a:p>
            <a:r>
              <a:rPr lang="en-US" altLang="zh-CN" sz="1400" dirty="0"/>
              <a:t>agent.sinkgroups.g1.processor.type = </a:t>
            </a:r>
            <a:r>
              <a:rPr lang="en-US" altLang="zh-CN" sz="1400" dirty="0" err="1"/>
              <a:t>load_balance</a:t>
            </a:r>
            <a:endParaRPr lang="en-US" altLang="zh-CN" sz="1400" dirty="0"/>
          </a:p>
          <a:p>
            <a:r>
              <a:rPr lang="en-US" altLang="zh-CN" sz="1400" dirty="0"/>
              <a:t>agent.sinkgroups.g1.processor.selector = </a:t>
            </a:r>
            <a:r>
              <a:rPr lang="en-US" altLang="zh-CN" sz="1400" dirty="0" err="1"/>
              <a:t>round_robin</a:t>
            </a:r>
            <a:endParaRPr lang="en-US" altLang="zh-CN" sz="1400" dirty="0"/>
          </a:p>
          <a:p>
            <a:r>
              <a:rPr lang="en-US" altLang="zh-CN" sz="1400" dirty="0"/>
              <a:t>agent.sinkgroups.g1.processor.backoff = </a:t>
            </a:r>
            <a:r>
              <a:rPr lang="en-US" altLang="zh-CN" sz="1400" dirty="0" smtClean="0"/>
              <a:t>true</a:t>
            </a:r>
          </a:p>
          <a:p>
            <a:r>
              <a:rPr lang="en-US" altLang="zh-CN" sz="1400" dirty="0" smtClean="0">
                <a:solidFill>
                  <a:srgbClr val="0070C0"/>
                </a:solidFill>
              </a:rPr>
              <a:t># </a:t>
            </a:r>
            <a:r>
              <a:rPr lang="zh-CN" altLang="en-US" sz="1400" dirty="0">
                <a:solidFill>
                  <a:srgbClr val="0070C0"/>
                </a:solidFill>
              </a:rPr>
              <a:t>对接 </a:t>
            </a:r>
            <a:r>
              <a:rPr lang="en-US" altLang="zh-CN" sz="1400" dirty="0">
                <a:solidFill>
                  <a:srgbClr val="0070C0"/>
                </a:solidFill>
              </a:rPr>
              <a:t>source </a:t>
            </a:r>
            <a:r>
              <a:rPr lang="zh-CN" altLang="en-US" sz="1400" dirty="0">
                <a:solidFill>
                  <a:srgbClr val="0070C0"/>
                </a:solidFill>
              </a:rPr>
              <a:t>和 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sinsk</a:t>
            </a:r>
            <a:endParaRPr lang="en-US" altLang="zh-CN" sz="1400" dirty="0">
              <a:solidFill>
                <a:srgbClr val="0070C0"/>
              </a:solidFill>
            </a:endParaRPr>
          </a:p>
          <a:p>
            <a:r>
              <a:rPr lang="en-US" altLang="zh-CN" sz="1400" dirty="0"/>
              <a:t>agent.sources.s1.channels = c1</a:t>
            </a:r>
          </a:p>
          <a:p>
            <a:r>
              <a:rPr lang="en-US" altLang="zh-CN" sz="1400" dirty="0"/>
              <a:t>agent.sinks.sk1.channel = c1</a:t>
            </a:r>
          </a:p>
          <a:p>
            <a:r>
              <a:rPr lang="en-US" altLang="zh-CN" sz="1400" dirty="0"/>
              <a:t>agent.sinks.sk2.channel = </a:t>
            </a:r>
            <a:r>
              <a:rPr lang="en-US" altLang="zh-CN" sz="1400" dirty="0" smtClean="0"/>
              <a:t>c1</a:t>
            </a:r>
            <a:endParaRPr lang="en-US" altLang="zh-C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394571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# </a:t>
            </a:r>
            <a:r>
              <a:rPr lang="zh-CN" altLang="en-US" sz="1400" dirty="0">
                <a:solidFill>
                  <a:srgbClr val="0070C0"/>
                </a:solidFill>
              </a:rPr>
              <a:t>声明 采集流 </a:t>
            </a:r>
            <a:r>
              <a:rPr lang="en-US" altLang="zh-CN" sz="1400" dirty="0">
                <a:solidFill>
                  <a:srgbClr val="0070C0"/>
                </a:solidFill>
              </a:rPr>
              <a:t>source channel sinks</a:t>
            </a:r>
          </a:p>
          <a:p>
            <a:r>
              <a:rPr lang="en-US" altLang="zh-CN" sz="1400" dirty="0" err="1"/>
              <a:t>agent.sources</a:t>
            </a:r>
            <a:r>
              <a:rPr lang="en-US" altLang="zh-CN" sz="1400" dirty="0"/>
              <a:t> = s1</a:t>
            </a:r>
          </a:p>
          <a:p>
            <a:r>
              <a:rPr lang="en-US" altLang="zh-CN" sz="1400" dirty="0" err="1"/>
              <a:t>agent.channels</a:t>
            </a:r>
            <a:r>
              <a:rPr lang="en-US" altLang="zh-CN" sz="1400" dirty="0"/>
              <a:t> = c1</a:t>
            </a:r>
          </a:p>
          <a:p>
            <a:r>
              <a:rPr lang="en-US" altLang="zh-CN" sz="1400" dirty="0" err="1"/>
              <a:t>agent.sinks</a:t>
            </a:r>
            <a:r>
              <a:rPr lang="en-US" altLang="zh-CN" sz="1400" dirty="0"/>
              <a:t> = sk1 sk2</a:t>
            </a:r>
          </a:p>
          <a:p>
            <a:r>
              <a:rPr lang="en-US" altLang="zh-CN" sz="1400" dirty="0" smtClean="0">
                <a:solidFill>
                  <a:srgbClr val="0070C0"/>
                </a:solidFill>
              </a:rPr>
              <a:t># </a:t>
            </a:r>
            <a:r>
              <a:rPr lang="zh-CN" altLang="en-US" sz="1400" dirty="0" smtClean="0">
                <a:solidFill>
                  <a:srgbClr val="0070C0"/>
                </a:solidFill>
              </a:rPr>
              <a:t>定义</a:t>
            </a:r>
            <a:r>
              <a:rPr lang="en-US" altLang="zh-CN" sz="1400" dirty="0" smtClean="0">
                <a:solidFill>
                  <a:srgbClr val="0070C0"/>
                </a:solidFill>
              </a:rPr>
              <a:t>Source</a:t>
            </a:r>
            <a:r>
              <a:rPr lang="zh-CN" altLang="en-US" sz="1400" dirty="0">
                <a:solidFill>
                  <a:srgbClr val="0070C0"/>
                </a:solidFill>
              </a:rPr>
              <a:t>源</a:t>
            </a:r>
          </a:p>
          <a:p>
            <a:r>
              <a:rPr lang="en-US" altLang="zh-CN" sz="1400" dirty="0"/>
              <a:t>agent.sources.s1.type = </a:t>
            </a:r>
            <a:r>
              <a:rPr lang="en-US" altLang="zh-CN" sz="1400" dirty="0" err="1"/>
              <a:t>avro</a:t>
            </a:r>
            <a:endParaRPr lang="en-US" altLang="zh-CN" sz="1400" dirty="0"/>
          </a:p>
          <a:p>
            <a:r>
              <a:rPr lang="en-US" altLang="zh-CN" sz="1400" dirty="0"/>
              <a:t>agent.sources.s1.bind = 0.0.0.0</a:t>
            </a:r>
          </a:p>
          <a:p>
            <a:r>
              <a:rPr lang="en-US" altLang="zh-CN" sz="1400" dirty="0"/>
              <a:t>agent.sources.s1.port = 44144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# </a:t>
            </a:r>
            <a:r>
              <a:rPr lang="zh-CN" altLang="en-US" sz="1400" dirty="0">
                <a:solidFill>
                  <a:srgbClr val="0070C0"/>
                </a:solidFill>
              </a:rPr>
              <a:t>定义</a:t>
            </a:r>
            <a:r>
              <a:rPr lang="en-US" altLang="zh-CN" sz="1400" dirty="0">
                <a:solidFill>
                  <a:srgbClr val="0070C0"/>
                </a:solidFill>
              </a:rPr>
              <a:t>channel</a:t>
            </a:r>
          </a:p>
          <a:p>
            <a:r>
              <a:rPr lang="en-US" altLang="zh-CN" sz="1400" dirty="0"/>
              <a:t>agent.channels.c1.type = memory</a:t>
            </a:r>
          </a:p>
          <a:p>
            <a:r>
              <a:rPr lang="en-US" altLang="zh-CN" sz="1400" dirty="0"/>
              <a:t>agent.channels.c1.capacity = </a:t>
            </a:r>
            <a:r>
              <a:rPr lang="en-US" altLang="zh-CN" sz="1400" dirty="0" smtClean="0"/>
              <a:t>100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# </a:t>
            </a:r>
            <a:r>
              <a:rPr lang="zh-CN" altLang="en-US" sz="1400" dirty="0">
                <a:solidFill>
                  <a:srgbClr val="0070C0"/>
                </a:solidFill>
              </a:rPr>
              <a:t>定义</a:t>
            </a:r>
            <a:r>
              <a:rPr lang="en-US" altLang="zh-CN" sz="1400" dirty="0">
                <a:solidFill>
                  <a:srgbClr val="0070C0"/>
                </a:solidFill>
              </a:rPr>
              <a:t>sinks</a:t>
            </a:r>
          </a:p>
          <a:p>
            <a:r>
              <a:rPr lang="en-US" altLang="zh-CN" sz="1400" dirty="0"/>
              <a:t>agent.sinks.sk1.type = </a:t>
            </a:r>
            <a:r>
              <a:rPr lang="en-US" altLang="zh-CN" sz="1400" dirty="0" err="1"/>
              <a:t>avro</a:t>
            </a:r>
            <a:endParaRPr lang="en-US" altLang="zh-CN" sz="1400" dirty="0"/>
          </a:p>
          <a:p>
            <a:r>
              <a:rPr lang="en-US" altLang="zh-CN" sz="1400" dirty="0"/>
              <a:t>agent.sinks.sk1.hostname = 192.168.145.154</a:t>
            </a:r>
          </a:p>
          <a:p>
            <a:r>
              <a:rPr lang="en-US" altLang="zh-CN" sz="1400" dirty="0"/>
              <a:t>agent.sinks.sk1.port = 44144</a:t>
            </a:r>
          </a:p>
          <a:p>
            <a:r>
              <a:rPr lang="en-US" altLang="zh-CN" sz="1400" dirty="0"/>
              <a:t>agent.sinks.sk2.type = AVRO</a:t>
            </a:r>
          </a:p>
          <a:p>
            <a:r>
              <a:rPr lang="en-US" altLang="zh-CN" sz="1400" dirty="0"/>
              <a:t>agent.sinks.sk2.hostname= </a:t>
            </a:r>
            <a:r>
              <a:rPr lang="en-US" altLang="zh-CN" sz="1400" dirty="0" smtClean="0"/>
              <a:t>192.168.145.155</a:t>
            </a:r>
            <a:endParaRPr lang="en-US" altLang="zh-CN" sz="1400" dirty="0"/>
          </a:p>
          <a:p>
            <a:r>
              <a:rPr lang="en-US" altLang="zh-CN" sz="1400" dirty="0" smtClean="0"/>
              <a:t>agent.sinks.sk2.port=44144</a:t>
            </a:r>
            <a:endParaRPr lang="en-US" altLang="zh-CN" sz="1400" dirty="0"/>
          </a:p>
        </p:txBody>
      </p:sp>
      <p:grpSp>
        <p:nvGrpSpPr>
          <p:cNvPr id="11277" name="组合 11276"/>
          <p:cNvGrpSpPr/>
          <p:nvPr/>
        </p:nvGrpSpPr>
        <p:grpSpPr>
          <a:xfrm>
            <a:off x="4541899" y="4051762"/>
            <a:ext cx="2592288" cy="1708635"/>
            <a:chOff x="4716016" y="4370733"/>
            <a:chExt cx="2592288" cy="1708635"/>
          </a:xfrm>
        </p:grpSpPr>
        <p:grpSp>
          <p:nvGrpSpPr>
            <p:cNvPr id="11275" name="组合 11274"/>
            <p:cNvGrpSpPr/>
            <p:nvPr/>
          </p:nvGrpSpPr>
          <p:grpSpPr>
            <a:xfrm>
              <a:off x="4716016" y="4783222"/>
              <a:ext cx="2592288" cy="1296146"/>
              <a:chOff x="4572000" y="4437111"/>
              <a:chExt cx="2592288" cy="1296146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5076056" y="4763286"/>
                <a:ext cx="1656184" cy="7603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/>
                  <a:t>Agent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4572000" y="4437111"/>
                <a:ext cx="788404" cy="79104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AVRO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src</a:t>
                </a:r>
                <a:endPara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" name="圆柱形 9"/>
              <p:cNvSpPr/>
              <p:nvPr/>
            </p:nvSpPr>
            <p:spPr bwMode="auto">
              <a:xfrm rot="5400000">
                <a:off x="5689223" y="5056515"/>
                <a:ext cx="463280" cy="890203"/>
              </a:xfrm>
              <a:prstGeom prst="can">
                <a:avLst/>
              </a:prstGeom>
              <a:solidFill>
                <a:schemeClr val="bg2">
                  <a:lumMod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00501" y="5367616"/>
                <a:ext cx="7839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</a:rPr>
                  <a:t>Channel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6381278" y="4453089"/>
                <a:ext cx="711002" cy="62039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AVRO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Sink</a:t>
                </a:r>
                <a:endPara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 bwMode="auto">
              <a:xfrm>
                <a:off x="6444208" y="4977527"/>
                <a:ext cx="720080" cy="5240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800" dirty="0">
                    <a:latin typeface="Arial" pitchFamily="34" charset="0"/>
                    <a:ea typeface="宋体" pitchFamily="2" charset="-122"/>
                  </a:rPr>
                  <a:t>AVRO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800" dirty="0" smtClean="0">
                    <a:latin typeface="Arial" pitchFamily="34" charset="0"/>
                    <a:ea typeface="宋体" pitchFamily="2" charset="-122"/>
                  </a:rPr>
                  <a:t>Sink</a:t>
                </a:r>
                <a:endParaRPr lang="zh-CN" altLang="en-US" sz="800" dirty="0"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15" name="直接箭头连接符 14"/>
              <p:cNvCxnSpPr>
                <a:stCxn id="7" idx="5"/>
                <a:endCxn id="11" idx="1"/>
              </p:cNvCxnSpPr>
              <p:nvPr/>
            </p:nvCxnSpPr>
            <p:spPr bwMode="auto">
              <a:xfrm>
                <a:off x="5244945" y="5112314"/>
                <a:ext cx="255556" cy="39380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接箭头连接符 16"/>
              <p:cNvCxnSpPr>
                <a:stCxn id="10" idx="0"/>
                <a:endCxn id="13" idx="2"/>
              </p:cNvCxnSpPr>
              <p:nvPr/>
            </p:nvCxnSpPr>
            <p:spPr bwMode="auto">
              <a:xfrm flipV="1">
                <a:off x="6250145" y="4763286"/>
                <a:ext cx="131133" cy="738331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xtLst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0" idx="0"/>
              </p:cNvCxnSpPr>
              <p:nvPr/>
            </p:nvCxnSpPr>
            <p:spPr bwMode="auto">
              <a:xfrm flipV="1">
                <a:off x="6250145" y="5228161"/>
                <a:ext cx="225557" cy="273456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xtLst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1276" name="TextBox 11275"/>
            <p:cNvSpPr txBox="1"/>
            <p:nvPr/>
          </p:nvSpPr>
          <p:spPr>
            <a:xfrm>
              <a:off x="5115681" y="4370733"/>
              <a:ext cx="1800200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Tier 1(</a:t>
              </a:r>
              <a:r>
                <a:rPr lang="zh-CN" altLang="en-US" dirty="0" smtClean="0"/>
                <a:t>第一梯队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4771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Flume NG</a:t>
            </a:r>
            <a:r>
              <a:rPr lang="zh-CN" altLang="en-US" dirty="0"/>
              <a:t>案例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560" y="2477126"/>
            <a:ext cx="590465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Properties props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Properties();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props.put(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"client.type"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"default_failover"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props.put(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"hosts"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"h1 h2"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props.put(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"hosts.h1"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"192.168.145.153"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":"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44144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props.put(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"hosts.h2"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"192.168.145.154"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":"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44144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RpcClient client = RpcClientFactory.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getInstance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(props);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String message=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"10010 jiangzz true 18 2017-02-01"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Event event = EventBuilder.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withBody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(message.getBytes());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client.append(event);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client.close();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46146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&lt;dependency&gt;</a:t>
            </a:r>
            <a:b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&lt;groupId&gt;</a:t>
            </a:r>
            <a:r>
              <a:rPr lang="zh-CN" altLang="zh-CN" sz="1200" dirty="0">
                <a:solidFill>
                  <a:srgbClr val="A9B7C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org.apache.flume</a:t>
            </a: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&lt;/groupId&gt;</a:t>
            </a:r>
            <a:b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&lt;artifactId&gt;</a:t>
            </a:r>
            <a:r>
              <a:rPr lang="zh-CN" altLang="zh-CN" sz="1200" dirty="0">
                <a:solidFill>
                  <a:srgbClr val="A9B7C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flume-ng-sdk</a:t>
            </a: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&lt;/artifactId&gt;</a:t>
            </a:r>
            <a:b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&lt;version&gt;</a:t>
            </a:r>
            <a:r>
              <a:rPr lang="zh-CN" altLang="zh-CN" sz="1200" dirty="0">
                <a:solidFill>
                  <a:srgbClr val="A9B7C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1.7.0</a:t>
            </a: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&lt;/version&gt;</a:t>
            </a:r>
            <a:b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&lt;/dependency&gt;</a:t>
            </a:r>
            <a:endParaRPr lang="en-US" altLang="zh-CN" sz="1200" dirty="0">
              <a:solidFill>
                <a:srgbClr val="E8BF6A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40886" y="5373216"/>
            <a:ext cx="1757660" cy="592904"/>
            <a:chOff x="7074892" y="6093296"/>
            <a:chExt cx="1757660" cy="592904"/>
          </a:xfrm>
        </p:grpSpPr>
        <p:sp>
          <p:nvSpPr>
            <p:cNvPr id="9" name="矩形 8"/>
            <p:cNvSpPr/>
            <p:nvPr/>
          </p:nvSpPr>
          <p:spPr bwMode="auto">
            <a:xfrm>
              <a:off x="7074892" y="6167207"/>
              <a:ext cx="971600" cy="41194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latin typeface="Arial" pitchFamily="34" charset="0"/>
                  <a:ea typeface="宋体" pitchFamily="2" charset="-122"/>
                </a:rPr>
                <a:t>App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7734176" y="6093296"/>
              <a:ext cx="1098376" cy="59290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400" b="1" i="0" u="none" strike="noStrike" cap="none" normalizeH="0" baseline="0" dirty="0" err="1" smtClean="0">
                  <a:ln>
                    <a:noFill/>
                  </a:ln>
                  <a:solidFill>
                    <a:srgbClr val="C00000"/>
                  </a:solidFill>
                  <a:latin typeface="Arial" pitchFamily="34" charset="0"/>
                  <a:ea typeface="宋体" pitchFamily="2" charset="-122"/>
                </a:rPr>
                <a:t>FlumeSDK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47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Flume NG</a:t>
            </a:r>
            <a:r>
              <a:rPr lang="zh-CN" altLang="en-US" dirty="0"/>
              <a:t>案例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045796" y="1253823"/>
            <a:ext cx="971600" cy="41194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latin typeface="Arial" pitchFamily="34" charset="0"/>
                <a:ea typeface="宋体" pitchFamily="2" charset="-122"/>
              </a:rPr>
              <a:t>App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7705080" y="1179912"/>
            <a:ext cx="1098376" cy="59290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latin typeface="Arial" pitchFamily="34" charset="0"/>
                <a:ea typeface="宋体" pitchFamily="2" charset="-122"/>
              </a:rPr>
              <a:t>FlumeSDK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9552" y="3865364"/>
            <a:ext cx="78848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CC783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log4j.appender.flume </a:t>
            </a:r>
            <a:r>
              <a:rPr lang="zh-CN" altLang="zh-CN" sz="1200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200" dirty="0">
                <a:solidFill>
                  <a:srgbClr val="6A8759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org.apache.flume.clients.log4jappender.Log4jAppender</a:t>
            </a:r>
            <a:br>
              <a:rPr lang="zh-CN" altLang="zh-CN" sz="1200" dirty="0">
                <a:solidFill>
                  <a:srgbClr val="6A8759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log4j.appender.flume.Hostname</a:t>
            </a:r>
            <a:r>
              <a:rPr lang="zh-CN" altLang="zh-CN" sz="1200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zh-CN" altLang="zh-CN" sz="1200" dirty="0">
                <a:solidFill>
                  <a:srgbClr val="6A8759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192.168.145.153</a:t>
            </a:r>
            <a:br>
              <a:rPr lang="zh-CN" altLang="zh-CN" sz="1200" dirty="0">
                <a:solidFill>
                  <a:srgbClr val="6A8759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log4j.appender.flume.Port</a:t>
            </a:r>
            <a:r>
              <a:rPr lang="zh-CN" altLang="zh-CN" sz="1200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zh-CN" altLang="zh-CN" sz="1200" dirty="0">
                <a:solidFill>
                  <a:srgbClr val="6A8759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44144</a:t>
            </a:r>
            <a:br>
              <a:rPr lang="zh-CN" altLang="zh-CN" sz="1200" dirty="0">
                <a:solidFill>
                  <a:srgbClr val="6A8759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log4j.appender.flume.UnsafeMode </a:t>
            </a:r>
            <a:r>
              <a:rPr lang="zh-CN" altLang="zh-CN" sz="1200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200" dirty="0">
                <a:solidFill>
                  <a:srgbClr val="6A8759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true</a:t>
            </a:r>
            <a:br>
              <a:rPr lang="zh-CN" altLang="zh-CN" sz="1200" dirty="0">
                <a:solidFill>
                  <a:srgbClr val="6A8759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6A8759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/>
            </a:r>
            <a:br>
              <a:rPr lang="zh-CN" altLang="zh-CN" sz="1200" dirty="0">
                <a:solidFill>
                  <a:srgbClr val="6A8759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# configure a class's logger to output to the flume appender</a:t>
            </a:r>
            <a:br>
              <a:rPr lang="zh-CN" altLang="zh-CN" sz="1200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log4j.logger.com.baizhi.demo </a:t>
            </a:r>
            <a:r>
              <a:rPr lang="zh-CN" altLang="zh-CN" sz="1200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zh-CN" altLang="zh-CN" sz="1200" dirty="0">
                <a:solidFill>
                  <a:srgbClr val="6A8759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debug,flume</a:t>
            </a:r>
            <a:br>
              <a:rPr lang="zh-CN" altLang="zh-CN" sz="1200" dirty="0">
                <a:solidFill>
                  <a:srgbClr val="6A8759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log4j.appender.flume.layout</a:t>
            </a:r>
            <a:r>
              <a:rPr lang="zh-CN" altLang="zh-CN" sz="1200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zh-CN" altLang="zh-CN" sz="1200" dirty="0">
                <a:solidFill>
                  <a:srgbClr val="6A8759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org.apache.log4j.PatternLayout  </a:t>
            </a:r>
            <a:br>
              <a:rPr lang="zh-CN" altLang="zh-CN" sz="1200" dirty="0">
                <a:solidFill>
                  <a:srgbClr val="6A8759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CC783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log4j.appender.flume.layout.ConversionPattern</a:t>
            </a:r>
            <a:r>
              <a:rPr lang="zh-CN" altLang="zh-CN" sz="1200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zh-CN" altLang="zh-CN" sz="1200" dirty="0">
                <a:solidFill>
                  <a:srgbClr val="6A8759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%p %d{yyyy-MM-dd HH:mm:ss} %c [ %m ]%n </a:t>
            </a:r>
            <a:endParaRPr lang="zh-CN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552" y="1628800"/>
            <a:ext cx="38884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&lt;dependency&gt;</a:t>
            </a:r>
            <a:b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&lt;groupId&gt;</a:t>
            </a:r>
            <a:r>
              <a:rPr lang="zh-CN" altLang="zh-CN" sz="1200" dirty="0">
                <a:solidFill>
                  <a:srgbClr val="A9B7C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org.apache.flume</a:t>
            </a: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&lt;/groupId&gt;</a:t>
            </a:r>
            <a:b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&lt;artifactId&gt;</a:t>
            </a:r>
            <a:r>
              <a:rPr lang="zh-CN" altLang="zh-CN" sz="1200" dirty="0">
                <a:solidFill>
                  <a:srgbClr val="A9B7C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flume-ng-sdk</a:t>
            </a: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&lt;/artifactId&gt;</a:t>
            </a:r>
            <a:b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&lt;version&gt;</a:t>
            </a:r>
            <a:r>
              <a:rPr lang="zh-CN" altLang="zh-CN" sz="1200" dirty="0">
                <a:solidFill>
                  <a:srgbClr val="A9B7C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1.7.0</a:t>
            </a: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&lt;/version&gt;</a:t>
            </a:r>
            <a:b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&lt;/dependency&gt;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539552" y="2812612"/>
            <a:ext cx="40228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&lt;dependency&gt;</a:t>
            </a:r>
            <a:b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&lt;groupId&gt;</a:t>
            </a:r>
            <a:r>
              <a:rPr lang="zh-CN" altLang="zh-CN" sz="1200" dirty="0">
                <a:solidFill>
                  <a:srgbClr val="A9B7C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org.slf4j</a:t>
            </a: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&lt;/groupId&gt;</a:t>
            </a:r>
            <a:b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&lt;artifactId&gt;</a:t>
            </a:r>
            <a:r>
              <a:rPr lang="zh-CN" altLang="zh-CN" sz="1200" dirty="0">
                <a:solidFill>
                  <a:srgbClr val="A9B7C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slf4j-log4j12</a:t>
            </a: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&lt;/artifactId&gt;</a:t>
            </a:r>
            <a:b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&lt;version&gt;</a:t>
            </a:r>
            <a:r>
              <a:rPr lang="zh-CN" altLang="zh-CN" sz="1200" dirty="0">
                <a:solidFill>
                  <a:srgbClr val="A9B7C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1.7.5</a:t>
            </a: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&lt;/version&gt;</a:t>
            </a:r>
            <a:b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&lt;/dependency&gt;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148460" y="1714465"/>
            <a:ext cx="5076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&lt;dependency&gt;</a:t>
            </a:r>
            <a:b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&lt;groupId&gt;</a:t>
            </a:r>
            <a:r>
              <a:rPr lang="zh-CN" altLang="zh-CN" sz="1200" dirty="0">
                <a:solidFill>
                  <a:srgbClr val="A9B7C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org.apache.flume.flume-ng-clients</a:t>
            </a: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&lt;/groupId&gt;</a:t>
            </a:r>
            <a:b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&lt;artifactId&gt;</a:t>
            </a:r>
            <a:r>
              <a:rPr lang="zh-CN" altLang="zh-CN" sz="1200" dirty="0">
                <a:solidFill>
                  <a:srgbClr val="A9B7C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flume-ng-log4jappender</a:t>
            </a: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&lt;/artifactId&gt;</a:t>
            </a:r>
            <a:b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&lt;version&gt;</a:t>
            </a:r>
            <a:r>
              <a:rPr lang="zh-CN" altLang="zh-CN" sz="1200" dirty="0">
                <a:solidFill>
                  <a:srgbClr val="A9B7C6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1.7.0</a:t>
            </a: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&lt;/version&gt;</a:t>
            </a:r>
            <a:b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200" dirty="0">
                <a:solidFill>
                  <a:srgbClr val="E8BF6A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&lt;/dependency&gt;</a:t>
            </a:r>
            <a:endParaRPr lang="zh-CN" altLang="zh-CN" sz="12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300984" y="2902842"/>
            <a:ext cx="4546122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org.apache.commons.logging.Log;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org.apache.commons.logging.LogFactory;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336126" y="3360042"/>
            <a:ext cx="451098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/>
              <a:t>Log </a:t>
            </a:r>
            <a:r>
              <a:rPr lang="en-US" altLang="zh-CN" sz="1200" b="1" i="1" dirty="0"/>
              <a:t>logger </a:t>
            </a:r>
            <a:r>
              <a:rPr lang="en-US" altLang="zh-CN" sz="1200" dirty="0"/>
              <a:t>= LogFactory.</a:t>
            </a:r>
            <a:r>
              <a:rPr lang="en-US" altLang="zh-CN" sz="1200" i="1" dirty="0"/>
              <a:t>getLog</a:t>
            </a:r>
            <a:r>
              <a:rPr lang="en-US" altLang="zh-CN" sz="1200" dirty="0"/>
              <a:t>(LogDemo.</a:t>
            </a:r>
            <a:r>
              <a:rPr lang="en-US" altLang="zh-CN" sz="1200" b="1" dirty="0"/>
              <a:t>class</a:t>
            </a:r>
            <a:r>
              <a:rPr lang="en-US" altLang="zh-CN" sz="1200" dirty="0"/>
              <a:t>);</a:t>
            </a:r>
            <a:endParaRPr kumimoji="0" lang="en-US" altLang="zh-CN" sz="1200" b="1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logger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.info(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"10010 wangxiaowu true 2017-01-01"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9552" y="5635645"/>
            <a:ext cx="7668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参考</a:t>
            </a:r>
            <a:r>
              <a:rPr lang="en-US" altLang="zh-CN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zh-CN" sz="1400" b="1" dirty="0" smtClean="0">
                <a:hlinkClick r:id="rId2"/>
              </a:rPr>
              <a:t>http</a:t>
            </a:r>
            <a:r>
              <a:rPr lang="en-US" altLang="zh-CN" sz="1400" b="1" dirty="0">
                <a:hlinkClick r:id="rId2"/>
              </a:rPr>
              <a:t>://</a:t>
            </a:r>
            <a:r>
              <a:rPr lang="en-US" altLang="zh-CN" sz="1400" b="1" dirty="0" smtClean="0">
                <a:hlinkClick r:id="rId2"/>
              </a:rPr>
              <a:t>flume.apache.org/FlumeUserGuide.html#log4j-appender</a:t>
            </a:r>
            <a:endParaRPr lang="en-US" altLang="zh-CN" sz="1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2464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日志集群构建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68574"/>
            <a:ext cx="84947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79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技巧 定时切割 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的日志文件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337172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nginx</a:t>
            </a:r>
            <a:r>
              <a:rPr lang="zh-CN" altLang="en-US" dirty="0"/>
              <a:t>日志切割</a:t>
            </a:r>
            <a:r>
              <a:rPr lang="zh-CN" altLang="en-US" dirty="0" smtClean="0"/>
              <a:t>脚本</a:t>
            </a:r>
            <a:endParaRPr lang="en-US" altLang="zh-CN" dirty="0"/>
          </a:p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设置日志文件存放目录</a:t>
            </a:r>
          </a:p>
          <a:p>
            <a:r>
              <a:rPr lang="en-US" altLang="zh-CN" dirty="0" err="1"/>
              <a:t>logs_path</a:t>
            </a:r>
            <a:r>
              <a:rPr lang="en-US" altLang="zh-CN" dirty="0"/>
              <a:t>="/</a:t>
            </a:r>
            <a:r>
              <a:rPr lang="en-US" altLang="zh-CN" dirty="0" err="1"/>
              <a:t>usr</a:t>
            </a:r>
            <a:r>
              <a:rPr lang="en-US" altLang="zh-CN" dirty="0"/>
              <a:t>/local/nginx-1.11.1/logs/"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设置</a:t>
            </a:r>
            <a:r>
              <a:rPr lang="en-US" altLang="zh-CN" dirty="0" err="1"/>
              <a:t>pid</a:t>
            </a:r>
            <a:r>
              <a:rPr lang="zh-CN" altLang="en-US" dirty="0"/>
              <a:t>文件</a:t>
            </a:r>
          </a:p>
          <a:p>
            <a:r>
              <a:rPr lang="en-US" altLang="zh-CN" dirty="0" err="1"/>
              <a:t>pid_path</a:t>
            </a:r>
            <a:r>
              <a:rPr lang="en-US" altLang="zh-CN" dirty="0"/>
              <a:t>="/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/local/nginx-1.11.1/logs/</a:t>
            </a:r>
            <a:r>
              <a:rPr lang="en-US" altLang="zh-CN" dirty="0" err="1" smtClean="0"/>
              <a:t>nginx.pid</a:t>
            </a:r>
            <a:r>
              <a:rPr lang="en-US" altLang="zh-CN" dirty="0" smtClean="0"/>
              <a:t>“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重命名日志文件</a:t>
            </a:r>
          </a:p>
          <a:p>
            <a:r>
              <a:rPr lang="en-US" altLang="zh-CN" dirty="0"/>
              <a:t>mv ${logs_path}custom_access.log ${</a:t>
            </a:r>
            <a:r>
              <a:rPr lang="en-US" altLang="zh-CN" dirty="0" err="1"/>
              <a:t>logs_path</a:t>
            </a:r>
            <a:r>
              <a:rPr lang="en-US" altLang="zh-CN" dirty="0"/>
              <a:t>}access_$(date -d "yesterday" +"%Y-%m-%</a:t>
            </a:r>
            <a:r>
              <a:rPr lang="en-US" altLang="zh-CN" dirty="0" err="1"/>
              <a:t>d%I</a:t>
            </a:r>
            <a:r>
              <a:rPr lang="en-US" altLang="zh-CN" dirty="0"/>
              <a:t>:%M:%S").log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向</a:t>
            </a:r>
            <a:r>
              <a:rPr lang="en-US" altLang="zh-CN" dirty="0" err="1"/>
              <a:t>nginx</a:t>
            </a:r>
            <a:r>
              <a:rPr lang="zh-CN" altLang="en-US" dirty="0"/>
              <a:t>主进程发信号重新打开日志</a:t>
            </a:r>
          </a:p>
          <a:p>
            <a:r>
              <a:rPr lang="en-US" altLang="zh-CN" dirty="0"/>
              <a:t>kill -USR1 `cat ${</a:t>
            </a:r>
            <a:r>
              <a:rPr lang="en-US" altLang="zh-CN" dirty="0" err="1"/>
              <a:t>pid_path</a:t>
            </a:r>
            <a:r>
              <a:rPr lang="en-US" altLang="zh-CN" dirty="0"/>
              <a:t>}`</a:t>
            </a:r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11560" y="5263556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root@CentOS</a:t>
            </a:r>
            <a:r>
              <a:rPr lang="en-US" altLang="zh-CN" dirty="0"/>
              <a:t> ~]# </a:t>
            </a:r>
            <a:r>
              <a:rPr lang="en-US" altLang="zh-CN" dirty="0" err="1"/>
              <a:t>crontab</a:t>
            </a:r>
            <a:r>
              <a:rPr lang="en-US" altLang="zh-CN" dirty="0"/>
              <a:t> </a:t>
            </a:r>
            <a:r>
              <a:rPr lang="en-US" altLang="zh-CN" dirty="0" smtClean="0"/>
              <a:t>–e </a:t>
            </a:r>
            <a:r>
              <a:rPr lang="zh-CN" altLang="en-US" dirty="0" smtClean="0"/>
              <a:t>（添加定时脚本）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50396" y="2204864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*/1 * * * * /root/echo.sh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573325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www.nginx.cn/255.html</a:t>
            </a:r>
            <a:endParaRPr lang="en-US" altLang="zh-CN" dirty="0" smtClean="0"/>
          </a:p>
          <a:p>
            <a:r>
              <a:rPr lang="en-US" altLang="zh-CN" dirty="0"/>
              <a:t>         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blog.csdn.net/smilefyx/article/details/22478107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www.linuxidc.com/Linux/2016-02/128323.htm</a:t>
            </a:r>
            <a:r>
              <a:rPr lang="en-US" altLang="zh-CN" dirty="0" smtClean="0"/>
              <a:t>l</a:t>
            </a:r>
            <a:endParaRPr lang="en-US" altLang="zh-CN" b="1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9936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 NG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grpSp>
        <p:nvGrpSpPr>
          <p:cNvPr id="156" name="组合 155"/>
          <p:cNvGrpSpPr/>
          <p:nvPr/>
        </p:nvGrpSpPr>
        <p:grpSpPr>
          <a:xfrm>
            <a:off x="179512" y="1693103"/>
            <a:ext cx="8784976" cy="4336896"/>
            <a:chOff x="470242" y="1693103"/>
            <a:chExt cx="8653586" cy="4336896"/>
          </a:xfrm>
        </p:grpSpPr>
        <p:sp>
          <p:nvSpPr>
            <p:cNvPr id="1036" name="圆角矩形 1035"/>
            <p:cNvSpPr/>
            <p:nvPr/>
          </p:nvSpPr>
          <p:spPr bwMode="auto">
            <a:xfrm>
              <a:off x="7683668" y="3558363"/>
              <a:ext cx="1440160" cy="61206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Destination System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1000" dirty="0" err="1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eg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. HDFS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NoSQL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RDBMS</a:t>
              </a:r>
              <a:endParaRPr kumimoji="0" lang="en-US" altLang="zh-CN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499092" y="3144316"/>
              <a:ext cx="4536504" cy="14401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圆柱形 37"/>
            <p:cNvSpPr/>
            <p:nvPr/>
          </p:nvSpPr>
          <p:spPr bwMode="auto">
            <a:xfrm rot="5400000">
              <a:off x="4525839" y="2961232"/>
              <a:ext cx="612068" cy="1806328"/>
            </a:xfrm>
            <a:prstGeom prst="can">
              <a:avLst>
                <a:gd name="adj" fmla="val 5212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35181" y="3516070"/>
              <a:ext cx="1061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Channel</a:t>
              </a:r>
              <a:endParaRPr lang="zh-CN" alt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35181" y="3784838"/>
              <a:ext cx="1389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eg</a:t>
              </a:r>
              <a:r>
                <a:rPr lang="en-US" altLang="zh-CN" sz="1000" dirty="0"/>
                <a:t> </a:t>
              </a:r>
              <a:r>
                <a:rPr lang="en-US" altLang="zh-CN" sz="1000" dirty="0" smtClean="0"/>
                <a:t>local File system</a:t>
              </a:r>
            </a:p>
            <a:p>
              <a:r>
                <a:rPr lang="en-US" altLang="zh-CN" sz="1000" dirty="0" smtClean="0"/>
                <a:t>RDBMS</a:t>
              </a:r>
              <a:r>
                <a:rPr lang="zh-CN" altLang="en-US" sz="1000" dirty="0"/>
                <a:t>、</a:t>
              </a:r>
              <a:r>
                <a:rPr lang="en-US" altLang="zh-CN" sz="1000" dirty="0" smtClean="0"/>
                <a:t>Memory</a:t>
              </a:r>
              <a:endParaRPr lang="zh-CN" altLang="en-US" sz="1000" dirty="0"/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6170297" y="3474209"/>
              <a:ext cx="721283" cy="780374"/>
            </a:xfrm>
            <a:prstGeom prst="roundRect">
              <a:avLst/>
            </a:prstGeom>
            <a:solidFill>
              <a:schemeClr val="bg2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12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S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ink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92844" y="3864397"/>
              <a:ext cx="5876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Event</a:t>
              </a:r>
              <a:endParaRPr lang="zh-CN" altLang="en-US" sz="1000" dirty="0"/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2643108" y="3474209"/>
              <a:ext cx="792088" cy="780374"/>
            </a:xfrm>
            <a:prstGeom prst="roundRect">
              <a:avLst/>
            </a:prstGeom>
            <a:solidFill>
              <a:schemeClr val="bg2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Source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50" name="直接箭头连接符 49"/>
            <p:cNvCxnSpPr>
              <a:stCxn id="49" idx="3"/>
              <a:endCxn id="38" idx="3"/>
            </p:cNvCxnSpPr>
            <p:nvPr/>
          </p:nvCxnSpPr>
          <p:spPr bwMode="auto">
            <a:xfrm>
              <a:off x="3435196" y="3864396"/>
              <a:ext cx="4935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Box 51"/>
            <p:cNvSpPr txBox="1"/>
            <p:nvPr/>
          </p:nvSpPr>
          <p:spPr>
            <a:xfrm>
              <a:off x="3361153" y="3847264"/>
              <a:ext cx="5675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Event</a:t>
              </a:r>
              <a:endParaRPr lang="zh-CN" altLang="en-US" sz="1000" dirty="0"/>
            </a:p>
          </p:txBody>
        </p:sp>
        <p:cxnSp>
          <p:nvCxnSpPr>
            <p:cNvPr id="1030" name="直接箭头连接符 1029"/>
            <p:cNvCxnSpPr>
              <a:endCxn id="41" idx="1"/>
            </p:cNvCxnSpPr>
            <p:nvPr/>
          </p:nvCxnSpPr>
          <p:spPr bwMode="auto">
            <a:xfrm>
              <a:off x="5582513" y="3864396"/>
              <a:ext cx="58778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5" name="直接箭头连接符 1034"/>
            <p:cNvCxnSpPr>
              <a:stCxn id="41" idx="3"/>
              <a:endCxn id="1036" idx="1"/>
            </p:cNvCxnSpPr>
            <p:nvPr/>
          </p:nvCxnSpPr>
          <p:spPr bwMode="auto">
            <a:xfrm>
              <a:off x="6891580" y="3864396"/>
              <a:ext cx="792088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6972570" y="3867071"/>
              <a:ext cx="711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Raw Data</a:t>
              </a:r>
              <a:endParaRPr lang="zh-CN" altLang="en-US" sz="1000" dirty="0"/>
            </a:p>
          </p:txBody>
        </p:sp>
        <p:sp>
          <p:nvSpPr>
            <p:cNvPr id="90" name="圆角矩形 89"/>
            <p:cNvSpPr/>
            <p:nvPr/>
          </p:nvSpPr>
          <p:spPr bwMode="auto">
            <a:xfrm>
              <a:off x="470242" y="3546927"/>
              <a:ext cx="1367306" cy="7076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Source System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Eg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. Web server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、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JMS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、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RDBMS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、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Streams</a:t>
              </a:r>
              <a:endPara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71" name="直接箭头连接符 70"/>
            <p:cNvCxnSpPr>
              <a:endCxn id="49" idx="1"/>
            </p:cNvCxnSpPr>
            <p:nvPr/>
          </p:nvCxnSpPr>
          <p:spPr bwMode="auto">
            <a:xfrm>
              <a:off x="1842888" y="3863560"/>
              <a:ext cx="800220" cy="8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TextBox 107"/>
            <p:cNvSpPr txBox="1"/>
            <p:nvPr/>
          </p:nvSpPr>
          <p:spPr>
            <a:xfrm>
              <a:off x="1842889" y="3833127"/>
              <a:ext cx="711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Raw Data</a:t>
              </a:r>
              <a:endParaRPr lang="zh-CN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15709" y="1739706"/>
              <a:ext cx="147778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b="1" u="sng" dirty="0" smtClean="0"/>
                <a:t>Sink</a:t>
              </a:r>
            </a:p>
            <a:p>
              <a:r>
                <a:rPr lang="en-US" altLang="zh-CN" sz="1200" dirty="0" smtClean="0"/>
                <a:t>flume</a:t>
              </a:r>
              <a:r>
                <a:rPr lang="zh-CN" altLang="en-US" sz="1200" dirty="0" smtClean="0"/>
                <a:t>组件，负责从</a:t>
              </a:r>
              <a:r>
                <a:rPr lang="en-US" altLang="zh-CN" sz="1200" dirty="0" smtClean="0"/>
                <a:t>channel</a:t>
              </a:r>
              <a:r>
                <a:rPr lang="zh-CN" altLang="en-US" sz="1200" dirty="0" smtClean="0"/>
                <a:t>中获取数据到目的地</a:t>
              </a:r>
              <a:endParaRPr lang="zh-CN" altLang="en-US" sz="1200" dirty="0"/>
            </a:p>
          </p:txBody>
        </p:sp>
        <p:cxnSp>
          <p:nvCxnSpPr>
            <p:cNvPr id="76" name="肘形连接符 75"/>
            <p:cNvCxnSpPr>
              <a:stCxn id="74" idx="2"/>
            </p:cNvCxnSpPr>
            <p:nvPr/>
          </p:nvCxnSpPr>
          <p:spPr bwMode="auto">
            <a:xfrm rot="5400000">
              <a:off x="6391016" y="2710625"/>
              <a:ext cx="903508" cy="62366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" name="TextBox 113"/>
            <p:cNvSpPr txBox="1"/>
            <p:nvPr/>
          </p:nvSpPr>
          <p:spPr>
            <a:xfrm>
              <a:off x="4522714" y="1877769"/>
              <a:ext cx="14777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b="1" u="sng" dirty="0" smtClean="0"/>
                <a:t>Channel</a:t>
              </a:r>
            </a:p>
            <a:p>
              <a:r>
                <a:rPr lang="en-US" altLang="zh-CN" sz="1200" dirty="0" smtClean="0"/>
                <a:t>flume</a:t>
              </a:r>
              <a:r>
                <a:rPr lang="zh-CN" altLang="en-US" sz="1200" dirty="0" smtClean="0"/>
                <a:t>组件，负责存储</a:t>
              </a:r>
              <a:r>
                <a:rPr lang="en-US" altLang="zh-CN" sz="1200" dirty="0" smtClean="0"/>
                <a:t>Event</a:t>
              </a:r>
              <a:r>
                <a:rPr lang="zh-CN" altLang="en-US" sz="1200" dirty="0" smtClean="0"/>
                <a:t>数据</a:t>
              </a:r>
              <a:endParaRPr lang="zh-CN" altLang="en-US" sz="1200" dirty="0"/>
            </a:p>
          </p:txBody>
        </p:sp>
        <p:cxnSp>
          <p:nvCxnSpPr>
            <p:cNvPr id="79" name="肘形连接符 78"/>
            <p:cNvCxnSpPr>
              <a:stCxn id="114" idx="2"/>
              <a:endCxn id="39" idx="0"/>
            </p:cNvCxnSpPr>
            <p:nvPr/>
          </p:nvCxnSpPr>
          <p:spPr bwMode="auto">
            <a:xfrm rot="5400000">
              <a:off x="4467826" y="2722289"/>
              <a:ext cx="991970" cy="595593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7" name="TextBox 116"/>
            <p:cNvSpPr txBox="1"/>
            <p:nvPr/>
          </p:nvSpPr>
          <p:spPr>
            <a:xfrm>
              <a:off x="2696303" y="1693103"/>
              <a:ext cx="147778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b="1" u="sng" dirty="0"/>
                <a:t>S</a:t>
              </a:r>
              <a:r>
                <a:rPr lang="en-US" altLang="zh-CN" sz="1200" b="1" u="sng" dirty="0" smtClean="0"/>
                <a:t>ource</a:t>
              </a:r>
            </a:p>
            <a:p>
              <a:r>
                <a:rPr lang="en-US" altLang="zh-CN" sz="1200" dirty="0" smtClean="0"/>
                <a:t>Flume</a:t>
              </a:r>
              <a:r>
                <a:rPr lang="zh-CN" altLang="en-US" sz="1200" dirty="0" smtClean="0"/>
                <a:t>组件，负责读取日志源，存储到</a:t>
              </a:r>
              <a:r>
                <a:rPr lang="en-US" altLang="zh-CN" sz="1200" dirty="0" smtClean="0"/>
                <a:t>Channel</a:t>
              </a:r>
              <a:r>
                <a:rPr lang="zh-CN" altLang="en-US" sz="1200" dirty="0" smtClean="0"/>
                <a:t>中</a:t>
              </a:r>
              <a:endParaRPr lang="en-US" altLang="zh-CN" sz="1200" dirty="0" smtClean="0"/>
            </a:p>
          </p:txBody>
        </p:sp>
        <p:cxnSp>
          <p:nvCxnSpPr>
            <p:cNvPr id="81" name="肘形连接符 80"/>
            <p:cNvCxnSpPr>
              <a:stCxn id="117" idx="2"/>
              <a:endCxn id="49" idx="0"/>
            </p:cNvCxnSpPr>
            <p:nvPr/>
          </p:nvCxnSpPr>
          <p:spPr bwMode="auto">
            <a:xfrm rot="5400000">
              <a:off x="2762120" y="2801132"/>
              <a:ext cx="950109" cy="396044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TextBox 83"/>
            <p:cNvSpPr txBox="1"/>
            <p:nvPr/>
          </p:nvSpPr>
          <p:spPr>
            <a:xfrm>
              <a:off x="774612" y="1889198"/>
              <a:ext cx="1547664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u="sng" dirty="0">
                  <a:latin typeface="Arial" pitchFamily="34" charset="0"/>
                  <a:ea typeface="宋体" pitchFamily="2" charset="-122"/>
                </a:rPr>
                <a:t>Source System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 smtClean="0">
                  <a:latin typeface="Arial" pitchFamily="34" charset="0"/>
                  <a:ea typeface="宋体" pitchFamily="2" charset="-122"/>
                </a:rPr>
                <a:t>存储来自于系统日志和用户接口的数据</a:t>
              </a:r>
              <a:endParaRPr lang="zh-CN" altLang="en-US" sz="1000" dirty="0">
                <a:latin typeface="Arial" pitchFamily="34" charset="0"/>
                <a:ea typeface="宋体" pitchFamily="2" charset="-122"/>
              </a:endParaRPr>
            </a:p>
            <a:p>
              <a:endParaRPr lang="zh-CN" altLang="en-US" sz="1000" dirty="0"/>
            </a:p>
          </p:txBody>
        </p:sp>
        <p:cxnSp>
          <p:nvCxnSpPr>
            <p:cNvPr id="94" name="肘形连接符 93"/>
            <p:cNvCxnSpPr>
              <a:stCxn id="84" idx="2"/>
              <a:endCxn id="90" idx="0"/>
            </p:cNvCxnSpPr>
            <p:nvPr/>
          </p:nvCxnSpPr>
          <p:spPr bwMode="auto">
            <a:xfrm rot="5400000">
              <a:off x="891638" y="2890119"/>
              <a:ext cx="919065" cy="394549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5" name="TextBox 94"/>
            <p:cNvSpPr txBox="1"/>
            <p:nvPr/>
          </p:nvSpPr>
          <p:spPr>
            <a:xfrm>
              <a:off x="895905" y="5445224"/>
              <a:ext cx="198835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b="1" u="sng" dirty="0" smtClean="0"/>
                <a:t>Raw Data</a:t>
              </a:r>
            </a:p>
            <a:p>
              <a:r>
                <a:rPr lang="zh-CN" altLang="en-US" sz="1000" dirty="0" smtClean="0"/>
                <a:t>数据通过</a:t>
              </a:r>
              <a:r>
                <a:rPr lang="en-US" altLang="zh-CN" sz="1000" dirty="0" smtClean="0"/>
                <a:t>flume</a:t>
              </a:r>
              <a:r>
                <a:rPr lang="zh-CN" altLang="en-US" sz="1000" dirty="0" smtClean="0"/>
                <a:t>的中</a:t>
              </a:r>
              <a:r>
                <a:rPr lang="en-US" altLang="zh-CN" sz="1000" dirty="0" smtClean="0"/>
                <a:t>Source</a:t>
              </a:r>
              <a:r>
                <a:rPr lang="zh-CN" altLang="en-US" sz="1000" dirty="0" smtClean="0"/>
                <a:t>组件读取进来的文本数据</a:t>
              </a:r>
              <a:endParaRPr lang="zh-CN" altLang="en-US" sz="1000" dirty="0"/>
            </a:p>
          </p:txBody>
        </p:sp>
        <p:cxnSp>
          <p:nvCxnSpPr>
            <p:cNvPr id="99" name="肘形连接符 98"/>
            <p:cNvCxnSpPr>
              <a:stCxn id="95" idx="0"/>
              <a:endCxn id="108" idx="2"/>
            </p:cNvCxnSpPr>
            <p:nvPr/>
          </p:nvCxnSpPr>
          <p:spPr bwMode="auto">
            <a:xfrm rot="5400000" flipH="1" flipV="1">
              <a:off x="1361321" y="4608107"/>
              <a:ext cx="1365876" cy="308358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7" name="TextBox 136"/>
            <p:cNvSpPr txBox="1"/>
            <p:nvPr/>
          </p:nvSpPr>
          <p:spPr>
            <a:xfrm>
              <a:off x="4135181" y="5013176"/>
              <a:ext cx="198835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b="1" u="sng" dirty="0" smtClean="0"/>
                <a:t>Event</a:t>
              </a:r>
            </a:p>
            <a:p>
              <a:r>
                <a:rPr lang="en-US" altLang="zh-CN" sz="1000" dirty="0" smtClean="0"/>
                <a:t>Flume</a:t>
              </a:r>
              <a:r>
                <a:rPr lang="zh-CN" altLang="en-US" sz="1000" dirty="0" smtClean="0"/>
                <a:t>传输的数据，该数据由</a:t>
              </a:r>
              <a:r>
                <a:rPr lang="en-US" altLang="zh-CN" sz="1000" dirty="0" smtClean="0"/>
                <a:t>Source</a:t>
              </a:r>
              <a:r>
                <a:rPr lang="zh-CN" altLang="en-US" sz="1000" dirty="0" smtClean="0"/>
                <a:t>产生，存储到</a:t>
              </a:r>
              <a:r>
                <a:rPr lang="en-US" altLang="zh-CN" sz="1000" dirty="0" smtClean="0"/>
                <a:t>Channel</a:t>
              </a:r>
              <a:r>
                <a:rPr lang="zh-CN" altLang="en-US" sz="1000" dirty="0" smtClean="0"/>
                <a:t>中</a:t>
              </a:r>
              <a:endParaRPr lang="zh-CN" altLang="en-US" sz="1000" dirty="0"/>
            </a:p>
          </p:txBody>
        </p:sp>
        <p:cxnSp>
          <p:nvCxnSpPr>
            <p:cNvPr id="103" name="肘形连接符 102"/>
            <p:cNvCxnSpPr>
              <a:stCxn id="137" idx="0"/>
              <a:endCxn id="52" idx="2"/>
            </p:cNvCxnSpPr>
            <p:nvPr/>
          </p:nvCxnSpPr>
          <p:spPr bwMode="auto">
            <a:xfrm rot="16200000" flipV="1">
              <a:off x="3927299" y="3811118"/>
              <a:ext cx="919691" cy="148442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肘形连接符 104"/>
            <p:cNvCxnSpPr>
              <a:stCxn id="137" idx="0"/>
              <a:endCxn id="47" idx="2"/>
            </p:cNvCxnSpPr>
            <p:nvPr/>
          </p:nvCxnSpPr>
          <p:spPr bwMode="auto">
            <a:xfrm rot="5400000" flipH="1" flipV="1">
              <a:off x="5106735" y="4133239"/>
              <a:ext cx="902558" cy="85731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肘形连接符 132"/>
            <p:cNvCxnSpPr>
              <a:stCxn id="95" idx="3"/>
              <a:endCxn id="87" idx="2"/>
            </p:cNvCxnSpPr>
            <p:nvPr/>
          </p:nvCxnSpPr>
          <p:spPr bwMode="auto">
            <a:xfrm flipV="1">
              <a:off x="2884255" y="4113292"/>
              <a:ext cx="4443864" cy="162432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42226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 NG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3074" name="Picture 2" descr="Agent component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5490880" cy="25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1412776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flume</a:t>
            </a:r>
            <a:r>
              <a:rPr lang="zh-CN" altLang="en-US" dirty="0"/>
              <a:t>的核心是把数据从数据源</a:t>
            </a:r>
            <a:r>
              <a:rPr lang="en-US" altLang="zh-CN" dirty="0"/>
              <a:t>(source)</a:t>
            </a:r>
            <a:r>
              <a:rPr lang="zh-CN" altLang="en-US" dirty="0"/>
              <a:t>收集过来，在将收集到的数据送到指定的目的地</a:t>
            </a:r>
            <a:r>
              <a:rPr lang="en-US" altLang="zh-CN" dirty="0"/>
              <a:t>(sink)</a:t>
            </a:r>
            <a:r>
              <a:rPr lang="zh-CN" altLang="en-US" dirty="0"/>
              <a:t>。为了保证输送的过程一定成功，在送到目的地</a:t>
            </a:r>
            <a:r>
              <a:rPr lang="en-US" altLang="zh-CN" dirty="0"/>
              <a:t>(sink)</a:t>
            </a:r>
            <a:r>
              <a:rPr lang="zh-CN" altLang="en-US" dirty="0"/>
              <a:t>之前，会先缓存数据</a:t>
            </a:r>
            <a:r>
              <a:rPr lang="en-US" altLang="zh-CN" dirty="0"/>
              <a:t>(channel),</a:t>
            </a:r>
            <a:r>
              <a:rPr lang="zh-CN" altLang="en-US" dirty="0"/>
              <a:t>待数据真正到达目的地</a:t>
            </a:r>
            <a:r>
              <a:rPr lang="en-US" altLang="zh-CN" dirty="0"/>
              <a:t>(sink)</a:t>
            </a:r>
            <a:r>
              <a:rPr lang="zh-CN" altLang="en-US" dirty="0"/>
              <a:t>后，</a:t>
            </a:r>
            <a:r>
              <a:rPr lang="en-US" altLang="zh-CN" dirty="0"/>
              <a:t>flume</a:t>
            </a:r>
            <a:r>
              <a:rPr lang="zh-CN" altLang="en-US" dirty="0"/>
              <a:t>在删除自己缓存的数据。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101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 NG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412776"/>
            <a:ext cx="46805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在整个数据的传输的过程中，流动的是</a:t>
            </a:r>
            <a:r>
              <a:rPr lang="en-US" altLang="zh-CN" dirty="0"/>
              <a:t>event</a:t>
            </a:r>
            <a:r>
              <a:rPr lang="zh-CN" altLang="en-US" dirty="0"/>
              <a:t>，即事务保证是在</a:t>
            </a:r>
            <a:r>
              <a:rPr lang="en-US" altLang="zh-CN" dirty="0"/>
              <a:t>event</a:t>
            </a:r>
            <a:r>
              <a:rPr lang="zh-CN" altLang="en-US" dirty="0"/>
              <a:t>级别进行的</a:t>
            </a:r>
            <a:r>
              <a:rPr lang="zh-CN" altLang="en-US" dirty="0" smtClean="0"/>
              <a:t>。</a:t>
            </a:r>
            <a:r>
              <a:rPr lang="en-US" altLang="zh-CN" dirty="0"/>
              <a:t>event</a:t>
            </a:r>
            <a:r>
              <a:rPr lang="zh-CN" altLang="en-US" dirty="0"/>
              <a:t>将传输的数据进行封装，是</a:t>
            </a:r>
            <a:r>
              <a:rPr lang="en-US" altLang="zh-CN" dirty="0"/>
              <a:t>flume</a:t>
            </a:r>
            <a:r>
              <a:rPr lang="zh-CN" altLang="en-US" dirty="0"/>
              <a:t>传输数据的基本单位，如果是文本文件，通常是一行记录，</a:t>
            </a:r>
            <a:r>
              <a:rPr lang="en-US" altLang="zh-CN" dirty="0"/>
              <a:t>event</a:t>
            </a:r>
            <a:r>
              <a:rPr lang="zh-CN" altLang="en-US" dirty="0"/>
              <a:t>也是事务的基本单位。</a:t>
            </a:r>
            <a:r>
              <a:rPr lang="en-US" altLang="zh-CN" dirty="0"/>
              <a:t>event</a:t>
            </a:r>
            <a:r>
              <a:rPr lang="zh-CN" altLang="en-US" dirty="0"/>
              <a:t>从</a:t>
            </a:r>
            <a:r>
              <a:rPr lang="en-US" altLang="zh-CN" dirty="0"/>
              <a:t>source</a:t>
            </a:r>
            <a:r>
              <a:rPr lang="zh-CN" altLang="en-US" dirty="0"/>
              <a:t>，流向</a:t>
            </a:r>
            <a:r>
              <a:rPr lang="en-US" altLang="zh-CN" dirty="0"/>
              <a:t>channel</a:t>
            </a:r>
            <a:r>
              <a:rPr lang="zh-CN" altLang="en-US" dirty="0"/>
              <a:t>，再到</a:t>
            </a:r>
            <a:r>
              <a:rPr lang="en-US" altLang="zh-CN" dirty="0"/>
              <a:t>sink</a:t>
            </a:r>
            <a:r>
              <a:rPr lang="zh-CN" altLang="en-US" dirty="0"/>
              <a:t>，本身为一个字节数组，并可携带</a:t>
            </a:r>
            <a:r>
              <a:rPr lang="en-US" altLang="zh-CN" dirty="0"/>
              <a:t>headers(</a:t>
            </a:r>
            <a:r>
              <a:rPr lang="zh-CN" altLang="en-US" dirty="0"/>
              <a:t>头信息</a:t>
            </a:r>
            <a:r>
              <a:rPr lang="en-US" altLang="zh-CN" dirty="0"/>
              <a:t>)</a:t>
            </a:r>
            <a:r>
              <a:rPr lang="zh-CN" altLang="en-US" dirty="0"/>
              <a:t>信息。</a:t>
            </a:r>
            <a:r>
              <a:rPr lang="en-US" altLang="zh-CN" dirty="0"/>
              <a:t>event</a:t>
            </a:r>
            <a:r>
              <a:rPr lang="zh-CN" altLang="en-US" dirty="0"/>
              <a:t>代表着一个数据的最小完整单元，从外部数据源来，向外部的目的地去。</a:t>
            </a:r>
            <a:endParaRPr lang="en-US" altLang="zh-CN" dirty="0" smtClean="0"/>
          </a:p>
        </p:txBody>
      </p:sp>
      <p:pic>
        <p:nvPicPr>
          <p:cNvPr id="4098" name="Picture 2" descr="这里写图片描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6480" y="1556792"/>
            <a:ext cx="3679660" cy="238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92200" y="4289970"/>
            <a:ext cx="832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一个完整的</a:t>
            </a:r>
            <a:r>
              <a:rPr lang="en-US" altLang="zh-CN" dirty="0"/>
              <a:t>event</a:t>
            </a:r>
            <a:r>
              <a:rPr lang="zh-CN" altLang="en-US" dirty="0"/>
              <a:t>包括：</a:t>
            </a:r>
            <a:r>
              <a:rPr lang="en-US" altLang="zh-CN" dirty="0"/>
              <a:t>event headers</a:t>
            </a:r>
            <a:r>
              <a:rPr lang="zh-CN" altLang="en-US" dirty="0"/>
              <a:t>、</a:t>
            </a:r>
            <a:r>
              <a:rPr lang="en-US" altLang="zh-CN" dirty="0"/>
              <a:t>event </a:t>
            </a:r>
            <a:r>
              <a:rPr lang="en-US" altLang="zh-CN" dirty="0" smtClean="0"/>
              <a:t>body 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即文本文件中的单行记录</a:t>
            </a:r>
            <a:r>
              <a:rPr lang="en-US" altLang="zh-CN" dirty="0"/>
              <a:t>)</a:t>
            </a:r>
            <a:r>
              <a:rPr lang="zh-CN" altLang="en-US" dirty="0"/>
              <a:t>，如下所以： </a:t>
            </a:r>
          </a:p>
        </p:txBody>
      </p:sp>
      <p:pic>
        <p:nvPicPr>
          <p:cNvPr id="4100" name="Picture 4" descr="http://images2015.cnblogs.com/blog/539316/201607/539316-20160710200535405-5256225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997171"/>
            <a:ext cx="5405760" cy="66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36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Agent-Channel/Sink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395536" y="1988840"/>
            <a:ext cx="2016224" cy="8640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Source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流程图: 过程 4"/>
          <p:cNvSpPr/>
          <p:nvPr/>
        </p:nvSpPr>
        <p:spPr bwMode="auto">
          <a:xfrm>
            <a:off x="3347864" y="3501008"/>
            <a:ext cx="1368152" cy="172819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3491880" y="4810596"/>
            <a:ext cx="1080120" cy="36004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Event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流程图: 过程 6"/>
          <p:cNvSpPr/>
          <p:nvPr/>
        </p:nvSpPr>
        <p:spPr bwMode="auto">
          <a:xfrm>
            <a:off x="3491880" y="4293096"/>
            <a:ext cx="1080120" cy="36004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Event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流程图: 过程 7"/>
          <p:cNvSpPr/>
          <p:nvPr/>
        </p:nvSpPr>
        <p:spPr bwMode="auto">
          <a:xfrm>
            <a:off x="3491880" y="3789040"/>
            <a:ext cx="1080120" cy="36004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Event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16908" y="3045540"/>
            <a:ext cx="47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 flipV="1">
            <a:off x="4031940" y="2950344"/>
            <a:ext cx="0" cy="455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流程图: 过程 12"/>
          <p:cNvSpPr/>
          <p:nvPr/>
        </p:nvSpPr>
        <p:spPr bwMode="auto">
          <a:xfrm>
            <a:off x="3447492" y="2535436"/>
            <a:ext cx="1080120" cy="36004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Event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stCxn id="4" idx="4"/>
          </p:cNvCxnSpPr>
          <p:nvPr/>
        </p:nvCxnSpPr>
        <p:spPr bwMode="auto">
          <a:xfrm>
            <a:off x="1403648" y="2852936"/>
            <a:ext cx="1944216" cy="21376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1368252" y="35892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Commit Event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5868144" y="4653136"/>
            <a:ext cx="2016224" cy="8640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S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ink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6" name="直接箭头连接符 25"/>
          <p:cNvCxnSpPr>
            <a:endCxn id="24" idx="2"/>
          </p:cNvCxnSpPr>
          <p:nvPr/>
        </p:nvCxnSpPr>
        <p:spPr bwMode="auto">
          <a:xfrm>
            <a:off x="4527612" y="2852936"/>
            <a:ext cx="1340532" cy="2232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5197878" y="35892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Take Commit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13702" y="5332566"/>
            <a:ext cx="110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079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Cleint</a:t>
            </a:r>
            <a:endParaRPr lang="en-US" altLang="zh-CN" dirty="0" smtClean="0"/>
          </a:p>
          <a:p>
            <a:r>
              <a:rPr lang="en-US" altLang="zh-CN" dirty="0" smtClean="0"/>
              <a:t>Event</a:t>
            </a:r>
          </a:p>
          <a:p>
            <a:r>
              <a:rPr lang="en-US" altLang="zh-CN" dirty="0" smtClean="0"/>
              <a:t>Agent</a:t>
            </a:r>
          </a:p>
          <a:p>
            <a:pPr lvl="1"/>
            <a:r>
              <a:rPr lang="en-US" altLang="zh-CN" dirty="0" smtClean="0"/>
              <a:t>Source</a:t>
            </a:r>
          </a:p>
          <a:p>
            <a:pPr lvl="1"/>
            <a:r>
              <a:rPr lang="en-US" altLang="zh-CN" dirty="0" smtClean="0"/>
              <a:t>Channel</a:t>
            </a:r>
          </a:p>
          <a:p>
            <a:pPr lvl="1"/>
            <a:r>
              <a:rPr lang="en-US" altLang="zh-CN" dirty="0" smtClean="0"/>
              <a:t>Sinks</a:t>
            </a:r>
            <a:endParaRPr lang="en-US" altLang="zh-CN" dirty="0"/>
          </a:p>
          <a:p>
            <a:pPr lvl="1"/>
            <a:r>
              <a:rPr lang="zh-CN" altLang="en-US" dirty="0" smtClean="0"/>
              <a:t>其他组件 </a:t>
            </a:r>
            <a:r>
              <a:rPr lang="en-US" altLang="zh-CN" dirty="0" smtClean="0"/>
              <a:t>Interceptor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Channel Selector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Sink Processor</a:t>
            </a:r>
          </a:p>
        </p:txBody>
      </p:sp>
    </p:spTree>
    <p:extLst>
      <p:ext uri="{BB962C8B-B14F-4D97-AF65-F5344CB8AC3E}">
        <p14:creationId xmlns:p14="http://schemas.microsoft.com/office/powerpoint/2010/main" xmlns="" val="2864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事件的传输基本单元</a:t>
            </a:r>
            <a:endParaRPr lang="en-US" altLang="zh-CN" dirty="0" smtClean="0"/>
          </a:p>
          <a:p>
            <a:r>
              <a:rPr lang="en-US" altLang="zh-CN" dirty="0" smtClean="0"/>
              <a:t>Flume</a:t>
            </a:r>
            <a:r>
              <a:rPr lang="zh-CN" altLang="en-US" dirty="0" smtClean="0"/>
              <a:t>以事件的形式从事件源传输到最终目的地</a:t>
            </a:r>
            <a:endParaRPr lang="en-US" altLang="zh-CN" dirty="0" smtClean="0"/>
          </a:p>
          <a:p>
            <a:r>
              <a:rPr lang="zh-CN" altLang="en-US" dirty="0"/>
              <a:t>一个完整的</a:t>
            </a:r>
            <a:r>
              <a:rPr lang="en-US" altLang="zh-CN" dirty="0"/>
              <a:t>event</a:t>
            </a:r>
            <a:r>
              <a:rPr lang="zh-CN" altLang="en-US" dirty="0"/>
              <a:t>包括：</a:t>
            </a:r>
            <a:r>
              <a:rPr lang="en-US" altLang="zh-CN" dirty="0"/>
              <a:t>event headers</a:t>
            </a:r>
            <a:r>
              <a:rPr lang="zh-CN" altLang="en-US" dirty="0"/>
              <a:t>、</a:t>
            </a:r>
            <a:r>
              <a:rPr lang="en-US" altLang="zh-CN" dirty="0"/>
              <a:t>event </a:t>
            </a:r>
            <a:r>
              <a:rPr lang="en-US" altLang="zh-CN" dirty="0" smtClean="0"/>
              <a:t>body</a:t>
            </a:r>
          </a:p>
          <a:p>
            <a:pPr lvl="1"/>
            <a:r>
              <a:rPr lang="en-US" altLang="zh-CN" dirty="0" smtClean="0"/>
              <a:t>Header</a:t>
            </a:r>
            <a:r>
              <a:rPr lang="zh-CN" altLang="en-US" dirty="0" smtClean="0"/>
              <a:t>容纳了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的无序集合，其中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在一个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中是唯一的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Body </a:t>
            </a:r>
            <a:r>
              <a:rPr lang="zh-CN" altLang="en-US" dirty="0" smtClean="0"/>
              <a:t>一般指数据主体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1861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聚合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2883</TotalTime>
  <Words>2951</Words>
  <Application>Microsoft Office PowerPoint</Application>
  <PresentationFormat>全屏显示(4:3)</PresentationFormat>
  <Paragraphs>689</Paragraphs>
  <Slides>36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PPT模板</vt:lpstr>
      <vt:lpstr>Flume 架构实战</vt:lpstr>
      <vt:lpstr>Flume是什么</vt:lpstr>
      <vt:lpstr>Flume特点</vt:lpstr>
      <vt:lpstr>Flume NG架构</vt:lpstr>
      <vt:lpstr>Flume NG 架构</vt:lpstr>
      <vt:lpstr>Flume NG 架构</vt:lpstr>
      <vt:lpstr>Agent-Channel/Sink</vt:lpstr>
      <vt:lpstr>Flume核心概念</vt:lpstr>
      <vt:lpstr>Event</vt:lpstr>
      <vt:lpstr>Agent</vt:lpstr>
      <vt:lpstr>Agent-Source</vt:lpstr>
      <vt:lpstr>拦截器、选择器、SinkGroup</vt:lpstr>
      <vt:lpstr>安装Flume</vt:lpstr>
      <vt:lpstr>Flume 配置文件格式</vt:lpstr>
      <vt:lpstr>基本组件测试</vt:lpstr>
      <vt:lpstr>Avro Source+MemoryChannel+ File Roll Sink  </vt:lpstr>
      <vt:lpstr>Taildir Source+MemoryChannel+ File Roll Sink  </vt:lpstr>
      <vt:lpstr>案例-Source/Channel</vt:lpstr>
      <vt:lpstr>案例-拦截器配置</vt:lpstr>
      <vt:lpstr>案例-拦截器配置</vt:lpstr>
      <vt:lpstr>案例-拦截器配置（正则）</vt:lpstr>
      <vt:lpstr>案例-拦截器配置（正则）</vt:lpstr>
      <vt:lpstr>案例-Selector</vt:lpstr>
      <vt:lpstr>案例-Selector（Replication）</vt:lpstr>
      <vt:lpstr>案例-Selector（Replication）</vt:lpstr>
      <vt:lpstr>案例-Selector（ Multiplexing ）</vt:lpstr>
      <vt:lpstr>案例-Selector（ Multiplexing ）</vt:lpstr>
      <vt:lpstr>案例-SinkGroup</vt:lpstr>
      <vt:lpstr>案例-SinkGroup</vt:lpstr>
      <vt:lpstr>Flume NG案例(一)</vt:lpstr>
      <vt:lpstr>Flume NG案例(一)</vt:lpstr>
      <vt:lpstr>Flume NG 案例(一)</vt:lpstr>
      <vt:lpstr>Flume NG案例</vt:lpstr>
      <vt:lpstr>Flume NG案例</vt:lpstr>
      <vt:lpstr>日志集群构建</vt:lpstr>
      <vt:lpstr>技巧 定时切割 nginx的日志文件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Flume 架构介绍</dc:title>
  <dc:creator>Administrator</dc:creator>
  <cp:lastModifiedBy>Administrator</cp:lastModifiedBy>
  <cp:revision>84</cp:revision>
  <dcterms:created xsi:type="dcterms:W3CDTF">2017-07-19T07:22:06Z</dcterms:created>
  <dcterms:modified xsi:type="dcterms:W3CDTF">2018-06-06T08:38:23Z</dcterms:modified>
</cp:coreProperties>
</file>