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7CCE9B-9624-432A-AC4A-CADC266B566D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9D8599-6A1D-4805-9882-CBE42AD8C170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CE9B-9624-432A-AC4A-CADC266B566D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599-6A1D-4805-9882-CBE42AD8C170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CE9B-9624-432A-AC4A-CADC266B566D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599-6A1D-4805-9882-CBE42AD8C170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CE9B-9624-432A-AC4A-CADC266B566D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599-6A1D-4805-9882-CBE42AD8C17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CE9B-9624-432A-AC4A-CADC266B566D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599-6A1D-4805-9882-CBE42AD8C17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CE9B-9624-432A-AC4A-CADC266B566D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599-6A1D-4805-9882-CBE42AD8C17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CE9B-9624-432A-AC4A-CADC266B566D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599-6A1D-4805-9882-CBE42AD8C170}" type="slidenum">
              <a:rPr lang="en-IN" smtClean="0"/>
              <a:t>‹#›</a:t>
            </a:fld>
            <a:endParaRPr lang="en-IN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CE9B-9624-432A-AC4A-CADC266B566D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599-6A1D-4805-9882-CBE42AD8C170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CE9B-9624-432A-AC4A-CADC266B566D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599-6A1D-4805-9882-CBE42AD8C17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CE9B-9624-432A-AC4A-CADC266B566D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599-6A1D-4805-9882-CBE42AD8C17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CE9B-9624-432A-AC4A-CADC266B566D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D8599-6A1D-4805-9882-CBE42AD8C17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07CCE9B-9624-432A-AC4A-CADC266B566D}" type="datetimeFigureOut">
              <a:rPr lang="en-IN" smtClean="0"/>
              <a:t>19-06-2019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99D8599-6A1D-4805-9882-CBE42AD8C17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SPRINT BURNUP </a:t>
            </a:r>
            <a:br>
              <a:rPr lang="en-IN" dirty="0" smtClean="0"/>
            </a:br>
            <a:r>
              <a:rPr lang="en-IN" dirty="0" smtClean="0"/>
              <a:t>&amp;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800" dirty="0" smtClean="0"/>
              <a:t>SPRINT BURNDOWN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81205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hajashariff.a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2282825"/>
            <a:ext cx="5996582" cy="429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20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The Burn up Chart provides a visual representation of a sprint's completed work compared with its total scope. It offers insights on your project's progress, as well as offers warnings to help you maintain your project's health; you can instantly identify problems such as scope creep or a deviation from the planned project path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Click</a:t>
            </a:r>
            <a:r>
              <a:rPr lang="en-IN" dirty="0"/>
              <a:t> your Jira icon </a:t>
            </a:r>
            <a:r>
              <a:rPr lang="en-IN" dirty="0" smtClean="0"/>
              <a:t>(                     )</a:t>
            </a:r>
            <a:endParaRPr lang="en-IN" dirty="0"/>
          </a:p>
          <a:p>
            <a:pPr algn="just"/>
            <a:r>
              <a:rPr lang="en-IN" dirty="0" smtClean="0"/>
              <a:t>Click </a:t>
            </a:r>
            <a:r>
              <a:rPr lang="en-IN" b="1" dirty="0" smtClean="0"/>
              <a:t>Projects</a:t>
            </a:r>
            <a:r>
              <a:rPr lang="en-IN" dirty="0" smtClean="0"/>
              <a:t> then select the relevant project</a:t>
            </a:r>
          </a:p>
          <a:p>
            <a:pPr algn="just"/>
            <a:r>
              <a:rPr lang="en-IN" dirty="0" smtClean="0"/>
              <a:t>Click</a:t>
            </a:r>
            <a:r>
              <a:rPr lang="en-IN" dirty="0"/>
              <a:t> </a:t>
            </a:r>
            <a:r>
              <a:rPr lang="en-IN" b="1" dirty="0"/>
              <a:t>Reports</a:t>
            </a:r>
            <a:r>
              <a:rPr lang="en-IN" dirty="0"/>
              <a:t>, then select </a:t>
            </a:r>
            <a:r>
              <a:rPr lang="en-IN" b="1" dirty="0" smtClean="0"/>
              <a:t>Burn up </a:t>
            </a:r>
            <a:r>
              <a:rPr lang="en-IN" b="1" dirty="0"/>
              <a:t>Chart</a:t>
            </a:r>
            <a:r>
              <a:rPr lang="en-IN" dirty="0"/>
              <a:t>. </a:t>
            </a:r>
          </a:p>
          <a:p>
            <a:pPr algn="just"/>
            <a:r>
              <a:rPr lang="en-IN" dirty="0"/>
              <a:t>To choose a different sprint, or a different measurement for the vertical axis, simply click the drop-down menus.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Burn up </a:t>
            </a:r>
            <a:r>
              <a:rPr lang="en-IN" dirty="0"/>
              <a:t>Chart</a:t>
            </a:r>
            <a:br>
              <a:rPr lang="en-IN" dirty="0"/>
            </a:br>
            <a:endParaRPr lang="en-IN" dirty="0"/>
          </a:p>
        </p:txBody>
      </p:sp>
      <p:pic>
        <p:nvPicPr>
          <p:cNvPr id="1027" name="Picture 3" descr="C:\Users\hajashariff.a\Desktop\c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12392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ajashariff.a\Desktop\softw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12392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ajashariff.a\Desktop\servicedes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824" y="412392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ajashariff.a\Desktop\jirafamil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14908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66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                                                                                                                    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Burn up </a:t>
            </a:r>
            <a:r>
              <a:rPr lang="en-IN" dirty="0"/>
              <a:t>Chart</a:t>
            </a:r>
          </a:p>
        </p:txBody>
      </p:sp>
      <p:pic>
        <p:nvPicPr>
          <p:cNvPr id="2052" name="Picture 4" descr="C:\Users\hajashariff.a\Desktop\1532060185695-imag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37806"/>
            <a:ext cx="7848872" cy="359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5576" y="5013176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 smtClean="0"/>
              <a:t>You </a:t>
            </a:r>
            <a:r>
              <a:rPr lang="en-IN" dirty="0"/>
              <a:t>can view the </a:t>
            </a:r>
            <a:r>
              <a:rPr lang="en-IN" dirty="0" smtClean="0"/>
              <a:t>Burn up </a:t>
            </a:r>
            <a:r>
              <a:rPr lang="en-IN" dirty="0"/>
              <a:t>Chart for individual sprints in your project, meaning you can see the amount of work completed vs the amount of work remaining on a day-to-day basis. </a:t>
            </a:r>
          </a:p>
        </p:txBody>
      </p:sp>
    </p:spTree>
    <p:extLst>
      <p:ext uri="{BB962C8B-B14F-4D97-AF65-F5344CB8AC3E}">
        <p14:creationId xmlns:p14="http://schemas.microsoft.com/office/powerpoint/2010/main" val="153164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27699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The </a:t>
            </a:r>
            <a:r>
              <a:rPr lang="en-IN" dirty="0" smtClean="0"/>
              <a:t>Burn up </a:t>
            </a:r>
            <a:r>
              <a:rPr lang="en-IN" dirty="0"/>
              <a:t>Chart only applies to Scrum </a:t>
            </a:r>
            <a:r>
              <a:rPr lang="en-IN" dirty="0" smtClean="0"/>
              <a:t>boards.</a:t>
            </a:r>
            <a:endParaRPr lang="en-IN" dirty="0"/>
          </a:p>
          <a:p>
            <a:pPr algn="just"/>
            <a:r>
              <a:rPr lang="en-IN" dirty="0"/>
              <a:t>Story Points on sub-tasks are not included in the </a:t>
            </a:r>
            <a:r>
              <a:rPr lang="en-IN" dirty="0" smtClean="0"/>
              <a:t>Burn up </a:t>
            </a:r>
            <a:r>
              <a:rPr lang="en-IN" dirty="0"/>
              <a:t>Chart. (Only Story Points on </a:t>
            </a:r>
            <a:r>
              <a:rPr lang="en-IN" i="1" dirty="0"/>
              <a:t>parent tasks</a:t>
            </a:r>
            <a:r>
              <a:rPr lang="en-IN" dirty="0"/>
              <a:t> are included.)</a:t>
            </a:r>
          </a:p>
          <a:p>
            <a:pPr marL="0" indent="0" algn="just">
              <a:buNone/>
            </a:pPr>
            <a:r>
              <a:rPr lang="en-IN" sz="3600" dirty="0">
                <a:solidFill>
                  <a:schemeClr val="accent2">
                    <a:lumMod val="50000"/>
                  </a:schemeClr>
                </a:solidFill>
              </a:rPr>
              <a:t>Understanding the </a:t>
            </a:r>
            <a:r>
              <a:rPr lang="en-IN" sz="3600" dirty="0" smtClean="0">
                <a:solidFill>
                  <a:schemeClr val="accent2">
                    <a:lumMod val="50000"/>
                  </a:schemeClr>
                </a:solidFill>
              </a:rPr>
              <a:t>Burn up Chart</a:t>
            </a:r>
          </a:p>
          <a:p>
            <a:pPr algn="just"/>
            <a:r>
              <a:rPr lang="en-IN" dirty="0"/>
              <a:t>The vertical axis represents the amount of work, and can be measured in different ways such as story points, issue count, or estimates. The horizontal axis represents time in days</a:t>
            </a:r>
            <a:r>
              <a:rPr lang="en-IN" dirty="0" smtClean="0"/>
              <a:t>.</a:t>
            </a:r>
          </a:p>
          <a:p>
            <a:pPr lvl="0"/>
            <a:r>
              <a:rPr lang="en-IN" dirty="0"/>
              <a:t>The distance between the lines on the chart is the amount of work remaining. When the project has been completed, the lines will meet.</a:t>
            </a:r>
          </a:p>
          <a:p>
            <a:pPr lvl="0"/>
            <a:r>
              <a:rPr lang="en-IN" dirty="0"/>
              <a:t>Examine the 'Work scope' line to identify any scope creep.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Before you begin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21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Purpose</a:t>
            </a:r>
          </a:p>
          <a:p>
            <a:r>
              <a:rPr lang="en-US" sz="3600" dirty="0"/>
              <a:t>When do I plan to finish?</a:t>
            </a:r>
          </a:p>
          <a:p>
            <a:r>
              <a:rPr lang="en-US" sz="3600" dirty="0"/>
              <a:t>Am I on track to finish?</a:t>
            </a:r>
          </a:p>
          <a:p>
            <a:r>
              <a:rPr lang="en-US" sz="3600" dirty="0"/>
              <a:t>Is every member of my team on track?</a:t>
            </a:r>
          </a:p>
          <a:p>
            <a:r>
              <a:rPr lang="en-US" sz="3600" dirty="0"/>
              <a:t>Should I replan early?</a:t>
            </a:r>
          </a:p>
          <a:p>
            <a:pPr marL="0" indent="0">
              <a:buNone/>
            </a:pPr>
            <a:endParaRPr lang="en-IN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 Down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954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Continue..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7776864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91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List of person, story / task, planned effort days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i="1" dirty="0"/>
              <a:t>Later add finished planned days (and maybe actual effort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your release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671805"/>
              </p:ext>
            </p:extLst>
          </p:nvPr>
        </p:nvGraphicFramePr>
        <p:xfrm>
          <a:off x="1331640" y="2708920"/>
          <a:ext cx="6336705" cy="268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341"/>
                <a:gridCol w="1267341"/>
                <a:gridCol w="1267341"/>
                <a:gridCol w="1267341"/>
                <a:gridCol w="1267341"/>
              </a:tblGrid>
              <a:tr h="3549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project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story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task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person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start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</a:tr>
              <a:tr h="3549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my project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small maze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file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john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</a:tr>
              <a:tr h="5343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my project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small maze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connect robot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jane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</a:tr>
              <a:tr h="3549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my project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small maze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run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jane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</a:tr>
              <a:tr h="3549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my project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light sense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john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</a:tr>
              <a:tr h="3549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my project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report win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jane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</a:tr>
              <a:tr h="35499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ideal - remaining effort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84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Set up all days you expect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Formula to show ideal diminishing planned days consumption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Day before - total effort needed / total days you have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Ex: =H7-$E$7/10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Set up one column per day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At stand up, fill in the effort remaining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Insert / chart / line graph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chart and Graph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25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Man hours</a:t>
            </a: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Planned vs Actual vs Earned</a:t>
            </a: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Track at person / task level with groupings up to story level</a:t>
            </a: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Adjustments </a:t>
            </a:r>
          </a:p>
          <a:p>
            <a:pPr lvl="1" algn="just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Drop tasks</a:t>
            </a:r>
          </a:p>
          <a:p>
            <a:pPr lvl="1" algn="just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Adjust Acceptance Test Plan</a:t>
            </a: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Waterfall </a:t>
            </a:r>
          </a:p>
          <a:p>
            <a:pPr lvl="1" algn="just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>
                <a:solidFill>
                  <a:srgbClr val="FF0000"/>
                </a:solidFill>
              </a:rPr>
              <a:t>Gantt chart</a:t>
            </a:r>
          </a:p>
          <a:p>
            <a:pPr lvl="1" algn="just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>
                <a:solidFill>
                  <a:srgbClr val="FF0000"/>
                </a:solidFill>
              </a:rPr>
              <a:t>Critical Path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764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43</TotalTime>
  <Words>250</Words>
  <Application>Microsoft Office PowerPoint</Application>
  <PresentationFormat>On-screen Show (4:3)</PresentationFormat>
  <Paragraphs>86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Hardcover</vt:lpstr>
      <vt:lpstr>SPRINT BURNUP  &amp;</vt:lpstr>
      <vt:lpstr>Burn up Chart </vt:lpstr>
      <vt:lpstr>Burn up Chart</vt:lpstr>
      <vt:lpstr>  Before you begin  </vt:lpstr>
      <vt:lpstr>Burn Down Chart</vt:lpstr>
      <vt:lpstr>Continue..</vt:lpstr>
      <vt:lpstr>Data for your release</vt:lpstr>
      <vt:lpstr>Make chart and Graph</vt:lpstr>
      <vt:lpstr>Concepts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BURNUP  &amp;</dc:title>
  <dc:creator>Hajashariff Akbarbasha</dc:creator>
  <cp:lastModifiedBy>Hajashariff Akbarbasha</cp:lastModifiedBy>
  <cp:revision>5</cp:revision>
  <dcterms:created xsi:type="dcterms:W3CDTF">2019-06-19T03:44:58Z</dcterms:created>
  <dcterms:modified xsi:type="dcterms:W3CDTF">2019-06-19T04:28:21Z</dcterms:modified>
</cp:coreProperties>
</file>