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sldIdLst>
    <p:sldId id="256" r:id="rId2"/>
    <p:sldId id="259" r:id="rId3"/>
    <p:sldId id="257" r:id="rId4"/>
    <p:sldId id="261" r:id="rId5"/>
    <p:sldId id="262" r:id="rId6"/>
    <p:sldId id="263" r:id="rId7"/>
    <p:sldId id="264" r:id="rId8"/>
    <p:sldId id="265" r:id="rId9"/>
    <p:sldId id="272" r:id="rId10"/>
    <p:sldId id="273" r:id="rId11"/>
    <p:sldId id="274" r:id="rId12"/>
    <p:sldId id="275" r:id="rId13"/>
    <p:sldId id="276" r:id="rId14"/>
    <p:sldId id="277" r:id="rId15"/>
    <p:sldId id="279" r:id="rId16"/>
    <p:sldId id="283"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C4CDCED-6851-4980-97D1-6586CC7FDB88}">
  <a:tblStyle styleId="{4C4CDCED-6851-4980-97D1-6586CC7FDB8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755000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 name="Google Shape;104;p9"/>
          <p:cNvSpPr txBox="1">
            <a:spLocks noGrp="1"/>
          </p:cNvSpPr>
          <p:nvPr>
            <p:ph type="title"/>
          </p:nvPr>
        </p:nvSpPr>
        <p:spPr>
          <a:xfrm>
            <a:off x="457200" y="-100"/>
            <a:ext cx="5486400" cy="1814400"/>
          </a:xfrm>
          <a:prstGeom prst="rect">
            <a:avLst/>
          </a:prstGeom>
        </p:spPr>
        <p:txBody>
          <a:bodyPr spcFirstLastPara="1" wrap="square" lIns="0" tIns="0" rIns="0" bIns="0" anchor="ctr"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05" name="Google Shape;105;p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 name="Google Shape;113;p10"/>
          <p:cNvSpPr txBox="1">
            <a:spLocks noGrp="1"/>
          </p:cNvSpPr>
          <p:nvPr>
            <p:ph type="body" idx="1"/>
          </p:nvPr>
        </p:nvSpPr>
        <p:spPr>
          <a:xfrm>
            <a:off x="457200" y="1844275"/>
            <a:ext cx="2190000" cy="2709300"/>
          </a:xfrm>
          <a:prstGeom prst="rect">
            <a:avLst/>
          </a:prstGeom>
        </p:spPr>
        <p:txBody>
          <a:bodyPr spcFirstLastPara="1" wrap="square" lIns="0" tIns="0" rIns="0" bIns="0" anchor="t" anchorCtr="0"/>
          <a:lstStyle>
            <a:lvl1pPr marL="457200" lvl="0" indent="-228600">
              <a:spcBef>
                <a:spcPts val="360"/>
              </a:spcBef>
              <a:spcAft>
                <a:spcPts val="0"/>
              </a:spcAft>
              <a:buSzPts val="1600"/>
              <a:buNone/>
              <a:defRPr sz="1600"/>
            </a:lvl1pPr>
          </a:lstStyle>
          <a:p>
            <a:endParaRPr/>
          </a:p>
        </p:txBody>
      </p:sp>
      <p:sp>
        <p:nvSpPr>
          <p:cNvPr id="114" name="Google Shape;114;p1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lstStyle>
            <a:lvl1pPr lv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lstStyle>
            <a:lvl1pPr marL="457200" lvl="0" indent="-3810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457200" y="799274"/>
            <a:ext cx="8435280" cy="407673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smtClean="0"/>
              <a:t>Mr.BARANEETHARAN RAMASAMY</a:t>
            </a:r>
            <a:r>
              <a:rPr lang="en-IN" sz="4800" dirty="0" smtClean="0"/>
              <a:t/>
            </a:r>
            <a:br>
              <a:rPr lang="en-IN" sz="4800" dirty="0" smtClean="0"/>
            </a:br>
            <a:r>
              <a:rPr lang="en-IN" sz="2400" dirty="0" smtClean="0"/>
              <a:t>PROJECT LEAD-TRAINER,</a:t>
            </a:r>
            <a:br>
              <a:rPr lang="en-IN" sz="2400" dirty="0" smtClean="0"/>
            </a:br>
            <a:r>
              <a:rPr lang="en-IN" sz="2400" dirty="0" smtClean="0"/>
              <a:t>KGiSL-GSS.</a:t>
            </a:r>
            <a:r>
              <a:rPr lang="en-IN" sz="4800" dirty="0"/>
              <a:t/>
            </a:r>
            <a:br>
              <a:rPr lang="en-IN" sz="4800" dirty="0"/>
            </a:br>
            <a:r>
              <a:rPr lang="en-IN" sz="4800" dirty="0" smtClean="0"/>
              <a:t/>
            </a:r>
            <a:br>
              <a:rPr lang="en-IN" sz="4800" dirty="0" smtClean="0"/>
            </a:br>
            <a:r>
              <a:rPr lang="en-IN" sz="3600" dirty="0" smtClean="0"/>
              <a:t>HAJA SHARIFF.A</a:t>
            </a:r>
            <a:r>
              <a:rPr lang="en-IN" sz="4800" dirty="0" smtClean="0"/>
              <a:t/>
            </a:r>
            <a:br>
              <a:rPr lang="en-IN" sz="4800" dirty="0" smtClean="0"/>
            </a:br>
            <a:r>
              <a:rPr lang="en-IN" sz="2400" dirty="0" smtClean="0"/>
              <a:t>Trainee,KGiSL-GSS</a:t>
            </a:r>
            <a:r>
              <a:rPr lang="en-IN" sz="4400" dirty="0"/>
              <a:t>.</a:t>
            </a:r>
            <a:r>
              <a:rPr lang="en-IN" sz="4400" dirty="0" smtClean="0"/>
              <a:t>        </a:t>
            </a:r>
            <a:br>
              <a:rPr lang="en-IN" sz="4400" dirty="0" smtClean="0"/>
            </a:br>
            <a:r>
              <a:rPr lang="en-IN" sz="4400" dirty="0" smtClean="0"/>
              <a:t>                </a:t>
            </a:r>
            <a:r>
              <a:rPr lang="en-IN" sz="4000" dirty="0" smtClean="0">
                <a:solidFill>
                  <a:srgbClr val="92D050"/>
                </a:solidFill>
              </a:rPr>
              <a:t>            </a:t>
            </a:r>
            <a:br>
              <a:rPr lang="en-IN" sz="4000" dirty="0" smtClean="0">
                <a:solidFill>
                  <a:srgbClr val="92D050"/>
                </a:solidFill>
              </a:rPr>
            </a:br>
            <a:r>
              <a:rPr lang="en-IN" sz="4400" dirty="0"/>
              <a:t/>
            </a:r>
            <a:br>
              <a:rPr lang="en-IN" sz="4400" dirty="0"/>
            </a:br>
            <a:r>
              <a:rPr lang="en-IN" sz="4400" dirty="0" smtClean="0"/>
              <a:t>                             </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a:t>
            </a:r>
            <a:br>
              <a:rPr lang="en"/>
            </a:br>
            <a:r>
              <a:rPr lang="en"/>
              <a:t>some concepts</a:t>
            </a:r>
            <a:endParaRPr/>
          </a:p>
        </p:txBody>
      </p:sp>
      <p:sp>
        <p:nvSpPr>
          <p:cNvPr id="319" name="Google Shape;319;p30"/>
          <p:cNvSpPr txBox="1">
            <a:spLocks noGrp="1"/>
          </p:cNvSpPr>
          <p:nvPr>
            <p:ph type="body" idx="1"/>
          </p:nvPr>
        </p:nvSpPr>
        <p:spPr>
          <a:xfrm>
            <a:off x="457200"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Yellow</a:t>
            </a:r>
            <a:endParaRPr sz="1200" b="1"/>
          </a:p>
          <a:p>
            <a:pPr marL="0" lvl="0" indent="0" algn="l" rtl="0">
              <a:spcBef>
                <a:spcPts val="0"/>
              </a:spcBef>
              <a:spcAft>
                <a:spcPts val="0"/>
              </a:spcAft>
              <a:buNone/>
            </a:pPr>
            <a:r>
              <a:rPr lang="en" sz="1200"/>
              <a:t>Is the color of gold, butter and ripe lemons. In the spectrum of visible light, yellow is found between green and orange.</a:t>
            </a:r>
            <a:endParaRPr sz="1200"/>
          </a:p>
        </p:txBody>
      </p:sp>
      <p:sp>
        <p:nvSpPr>
          <p:cNvPr id="320" name="Google Shape;320;p30"/>
          <p:cNvSpPr txBox="1">
            <a:spLocks noGrp="1"/>
          </p:cNvSpPr>
          <p:nvPr>
            <p:ph type="body" idx="2"/>
          </p:nvPr>
        </p:nvSpPr>
        <p:spPr>
          <a:xfrm>
            <a:off x="3290238"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Blue</a:t>
            </a:r>
            <a:endParaRPr sz="1200" b="1"/>
          </a:p>
          <a:p>
            <a:pPr marL="0" lvl="0" indent="0" algn="l" rtl="0">
              <a:spcBef>
                <a:spcPts val="0"/>
              </a:spcBef>
              <a:spcAft>
                <a:spcPts val="0"/>
              </a:spcAft>
              <a:buNone/>
            </a:pPr>
            <a:r>
              <a:rPr lang="en" sz="1200"/>
              <a:t>Is the colour of the clear sky and the deep sea. It is located between violet and green on the optical spectrum.</a:t>
            </a:r>
            <a:endParaRPr sz="1200"/>
          </a:p>
        </p:txBody>
      </p:sp>
      <p:sp>
        <p:nvSpPr>
          <p:cNvPr id="321" name="Google Shape;321;p30"/>
          <p:cNvSpPr txBox="1">
            <a:spLocks noGrp="1"/>
          </p:cNvSpPr>
          <p:nvPr>
            <p:ph type="body" idx="3"/>
          </p:nvPr>
        </p:nvSpPr>
        <p:spPr>
          <a:xfrm>
            <a:off x="6123300"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Red</a:t>
            </a:r>
            <a:endParaRPr sz="1200" b="1"/>
          </a:p>
          <a:p>
            <a:pPr marL="0" lvl="0" indent="0" algn="l" rtl="0">
              <a:spcBef>
                <a:spcPts val="0"/>
              </a:spcBef>
              <a:spcAft>
                <a:spcPts val="0"/>
              </a:spcAft>
              <a:buNone/>
            </a:pPr>
            <a:r>
              <a:rPr lang="en" sz="1200"/>
              <a:t>Is the color of blood, and because of this it has historically been associated with sacrifice, danger and courage. </a:t>
            </a:r>
            <a:endParaRPr sz="1200"/>
          </a:p>
          <a:p>
            <a:pPr marL="0" lvl="0" indent="0" algn="l" rtl="0">
              <a:spcBef>
                <a:spcPts val="0"/>
              </a:spcBef>
              <a:spcAft>
                <a:spcPts val="0"/>
              </a:spcAft>
              <a:buNone/>
            </a:pPr>
            <a:endParaRPr sz="1200"/>
          </a:p>
        </p:txBody>
      </p:sp>
      <p:sp>
        <p:nvSpPr>
          <p:cNvPr id="322" name="Google Shape;322;p3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10</a:t>
            </a:fld>
            <a:endParaRPr/>
          </a:p>
        </p:txBody>
      </p:sp>
      <p:sp>
        <p:nvSpPr>
          <p:cNvPr id="323" name="Google Shape;323;p30"/>
          <p:cNvSpPr txBox="1">
            <a:spLocks noGrp="1"/>
          </p:cNvSpPr>
          <p:nvPr>
            <p:ph type="body" idx="1"/>
          </p:nvPr>
        </p:nvSpPr>
        <p:spPr>
          <a:xfrm>
            <a:off x="457200"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Yellow</a:t>
            </a:r>
            <a:endParaRPr sz="1200" b="1"/>
          </a:p>
          <a:p>
            <a:pPr marL="0" lvl="0" indent="0" algn="l" rtl="0">
              <a:spcBef>
                <a:spcPts val="0"/>
              </a:spcBef>
              <a:spcAft>
                <a:spcPts val="0"/>
              </a:spcAft>
              <a:buNone/>
            </a:pPr>
            <a:r>
              <a:rPr lang="en" sz="1200"/>
              <a:t>Is the color of gold, butter and ripe lemons. In the spectrum of visible light, yellow is found between green and orange.</a:t>
            </a:r>
            <a:endParaRPr sz="1200"/>
          </a:p>
        </p:txBody>
      </p:sp>
      <p:sp>
        <p:nvSpPr>
          <p:cNvPr id="324" name="Google Shape;324;p30"/>
          <p:cNvSpPr txBox="1">
            <a:spLocks noGrp="1"/>
          </p:cNvSpPr>
          <p:nvPr>
            <p:ph type="body" idx="2"/>
          </p:nvPr>
        </p:nvSpPr>
        <p:spPr>
          <a:xfrm>
            <a:off x="3290238"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Blue</a:t>
            </a:r>
            <a:endParaRPr sz="1200" b="1"/>
          </a:p>
          <a:p>
            <a:pPr marL="0" lvl="0" indent="0" algn="l" rtl="0">
              <a:spcBef>
                <a:spcPts val="0"/>
              </a:spcBef>
              <a:spcAft>
                <a:spcPts val="0"/>
              </a:spcAft>
              <a:buNone/>
            </a:pPr>
            <a:r>
              <a:rPr lang="en" sz="1200"/>
              <a:t>Is the colour of the clear sky and the deep sea. It is located between violet and green on the optical spectrum.</a:t>
            </a:r>
            <a:endParaRPr sz="1200"/>
          </a:p>
        </p:txBody>
      </p:sp>
      <p:sp>
        <p:nvSpPr>
          <p:cNvPr id="325" name="Google Shape;325;p30"/>
          <p:cNvSpPr txBox="1">
            <a:spLocks noGrp="1"/>
          </p:cNvSpPr>
          <p:nvPr>
            <p:ph type="body" idx="3"/>
          </p:nvPr>
        </p:nvSpPr>
        <p:spPr>
          <a:xfrm>
            <a:off x="6123300"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Red</a:t>
            </a:r>
            <a:endParaRPr sz="1200" b="1"/>
          </a:p>
          <a:p>
            <a:pPr marL="0" lvl="0" indent="0" algn="l" rtl="0">
              <a:spcBef>
                <a:spcPts val="0"/>
              </a:spcBef>
              <a:spcAft>
                <a:spcPts val="0"/>
              </a:spcAft>
              <a:buNone/>
            </a:pPr>
            <a:r>
              <a:rPr lang="en" sz="1200"/>
              <a:t>Is the color of blood, and because of this it has historically been associated with sacrifice, danger and courage. </a:t>
            </a:r>
            <a:endParaRPr sz="1200"/>
          </a:p>
          <a:p>
            <a:pPr marL="0" lvl="0" indent="0" algn="l" rtl="0">
              <a:spcBef>
                <a:spcPts val="0"/>
              </a:spcBef>
              <a:spcAft>
                <a:spcPts val="0"/>
              </a:spcAft>
              <a:buNone/>
            </a:pP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a:spLocks noGrp="1"/>
          </p:cNvSpPr>
          <p:nvPr>
            <p:ph type="body" idx="1"/>
          </p:nvPr>
        </p:nvSpPr>
        <p:spPr>
          <a:xfrm>
            <a:off x="457200" y="1844275"/>
            <a:ext cx="2190000" cy="27093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
                <a:solidFill>
                  <a:srgbClr val="00001A"/>
                </a:solidFill>
              </a:rPr>
              <a:t>You can insert graphs from </a:t>
            </a:r>
            <a:r>
              <a:rPr lang="en" u="sng">
                <a:solidFill>
                  <a:srgbClr val="00001A"/>
                </a:solidFill>
                <a:hlinkClick r:id="rId3"/>
              </a:rPr>
              <a:t>Google Sheets</a:t>
            </a:r>
            <a:endParaRPr>
              <a:solidFill>
                <a:srgbClr val="00001A"/>
              </a:solidFill>
            </a:endParaRPr>
          </a:p>
        </p:txBody>
      </p:sp>
      <p:sp>
        <p:nvSpPr>
          <p:cNvPr id="331" name="Google Shape;331;p3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11</a:t>
            </a:fld>
            <a:endParaRPr/>
          </a:p>
        </p:txBody>
      </p:sp>
      <p:pic>
        <p:nvPicPr>
          <p:cNvPr id="332" name="Google Shape;332;p31" title="Chart"/>
          <p:cNvPicPr preferRelativeResize="0"/>
          <p:nvPr/>
        </p:nvPicPr>
        <p:blipFill>
          <a:blip r:embed="rId4">
            <a:alphaModFix/>
          </a:blip>
          <a:stretch>
            <a:fillRect/>
          </a:stretch>
        </p:blipFill>
        <p:spPr>
          <a:xfrm>
            <a:off x="3200400" y="1639022"/>
            <a:ext cx="5486398" cy="31198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2"/>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Mobile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338" name="Google Shape;338;p32"/>
          <p:cNvSpPr/>
          <p:nvPr/>
        </p:nvSpPr>
        <p:spPr>
          <a:xfrm>
            <a:off x="4942950"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39" name="Google Shape;339;p3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12</a:t>
            </a:fld>
            <a:endParaRPr>
              <a:solidFill>
                <a:srgbClr val="FFFFFF"/>
              </a:solidFill>
            </a:endParaRPr>
          </a:p>
        </p:txBody>
      </p:sp>
      <p:grpSp>
        <p:nvGrpSpPr>
          <p:cNvPr id="340" name="Google Shape;340;p32"/>
          <p:cNvGrpSpPr/>
          <p:nvPr/>
        </p:nvGrpSpPr>
        <p:grpSpPr>
          <a:xfrm>
            <a:off x="4883825" y="373572"/>
            <a:ext cx="2119546" cy="4396359"/>
            <a:chOff x="2547150" y="238125"/>
            <a:chExt cx="2525675" cy="5238750"/>
          </a:xfrm>
        </p:grpSpPr>
        <p:sp>
          <p:nvSpPr>
            <p:cNvPr id="341" name="Google Shape;341;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CFD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CFD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CFD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p:nvPr/>
        </p:nvSpPr>
        <p:spPr>
          <a:xfrm>
            <a:off x="46401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50" name="Google Shape;350;p3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13</a:t>
            </a:fld>
            <a:endParaRPr>
              <a:solidFill>
                <a:srgbClr val="FFFFFF"/>
              </a:solidFill>
            </a:endParaRPr>
          </a:p>
        </p:txBody>
      </p:sp>
      <p:grpSp>
        <p:nvGrpSpPr>
          <p:cNvPr id="351" name="Google Shape;351;p33"/>
          <p:cNvGrpSpPr/>
          <p:nvPr/>
        </p:nvGrpSpPr>
        <p:grpSpPr>
          <a:xfrm>
            <a:off x="4575402" y="465959"/>
            <a:ext cx="2736410" cy="4222433"/>
            <a:chOff x="2112475" y="238125"/>
            <a:chExt cx="3395050" cy="5238750"/>
          </a:xfrm>
        </p:grpSpPr>
        <p:sp>
          <p:nvSpPr>
            <p:cNvPr id="352" name="Google Shape;352;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CFD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CFD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CFD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33"/>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Tablet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14</a:t>
            </a:fld>
            <a:endParaRPr>
              <a:solidFill>
                <a:srgbClr val="FFFFFF"/>
              </a:solidFill>
            </a:endParaRPr>
          </a:p>
        </p:txBody>
      </p:sp>
      <p:sp>
        <p:nvSpPr>
          <p:cNvPr id="364" name="Google Shape;364;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Desktop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6"/>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377" name="Google Shape;377;p36"/>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2CA388"/>
                </a:solidFill>
                <a:hlinkClick r:id="rId3"/>
              </a:rPr>
              <a:t>SlidesCarnival</a:t>
            </a:r>
            <a:endParaRPr sz="2400">
              <a:solidFill>
                <a:srgbClr val="2CA388"/>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2CA388"/>
                </a:solidFill>
                <a:hlinkClick r:id="rId4"/>
              </a:rPr>
              <a:t>Unsplash</a:t>
            </a:r>
            <a:endParaRPr sz="2400">
              <a:solidFill>
                <a:srgbClr val="2CA388"/>
              </a:solidFill>
            </a:endParaRPr>
          </a:p>
        </p:txBody>
      </p:sp>
      <p:sp>
        <p:nvSpPr>
          <p:cNvPr id="378" name="Google Shape;378;p3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7200" dirty="0">
                <a:latin typeface="Times New Roman" pitchFamily="18" charset="0"/>
                <a:cs typeface="Times New Roman" pitchFamily="18" charset="0"/>
              </a:rPr>
              <a:t>Thanks!</a:t>
            </a:r>
            <a:endParaRPr lang="en-IN" sz="72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marL="0" lvl="0" indent="0">
              <a:buNone/>
            </a:pPr>
            <a:r>
              <a:rPr lang="en-IN" b="1" dirty="0" smtClean="0"/>
              <a:t>                                      Any </a:t>
            </a:r>
            <a:r>
              <a:rPr lang="en-IN" b="1" dirty="0"/>
              <a:t>questions?</a:t>
            </a:r>
          </a:p>
          <a:p>
            <a:pPr marL="0" lvl="0" indent="0">
              <a:buClr>
                <a:schemeClr val="dk1"/>
              </a:buClr>
              <a:buSzPts val="1100"/>
              <a:buNone/>
            </a:pPr>
            <a:r>
              <a:rPr lang="en-IN" dirty="0" smtClean="0"/>
              <a:t>                                 You </a:t>
            </a:r>
            <a:r>
              <a:rPr lang="en-IN" dirty="0"/>
              <a:t>can find me at</a:t>
            </a:r>
            <a:r>
              <a:rPr lang="en-IN" dirty="0" smtClean="0"/>
              <a:t>:</a:t>
            </a:r>
          </a:p>
          <a:p>
            <a:pPr lvl="3" indent="-355600">
              <a:buSzPts val="2000"/>
            </a:pPr>
            <a:r>
              <a:rPr lang="en-IN" dirty="0" smtClean="0"/>
              <a:t>Hajashariff.a@kgisl.com</a:t>
            </a:r>
            <a:endParaRPr lang="en-IN"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77657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smtClean="0"/>
              <a:t>RELEASE MANAGEMENT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INTRODUCTION</a:t>
            </a:r>
            <a:endParaRPr dirty="0"/>
          </a:p>
        </p:txBody>
      </p:sp>
      <p:sp>
        <p:nvSpPr>
          <p:cNvPr id="148" name="Google Shape;148;p14"/>
          <p:cNvSpPr txBox="1">
            <a:spLocks noGrp="1"/>
          </p:cNvSpPr>
          <p:nvPr>
            <p:ph type="body" idx="2"/>
          </p:nvPr>
        </p:nvSpPr>
        <p:spPr>
          <a:xfrm>
            <a:off x="457200" y="2305950"/>
            <a:ext cx="2242592" cy="1705960"/>
          </a:xfrm>
          <a:prstGeom prst="rect">
            <a:avLst/>
          </a:prstGeom>
        </p:spPr>
        <p:txBody>
          <a:bodyPr spcFirstLastPara="1" wrap="square" lIns="0" tIns="0" rIns="0" bIns="0" anchor="t" anchorCtr="0">
            <a:noAutofit/>
          </a:bodyPr>
          <a:lstStyle/>
          <a:p>
            <a:pPr marL="0" indent="0" algn="just">
              <a:spcBef>
                <a:spcPts val="1000"/>
              </a:spcBef>
              <a:buNone/>
            </a:pPr>
            <a:r>
              <a:rPr lang="en-IN" sz="1200" b="1" dirty="0"/>
              <a:t>What is release </a:t>
            </a:r>
            <a:r>
              <a:rPr lang="en-IN" sz="1200" b="1" dirty="0" smtClean="0"/>
              <a:t>management?</a:t>
            </a:r>
          </a:p>
          <a:p>
            <a:pPr marL="0" indent="0" algn="just">
              <a:spcBef>
                <a:spcPts val="1000"/>
              </a:spcBef>
              <a:buNone/>
            </a:pPr>
            <a:r>
              <a:rPr lang="en-IN" sz="1200" dirty="0" smtClean="0"/>
              <a:t>If </a:t>
            </a:r>
            <a:r>
              <a:rPr lang="en-IN" sz="1200" dirty="0"/>
              <a:t>your company has ever had to make a significant software change, chances are that you already appreciate the need for a </a:t>
            </a:r>
            <a:r>
              <a:rPr lang="en-IN" sz="1200" dirty="0" smtClean="0"/>
              <a:t>reliable release management </a:t>
            </a:r>
            <a:r>
              <a:rPr lang="en-IN" sz="1200" dirty="0"/>
              <a:t>process.</a:t>
            </a:r>
            <a:endParaRPr sz="1200" dirty="0">
              <a:solidFill>
                <a:srgbClr val="2CA388"/>
              </a:solidFill>
            </a:endParaRPr>
          </a:p>
          <a:p>
            <a:pPr marL="0" lvl="0" indent="0" algn="l" rtl="0">
              <a:spcBef>
                <a:spcPts val="1000"/>
              </a:spcBef>
              <a:spcAft>
                <a:spcPts val="1000"/>
              </a:spcAft>
              <a:buNone/>
            </a:pPr>
            <a:endParaRPr sz="1000" dirty="0">
              <a:solidFill>
                <a:srgbClr val="2CA388"/>
              </a:solidFill>
            </a:endParaRPr>
          </a:p>
        </p:txBody>
      </p:sp>
      <p:sp>
        <p:nvSpPr>
          <p:cNvPr id="149" name="Google Shape;149;p1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1491630"/>
            <a:ext cx="5033936" cy="35225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7355160" cy="1814400"/>
          </a:xfrm>
          <a:prstGeom prst="rect">
            <a:avLst/>
          </a:prstGeom>
        </p:spPr>
        <p:txBody>
          <a:bodyPr spcFirstLastPara="1" wrap="square" lIns="0" tIns="0" rIns="0" bIns="0" anchor="ctr" anchorCtr="0">
            <a:noAutofit/>
          </a:bodyPr>
          <a:lstStyle/>
          <a:p>
            <a:r>
              <a:rPr lang="en-IN" b="0" dirty="0"/>
              <a:t>Main Paradigms in the Practice of Release Management</a:t>
            </a:r>
          </a:p>
        </p:txBody>
      </p:sp>
      <p:sp>
        <p:nvSpPr>
          <p:cNvPr id="174" name="Google Shape;174;p18"/>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algn="just"/>
            <a:r>
              <a:rPr lang="en-IN" sz="1200" b="1" dirty="0"/>
              <a:t>Agile Release Management</a:t>
            </a:r>
            <a:r>
              <a:rPr lang="en-IN" sz="1200" dirty="0"/>
              <a:t> – supporting faster, more frequent and typically smaller releases to respond faster to market needs. Agile release management is focused on process automation driven by Application Release Automation technology (either home-grown or package solutions) and cooperation between development and operations (DevOps) to streamline the software development process</a:t>
            </a:r>
            <a:r>
              <a:rPr lang="en-IN" sz="1200" dirty="0" smtClean="0"/>
              <a:t>.</a:t>
            </a:r>
          </a:p>
          <a:p>
            <a:pPr algn="just"/>
            <a:r>
              <a:rPr lang="en-IN" sz="1200" b="1" dirty="0"/>
              <a:t>ITIL/ITSM Release Management</a:t>
            </a:r>
            <a:r>
              <a:rPr lang="en-IN" sz="1200" dirty="0"/>
              <a:t> – typically practiced by larger organizations. ITIL release management focuses on organizational processes and procedures that ensure software works as expected, meets its goals, and that problems and issues are remedied and prevented in an orderly manner. The underlying assumption of this paradigm is that most of the release management process is managed by people.</a:t>
            </a:r>
          </a:p>
          <a:p>
            <a:pPr algn="just"/>
            <a:endParaRPr lang="en-IN" sz="1200" dirty="0"/>
          </a:p>
          <a:p>
            <a:pPr marL="457200" lvl="0" indent="-381000" algn="l" rtl="0">
              <a:spcBef>
                <a:spcPts val="600"/>
              </a:spcBef>
              <a:spcAft>
                <a:spcPts val="0"/>
              </a:spcAft>
              <a:buSzPts val="2400"/>
              <a:buChar char="▰"/>
            </a:pPr>
            <a:endParaRPr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ctrTitle" idx="4294967295"/>
          </p:nvPr>
        </p:nvSpPr>
        <p:spPr>
          <a:xfrm>
            <a:off x="244690" y="349737"/>
            <a:ext cx="7038941"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400" dirty="0" smtClean="0"/>
              <a:t>GITHUB RELEASE MANAGEMENT</a:t>
            </a:r>
            <a:endParaRPr sz="4400" dirty="0"/>
          </a:p>
        </p:txBody>
      </p:sp>
      <p:sp>
        <p:nvSpPr>
          <p:cNvPr id="181" name="Google Shape;181;p19"/>
          <p:cNvSpPr txBox="1">
            <a:spLocks noGrp="1"/>
          </p:cNvSpPr>
          <p:nvPr>
            <p:ph type="subTitle" idx="4294967295"/>
          </p:nvPr>
        </p:nvSpPr>
        <p:spPr>
          <a:xfrm>
            <a:off x="457200" y="2992752"/>
            <a:ext cx="5486100" cy="784800"/>
          </a:xfrm>
          <a:prstGeom prst="rect">
            <a:avLst/>
          </a:prstGeom>
        </p:spPr>
        <p:txBody>
          <a:bodyPr spcFirstLastPara="1" wrap="square" lIns="0" tIns="0" rIns="0" bIns="0" anchor="t" anchorCtr="0">
            <a:noAutofit/>
          </a:bodyPr>
          <a:lstStyle/>
          <a:p>
            <a:pPr marL="0" lvl="0" indent="0">
              <a:buNone/>
            </a:pPr>
            <a:r>
              <a:rPr lang="en-IN" sz="1800" dirty="0">
                <a:solidFill>
                  <a:schemeClr val="bg1"/>
                </a:solidFill>
              </a:rPr>
              <a:t>You can create a release to provide packaged software, release notes, and binary files for other people to use</a:t>
            </a:r>
            <a:endParaRPr sz="1800" dirty="0">
              <a:solidFill>
                <a:schemeClr val="bg1"/>
              </a:solidFill>
            </a:endParaRPr>
          </a:p>
        </p:txBody>
      </p:sp>
      <p:sp>
        <p:nvSpPr>
          <p:cNvPr id="182" name="Google Shape;182;p19"/>
          <p:cNvSpPr/>
          <p:nvPr/>
        </p:nvSpPr>
        <p:spPr>
          <a:xfrm>
            <a:off x="7570680" y="2247629"/>
            <a:ext cx="283836" cy="2710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9"/>
          <p:cNvGrpSpPr/>
          <p:nvPr/>
        </p:nvGrpSpPr>
        <p:grpSpPr>
          <a:xfrm>
            <a:off x="7218453" y="725678"/>
            <a:ext cx="1216091" cy="1216410"/>
            <a:chOff x="6654650" y="3665275"/>
            <a:chExt cx="409100" cy="409125"/>
          </a:xfrm>
        </p:grpSpPr>
        <p:sp>
          <p:nvSpPr>
            <p:cNvPr id="184" name="Google Shape;184;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9"/>
          <p:cNvGrpSpPr/>
          <p:nvPr/>
        </p:nvGrpSpPr>
        <p:grpSpPr>
          <a:xfrm rot="1056970">
            <a:off x="6046093" y="1682069"/>
            <a:ext cx="803433" cy="803550"/>
            <a:chOff x="570875" y="4322250"/>
            <a:chExt cx="443300" cy="443325"/>
          </a:xfrm>
        </p:grpSpPr>
        <p:sp>
          <p:nvSpPr>
            <p:cNvPr id="187" name="Google Shape;187;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9"/>
          <p:cNvSpPr/>
          <p:nvPr/>
        </p:nvSpPr>
        <p:spPr>
          <a:xfrm rot="2466685">
            <a:off x="6136548" y="961352"/>
            <a:ext cx="394362" cy="3765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rot="-1609489">
            <a:off x="6713312" y="1198287"/>
            <a:ext cx="283826" cy="2710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rot="2926195">
            <a:off x="8434174" y="1412981"/>
            <a:ext cx="212540" cy="20294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rot="-1609101">
            <a:off x="7513412" y="329101"/>
            <a:ext cx="191497" cy="18284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5</a:t>
            </a:fld>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body" idx="1"/>
          </p:nvPr>
        </p:nvSpPr>
        <p:spPr>
          <a:xfrm>
            <a:off x="3200375" y="1909300"/>
            <a:ext cx="2493600" cy="3016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White</a:t>
            </a:r>
            <a:endParaRPr b="1" dirty="0"/>
          </a:p>
          <a:p>
            <a:pPr marL="0" lvl="0" indent="0" algn="l" rtl="0">
              <a:spcBef>
                <a:spcPts val="600"/>
              </a:spcBef>
              <a:spcAft>
                <a:spcPts val="0"/>
              </a:spcAft>
              <a:buNone/>
            </a:pPr>
            <a:r>
              <a:rPr lang="en" dirty="0"/>
              <a:t>Is the color of milk and fresh snow, the color produced by the combination of all the colors of the visible spectrum.</a:t>
            </a:r>
            <a:endParaRPr dirty="0"/>
          </a:p>
        </p:txBody>
      </p:sp>
      <p:sp>
        <p:nvSpPr>
          <p:cNvPr id="201" name="Google Shape;201;p2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r>
              <a:rPr lang="en-IN" sz="5400" dirty="0" smtClean="0"/>
              <a:t>GITFLOW</a:t>
            </a:r>
            <a:r>
              <a:rPr lang="en-IN" dirty="0"/>
              <a:t/>
            </a:r>
            <a:br>
              <a:rPr lang="en-IN" dirty="0"/>
            </a:br>
            <a:endParaRPr dirty="0"/>
          </a:p>
        </p:txBody>
      </p:sp>
      <p:sp>
        <p:nvSpPr>
          <p:cNvPr id="202" name="Google Shape;202;p20"/>
          <p:cNvSpPr txBox="1">
            <a:spLocks noGrp="1"/>
          </p:cNvSpPr>
          <p:nvPr>
            <p:ph type="body" idx="2"/>
          </p:nvPr>
        </p:nvSpPr>
        <p:spPr>
          <a:xfrm>
            <a:off x="6193205" y="1909300"/>
            <a:ext cx="2493600" cy="3016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203" name="Google Shape;203;p2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9" name="Google Shape;209;p21"/>
          <p:cNvSpPr txBox="1">
            <a:spLocks noGrp="1"/>
          </p:cNvSpPr>
          <p:nvPr>
            <p:ph type="title" idx="4294967295"/>
          </p:nvPr>
        </p:nvSpPr>
        <p:spPr>
          <a:xfrm>
            <a:off x="107504" y="0"/>
            <a:ext cx="5194920" cy="624000"/>
          </a:xfrm>
          <a:prstGeom prst="rect">
            <a:avLst/>
          </a:prstGeom>
        </p:spPr>
        <p:txBody>
          <a:bodyPr spcFirstLastPara="1" wrap="square" lIns="0" tIns="0" rIns="0" bIns="0" anchor="ctr" anchorCtr="0">
            <a:noAutofit/>
          </a:bodyPr>
          <a:lstStyle/>
          <a:p>
            <a:r>
              <a:rPr lang="en-IN" b="0" dirty="0" smtClean="0"/>
              <a:t> </a:t>
            </a:r>
            <a:br>
              <a:rPr lang="en-IN" b="0" dirty="0" smtClean="0"/>
            </a:br>
            <a:r>
              <a:rPr lang="en-IN" b="0" dirty="0" smtClean="0"/>
              <a:t>The </a:t>
            </a:r>
            <a:r>
              <a:rPr lang="en-IN" b="0" dirty="0"/>
              <a:t>Devops </a:t>
            </a:r>
            <a:r>
              <a:rPr lang="en-IN" b="0" dirty="0" smtClean="0"/>
              <a:t>Process </a:t>
            </a:r>
            <a:r>
              <a:rPr lang="en-IN" b="0" dirty="0"/>
              <a:t>Flow</a:t>
            </a:r>
            <a:r>
              <a:rPr lang="en-IN" sz="2400" b="0" dirty="0"/>
              <a:t/>
            </a:r>
            <a:br>
              <a:rPr lang="en-IN" sz="2400" b="0" dirty="0"/>
            </a:br>
            <a:endParaRPr sz="2400" dirty="0"/>
          </a:p>
        </p:txBody>
      </p:sp>
      <p:sp>
        <p:nvSpPr>
          <p:cNvPr id="211" name="Google Shape;211;p2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7</a:t>
            </a:fld>
            <a:endParaRPr>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699542"/>
            <a:ext cx="7488832" cy="40540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2"/>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two or three columns</a:t>
            </a:r>
            <a:endParaRPr/>
          </a:p>
        </p:txBody>
      </p:sp>
      <p:sp>
        <p:nvSpPr>
          <p:cNvPr id="223" name="Google Shape;223;p22"/>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224" name="Google Shape;224;p22"/>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225" name="Google Shape;225;p22"/>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226" name="Google Shape;226;p2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289" name="Google Shape;289;p2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9</a:t>
            </a:fld>
            <a:endParaRPr/>
          </a:p>
        </p:txBody>
      </p:sp>
      <p:grpSp>
        <p:nvGrpSpPr>
          <p:cNvPr id="290" name="Google Shape;290;p29"/>
          <p:cNvGrpSpPr/>
          <p:nvPr/>
        </p:nvGrpSpPr>
        <p:grpSpPr>
          <a:xfrm>
            <a:off x="6217150" y="2942310"/>
            <a:ext cx="2469661" cy="1384500"/>
            <a:chOff x="6038025" y="2598925"/>
            <a:chExt cx="2469661" cy="1384500"/>
          </a:xfrm>
        </p:grpSpPr>
        <p:cxnSp>
          <p:nvCxnSpPr>
            <p:cNvPr id="291" name="Google Shape;291;p29"/>
            <p:cNvCxnSpPr/>
            <p:nvPr/>
          </p:nvCxnSpPr>
          <p:spPr>
            <a:xfrm>
              <a:off x="6038025" y="3312550"/>
              <a:ext cx="582000" cy="0"/>
            </a:xfrm>
            <a:prstGeom prst="straightConnector1">
              <a:avLst/>
            </a:prstGeom>
            <a:noFill/>
            <a:ln w="9525" cap="flat" cmpd="sng">
              <a:solidFill>
                <a:srgbClr val="9EB3C2"/>
              </a:solidFill>
              <a:prstDash val="solid"/>
              <a:round/>
              <a:headEnd type="none" w="sm" len="sm"/>
              <a:tailEnd type="none" w="sm" len="sm"/>
            </a:ln>
          </p:spPr>
        </p:cxnSp>
        <p:sp>
          <p:nvSpPr>
            <p:cNvPr id="292" name="Google Shape;292;p29"/>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1A"/>
                  </a:solidFill>
                  <a:latin typeface="Chivo"/>
                  <a:ea typeface="Chivo"/>
                  <a:cs typeface="Chivo"/>
                  <a:sym typeface="Chivo"/>
                </a:rPr>
                <a:t>Vestibulum congue tempus</a:t>
              </a:r>
              <a:endParaRPr sz="1200">
                <a:solidFill>
                  <a:srgbClr val="00001A"/>
                </a:solidFill>
                <a:latin typeface="Chivo"/>
                <a:ea typeface="Chivo"/>
                <a:cs typeface="Chivo"/>
                <a:sym typeface="Chivo"/>
              </a:endParaRPr>
            </a:p>
            <a:p>
              <a:pPr marL="0" lvl="0" indent="0" algn="l" rtl="0">
                <a:spcBef>
                  <a:spcPts val="0"/>
                </a:spcBef>
                <a:spcAft>
                  <a:spcPts val="0"/>
                </a:spcAft>
                <a:buNone/>
              </a:pPr>
              <a:endParaRPr sz="1200">
                <a:solidFill>
                  <a:srgbClr val="00001A"/>
                </a:solidFill>
                <a:latin typeface="Chivo"/>
                <a:ea typeface="Chivo"/>
                <a:cs typeface="Chivo"/>
                <a:sym typeface="Chivo"/>
              </a:endParaRPr>
            </a:p>
            <a:p>
              <a:pPr marL="0" lvl="0" indent="0" algn="l" rtl="0">
                <a:spcBef>
                  <a:spcPts val="0"/>
                </a:spcBef>
                <a:spcAft>
                  <a:spcPts val="1600"/>
                </a:spcAft>
                <a:buNone/>
              </a:pPr>
              <a:r>
                <a:rPr lang="en" sz="800">
                  <a:solidFill>
                    <a:srgbClr val="00001A"/>
                  </a:solidFill>
                  <a:latin typeface="Chivo"/>
                  <a:ea typeface="Chivo"/>
                  <a:cs typeface="Chivo"/>
                  <a:sym typeface="Chivo"/>
                </a:rPr>
                <a:t>Lorem ipsum dolor sit amet, consectetur adipiscing elit, sed do eiusmod tempor. Donec facilisis lacus eget mauris.</a:t>
              </a:r>
              <a:endParaRPr sz="800">
                <a:solidFill>
                  <a:srgbClr val="00001A"/>
                </a:solidFill>
                <a:latin typeface="Chivo"/>
                <a:ea typeface="Chivo"/>
                <a:cs typeface="Chivo"/>
                <a:sym typeface="Chivo"/>
              </a:endParaRPr>
            </a:p>
          </p:txBody>
        </p:sp>
        <p:sp>
          <p:nvSpPr>
            <p:cNvPr id="293" name="Google Shape;293;p29"/>
            <p:cNvSpPr/>
            <p:nvPr/>
          </p:nvSpPr>
          <p:spPr>
            <a:xfrm>
              <a:off x="6424027" y="3212150"/>
              <a:ext cx="198600" cy="198300"/>
            </a:xfrm>
            <a:prstGeom prst="ellipse">
              <a:avLst/>
            </a:pr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3</a:t>
              </a:r>
              <a:endParaRPr sz="800" b="1">
                <a:solidFill>
                  <a:srgbClr val="FFFFFF"/>
                </a:solidFill>
                <a:latin typeface="Roboto Slab"/>
                <a:ea typeface="Roboto Slab"/>
                <a:cs typeface="Roboto Slab"/>
                <a:sym typeface="Roboto Slab"/>
              </a:endParaRPr>
            </a:p>
          </p:txBody>
        </p:sp>
      </p:grpSp>
      <p:grpSp>
        <p:nvGrpSpPr>
          <p:cNvPr id="295" name="Google Shape;295;p29"/>
          <p:cNvGrpSpPr/>
          <p:nvPr/>
        </p:nvGrpSpPr>
        <p:grpSpPr>
          <a:xfrm>
            <a:off x="815446" y="2169828"/>
            <a:ext cx="2994729" cy="1384500"/>
            <a:chOff x="636321" y="1844098"/>
            <a:chExt cx="2994729" cy="1384500"/>
          </a:xfrm>
        </p:grpSpPr>
        <p:sp>
          <p:nvSpPr>
            <p:cNvPr id="296" name="Google Shape;296;p29"/>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rgbClr val="00001A"/>
                  </a:solidFill>
                  <a:latin typeface="Chivo"/>
                  <a:ea typeface="Chivo"/>
                  <a:cs typeface="Chivo"/>
                  <a:sym typeface="Chivo"/>
                </a:rPr>
                <a:t>Vestibulum congue tempus</a:t>
              </a:r>
              <a:endParaRPr sz="1200" dirty="0">
                <a:solidFill>
                  <a:srgbClr val="00001A"/>
                </a:solidFill>
                <a:latin typeface="Chivo"/>
                <a:ea typeface="Chivo"/>
                <a:cs typeface="Chivo"/>
                <a:sym typeface="Chivo"/>
              </a:endParaRPr>
            </a:p>
            <a:p>
              <a:pPr marL="0" lvl="0" indent="0" algn="r" rtl="0">
                <a:spcBef>
                  <a:spcPts val="0"/>
                </a:spcBef>
                <a:spcAft>
                  <a:spcPts val="0"/>
                </a:spcAft>
                <a:buNone/>
              </a:pPr>
              <a:endParaRPr sz="1200" dirty="0">
                <a:solidFill>
                  <a:srgbClr val="00001A"/>
                </a:solidFill>
                <a:latin typeface="Chivo"/>
                <a:ea typeface="Chivo"/>
                <a:cs typeface="Chivo"/>
                <a:sym typeface="Chivo"/>
              </a:endParaRPr>
            </a:p>
            <a:p>
              <a:pPr marL="0" lvl="0" indent="0" algn="r" rtl="0">
                <a:spcBef>
                  <a:spcPts val="0"/>
                </a:spcBef>
                <a:spcAft>
                  <a:spcPts val="1600"/>
                </a:spcAft>
                <a:buNone/>
              </a:pPr>
              <a:r>
                <a:rPr lang="en" sz="800" dirty="0">
                  <a:solidFill>
                    <a:srgbClr val="00001A"/>
                  </a:solidFill>
                  <a:latin typeface="Chivo"/>
                  <a:ea typeface="Chivo"/>
                  <a:cs typeface="Chivo"/>
                  <a:sym typeface="Chivo"/>
                </a:rPr>
                <a:t>Lorem ipsum dolor sit amet, consectetur adipiscing elit, sed do eiusmod tempor. Donec facilisis lacus eget mauris.</a:t>
              </a:r>
              <a:endParaRPr sz="800" dirty="0">
                <a:solidFill>
                  <a:srgbClr val="00001A"/>
                </a:solidFill>
                <a:latin typeface="Chivo"/>
                <a:ea typeface="Chivo"/>
                <a:cs typeface="Chivo"/>
                <a:sym typeface="Chivo"/>
              </a:endParaRPr>
            </a:p>
          </p:txBody>
        </p:sp>
        <p:cxnSp>
          <p:nvCxnSpPr>
            <p:cNvPr id="297" name="Google Shape;297;p29"/>
            <p:cNvCxnSpPr/>
            <p:nvPr/>
          </p:nvCxnSpPr>
          <p:spPr>
            <a:xfrm rot="10800000">
              <a:off x="2587350" y="2536350"/>
              <a:ext cx="1043700" cy="0"/>
            </a:xfrm>
            <a:prstGeom prst="straightConnector1">
              <a:avLst/>
            </a:prstGeom>
            <a:noFill/>
            <a:ln w="9525" cap="flat" cmpd="sng">
              <a:solidFill>
                <a:srgbClr val="9EB3C2"/>
              </a:solidFill>
              <a:prstDash val="solid"/>
              <a:round/>
              <a:headEnd type="none" w="sm" len="sm"/>
              <a:tailEnd type="none" w="sm" len="sm"/>
            </a:ln>
          </p:spPr>
        </p:cxnSp>
        <p:sp>
          <p:nvSpPr>
            <p:cNvPr id="298" name="Google Shape;298;p29"/>
            <p:cNvSpPr/>
            <p:nvPr/>
          </p:nvSpPr>
          <p:spPr>
            <a:xfrm>
              <a:off x="2523501" y="2431050"/>
              <a:ext cx="198600" cy="198300"/>
            </a:xfrm>
            <a:prstGeom prst="ellipse">
              <a:avLst/>
            </a:prstGeom>
            <a:solidFill>
              <a:srgbClr val="2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2</a:t>
              </a:r>
              <a:endParaRPr sz="800" b="1">
                <a:solidFill>
                  <a:srgbClr val="FFFFFF"/>
                </a:solidFill>
                <a:latin typeface="Roboto Slab"/>
                <a:ea typeface="Roboto Slab"/>
                <a:cs typeface="Roboto Slab"/>
                <a:sym typeface="Roboto Slab"/>
              </a:endParaRPr>
            </a:p>
          </p:txBody>
        </p:sp>
      </p:grpSp>
      <p:grpSp>
        <p:nvGrpSpPr>
          <p:cNvPr id="300" name="Google Shape;300;p29"/>
          <p:cNvGrpSpPr/>
          <p:nvPr/>
        </p:nvGrpSpPr>
        <p:grpSpPr>
          <a:xfrm>
            <a:off x="5087225" y="1268645"/>
            <a:ext cx="3599586" cy="1384500"/>
            <a:chOff x="4908100" y="889950"/>
            <a:chExt cx="3599586" cy="1384500"/>
          </a:xfrm>
        </p:grpSpPr>
        <p:cxnSp>
          <p:nvCxnSpPr>
            <p:cNvPr id="301" name="Google Shape;301;p29"/>
            <p:cNvCxnSpPr/>
            <p:nvPr/>
          </p:nvCxnSpPr>
          <p:spPr>
            <a:xfrm>
              <a:off x="4908100" y="1593250"/>
              <a:ext cx="1715100" cy="0"/>
            </a:xfrm>
            <a:prstGeom prst="straightConnector1">
              <a:avLst/>
            </a:prstGeom>
            <a:noFill/>
            <a:ln w="9525" cap="flat" cmpd="sng">
              <a:solidFill>
                <a:srgbClr val="9EB3C2"/>
              </a:solidFill>
              <a:prstDash val="solid"/>
              <a:round/>
              <a:headEnd type="none" w="sm" len="sm"/>
              <a:tailEnd type="none" w="sm" len="sm"/>
            </a:ln>
          </p:spPr>
        </p:cxnSp>
        <p:sp>
          <p:nvSpPr>
            <p:cNvPr id="302" name="Google Shape;302;p29"/>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00001A"/>
                  </a:solidFill>
                  <a:latin typeface="Chivo"/>
                  <a:ea typeface="Chivo"/>
                  <a:cs typeface="Chivo"/>
                  <a:sym typeface="Chivo"/>
                </a:rPr>
                <a:t>Vestibulum congue tempus</a:t>
              </a:r>
              <a:endParaRPr sz="1200" dirty="0">
                <a:solidFill>
                  <a:srgbClr val="00001A"/>
                </a:solidFill>
                <a:latin typeface="Chivo"/>
                <a:ea typeface="Chivo"/>
                <a:cs typeface="Chivo"/>
                <a:sym typeface="Chivo"/>
              </a:endParaRPr>
            </a:p>
            <a:p>
              <a:pPr marL="0" lvl="0" indent="0" algn="l" rtl="0">
                <a:spcBef>
                  <a:spcPts val="0"/>
                </a:spcBef>
                <a:spcAft>
                  <a:spcPts val="0"/>
                </a:spcAft>
                <a:buNone/>
              </a:pPr>
              <a:endParaRPr sz="1200" dirty="0">
                <a:solidFill>
                  <a:srgbClr val="00001A"/>
                </a:solidFill>
                <a:latin typeface="Chivo"/>
                <a:ea typeface="Chivo"/>
                <a:cs typeface="Chivo"/>
                <a:sym typeface="Chivo"/>
              </a:endParaRPr>
            </a:p>
            <a:p>
              <a:pPr marL="0" lvl="0" indent="0" algn="l" rtl="0">
                <a:spcBef>
                  <a:spcPts val="0"/>
                </a:spcBef>
                <a:spcAft>
                  <a:spcPts val="1600"/>
                </a:spcAft>
                <a:buNone/>
              </a:pPr>
              <a:r>
                <a:rPr lang="en" sz="800" dirty="0">
                  <a:solidFill>
                    <a:srgbClr val="00001A"/>
                  </a:solidFill>
                  <a:latin typeface="Chivo"/>
                  <a:ea typeface="Chivo"/>
                  <a:cs typeface="Chivo"/>
                  <a:sym typeface="Chivo"/>
                </a:rPr>
                <a:t>Lorem ipsum dolor sit amet, consectetur adipiscing elit, sed do eiusmod tempor. Donec facilisis lacus eget mauris.</a:t>
              </a:r>
              <a:endParaRPr sz="800" dirty="0">
                <a:solidFill>
                  <a:srgbClr val="00001A"/>
                </a:solidFill>
                <a:latin typeface="Chivo"/>
                <a:ea typeface="Chivo"/>
                <a:cs typeface="Chivo"/>
                <a:sym typeface="Chivo"/>
              </a:endParaRPr>
            </a:p>
          </p:txBody>
        </p:sp>
        <p:sp>
          <p:nvSpPr>
            <p:cNvPr id="303" name="Google Shape;303;p29"/>
            <p:cNvSpPr/>
            <p:nvPr/>
          </p:nvSpPr>
          <p:spPr>
            <a:xfrm>
              <a:off x="6427830" y="1493307"/>
              <a:ext cx="198600" cy="198300"/>
            </a:xfrm>
            <a:prstGeom prst="ellipse">
              <a:avLst/>
            </a:pr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1</a:t>
              </a:r>
              <a:endParaRPr sz="800" b="1">
                <a:solidFill>
                  <a:srgbClr val="FFFFFF"/>
                </a:solidFill>
                <a:latin typeface="Roboto Slab"/>
                <a:ea typeface="Roboto Slab"/>
                <a:cs typeface="Roboto Slab"/>
                <a:sym typeface="Roboto Slab"/>
              </a:endParaRPr>
            </a:p>
          </p:txBody>
        </p:sp>
      </p:grpSp>
      <p:grpSp>
        <p:nvGrpSpPr>
          <p:cNvPr id="305" name="Google Shape;305;p29"/>
          <p:cNvGrpSpPr/>
          <p:nvPr/>
        </p:nvGrpSpPr>
        <p:grpSpPr>
          <a:xfrm>
            <a:off x="2993719" y="1476850"/>
            <a:ext cx="3514811" cy="3252003"/>
            <a:chOff x="2991269" y="1153325"/>
            <a:chExt cx="3514811" cy="3252003"/>
          </a:xfrm>
        </p:grpSpPr>
        <p:sp>
          <p:nvSpPr>
            <p:cNvPr id="306" name="Google Shape;306;p29"/>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CFDCE6"/>
            </a:solidFill>
            <a:ln>
              <a:noFill/>
            </a:ln>
          </p:spPr>
        </p:sp>
        <p:sp>
          <p:nvSpPr>
            <p:cNvPr id="307" name="Google Shape;307;p29"/>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2CA388"/>
            </a:solidFill>
            <a:ln>
              <a:noFill/>
            </a:ln>
          </p:spPr>
        </p:sp>
        <p:sp>
          <p:nvSpPr>
            <p:cNvPr id="308" name="Google Shape;308;p29"/>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A6D683"/>
            </a:solidFill>
            <a:ln>
              <a:noFill/>
            </a:ln>
          </p:spPr>
        </p:sp>
        <p:sp>
          <p:nvSpPr>
            <p:cNvPr id="309" name="Google Shape;309;p29"/>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CFDCE6"/>
            </a:solidFill>
            <a:ln>
              <a:noFill/>
            </a:ln>
          </p:spPr>
        </p:sp>
        <p:sp>
          <p:nvSpPr>
            <p:cNvPr id="310" name="Google Shape;310;p29"/>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2CA388"/>
            </a:solidFill>
            <a:ln>
              <a:noFill/>
            </a:ln>
          </p:spPr>
        </p:sp>
        <p:sp>
          <p:nvSpPr>
            <p:cNvPr id="311" name="Google Shape;311;p29"/>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A6D683"/>
            </a:solidFill>
            <a:ln>
              <a:noFill/>
            </a:ln>
          </p:spPr>
        </p:sp>
        <p:sp>
          <p:nvSpPr>
            <p:cNvPr id="312" name="Google Shape;312;p29"/>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2CA388"/>
            </a:solidFill>
            <a:ln>
              <a:noFill/>
            </a:ln>
          </p:spPr>
        </p:sp>
        <p:sp>
          <p:nvSpPr>
            <p:cNvPr id="313" name="Google Shape;313;p29"/>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A6D683"/>
            </a:solidFill>
            <a:ln>
              <a:noFill/>
            </a:ln>
          </p:spPr>
        </p:sp>
      </p:grpSp>
    </p:spTree>
  </p:cSld>
  <p:clrMapOvr>
    <a:masterClrMapping/>
  </p:clrMapOvr>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565</Words>
  <Application>Microsoft Office PowerPoint</Application>
  <PresentationFormat>On-screen Show (16:9)</PresentationFormat>
  <Paragraphs>81</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Macmorris template</vt:lpstr>
      <vt:lpstr>Mr.BARANEETHARAN RAMASAMY PROJECT LEAD-TRAINER, KGiSL-GSS.  HAJA SHARIFF.A Trainee,KGiSL-GSS.                                                                    </vt:lpstr>
      <vt:lpstr>RELEASE MANAGEMENT</vt:lpstr>
      <vt:lpstr>INTRODUCTION</vt:lpstr>
      <vt:lpstr>Main Paradigms in the Practice of Release Management</vt:lpstr>
      <vt:lpstr>GITHUB RELEASE MANAGEMENT</vt:lpstr>
      <vt:lpstr>GITFLOW </vt:lpstr>
      <vt:lpstr>  The Devops Process Flow </vt:lpstr>
      <vt:lpstr>In two or three columns</vt:lpstr>
      <vt:lpstr>Our process is easy</vt:lpstr>
      <vt:lpstr>Let’s review some concepts</vt:lpstr>
      <vt:lpstr>PowerPoint Presentation</vt:lpstr>
      <vt:lpstr>PowerPoint Presentation</vt:lpstr>
      <vt:lpstr>PowerPoint Presentation</vt:lpstr>
      <vt:lpstr>PowerPoint Presentation</vt:lpstr>
      <vt:lpstr>Credits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Mr.BARANEETHARAN RAMASAMY PROJECT LEAD-TRAINERS, KGiSL-GSS.  HAJA SHARIFF.A Trainee,KGiSL-GSS.                                                                    </dc:title>
  <cp:lastModifiedBy>Hajashariff Akbarbasha</cp:lastModifiedBy>
  <cp:revision>6</cp:revision>
  <dcterms:modified xsi:type="dcterms:W3CDTF">2019-06-08T10:05:06Z</dcterms:modified>
</cp:coreProperties>
</file>