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png" ContentType="image/png"/>
  <Default Extension="bin" ContentType="application/vnd.openxmlformats-officedocument.presentationml.printerSettings"/>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docProps/core.xml" ContentType="application/vnd.openxmlformats-package.core-properties+xml"/>
  <Default Extension="rels" ContentType="application/vnd.openxmlformats-package.relationships+xml"/>
  <Override PartName="/ppt/slides/slide6.xml" ContentType="application/vnd.openxmlformats-officedocument.presentationml.slide+xml"/>
  <Default Extension="gif" ContentType="image/gi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43625" autoAdjust="0"/>
  </p:normalViewPr>
  <p:slideViewPr>
    <p:cSldViewPr snapToGrid="0" snapToObjects="1">
      <p:cViewPr varScale="1">
        <p:scale>
          <a:sx n="48" d="100"/>
          <a:sy n="48" d="100"/>
        </p:scale>
        <p:origin x="-232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esProps" Target="presProp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printerSettings" Target="printerSettings/printerSettings1.bin"/><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viewProps" Target="viewProps.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88EB9-6437-BE46-A774-2324DA1538E3}" type="datetimeFigureOut">
              <a:rPr lang="en-US" smtClean="0"/>
              <a:pPr/>
              <a:t>2/23/10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0A5A3-3959-9945-A4A1-1BA6D8BFA5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few slides are cut-ups from a large diagram, which can be found in PDF at Vincent </a:t>
            </a:r>
            <a:r>
              <a:rPr lang="en-US" baseline="0" dirty="0" err="1" smtClean="0"/>
              <a:t>Driessen’s</a:t>
            </a:r>
            <a:r>
              <a:rPr lang="en-US" baseline="0" dirty="0" smtClean="0"/>
              <a:t> website, along with the rest of the material here. I have reformatted it here for classroom presentation.</a:t>
            </a:r>
            <a:endParaRPr lang="en-US" dirty="0"/>
          </a:p>
        </p:txBody>
      </p:sp>
      <p:sp>
        <p:nvSpPr>
          <p:cNvPr id="4" name="Slide Number Placeholder 3"/>
          <p:cNvSpPr>
            <a:spLocks noGrp="1"/>
          </p:cNvSpPr>
          <p:nvPr>
            <p:ph type="sldNum" sz="quarter" idx="10"/>
          </p:nvPr>
        </p:nvSpPr>
        <p:spPr/>
        <p:txBody>
          <a:bodyPr/>
          <a:lstStyle/>
          <a:p>
            <a:fld id="{E990A5A3-3959-9945-A4A1-1BA6D8BFA51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smtClean="0"/>
              <a:t>I </a:t>
            </a:r>
            <a:r>
              <a:rPr lang="en-US" i="1" baseline="0" dirty="0" smtClean="0"/>
              <a:t> first found this example on a web page of the Apache Portable Runtime Project.  They had taken it from a blog by Vincent </a:t>
            </a:r>
            <a:r>
              <a:rPr lang="en-US" i="1" baseline="0" dirty="0" err="1" smtClean="0"/>
              <a:t>Driessen</a:t>
            </a:r>
            <a:r>
              <a:rPr lang="en-US" i="1" baseline="0" dirty="0" smtClean="0"/>
              <a:t>. This is a good example of how to use </a:t>
            </a:r>
            <a:r>
              <a:rPr lang="en-US" i="1" baseline="0" dirty="0" err="1" smtClean="0"/>
              <a:t>Git</a:t>
            </a:r>
            <a:r>
              <a:rPr lang="en-US" i="1" baseline="0" dirty="0" smtClean="0"/>
              <a:t> on a medium-sized development project, as well as a good version numbering scheme. </a:t>
            </a:r>
          </a:p>
          <a:p>
            <a:endParaRPr lang="en-US" i="1" baseline="0" dirty="0" smtClean="0"/>
          </a:p>
          <a:p>
            <a:r>
              <a:rPr lang="en-US" i="1" baseline="0" dirty="0" smtClean="0"/>
              <a:t>The images and text below are all reproduced from those web pages, with just a few modifications, reformatted for classroom use.</a:t>
            </a:r>
          </a:p>
          <a:p>
            <a:endParaRPr lang="en-US" baseline="0" dirty="0" smtClean="0"/>
          </a:p>
          <a:p>
            <a:r>
              <a:rPr lang="en-US" i="1" dirty="0" smtClean="0"/>
              <a:t>This</a:t>
            </a:r>
            <a:r>
              <a:rPr lang="en-US" i="1" baseline="0" dirty="0" smtClean="0"/>
              <a:t> project uses a “semantic version numbering” system. </a:t>
            </a:r>
          </a:p>
          <a:p>
            <a:endParaRPr lang="en-US" i="1" baseline="0" dirty="0" smtClean="0"/>
          </a:p>
          <a:p>
            <a:r>
              <a:rPr lang="en-US" dirty="0" smtClean="0"/>
              <a:t>Versions are denoted using a standard triplet of integers: MAJOR.MINOR.PATCH. The basic intent is that MAJOR versions are incompatible, large-scale upgrades of the API. MINOR versions retain source and binary compatibility with older minor versions, and changes in the PATCH level are perfectly compatible, forwards and backwards.</a:t>
            </a:r>
            <a:r>
              <a:rPr lang="en-US" baseline="0" dirty="0" smtClean="0"/>
              <a:t> </a:t>
            </a:r>
            <a:r>
              <a:rPr lang="en-US" dirty="0" smtClean="0"/>
              <a:t>Patch level changes could also be for correcting incorrect APIs. In this case, the previous patch release may be incompatible, but because of bugs.</a:t>
            </a:r>
            <a:r>
              <a:rPr lang="en-US" baseline="0" dirty="0" smtClean="0"/>
              <a:t> </a:t>
            </a:r>
            <a:r>
              <a:rPr lang="en-US" dirty="0" smtClean="0"/>
              <a:t>Minor versions may introduce new features, but do not alter any of the previous API.</a:t>
            </a:r>
            <a:r>
              <a:rPr lang="en-US" baseline="0" dirty="0" smtClean="0"/>
              <a:t> </a:t>
            </a:r>
            <a:r>
              <a:rPr lang="en-US" dirty="0" smtClean="0"/>
              <a:t>Major versions may introduce new features </a:t>
            </a:r>
            <a:r>
              <a:rPr lang="en-US" i="1" dirty="0" smtClean="0"/>
              <a:t>and</a:t>
            </a:r>
            <a:r>
              <a:rPr lang="en-US" dirty="0" smtClean="0"/>
              <a:t> change the old API in incompatible ways</a:t>
            </a:r>
            <a:r>
              <a:rPr lang="en-US" i="1" dirty="0" smtClean="0"/>
              <a:t>.</a:t>
            </a:r>
            <a:r>
              <a:rPr lang="en-US" i="1" baseline="0" dirty="0" smtClean="0"/>
              <a:t>  </a:t>
            </a:r>
            <a:r>
              <a:rPr lang="en-US" i="1" dirty="0" smtClean="0"/>
              <a:t>For background see description</a:t>
            </a:r>
            <a:r>
              <a:rPr lang="en-US" i="1" baseline="0" dirty="0" smtClean="0"/>
              <a:t> of Semantic Versioning at </a:t>
            </a:r>
            <a:r>
              <a:rPr lang="en-US" i="1" dirty="0" smtClean="0"/>
              <a:t>http://</a:t>
            </a:r>
            <a:r>
              <a:rPr lang="en-US" i="1" dirty="0" err="1" smtClean="0"/>
              <a:t>semver.org</a:t>
            </a:r>
            <a:r>
              <a:rPr lang="en-US" i="1" dirty="0" smtClean="0"/>
              <a:t>/.</a:t>
            </a:r>
          </a:p>
          <a:p>
            <a:endParaRPr lang="en-US" i="1" dirty="0" smtClean="0"/>
          </a:p>
          <a:p>
            <a:r>
              <a:rPr lang="en-US" i="1" dirty="0" smtClean="0"/>
              <a:t>The different types of branches are:</a:t>
            </a:r>
          </a:p>
          <a:p>
            <a:pPr marL="228600" indent="-228600">
              <a:buFont typeface="Arial"/>
              <a:buChar char="•"/>
            </a:pPr>
            <a:r>
              <a:rPr lang="en-US" i="1" dirty="0" smtClean="0"/>
              <a:t>master</a:t>
            </a:r>
          </a:p>
          <a:p>
            <a:pPr marL="685800" lvl="1" indent="-228600">
              <a:buFont typeface="Arial"/>
              <a:buChar char="•"/>
            </a:pPr>
            <a:r>
              <a:rPr lang="en-US" dirty="0" smtClean="0"/>
              <a:t>production releases</a:t>
            </a:r>
          </a:p>
          <a:p>
            <a:pPr marL="228600" indent="-228600">
              <a:buFont typeface="Arial"/>
              <a:buChar char="•"/>
            </a:pPr>
            <a:r>
              <a:rPr lang="en-US" dirty="0" smtClean="0"/>
              <a:t>develop</a:t>
            </a:r>
          </a:p>
          <a:p>
            <a:pPr marL="685800" lvl="1" indent="-228600">
              <a:buFont typeface="Arial"/>
              <a:buChar char="•"/>
            </a:pPr>
            <a:r>
              <a:rPr lang="en-US" dirty="0" smtClean="0"/>
              <a:t>AKA integration branch</a:t>
            </a:r>
          </a:p>
          <a:p>
            <a:pPr marL="228600" indent="-228600">
              <a:buFont typeface="Arial"/>
              <a:buChar char="•"/>
            </a:pPr>
            <a:r>
              <a:rPr lang="en-US" dirty="0" smtClean="0"/>
              <a:t>Release branches (release-*)</a:t>
            </a:r>
          </a:p>
          <a:p>
            <a:pPr marL="685800" lvl="1" indent="-228600">
              <a:buFont typeface="Arial"/>
              <a:buChar char="•"/>
            </a:pPr>
            <a:r>
              <a:rPr lang="en-US" dirty="0" smtClean="0"/>
              <a:t>for finalizing a major/minor release, branched from develop</a:t>
            </a:r>
          </a:p>
          <a:p>
            <a:pPr marL="228600" indent="-228600">
              <a:buFont typeface="Arial"/>
              <a:buChar char="•"/>
            </a:pPr>
            <a:r>
              <a:rPr lang="en-US" dirty="0" err="1" smtClean="0"/>
              <a:t>Hotfix</a:t>
            </a:r>
            <a:r>
              <a:rPr lang="en-US" dirty="0" smtClean="0"/>
              <a:t> branches (</a:t>
            </a:r>
            <a:r>
              <a:rPr lang="en-US" dirty="0" err="1" smtClean="0"/>
              <a:t>hotfix</a:t>
            </a:r>
            <a:r>
              <a:rPr lang="en-US" dirty="0" smtClean="0"/>
              <a:t>-*)</a:t>
            </a:r>
          </a:p>
          <a:p>
            <a:pPr marL="685800" lvl="1" indent="-228600">
              <a:buFont typeface="Arial"/>
              <a:buChar char="•"/>
            </a:pPr>
            <a:r>
              <a:rPr lang="en-US" dirty="0" smtClean="0"/>
              <a:t>for applying patches, branched from master (or support-* for older releases)</a:t>
            </a:r>
          </a:p>
          <a:p>
            <a:pPr marL="228600" indent="-228600">
              <a:buFont typeface="Arial"/>
              <a:buChar char="•"/>
            </a:pPr>
            <a:r>
              <a:rPr lang="en-US" dirty="0" smtClean="0"/>
              <a:t>Support branches (support-*)</a:t>
            </a:r>
          </a:p>
          <a:p>
            <a:pPr marL="685800" lvl="1" indent="-228600">
              <a:buFont typeface="Arial"/>
              <a:buChar char="•"/>
            </a:pPr>
            <a:r>
              <a:rPr lang="en-US" dirty="0" smtClean="0"/>
              <a:t>for applying patches to old release versions, branched from master</a:t>
            </a:r>
          </a:p>
          <a:p>
            <a:pPr marL="228600" indent="-228600">
              <a:buFont typeface="Arial"/>
              <a:buChar char="•"/>
            </a:pPr>
            <a:r>
              <a:rPr lang="en-US" dirty="0" smtClean="0"/>
              <a:t>Feature branches (feature-*)</a:t>
            </a:r>
          </a:p>
          <a:p>
            <a:pPr marL="685800" lvl="1" indent="-228600">
              <a:buFont typeface="Arial"/>
              <a:buChar char="•"/>
            </a:pPr>
            <a:r>
              <a:rPr lang="en-US" dirty="0" smtClean="0"/>
              <a:t>for developing features or wild speculation, branched from develop</a:t>
            </a:r>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smtClean="0"/>
              <a:t>From here on I quote from the original</a:t>
            </a:r>
            <a:r>
              <a:rPr lang="en-US" i="1" baseline="0" dirty="0" smtClean="0"/>
              <a:t> </a:t>
            </a:r>
            <a:r>
              <a:rPr lang="en-US" i="1" dirty="0" smtClean="0"/>
              <a:t>blog</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repository setup is that with a central “truth” repo. Note that this repo is only </a:t>
            </a:r>
            <a:r>
              <a:rPr lang="en-US" i="1" dirty="0" smtClean="0"/>
              <a:t>considered</a:t>
            </a:r>
            <a:r>
              <a:rPr lang="en-US" dirty="0" smtClean="0"/>
              <a:t> to be the central one (since </a:t>
            </a:r>
            <a:r>
              <a:rPr lang="en-US" dirty="0" err="1" smtClean="0"/>
              <a:t>Git</a:t>
            </a:r>
            <a:r>
              <a:rPr lang="en-US" dirty="0" smtClean="0"/>
              <a:t> is a DVCS, there is no such thing as a central repo at a technical level). We will refer to this repo as origin, since this name is familiar to all </a:t>
            </a:r>
            <a:r>
              <a:rPr lang="en-US" dirty="0" err="1" smtClean="0"/>
              <a:t>Git</a:t>
            </a:r>
            <a:r>
              <a:rPr lang="en-US" dirty="0" smtClean="0"/>
              <a:t> users.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Each developer pulls and pushes to origin. But besides the centralized push-pull relationships, each developer may also pull changes from other peers to form sub teams. For example, this might be useful to work together with two or more developers on a big new feature, before pushing the work in progress to origin prematurely. In the figure above, there are </a:t>
            </a:r>
            <a:r>
              <a:rPr lang="en-US" dirty="0" err="1" smtClean="0"/>
              <a:t>subteams</a:t>
            </a:r>
            <a:r>
              <a:rPr lang="en-US" dirty="0" smtClean="0"/>
              <a:t> of Alice and Bob, Alice and David, and Clair and David.</a:t>
            </a:r>
          </a:p>
          <a:p>
            <a:endParaRPr lang="en-US" dirty="0" smtClean="0"/>
          </a:p>
          <a:p>
            <a:r>
              <a:rPr lang="en-US" dirty="0" smtClean="0"/>
              <a:t>Technically, this means nothing more than that Alice has defined a </a:t>
            </a:r>
            <a:r>
              <a:rPr lang="en-US" dirty="0" err="1" smtClean="0"/>
              <a:t>Git</a:t>
            </a:r>
            <a:r>
              <a:rPr lang="en-US" dirty="0" smtClean="0"/>
              <a:t> remote, named bob, pointing to Bob’s repository, and vice versa.</a:t>
            </a:r>
          </a:p>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The central repository holds two main branches with an infinite lifetime:</a:t>
            </a:r>
          </a:p>
          <a:p>
            <a:pPr lvl="1">
              <a:buFont typeface="Arial"/>
              <a:buChar char="•"/>
            </a:pPr>
            <a:r>
              <a:rPr lang="en-US" dirty="0" smtClean="0"/>
              <a:t>master</a:t>
            </a:r>
          </a:p>
          <a:p>
            <a:pPr lvl="1">
              <a:buFont typeface="Arial"/>
              <a:buChar char="•"/>
            </a:pPr>
            <a:r>
              <a:rPr lang="en-US" dirty="0" smtClean="0"/>
              <a:t>Develop</a:t>
            </a:r>
          </a:p>
          <a:p>
            <a:r>
              <a:rPr lang="en-US" dirty="0" smtClean="0"/>
              <a:t>The master branch at origin should be familiar to every </a:t>
            </a:r>
            <a:r>
              <a:rPr lang="en-US" dirty="0" err="1" smtClean="0"/>
              <a:t>Git</a:t>
            </a:r>
            <a:r>
              <a:rPr lang="en-US" dirty="0" smtClean="0"/>
              <a:t> user. </a:t>
            </a:r>
          </a:p>
          <a:p>
            <a:r>
              <a:rPr lang="en-US" dirty="0" smtClean="0"/>
              <a:t>Parallel to the master branch, another branch exists called develop.</a:t>
            </a:r>
          </a:p>
          <a:p>
            <a:endParaRPr lang="en-US" dirty="0" smtClean="0"/>
          </a:p>
          <a:p>
            <a:r>
              <a:rPr lang="en-US" dirty="0" smtClean="0"/>
              <a:t>We consider origin/master to be the main branch where the source code of HEAD always reflects a </a:t>
            </a:r>
            <a:r>
              <a:rPr lang="en-US" i="1" dirty="0" smtClean="0"/>
              <a:t>production-ready</a:t>
            </a:r>
            <a:r>
              <a:rPr lang="en-US" dirty="0" smtClean="0"/>
              <a:t> state.</a:t>
            </a:r>
          </a:p>
          <a:p>
            <a:r>
              <a:rPr lang="en-US" dirty="0" smtClean="0"/>
              <a:t>We consider origin/develop to be the main branch where the source code of HEAD always reflects a state with the latest delivered development changes for the next release. Some would call this the “integration branch”. This is where any automatic nightly builds are built from.</a:t>
            </a:r>
          </a:p>
          <a:p>
            <a:r>
              <a:rPr lang="en-US" dirty="0" smtClean="0"/>
              <a:t>When the source code in the develop branch reaches a stable point and is ready to be released, all of the changes should be merged back into master somehow and then tagged with a release number. How this is done in detail will be discussed further on.</a:t>
            </a:r>
          </a:p>
          <a:p>
            <a:r>
              <a:rPr lang="en-US" dirty="0" smtClean="0"/>
              <a:t>Therefore, each time when changes are merged back into master, that is a new production release </a:t>
            </a:r>
            <a:r>
              <a:rPr lang="en-US" i="1" dirty="0" smtClean="0"/>
              <a:t>by definition</a:t>
            </a:r>
            <a:r>
              <a:rPr lang="en-US" dirty="0" smtClean="0"/>
              <a:t>.</a:t>
            </a:r>
          </a:p>
          <a:p>
            <a:r>
              <a:rPr lang="en-US" dirty="0" smtClean="0"/>
              <a:t>We tend to be very strict at this, so that theoretically, we could use a </a:t>
            </a:r>
            <a:r>
              <a:rPr lang="en-US" dirty="0" err="1" smtClean="0"/>
              <a:t>Git</a:t>
            </a:r>
            <a:r>
              <a:rPr lang="en-US" dirty="0" smtClean="0"/>
              <a:t> hook script to automatically build and roll-out our software to our production servers every time there was a commit on master.</a:t>
            </a:r>
          </a:p>
          <a:p>
            <a:r>
              <a:rPr lang="en-US" dirty="0" smtClean="0"/>
              <a:t>Next to the main branches master and develop, our development model uses a variety of supporting branches to aid parallel development between team members, ease tracking of features, prepare for production releases and to assist in quickly fixing live production problems. Unlike the main branches, these branches always have a limited life time, since they will be removed eventually.</a:t>
            </a:r>
          </a:p>
          <a:p>
            <a:endParaRPr lang="en-US" dirty="0" smtClean="0"/>
          </a:p>
          <a:p>
            <a:r>
              <a:rPr lang="en-US" dirty="0" smtClean="0"/>
              <a:t>The different types of branches we may use are:</a:t>
            </a:r>
          </a:p>
          <a:p>
            <a:pPr lvl="1">
              <a:buFont typeface="Arial"/>
              <a:buChar char="•"/>
            </a:pPr>
            <a:r>
              <a:rPr lang="en-US" dirty="0" smtClean="0"/>
              <a:t>Feature branches</a:t>
            </a:r>
          </a:p>
          <a:p>
            <a:pPr lvl="1">
              <a:buFont typeface="Arial"/>
              <a:buChar char="•"/>
            </a:pPr>
            <a:r>
              <a:rPr lang="en-US" dirty="0" smtClean="0"/>
              <a:t>Release branches</a:t>
            </a:r>
          </a:p>
          <a:p>
            <a:pPr lvl="1">
              <a:buFont typeface="Arial"/>
              <a:buChar char="•"/>
            </a:pPr>
            <a:r>
              <a:rPr lang="en-US" dirty="0" err="1" smtClean="0"/>
              <a:t>Hotfix</a:t>
            </a:r>
            <a:r>
              <a:rPr lang="en-US" dirty="0" smtClean="0"/>
              <a:t> branches</a:t>
            </a:r>
          </a:p>
          <a:p>
            <a:pPr>
              <a:buFont typeface="Arial"/>
              <a:buChar char="•"/>
            </a:pPr>
            <a:endParaRPr lang="en-US" dirty="0" smtClean="0"/>
          </a:p>
          <a:p>
            <a:r>
              <a:rPr lang="en-US" dirty="0" smtClean="0"/>
              <a:t>Each of these branches have a specific purpose and are bound to strict rules as to which branches may be their originating branch and which branches must be their merge targets. We will walk through them in a minute.</a:t>
            </a:r>
          </a:p>
          <a:p>
            <a:endParaRPr lang="en-US" dirty="0" smtClean="0"/>
          </a:p>
          <a:p>
            <a:r>
              <a:rPr lang="en-US" dirty="0" smtClean="0"/>
              <a:t>By no means are these branches “special” from a technical perspective. The branch types are categorized by how we </a:t>
            </a:r>
            <a:r>
              <a:rPr lang="en-US" i="1" dirty="0" smtClean="0"/>
              <a:t>use</a:t>
            </a:r>
            <a:r>
              <a:rPr lang="en-US" dirty="0" smtClean="0"/>
              <a:t> them. They are of course plain old </a:t>
            </a:r>
            <a:r>
              <a:rPr lang="en-US" dirty="0" err="1" smtClean="0"/>
              <a:t>Git</a:t>
            </a:r>
            <a:r>
              <a:rPr lang="en-US" dirty="0" smtClean="0"/>
              <a:t> branches.</a:t>
            </a:r>
          </a:p>
          <a:p>
            <a:endParaRPr lang="en-US" dirty="0" smtClean="0"/>
          </a:p>
          <a:p>
            <a:pPr>
              <a:buFont typeface="Arial"/>
              <a:buNone/>
            </a:pPr>
            <a:r>
              <a:rPr lang="en-US" b="1" dirty="0" smtClean="0"/>
              <a:t>May branch off from:</a:t>
            </a:r>
            <a:r>
              <a:rPr lang="en-US" dirty="0" smtClean="0"/>
              <a:t> </a:t>
            </a:r>
            <a:r>
              <a:rPr lang="en-US" i="1" dirty="0" smtClean="0"/>
              <a:t>develop</a:t>
            </a:r>
          </a:p>
          <a:p>
            <a:pPr>
              <a:buFont typeface="Arial"/>
              <a:buNone/>
            </a:pPr>
            <a:endParaRPr lang="en-US" dirty="0" smtClean="0"/>
          </a:p>
          <a:p>
            <a:pPr>
              <a:buFont typeface="Arial"/>
              <a:buNone/>
            </a:pPr>
            <a:r>
              <a:rPr lang="en-US" b="1" dirty="0" smtClean="0"/>
              <a:t>Must merge back into:</a:t>
            </a:r>
            <a:r>
              <a:rPr lang="en-US" dirty="0" smtClean="0"/>
              <a:t> </a:t>
            </a:r>
            <a:r>
              <a:rPr lang="en-US" i="1" dirty="0" smtClean="0"/>
              <a:t>develop</a:t>
            </a:r>
          </a:p>
          <a:p>
            <a:pPr>
              <a:buFont typeface="Arial"/>
              <a:buNone/>
            </a:pPr>
            <a:endParaRPr lang="en-US" dirty="0" smtClean="0"/>
          </a:p>
          <a:p>
            <a:pPr>
              <a:buFont typeface="Arial"/>
              <a:buNone/>
            </a:pPr>
            <a:r>
              <a:rPr lang="en-US" b="1" dirty="0" smtClean="0"/>
              <a:t>Branch naming convention: </a:t>
            </a:r>
            <a:r>
              <a:rPr lang="en-US" dirty="0" smtClean="0"/>
              <a:t>anything except </a:t>
            </a:r>
            <a:r>
              <a:rPr lang="en-US" i="1" dirty="0" smtClean="0"/>
              <a:t>master</a:t>
            </a:r>
            <a:r>
              <a:rPr lang="en-US" dirty="0" smtClean="0"/>
              <a:t>, </a:t>
            </a:r>
            <a:r>
              <a:rPr lang="en-US" i="1" dirty="0" smtClean="0"/>
              <a:t>develop</a:t>
            </a:r>
            <a:r>
              <a:rPr lang="en-US" dirty="0" smtClean="0"/>
              <a:t>, </a:t>
            </a:r>
            <a:r>
              <a:rPr lang="en-US" i="1" dirty="0" smtClean="0"/>
              <a:t>release-*</a:t>
            </a:r>
            <a:r>
              <a:rPr lang="en-US" dirty="0" smtClean="0"/>
              <a:t>, or </a:t>
            </a:r>
            <a:r>
              <a:rPr lang="en-US" i="1" dirty="0" err="1" smtClean="0"/>
              <a:t>hotfix</a:t>
            </a:r>
            <a:r>
              <a:rPr lang="en-US" i="1" dirty="0" smtClean="0"/>
              <a:t>-*</a:t>
            </a:r>
          </a:p>
          <a:p>
            <a:pPr>
              <a:buFont typeface="Arial"/>
              <a:buChar char="•"/>
            </a:pPr>
            <a:endParaRPr lang="en-US" dirty="0" smtClean="0"/>
          </a:p>
          <a:p>
            <a:r>
              <a:rPr lang="en-US" dirty="0" smtClean="0"/>
              <a:t>Feature branches (or sometimes called topic branches) are used to develop new features for the upcoming or a distant future release. When starting development of a feature, the target release in which this feature will be incorporated may well be unknown at that point. The essence of a feature branch is that it exists as long as the feature is in development, but will eventually be merged back into develop (to definitely add the new feature to the upcoming release) or discarded (in case of a disappointing experiment).</a:t>
            </a:r>
          </a:p>
          <a:p>
            <a:r>
              <a:rPr lang="en-US" dirty="0" smtClean="0"/>
              <a:t>Feature branches typically exist in developer repos only, not in origin.</a:t>
            </a:r>
          </a:p>
          <a:p>
            <a:endParaRPr lang="en-US" dirty="0" smtClean="0"/>
          </a:p>
        </p:txBody>
      </p:sp>
      <p:sp>
        <p:nvSpPr>
          <p:cNvPr id="4" name="Slide Number Placeholder 3"/>
          <p:cNvSpPr>
            <a:spLocks noGrp="1"/>
          </p:cNvSpPr>
          <p:nvPr>
            <p:ph type="sldNum" sz="quarter" idx="10"/>
          </p:nvPr>
        </p:nvSpPr>
        <p:spPr/>
        <p:txBody>
          <a:bodyPr/>
          <a:lstStyle/>
          <a:p>
            <a:fld id="{27798AE3-E038-F049-87F8-D1522AF7070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Feature branches</a:t>
            </a:r>
          </a:p>
          <a:p>
            <a:endParaRPr lang="en-US" b="1" dirty="0" smtClean="0"/>
          </a:p>
          <a:p>
            <a:r>
              <a:rPr lang="en-US" dirty="0" smtClean="0"/>
              <a:t>Created for feature development that may require several or more commits to produce a working tree. May make occasional merges from develop to keep it up to date. If it will be separate for an extended period of time, create a </a:t>
            </a:r>
            <a:r>
              <a:rPr lang="en-US" i="1" dirty="0" smtClean="0"/>
              <a:t>feature-branch-</a:t>
            </a:r>
            <a:r>
              <a:rPr lang="en-US" i="1" dirty="0" err="1" smtClean="0"/>
              <a:t>readme.txt</a:t>
            </a:r>
            <a:r>
              <a:rPr lang="en-US" i="1" dirty="0" smtClean="0"/>
              <a:t> </a:t>
            </a:r>
            <a:r>
              <a:rPr lang="en-US" dirty="0" smtClean="0"/>
              <a:t>in the top level directory dictating the reason for the branch.</a:t>
            </a:r>
          </a:p>
          <a:p>
            <a:endParaRPr lang="en-US" b="1" dirty="0" smtClean="0"/>
          </a:p>
          <a:p>
            <a:r>
              <a:rPr lang="en-US" b="1" dirty="0" smtClean="0"/>
              <a:t>May branch off from</a:t>
            </a:r>
            <a:r>
              <a:rPr lang="en-US" dirty="0" smtClean="0"/>
              <a:t>: </a:t>
            </a:r>
            <a:r>
              <a:rPr lang="en-US" i="1" dirty="0" smtClean="0"/>
              <a:t>develop</a:t>
            </a:r>
          </a:p>
          <a:p>
            <a:endParaRPr lang="en-US" dirty="0" smtClean="0"/>
          </a:p>
          <a:p>
            <a:r>
              <a:rPr lang="en-US" b="1" dirty="0" smtClean="0"/>
              <a:t>Creating a feature branch</a:t>
            </a:r>
          </a:p>
          <a:p>
            <a:endParaRPr lang="en-US" b="1" dirty="0" smtClean="0"/>
          </a:p>
          <a:p>
            <a:r>
              <a:rPr lang="en-US" dirty="0" smtClean="0"/>
              <a:t>When starting work on a new feature, branch off from the develop branch.</a:t>
            </a:r>
          </a:p>
          <a:p>
            <a:endParaRPr lang="en-US" dirty="0" smtClean="0"/>
          </a:p>
          <a:p>
            <a:r>
              <a:rPr lang="en-US" b="1" dirty="0" smtClean="0"/>
              <a:t>$ </a:t>
            </a:r>
            <a:r>
              <a:rPr lang="en-US" b="1" dirty="0" err="1" smtClean="0"/>
              <a:t>git</a:t>
            </a:r>
            <a:r>
              <a:rPr lang="en-US" b="1" dirty="0" smtClean="0"/>
              <a:t> checkout -</a:t>
            </a:r>
            <a:r>
              <a:rPr lang="en-US" b="1" dirty="0" err="1" smtClean="0"/>
              <a:t>b</a:t>
            </a:r>
            <a:r>
              <a:rPr lang="en-US" b="1" dirty="0" smtClean="0"/>
              <a:t> </a:t>
            </a:r>
            <a:r>
              <a:rPr lang="en-US" b="1" dirty="0" err="1" smtClean="0"/>
              <a:t>myfeature</a:t>
            </a:r>
            <a:r>
              <a:rPr lang="en-US" b="1" dirty="0" smtClean="0"/>
              <a:t> develop</a:t>
            </a:r>
          </a:p>
          <a:p>
            <a:r>
              <a:rPr lang="en-US" b="1" i="1" baseline="0" dirty="0" smtClean="0"/>
              <a:t> </a:t>
            </a:r>
            <a:r>
              <a:rPr lang="en-US" i="1" dirty="0" smtClean="0"/>
              <a:t>Switch to a new branch "</a:t>
            </a:r>
            <a:r>
              <a:rPr lang="en-US" i="1" dirty="0" err="1" smtClean="0"/>
              <a:t>myfeature</a:t>
            </a:r>
            <a:r>
              <a:rPr lang="en-US" i="1" dirty="0" smtClean="0"/>
              <a:t>"</a:t>
            </a:r>
            <a:r>
              <a:rPr lang="en-US" dirty="0" smtClean="0"/>
              <a:t> </a:t>
            </a:r>
          </a:p>
          <a:p>
            <a:endParaRPr lang="en-US" b="1" dirty="0" smtClean="0"/>
          </a:p>
          <a:p>
            <a:r>
              <a:rPr lang="en-US" b="1" dirty="0" smtClean="0"/>
              <a:t>Incorporating a finished feature on develop</a:t>
            </a:r>
          </a:p>
          <a:p>
            <a:endParaRPr lang="en-US" dirty="0" smtClean="0"/>
          </a:p>
          <a:p>
            <a:r>
              <a:rPr lang="en-US" dirty="0" smtClean="0"/>
              <a:t>Finished features must be merged into the develop branch to add them to the upcoming release:</a:t>
            </a:r>
          </a:p>
          <a:p>
            <a:endParaRPr lang="en-US" dirty="0" smtClean="0"/>
          </a:p>
          <a:p>
            <a:r>
              <a:rPr lang="en-US" b="1" dirty="0" smtClean="0">
                <a:latin typeface="Courier"/>
                <a:cs typeface="Courier"/>
              </a:rPr>
              <a:t>$ </a:t>
            </a:r>
            <a:r>
              <a:rPr lang="en-US" b="1" dirty="0" err="1" smtClean="0">
                <a:latin typeface="Courier"/>
                <a:cs typeface="Courier"/>
              </a:rPr>
              <a:t>git</a:t>
            </a:r>
            <a:r>
              <a:rPr lang="en-US" b="1" dirty="0" smtClean="0">
                <a:latin typeface="Courier"/>
                <a:cs typeface="Courier"/>
              </a:rPr>
              <a:t> checkout develop</a:t>
            </a:r>
          </a:p>
          <a:p>
            <a:r>
              <a:rPr lang="en-US" dirty="0" smtClean="0"/>
              <a:t> </a:t>
            </a:r>
            <a:r>
              <a:rPr lang="en-US" i="1" dirty="0" smtClean="0"/>
              <a:t>Switch to branch 'develop' </a:t>
            </a:r>
          </a:p>
          <a:p>
            <a:r>
              <a:rPr lang="en-US" b="1" dirty="0" smtClean="0">
                <a:latin typeface="Courier"/>
                <a:cs typeface="Courier"/>
              </a:rPr>
              <a:t>$ </a:t>
            </a:r>
            <a:r>
              <a:rPr lang="en-US" b="1" dirty="0" err="1" smtClean="0">
                <a:latin typeface="Courier"/>
                <a:cs typeface="Courier"/>
              </a:rPr>
              <a:t>git</a:t>
            </a:r>
            <a:r>
              <a:rPr lang="en-US" b="1" dirty="0" smtClean="0">
                <a:latin typeface="Courier"/>
                <a:cs typeface="Courier"/>
              </a:rPr>
              <a:t> merge --no-ff </a:t>
            </a:r>
            <a:r>
              <a:rPr lang="en-US" b="1" dirty="0" err="1" smtClean="0">
                <a:latin typeface="Courier"/>
                <a:cs typeface="Courier"/>
              </a:rPr>
              <a:t>myfeature</a:t>
            </a:r>
            <a:r>
              <a:rPr lang="en-US" dirty="0" smtClean="0">
                <a:latin typeface="Courier"/>
                <a:cs typeface="Courier"/>
              </a:rPr>
              <a:t> </a:t>
            </a:r>
          </a:p>
          <a:p>
            <a:r>
              <a:rPr lang="en-US" i="1" dirty="0" smtClean="0"/>
              <a:t>Update ea1b82a..05e9557 (Summary of changes)</a:t>
            </a:r>
          </a:p>
          <a:p>
            <a:r>
              <a:rPr lang="en-US" dirty="0" smtClean="0"/>
              <a:t> </a:t>
            </a:r>
            <a:r>
              <a:rPr lang="en-US" b="1" dirty="0" smtClean="0"/>
              <a:t>$ </a:t>
            </a:r>
            <a:r>
              <a:rPr lang="en-US" b="1" dirty="0" err="1" smtClean="0"/>
              <a:t>git</a:t>
            </a:r>
            <a:r>
              <a:rPr lang="en-US" b="1" dirty="0" smtClean="0"/>
              <a:t> branch -</a:t>
            </a:r>
            <a:r>
              <a:rPr lang="en-US" b="1" dirty="0" err="1" smtClean="0"/>
              <a:t>d</a:t>
            </a:r>
            <a:r>
              <a:rPr lang="en-US" b="1" dirty="0" smtClean="0"/>
              <a:t> </a:t>
            </a:r>
            <a:r>
              <a:rPr lang="en-US" b="1" dirty="0" err="1" smtClean="0"/>
              <a:t>myfeature</a:t>
            </a:r>
            <a:endParaRPr lang="en-US" b="1" dirty="0" smtClean="0"/>
          </a:p>
          <a:p>
            <a:r>
              <a:rPr lang="en-US" i="1" dirty="0" smtClean="0"/>
              <a:t> Delete branch </a:t>
            </a:r>
            <a:r>
              <a:rPr lang="en-US" i="1" dirty="0" err="1" smtClean="0"/>
              <a:t>myfeature</a:t>
            </a:r>
            <a:r>
              <a:rPr lang="en-US" i="1" dirty="0" smtClean="0"/>
              <a:t> (was 05e9557). </a:t>
            </a:r>
          </a:p>
          <a:p>
            <a:r>
              <a:rPr lang="en-US" b="1" dirty="0" smtClean="0"/>
              <a:t>$ </a:t>
            </a:r>
            <a:r>
              <a:rPr lang="en-US" b="1" dirty="0" err="1" smtClean="0"/>
              <a:t>git</a:t>
            </a:r>
            <a:r>
              <a:rPr lang="en-US" b="1" dirty="0" smtClean="0"/>
              <a:t> push origin develop</a:t>
            </a:r>
          </a:p>
          <a:p>
            <a:endParaRPr lang="en-US" b="1" dirty="0" smtClean="0"/>
          </a:p>
          <a:p>
            <a:r>
              <a:rPr lang="en-US" dirty="0" smtClean="0"/>
              <a:t> The </a:t>
            </a:r>
            <a:r>
              <a:rPr lang="en-US" i="1" dirty="0" smtClean="0"/>
              <a:t>--no-ff flag </a:t>
            </a:r>
            <a:r>
              <a:rPr lang="en-US" dirty="0" smtClean="0"/>
              <a:t>causes the merge to always create a new commit object, even if the merge could be performed with a fast-forward. This avoids losing information about the historical existence of a feature branch and groups together all commits that together added the feature.</a:t>
            </a:r>
          </a:p>
          <a:p>
            <a:endParaRPr lang="en-US" dirty="0" smtClean="0"/>
          </a:p>
          <a:p>
            <a:r>
              <a:rPr lang="en-US" dirty="0" smtClean="0"/>
              <a:t>In the latter case, it is impossible to see from the </a:t>
            </a:r>
            <a:r>
              <a:rPr lang="en-US" dirty="0" err="1" smtClean="0"/>
              <a:t>Git</a:t>
            </a:r>
            <a:r>
              <a:rPr lang="en-US" dirty="0" smtClean="0"/>
              <a:t> history which of the commit objects together have implemented a feature—you would have to manually read all the log messages. Reverting a whole feature (i.e. a group of commits), is a true headache in the latter situation, whereas it is easily done if the </a:t>
            </a:r>
            <a:r>
              <a:rPr lang="en-US" i="1" dirty="0" smtClean="0"/>
              <a:t>--no-ff flag </a:t>
            </a:r>
            <a:r>
              <a:rPr lang="en-US" dirty="0" smtClean="0"/>
              <a:t>was used.</a:t>
            </a:r>
          </a:p>
          <a:p>
            <a:r>
              <a:rPr lang="en-US" dirty="0" smtClean="0"/>
              <a:t>Yes, it will create a few more (empty) commit objects, but the gain is much bigger that that cost.</a:t>
            </a:r>
          </a:p>
          <a:p>
            <a:r>
              <a:rPr lang="en-US" dirty="0" smtClean="0"/>
              <a:t>Unfortunately, I have not found a way to make </a:t>
            </a:r>
            <a:r>
              <a:rPr lang="en-US" i="1" dirty="0" smtClean="0"/>
              <a:t>--no-ff </a:t>
            </a:r>
            <a:r>
              <a:rPr lang="en-US" dirty="0" smtClean="0"/>
              <a:t>the default </a:t>
            </a:r>
            <a:r>
              <a:rPr lang="en-US" dirty="0" err="1" smtClean="0"/>
              <a:t>behaviour</a:t>
            </a:r>
            <a:r>
              <a:rPr lang="en-US" dirty="0" smtClean="0"/>
              <a:t> of </a:t>
            </a:r>
            <a:r>
              <a:rPr lang="en-US" dirty="0" err="1" smtClean="0"/>
              <a:t>git</a:t>
            </a:r>
            <a:r>
              <a:rPr lang="en-US" dirty="0" smtClean="0"/>
              <a:t> merge yet, but it really should be.</a:t>
            </a:r>
          </a:p>
          <a:p>
            <a:endParaRPr lang="en-US" dirty="0" smtClean="0"/>
          </a:p>
        </p:txBody>
      </p:sp>
      <p:sp>
        <p:nvSpPr>
          <p:cNvPr id="4" name="Slide Number Placeholder 3"/>
          <p:cNvSpPr>
            <a:spLocks noGrp="1"/>
          </p:cNvSpPr>
          <p:nvPr>
            <p:ph type="sldNum" sz="quarter" idx="10"/>
          </p:nvPr>
        </p:nvSpPr>
        <p:spPr/>
        <p:txBody>
          <a:bodyPr/>
          <a:lstStyle/>
          <a:p>
            <a:fld id="{27798AE3-E038-F049-87F8-D1522AF7070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Release Branches</a:t>
            </a:r>
          </a:p>
          <a:p>
            <a:endParaRPr lang="en-US" b="1" dirty="0" smtClean="0"/>
          </a:p>
          <a:p>
            <a:r>
              <a:rPr lang="en-US" dirty="0" smtClean="0"/>
              <a:t>Release branches are created from the develop branch when the develop branch is at a stable point and release specific changes need to be made, such as bumping version numbers, etc. At that point, develop should be branched and the changes made before ultimately merging it into master and tagging the release. There should only be one active release branch at a time. Until the current release is wrapped up, merged into master and deleted, development of the next release should take place on develop. When develop reaches another state of stability for release, another release branch is be created.</a:t>
            </a:r>
          </a:p>
          <a:p>
            <a:endParaRPr lang="en-US" b="1" dirty="0" smtClean="0"/>
          </a:p>
          <a:p>
            <a:r>
              <a:rPr lang="en-US" b="1" dirty="0" smtClean="0"/>
              <a:t>May branch off from:</a:t>
            </a:r>
            <a:r>
              <a:rPr lang="en-US" dirty="0" smtClean="0"/>
              <a:t> </a:t>
            </a:r>
            <a:r>
              <a:rPr lang="en-US" i="1" dirty="0" smtClean="0"/>
              <a:t>deve</a:t>
            </a:r>
            <a:r>
              <a:rPr lang="en-US" i="0" dirty="0" smtClean="0"/>
              <a:t>lop</a:t>
            </a:r>
          </a:p>
          <a:p>
            <a:endParaRPr lang="en-US" dirty="0" smtClean="0"/>
          </a:p>
          <a:p>
            <a:r>
              <a:rPr lang="en-US" b="1" dirty="0" smtClean="0"/>
              <a:t>Must merge back into</a:t>
            </a:r>
            <a:r>
              <a:rPr lang="en-US" dirty="0" smtClean="0"/>
              <a:t>: </a:t>
            </a:r>
            <a:r>
              <a:rPr lang="en-US" i="1" dirty="0" smtClean="0"/>
              <a:t>develop</a:t>
            </a:r>
            <a:r>
              <a:rPr lang="en-US" dirty="0" smtClean="0"/>
              <a:t> and </a:t>
            </a:r>
            <a:r>
              <a:rPr lang="en-US" i="1" dirty="0" smtClean="0"/>
              <a:t>master</a:t>
            </a:r>
          </a:p>
          <a:p>
            <a:endParaRPr lang="en-US" dirty="0" smtClean="0"/>
          </a:p>
          <a:p>
            <a:r>
              <a:rPr lang="en-US" b="1" dirty="0" smtClean="0"/>
              <a:t>Branch naming convention:</a:t>
            </a:r>
            <a:r>
              <a:rPr lang="en-US" dirty="0" smtClean="0"/>
              <a:t> </a:t>
            </a:r>
            <a:r>
              <a:rPr lang="en-US" i="1" dirty="0" smtClean="0"/>
              <a:t>release-*</a:t>
            </a:r>
          </a:p>
          <a:p>
            <a:endParaRPr lang="en-US" dirty="0" smtClean="0"/>
          </a:p>
          <a:p>
            <a:r>
              <a:rPr lang="en-US" dirty="0" smtClean="0"/>
              <a:t>Release branches support preparation of a new production release. They allow for last-minute dotting of </a:t>
            </a:r>
            <a:r>
              <a:rPr lang="en-US" dirty="0" err="1" smtClean="0"/>
              <a:t>i’s</a:t>
            </a:r>
            <a:r>
              <a:rPr lang="en-US" dirty="0" smtClean="0"/>
              <a:t> and crossing </a:t>
            </a:r>
            <a:r>
              <a:rPr lang="en-US" dirty="0" err="1" smtClean="0"/>
              <a:t>t’s</a:t>
            </a:r>
            <a:r>
              <a:rPr lang="en-US" dirty="0" smtClean="0"/>
              <a:t>. Furthermore, they allow for minor bug fixes and preparing meta-data for a release (version number, build dates, etc.). By doing all of this work on a release branch, the develop branch is cleared to receive features for the next big release.</a:t>
            </a:r>
          </a:p>
          <a:p>
            <a:endParaRPr lang="en-US" dirty="0" smtClean="0"/>
          </a:p>
          <a:p>
            <a:r>
              <a:rPr lang="en-US" dirty="0" smtClean="0"/>
              <a:t>The key moment to branch off a new release branch from develop is when develop (almost) reflects the desired state of the new release. At least all features that are targeted for the release-to-be-built must be merged in to develop at this point in time. All features targeted at future releases may not—they must wait until after the release branch is branched off.</a:t>
            </a:r>
          </a:p>
          <a:p>
            <a:endParaRPr lang="en-US" dirty="0" smtClean="0"/>
          </a:p>
          <a:p>
            <a:r>
              <a:rPr lang="en-US" dirty="0" smtClean="0"/>
              <a:t>It is exactly at the start of a release branch that the upcoming release gets assigned a version number—not any earlier. Up until that moment, the develop branch reflected changes for the “next release”, but it is unclear whether that “next release” will eventually become 0.3 or 1.0, until the release branch is started. That decision is made on the start of the release branch and is carried out by the project’s rules on version number bumping.</a:t>
            </a:r>
          </a:p>
          <a:p>
            <a:endParaRPr lang="en-US" dirty="0" smtClean="0"/>
          </a:p>
          <a:p>
            <a:r>
              <a:rPr lang="en-US" b="1" dirty="0" smtClean="0"/>
              <a:t>Creating a release branch</a:t>
            </a:r>
          </a:p>
          <a:p>
            <a:endParaRPr lang="en-US" dirty="0" smtClean="0"/>
          </a:p>
          <a:p>
            <a:r>
              <a:rPr lang="en-US" b="1" dirty="0" smtClean="0"/>
              <a:t>$ </a:t>
            </a:r>
            <a:r>
              <a:rPr lang="en-US" b="1" dirty="0" err="1" smtClean="0"/>
              <a:t>git</a:t>
            </a:r>
            <a:r>
              <a:rPr lang="en-US" b="1" dirty="0" smtClean="0"/>
              <a:t> checkout -</a:t>
            </a:r>
            <a:r>
              <a:rPr lang="en-US" b="1" dirty="0" err="1" smtClean="0"/>
              <a:t>b</a:t>
            </a:r>
            <a:r>
              <a:rPr lang="en-US" b="1" dirty="0" smtClean="0"/>
              <a:t> release-1.2 develop</a:t>
            </a:r>
          </a:p>
          <a:p>
            <a:r>
              <a:rPr lang="en-US" i="1" dirty="0" smtClean="0"/>
              <a:t> Switched to a new branch "release-1.2”</a:t>
            </a:r>
          </a:p>
          <a:p>
            <a:r>
              <a:rPr lang="en-US" b="1" dirty="0" smtClean="0"/>
              <a:t>$ ./bump-</a:t>
            </a:r>
            <a:r>
              <a:rPr lang="en-US" b="1" dirty="0" err="1" smtClean="0"/>
              <a:t>version.sh</a:t>
            </a:r>
            <a:r>
              <a:rPr lang="en-US" b="1" dirty="0" smtClean="0"/>
              <a:t> 1.2</a:t>
            </a:r>
            <a:r>
              <a:rPr lang="en-US" dirty="0" smtClean="0"/>
              <a:t> </a:t>
            </a:r>
          </a:p>
          <a:p>
            <a:r>
              <a:rPr lang="en-US" i="1" dirty="0" smtClean="0"/>
              <a:t> Files modified successfully, version bumped to 1.2. </a:t>
            </a:r>
          </a:p>
          <a:p>
            <a:r>
              <a:rPr lang="en-US" b="1" dirty="0" smtClean="0"/>
              <a:t>$ </a:t>
            </a:r>
            <a:r>
              <a:rPr lang="en-US" b="1" dirty="0" err="1" smtClean="0"/>
              <a:t>git</a:t>
            </a:r>
            <a:r>
              <a:rPr lang="en-US" b="1" dirty="0" smtClean="0"/>
              <a:t> commit -a -</a:t>
            </a:r>
            <a:r>
              <a:rPr lang="en-US" b="1" dirty="0" err="1" smtClean="0"/>
              <a:t>m</a:t>
            </a:r>
            <a:r>
              <a:rPr lang="en-US" b="1" dirty="0" smtClean="0"/>
              <a:t> "Bumped version number to 1.2"</a:t>
            </a:r>
            <a:r>
              <a:rPr lang="en-US" dirty="0" smtClean="0"/>
              <a:t> </a:t>
            </a:r>
          </a:p>
          <a:p>
            <a:r>
              <a:rPr lang="en-US" i="1" dirty="0" smtClean="0"/>
              <a:t> [release-1.2 74d9424] Bumped version number to 1.2 </a:t>
            </a:r>
          </a:p>
          <a:p>
            <a:r>
              <a:rPr lang="en-US" i="1" dirty="0" smtClean="0"/>
              <a:t> 1 files changed, 1 insertions(+), 1 deletions(-</a:t>
            </a:r>
            <a:r>
              <a:rPr lang="en-US" dirty="0" smtClean="0"/>
              <a:t>) </a:t>
            </a:r>
          </a:p>
          <a:p>
            <a:endParaRPr lang="en-US" dirty="0" smtClean="0"/>
          </a:p>
          <a:p>
            <a:r>
              <a:rPr lang="en-US" dirty="0" smtClean="0"/>
              <a:t>After creating a new branch and switching to it, we bump the version number. Here, </a:t>
            </a:r>
            <a:r>
              <a:rPr lang="en-US" i="1" dirty="0" smtClean="0"/>
              <a:t>bump-</a:t>
            </a:r>
            <a:r>
              <a:rPr lang="en-US" i="1" dirty="0" err="1" smtClean="0"/>
              <a:t>version.sh</a:t>
            </a:r>
            <a:r>
              <a:rPr lang="en-US" i="1" dirty="0" smtClean="0"/>
              <a:t> </a:t>
            </a:r>
            <a:r>
              <a:rPr lang="en-US" dirty="0" smtClean="0"/>
              <a:t>is a fictional shell script that changes some files in the working copy to reflect the new version. (This can of course be a manual change—the point being that </a:t>
            </a:r>
            <a:r>
              <a:rPr lang="en-US" i="1" dirty="0" smtClean="0"/>
              <a:t>some</a:t>
            </a:r>
            <a:r>
              <a:rPr lang="en-US" dirty="0" smtClean="0"/>
              <a:t> files change.) Then, the bumped version number is committed.</a:t>
            </a:r>
          </a:p>
          <a:p>
            <a:r>
              <a:rPr lang="en-US" dirty="0" smtClean="0"/>
              <a:t>This new branch may exist there for a while, until the release may be rolled out definitely. During that time, bug fixes may be applied in this branch (rather than on the develop branch). Adding large new features here is strictly prohibited. They must be merged into develop, and therefore, wait for the next big release.</a:t>
            </a:r>
          </a:p>
          <a:p>
            <a:endParaRPr lang="en-US" b="1" dirty="0" smtClean="0"/>
          </a:p>
          <a:p>
            <a:r>
              <a:rPr lang="en-US" b="1" dirty="0" smtClean="0"/>
              <a:t>Finishing a release branch</a:t>
            </a:r>
          </a:p>
          <a:p>
            <a:endParaRPr lang="en-US" dirty="0" smtClean="0"/>
          </a:p>
          <a:p>
            <a:r>
              <a:rPr lang="en-US" dirty="0" smtClean="0"/>
              <a:t>When the state of the release branch is ready to become a real release, some actions need to be carried out. First, the release branch is merged into master (since every commit on master is a new release </a:t>
            </a:r>
            <a:r>
              <a:rPr lang="en-US" i="1" dirty="0" smtClean="0"/>
              <a:t>by definition</a:t>
            </a:r>
            <a:r>
              <a:rPr lang="en-US" dirty="0" smtClean="0"/>
              <a:t>, remember). Next, that commit on master must be tagged for easy future reference to this historical version. Finally, the changes made on the release branch need to be merged back into develop, so that future releases also contain these bug fixes.</a:t>
            </a:r>
          </a:p>
          <a:p>
            <a:endParaRPr lang="en-US" dirty="0" smtClean="0"/>
          </a:p>
          <a:p>
            <a:r>
              <a:rPr lang="en-US" dirty="0" smtClean="0"/>
              <a:t>The first two steps in </a:t>
            </a:r>
            <a:r>
              <a:rPr lang="en-US" dirty="0" err="1" smtClean="0"/>
              <a:t>Git</a:t>
            </a:r>
            <a:r>
              <a:rPr lang="en-US" dirty="0" smtClean="0"/>
              <a:t>:</a:t>
            </a:r>
          </a:p>
          <a:p>
            <a:endParaRPr lang="en-US" b="1" dirty="0" smtClean="0"/>
          </a:p>
          <a:p>
            <a:r>
              <a:rPr lang="en-US" b="1" dirty="0" smtClean="0"/>
              <a:t>$ </a:t>
            </a:r>
            <a:r>
              <a:rPr lang="en-US" b="1" dirty="0" err="1" smtClean="0"/>
              <a:t>git</a:t>
            </a:r>
            <a:r>
              <a:rPr lang="en-US" b="1" dirty="0" smtClean="0"/>
              <a:t> checkout master</a:t>
            </a:r>
          </a:p>
          <a:p>
            <a:r>
              <a:rPr lang="en-US" i="1" dirty="0" smtClean="0"/>
              <a:t> Switched to branch 'master' </a:t>
            </a:r>
          </a:p>
          <a:p>
            <a:r>
              <a:rPr lang="en-US" b="1" dirty="0" smtClean="0"/>
              <a:t>$ </a:t>
            </a:r>
            <a:r>
              <a:rPr lang="en-US" b="1" dirty="0" err="1" smtClean="0"/>
              <a:t>git</a:t>
            </a:r>
            <a:r>
              <a:rPr lang="en-US" b="1" dirty="0" smtClean="0"/>
              <a:t> merge --no-ff release-1.2 </a:t>
            </a:r>
          </a:p>
          <a:p>
            <a:r>
              <a:rPr lang="en-US" i="1" dirty="0" smtClean="0"/>
              <a:t> Merge made by recursive. (Summary of changes) </a:t>
            </a:r>
          </a:p>
          <a:p>
            <a:r>
              <a:rPr lang="en-US" b="1" dirty="0" smtClean="0"/>
              <a:t>$ </a:t>
            </a:r>
            <a:r>
              <a:rPr lang="en-US" b="1" dirty="0" err="1" smtClean="0"/>
              <a:t>git</a:t>
            </a:r>
            <a:r>
              <a:rPr lang="en-US" b="1" dirty="0" smtClean="0"/>
              <a:t> tag -a 1.2</a:t>
            </a:r>
            <a:r>
              <a:rPr lang="en-US" dirty="0" smtClean="0"/>
              <a:t> </a:t>
            </a:r>
          </a:p>
          <a:p>
            <a:r>
              <a:rPr lang="en-US" i="1" dirty="0" smtClean="0"/>
              <a:t> The release is now done, and tagged for future reference.</a:t>
            </a:r>
            <a:r>
              <a:rPr lang="en-US" dirty="0" smtClean="0"/>
              <a:t/>
            </a:r>
            <a:br>
              <a:rPr lang="en-US" dirty="0" smtClean="0"/>
            </a:br>
            <a:endParaRPr lang="en-US" dirty="0" smtClean="0"/>
          </a:p>
          <a:p>
            <a:r>
              <a:rPr lang="en-US" i="1" dirty="0" smtClean="0"/>
              <a:t>(You might as well want to use the -</a:t>
            </a:r>
            <a:r>
              <a:rPr lang="en-US" i="1" dirty="0" err="1" smtClean="0"/>
              <a:t>s</a:t>
            </a:r>
            <a:r>
              <a:rPr lang="en-US" i="1" dirty="0" smtClean="0"/>
              <a:t> or -</a:t>
            </a:r>
            <a:r>
              <a:rPr lang="en-US" i="1" dirty="0" err="1" smtClean="0"/>
              <a:t>u</a:t>
            </a:r>
            <a:r>
              <a:rPr lang="en-US" i="1" dirty="0" smtClean="0"/>
              <a:t> &lt;key&gt; flags to sign your tag cryptographically.)</a:t>
            </a:r>
          </a:p>
          <a:p>
            <a:endParaRPr lang="en-US" dirty="0" smtClean="0"/>
          </a:p>
          <a:p>
            <a:r>
              <a:rPr lang="en-US" dirty="0" smtClean="0"/>
              <a:t>To keep the changes made in the release branch, we need to merge those back into develop, though. In </a:t>
            </a:r>
            <a:r>
              <a:rPr lang="en-US" dirty="0" err="1" smtClean="0"/>
              <a:t>Git</a:t>
            </a:r>
            <a:r>
              <a:rPr lang="en-US" dirty="0" smtClean="0"/>
              <a:t>:</a:t>
            </a:r>
          </a:p>
          <a:p>
            <a:endParaRPr lang="en-US" dirty="0" smtClean="0"/>
          </a:p>
          <a:p>
            <a:r>
              <a:rPr lang="en-US" b="1" dirty="0" smtClean="0"/>
              <a:t>$ </a:t>
            </a:r>
            <a:r>
              <a:rPr lang="en-US" b="1" dirty="0" err="1" smtClean="0"/>
              <a:t>git</a:t>
            </a:r>
            <a:r>
              <a:rPr lang="en-US" b="1" dirty="0" smtClean="0"/>
              <a:t> checkout develop</a:t>
            </a:r>
          </a:p>
          <a:p>
            <a:r>
              <a:rPr lang="en-US" i="1" dirty="0" smtClean="0"/>
              <a:t> Switched to branch 'develop' </a:t>
            </a:r>
          </a:p>
          <a:p>
            <a:r>
              <a:rPr lang="en-US" b="1" dirty="0" smtClean="0"/>
              <a:t>$ </a:t>
            </a:r>
            <a:r>
              <a:rPr lang="en-US" b="1" dirty="0" err="1" smtClean="0"/>
              <a:t>git</a:t>
            </a:r>
            <a:r>
              <a:rPr lang="en-US" b="1" dirty="0" smtClean="0"/>
              <a:t> merge --no-ff release-1.2 </a:t>
            </a:r>
          </a:p>
          <a:p>
            <a:r>
              <a:rPr lang="en-US" i="1" dirty="0" smtClean="0"/>
              <a:t> Merge made by recursive. (Summary of changes) </a:t>
            </a:r>
          </a:p>
          <a:p>
            <a:endParaRPr lang="en-US" dirty="0" smtClean="0"/>
          </a:p>
          <a:p>
            <a:r>
              <a:rPr lang="en-US" dirty="0" smtClean="0"/>
              <a:t>This step may well lead to a merge conflict (probably even, since we have changed the version number). If so, fix it and commit.</a:t>
            </a:r>
          </a:p>
          <a:p>
            <a:r>
              <a:rPr lang="en-US" dirty="0" smtClean="0"/>
              <a:t>Now we are really done and the release branch may be removed, since we don’t need it anymore:</a:t>
            </a:r>
          </a:p>
          <a:p>
            <a:endParaRPr lang="en-US" b="1" dirty="0" smtClean="0"/>
          </a:p>
          <a:p>
            <a:r>
              <a:rPr lang="en-US" b="1" dirty="0" smtClean="0"/>
              <a:t>$ </a:t>
            </a:r>
            <a:r>
              <a:rPr lang="en-US" b="1" dirty="0" err="1" smtClean="0"/>
              <a:t>git</a:t>
            </a:r>
            <a:r>
              <a:rPr lang="en-US" b="1" dirty="0" smtClean="0"/>
              <a:t> branch -</a:t>
            </a:r>
            <a:r>
              <a:rPr lang="en-US" b="1" dirty="0" err="1" smtClean="0"/>
              <a:t>d</a:t>
            </a:r>
            <a:r>
              <a:rPr lang="en-US" b="1" dirty="0" smtClean="0"/>
              <a:t> release-1.2</a:t>
            </a:r>
          </a:p>
          <a:p>
            <a:r>
              <a:rPr lang="en-US" dirty="0" smtClean="0"/>
              <a:t> </a:t>
            </a:r>
            <a:r>
              <a:rPr lang="en-US" i="1" dirty="0" smtClean="0"/>
              <a:t>Deleted branch release-1.2 (was ff452fe).</a:t>
            </a:r>
          </a:p>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err="1" smtClean="0"/>
              <a:t>Hotfix</a:t>
            </a:r>
            <a:r>
              <a:rPr lang="en-US" b="1" dirty="0" smtClean="0"/>
              <a:t> branches</a:t>
            </a:r>
          </a:p>
          <a:p>
            <a:endParaRPr lang="en-US" b="1" dirty="0" smtClean="0"/>
          </a:p>
          <a:p>
            <a:r>
              <a:rPr lang="en-US" dirty="0" smtClean="0"/>
              <a:t>Patches that need to be made to the most recent production release are applied to a </a:t>
            </a:r>
            <a:r>
              <a:rPr lang="en-US" dirty="0" err="1" smtClean="0"/>
              <a:t>hotfix</a:t>
            </a:r>
            <a:r>
              <a:rPr lang="en-US" dirty="0" smtClean="0"/>
              <a:t> branch off master. For older releases, </a:t>
            </a:r>
            <a:r>
              <a:rPr lang="en-US" dirty="0" err="1" smtClean="0"/>
              <a:t>hotfixes</a:t>
            </a:r>
            <a:r>
              <a:rPr lang="en-US" dirty="0" smtClean="0"/>
              <a:t> branch off a support-* branch (explained later.)</a:t>
            </a:r>
            <a:endParaRPr lang="en-US" b="1" dirty="0" smtClean="0"/>
          </a:p>
          <a:p>
            <a:endParaRPr lang="en-US" b="1" dirty="0" smtClean="0"/>
          </a:p>
          <a:p>
            <a:r>
              <a:rPr lang="en-US" b="1" dirty="0" smtClean="0"/>
              <a:t>May branch off from</a:t>
            </a:r>
            <a:r>
              <a:rPr lang="en-US" dirty="0" smtClean="0"/>
              <a:t>: master</a:t>
            </a:r>
          </a:p>
          <a:p>
            <a:endParaRPr lang="en-US" dirty="0" smtClean="0"/>
          </a:p>
          <a:p>
            <a:r>
              <a:rPr lang="en-US" b="1" dirty="0" smtClean="0"/>
              <a:t>Must merge back into:</a:t>
            </a:r>
            <a:r>
              <a:rPr lang="en-US" dirty="0" smtClean="0"/>
              <a:t> develop and master</a:t>
            </a:r>
          </a:p>
          <a:p>
            <a:endParaRPr lang="en-US" dirty="0" smtClean="0"/>
          </a:p>
          <a:p>
            <a:r>
              <a:rPr lang="en-US" b="1" dirty="0" smtClean="0"/>
              <a:t>Branch naming convention: </a:t>
            </a:r>
            <a:r>
              <a:rPr lang="en-US" dirty="0" err="1" smtClean="0"/>
              <a:t>hotfix</a:t>
            </a:r>
            <a:r>
              <a:rPr lang="en-US" dirty="0" smtClean="0"/>
              <a:t>-*</a:t>
            </a:r>
          </a:p>
          <a:p>
            <a:endParaRPr lang="en-US" dirty="0" smtClean="0"/>
          </a:p>
          <a:p>
            <a:r>
              <a:rPr lang="en-US" dirty="0" err="1" smtClean="0"/>
              <a:t>Hotfix</a:t>
            </a:r>
            <a:r>
              <a:rPr lang="en-US" dirty="0" smtClean="0"/>
              <a:t> branches are very much like release branches in that they are also meant to prepare for a new production release, albeit unplanned. They arise from the necessity to act immediately upon an undesired state of a live production version. When a critical bug in a production version must be resolved immediately, a </a:t>
            </a:r>
            <a:r>
              <a:rPr lang="en-US" dirty="0" err="1" smtClean="0"/>
              <a:t>hotfix</a:t>
            </a:r>
            <a:r>
              <a:rPr lang="en-US" dirty="0" smtClean="0"/>
              <a:t> branch may be branched off from the corresponding tag on the master branch that marks the production version.</a:t>
            </a:r>
          </a:p>
          <a:p>
            <a:endParaRPr lang="en-US" dirty="0" smtClean="0"/>
          </a:p>
          <a:p>
            <a:r>
              <a:rPr lang="en-US" dirty="0" smtClean="0"/>
              <a:t>The essence is that work of team members (on the develop branch) can continue, while another person is preparing a quick production fix.</a:t>
            </a:r>
          </a:p>
          <a:p>
            <a:endParaRPr lang="en-US" dirty="0" smtClean="0"/>
          </a:p>
          <a:p>
            <a:r>
              <a:rPr lang="en-US" b="1" dirty="0" smtClean="0"/>
              <a:t>Creating the </a:t>
            </a:r>
            <a:r>
              <a:rPr lang="en-US" b="1" dirty="0" err="1" smtClean="0"/>
              <a:t>hotfix</a:t>
            </a:r>
            <a:r>
              <a:rPr lang="en-US" b="1" dirty="0" smtClean="0"/>
              <a:t> branch</a:t>
            </a:r>
          </a:p>
          <a:p>
            <a:endParaRPr lang="en-US" b="1" dirty="0" smtClean="0"/>
          </a:p>
          <a:p>
            <a:r>
              <a:rPr lang="en-US" dirty="0" err="1" smtClean="0"/>
              <a:t>Hotfix</a:t>
            </a:r>
            <a:r>
              <a:rPr lang="en-US" dirty="0" smtClean="0"/>
              <a:t> branches are created from the master branch. For example, say version 1.2 is the current production release running live and causing troubles due to a severe bug. But changes on develop are yet unstable. We may then branch off a </a:t>
            </a:r>
            <a:r>
              <a:rPr lang="en-US" dirty="0" err="1" smtClean="0"/>
              <a:t>hotfix</a:t>
            </a:r>
            <a:r>
              <a:rPr lang="en-US" dirty="0" smtClean="0"/>
              <a:t> branch and start fixing the problem:</a:t>
            </a:r>
          </a:p>
          <a:p>
            <a:endParaRPr lang="en-US" dirty="0" smtClean="0"/>
          </a:p>
          <a:p>
            <a:r>
              <a:rPr lang="en-US" b="1" dirty="0" smtClean="0"/>
              <a:t>$ </a:t>
            </a:r>
            <a:r>
              <a:rPr lang="en-US" b="1" dirty="0" err="1" smtClean="0"/>
              <a:t>git</a:t>
            </a:r>
            <a:r>
              <a:rPr lang="en-US" b="1" dirty="0" smtClean="0"/>
              <a:t> checkout -</a:t>
            </a:r>
            <a:r>
              <a:rPr lang="en-US" b="1" dirty="0" err="1" smtClean="0"/>
              <a:t>b</a:t>
            </a:r>
            <a:r>
              <a:rPr lang="en-US" b="1" dirty="0" smtClean="0"/>
              <a:t> hotfix-1.2.1 master</a:t>
            </a:r>
            <a:r>
              <a:rPr lang="en-US" dirty="0" smtClean="0"/>
              <a:t> </a:t>
            </a:r>
          </a:p>
          <a:p>
            <a:r>
              <a:rPr lang="en-US" dirty="0" smtClean="0"/>
              <a:t> </a:t>
            </a:r>
            <a:r>
              <a:rPr lang="en-US" i="1" dirty="0" smtClean="0"/>
              <a:t>Switched to a new branch "hotfix-1.2.1" </a:t>
            </a:r>
          </a:p>
          <a:p>
            <a:r>
              <a:rPr lang="en-US" b="1" dirty="0" smtClean="0"/>
              <a:t>$ ./bump-</a:t>
            </a:r>
            <a:r>
              <a:rPr lang="en-US" b="1" dirty="0" err="1" smtClean="0"/>
              <a:t>version.sh</a:t>
            </a:r>
            <a:r>
              <a:rPr lang="en-US" b="1" dirty="0" smtClean="0"/>
              <a:t> 1.2.1</a:t>
            </a:r>
            <a:r>
              <a:rPr lang="en-US" dirty="0" smtClean="0"/>
              <a:t> </a:t>
            </a:r>
          </a:p>
          <a:p>
            <a:r>
              <a:rPr lang="en-US" dirty="0" smtClean="0"/>
              <a:t> </a:t>
            </a:r>
            <a:r>
              <a:rPr lang="en-US" i="1" dirty="0" smtClean="0"/>
              <a:t>Files modified successfully, version bumped to 1.2.1</a:t>
            </a:r>
            <a:r>
              <a:rPr lang="en-US" dirty="0" smtClean="0"/>
              <a:t>.</a:t>
            </a:r>
          </a:p>
          <a:p>
            <a:r>
              <a:rPr lang="en-US" b="1" dirty="0" smtClean="0"/>
              <a:t>$ </a:t>
            </a:r>
            <a:r>
              <a:rPr lang="en-US" b="1" dirty="0" err="1" smtClean="0"/>
              <a:t>git</a:t>
            </a:r>
            <a:r>
              <a:rPr lang="en-US" b="1" dirty="0" smtClean="0"/>
              <a:t> commit -a -</a:t>
            </a:r>
            <a:r>
              <a:rPr lang="en-US" b="1" dirty="0" err="1" smtClean="0"/>
              <a:t>m</a:t>
            </a:r>
            <a:r>
              <a:rPr lang="en-US" b="1" dirty="0" smtClean="0"/>
              <a:t> "Bumped version number to 1.2.1”</a:t>
            </a:r>
          </a:p>
          <a:p>
            <a:r>
              <a:rPr lang="en-US" dirty="0" smtClean="0"/>
              <a:t> </a:t>
            </a:r>
            <a:r>
              <a:rPr lang="en-US" i="1" dirty="0" smtClean="0"/>
              <a:t>[hotfix-1.2.1 41e61bb] Bumped version number to 1.2.1 </a:t>
            </a:r>
          </a:p>
          <a:p>
            <a:r>
              <a:rPr lang="en-US" i="1" dirty="0" smtClean="0"/>
              <a:t> 1 files changed, 1 insertions(+), 1 deletions(-)</a:t>
            </a:r>
          </a:p>
          <a:p>
            <a:endParaRPr lang="en-US" dirty="0" smtClean="0"/>
          </a:p>
          <a:p>
            <a:r>
              <a:rPr lang="en-US" dirty="0" smtClean="0"/>
              <a:t> Don’t forget to bump the version number after branching off!</a:t>
            </a:r>
          </a:p>
          <a:p>
            <a:r>
              <a:rPr lang="en-US" dirty="0" smtClean="0"/>
              <a:t>Then, fix the bug and commit the fix in one or more separate commits.</a:t>
            </a:r>
          </a:p>
          <a:p>
            <a:endParaRPr lang="en-US" dirty="0" smtClean="0"/>
          </a:p>
          <a:p>
            <a:r>
              <a:rPr lang="en-US" b="1" dirty="0" smtClean="0"/>
              <a:t>$ </a:t>
            </a:r>
            <a:r>
              <a:rPr lang="en-US" b="1" dirty="0" err="1" smtClean="0"/>
              <a:t>git</a:t>
            </a:r>
            <a:r>
              <a:rPr lang="en-US" b="1" dirty="0" smtClean="0"/>
              <a:t> commit -</a:t>
            </a:r>
            <a:r>
              <a:rPr lang="en-US" b="1" dirty="0" err="1" smtClean="0"/>
              <a:t>m</a:t>
            </a:r>
            <a:r>
              <a:rPr lang="en-US" b="1" dirty="0" smtClean="0"/>
              <a:t> "Fixed severe production problem”</a:t>
            </a:r>
          </a:p>
          <a:p>
            <a:r>
              <a:rPr lang="en-US" dirty="0" smtClean="0"/>
              <a:t> [hotfix-1.2.1 abbe5d6] Fixed severe production problem </a:t>
            </a:r>
          </a:p>
          <a:p>
            <a:r>
              <a:rPr lang="en-US" dirty="0" smtClean="0"/>
              <a:t>5 files changed, 32 insertions(+), 17 deletions(-) </a:t>
            </a:r>
          </a:p>
          <a:p>
            <a:endParaRPr lang="en-US" b="1" dirty="0" smtClean="0"/>
          </a:p>
          <a:p>
            <a:r>
              <a:rPr lang="en-US" b="1" dirty="0" smtClean="0"/>
              <a:t>Finishing a </a:t>
            </a:r>
            <a:r>
              <a:rPr lang="en-US" b="1" dirty="0" err="1" smtClean="0"/>
              <a:t>hotfix</a:t>
            </a:r>
            <a:r>
              <a:rPr lang="en-US" b="1" dirty="0" smtClean="0"/>
              <a:t> branch</a:t>
            </a:r>
          </a:p>
          <a:p>
            <a:endParaRPr lang="en-US" dirty="0" smtClean="0"/>
          </a:p>
          <a:p>
            <a:r>
              <a:rPr lang="en-US" dirty="0" smtClean="0"/>
              <a:t>When finished, the </a:t>
            </a:r>
            <a:r>
              <a:rPr lang="en-US" dirty="0" err="1" smtClean="0"/>
              <a:t>bugfix</a:t>
            </a:r>
            <a:r>
              <a:rPr lang="en-US" dirty="0" smtClean="0"/>
              <a:t> needs to be merged back into master, but also needs to be merged back into develop, in order to safeguard that the </a:t>
            </a:r>
            <a:r>
              <a:rPr lang="en-US" dirty="0" err="1" smtClean="0"/>
              <a:t>bugfix</a:t>
            </a:r>
            <a:r>
              <a:rPr lang="en-US" dirty="0" smtClean="0"/>
              <a:t> is included in the next release as well. This is completely similar to how release branches are finished.</a:t>
            </a:r>
          </a:p>
          <a:p>
            <a:r>
              <a:rPr lang="en-US" dirty="0" smtClean="0"/>
              <a:t>First, update master and tag the release.</a:t>
            </a:r>
          </a:p>
          <a:p>
            <a:endParaRPr lang="en-US" dirty="0" smtClean="0"/>
          </a:p>
          <a:p>
            <a:r>
              <a:rPr lang="en-US" b="1" dirty="0" smtClean="0"/>
              <a:t>$ </a:t>
            </a:r>
            <a:r>
              <a:rPr lang="en-US" b="1" dirty="0" err="1" smtClean="0"/>
              <a:t>git</a:t>
            </a:r>
            <a:r>
              <a:rPr lang="en-US" b="1" dirty="0" smtClean="0"/>
              <a:t> checkout master</a:t>
            </a:r>
          </a:p>
          <a:p>
            <a:r>
              <a:rPr lang="en-US" dirty="0" smtClean="0"/>
              <a:t>  </a:t>
            </a:r>
            <a:r>
              <a:rPr lang="en-US" i="1" dirty="0" smtClean="0"/>
              <a:t>Switched to branch 'master' </a:t>
            </a:r>
          </a:p>
          <a:p>
            <a:r>
              <a:rPr lang="en-US" b="1" dirty="0" smtClean="0"/>
              <a:t>$ </a:t>
            </a:r>
            <a:r>
              <a:rPr lang="en-US" b="1" dirty="0" err="1" smtClean="0"/>
              <a:t>git</a:t>
            </a:r>
            <a:r>
              <a:rPr lang="en-US" b="1" dirty="0" smtClean="0"/>
              <a:t> merge --no-ff hotfix-1.2.1</a:t>
            </a:r>
            <a:r>
              <a:rPr lang="en-US" dirty="0" smtClean="0"/>
              <a:t> </a:t>
            </a:r>
          </a:p>
          <a:p>
            <a:r>
              <a:rPr lang="en-US" dirty="0" smtClean="0"/>
              <a:t> </a:t>
            </a:r>
            <a:r>
              <a:rPr lang="en-US" i="1" dirty="0" smtClean="0"/>
              <a:t>Merge made by recursive. (Summary of changes) </a:t>
            </a:r>
          </a:p>
          <a:p>
            <a:r>
              <a:rPr lang="en-US" b="1" dirty="0" smtClean="0"/>
              <a:t>$ </a:t>
            </a:r>
            <a:r>
              <a:rPr lang="en-US" b="1" dirty="0" err="1" smtClean="0"/>
              <a:t>git</a:t>
            </a:r>
            <a:r>
              <a:rPr lang="en-US" b="1" dirty="0" smtClean="0"/>
              <a:t> tag -a 1.2.1</a:t>
            </a:r>
            <a:r>
              <a:rPr lang="en-US" dirty="0" smtClean="0"/>
              <a:t> </a:t>
            </a:r>
          </a:p>
          <a:p>
            <a:endParaRPr lang="en-US" b="1" dirty="0" smtClean="0"/>
          </a:p>
          <a:p>
            <a:r>
              <a:rPr lang="en-US" b="1" dirty="0" smtClean="0"/>
              <a:t>(</a:t>
            </a:r>
            <a:r>
              <a:rPr lang="en-US" dirty="0" smtClean="0"/>
              <a:t>You might as well want to use the -</a:t>
            </a:r>
            <a:r>
              <a:rPr lang="en-US" dirty="0" err="1" smtClean="0"/>
              <a:t>s</a:t>
            </a:r>
            <a:r>
              <a:rPr lang="en-US" dirty="0" smtClean="0"/>
              <a:t> or -</a:t>
            </a:r>
            <a:r>
              <a:rPr lang="en-US" dirty="0" err="1" smtClean="0"/>
              <a:t>u</a:t>
            </a:r>
            <a:r>
              <a:rPr lang="en-US" dirty="0" smtClean="0"/>
              <a:t> &lt;key&gt; flags to sign your tag cryptographically.</a:t>
            </a:r>
          </a:p>
          <a:p>
            <a:endParaRPr lang="en-US" dirty="0" smtClean="0"/>
          </a:p>
          <a:p>
            <a:r>
              <a:rPr lang="en-US" dirty="0" smtClean="0"/>
              <a:t>Next, include the </a:t>
            </a:r>
            <a:r>
              <a:rPr lang="en-US" dirty="0" err="1" smtClean="0"/>
              <a:t>bugfix</a:t>
            </a:r>
            <a:r>
              <a:rPr lang="en-US" dirty="0" smtClean="0"/>
              <a:t> in develop, too:</a:t>
            </a:r>
          </a:p>
          <a:p>
            <a:endParaRPr lang="en-US" dirty="0" smtClean="0"/>
          </a:p>
          <a:p>
            <a:r>
              <a:rPr lang="en-US" b="1" dirty="0" smtClean="0"/>
              <a:t>$ </a:t>
            </a:r>
            <a:r>
              <a:rPr lang="en-US" b="1" dirty="0" err="1" smtClean="0"/>
              <a:t>git</a:t>
            </a:r>
            <a:r>
              <a:rPr lang="en-US" b="1" dirty="0" smtClean="0"/>
              <a:t> checkout develop</a:t>
            </a:r>
          </a:p>
          <a:p>
            <a:r>
              <a:rPr lang="en-US" dirty="0" smtClean="0"/>
              <a:t> </a:t>
            </a:r>
            <a:r>
              <a:rPr lang="en-US" i="1" dirty="0" smtClean="0"/>
              <a:t>Switched to branch 'develop' </a:t>
            </a:r>
          </a:p>
          <a:p>
            <a:r>
              <a:rPr lang="en-US" b="1" dirty="0" smtClean="0"/>
              <a:t>$ </a:t>
            </a:r>
            <a:r>
              <a:rPr lang="en-US" b="1" dirty="0" err="1" smtClean="0"/>
              <a:t>git</a:t>
            </a:r>
            <a:r>
              <a:rPr lang="en-US" b="1" dirty="0" smtClean="0"/>
              <a:t> merge --no-ff hotfix-1.2.1</a:t>
            </a:r>
            <a:r>
              <a:rPr lang="en-US" dirty="0" smtClean="0"/>
              <a:t> </a:t>
            </a:r>
          </a:p>
          <a:p>
            <a:r>
              <a:rPr lang="en-US" i="1" dirty="0" smtClean="0"/>
              <a:t> Merge made by recursive. (Summary of changes) </a:t>
            </a:r>
          </a:p>
          <a:p>
            <a:endParaRPr lang="en-US" dirty="0" smtClean="0"/>
          </a:p>
          <a:p>
            <a:r>
              <a:rPr lang="en-US" dirty="0" smtClean="0"/>
              <a:t>The one exception to the rule here is that, </a:t>
            </a:r>
            <a:r>
              <a:rPr lang="en-US" b="1" dirty="0" smtClean="0"/>
              <a:t>when a release branch currently exists, the </a:t>
            </a:r>
            <a:r>
              <a:rPr lang="en-US" b="1" dirty="0" err="1" smtClean="0"/>
              <a:t>hotfix</a:t>
            </a:r>
            <a:r>
              <a:rPr lang="en-US" b="1" dirty="0" smtClean="0"/>
              <a:t> changes need to be merged into that release branch, instead of develop</a:t>
            </a:r>
            <a:r>
              <a:rPr lang="en-US" dirty="0" smtClean="0"/>
              <a:t>. </a:t>
            </a:r>
          </a:p>
          <a:p>
            <a:endParaRPr lang="en-US" dirty="0" smtClean="0"/>
          </a:p>
          <a:p>
            <a:r>
              <a:rPr lang="en-US" dirty="0" smtClean="0"/>
              <a:t>Back-merging the </a:t>
            </a:r>
            <a:r>
              <a:rPr lang="en-US" dirty="0" err="1" smtClean="0"/>
              <a:t>bugfix</a:t>
            </a:r>
            <a:r>
              <a:rPr lang="en-US" dirty="0" smtClean="0"/>
              <a:t> into the release branch will eventually result in the </a:t>
            </a:r>
            <a:r>
              <a:rPr lang="en-US" dirty="0" err="1" smtClean="0"/>
              <a:t>bugfix</a:t>
            </a:r>
            <a:r>
              <a:rPr lang="en-US" dirty="0" smtClean="0"/>
              <a:t> being merged into develop too, when the release branch is finished. (If work in develop immediately requires this </a:t>
            </a:r>
            <a:r>
              <a:rPr lang="en-US" dirty="0" err="1" smtClean="0"/>
              <a:t>bugfix</a:t>
            </a:r>
            <a:r>
              <a:rPr lang="en-US" dirty="0" smtClean="0"/>
              <a:t> and cannot wait for the release branch to be finished, you may safely merge the </a:t>
            </a:r>
            <a:r>
              <a:rPr lang="en-US" dirty="0" err="1" smtClean="0"/>
              <a:t>bugfix</a:t>
            </a:r>
            <a:r>
              <a:rPr lang="en-US" dirty="0" smtClean="0"/>
              <a:t> into develop now already as well.)</a:t>
            </a:r>
          </a:p>
          <a:p>
            <a:endParaRPr lang="en-US" dirty="0" smtClean="0"/>
          </a:p>
          <a:p>
            <a:r>
              <a:rPr lang="en-US" dirty="0" smtClean="0"/>
              <a:t>Finally, remove the temporary branch:</a:t>
            </a:r>
          </a:p>
          <a:p>
            <a:r>
              <a:rPr lang="en-US" b="1" dirty="0" smtClean="0"/>
              <a:t>$ </a:t>
            </a:r>
            <a:r>
              <a:rPr lang="en-US" b="1" dirty="0" err="1" smtClean="0"/>
              <a:t>git</a:t>
            </a:r>
            <a:r>
              <a:rPr lang="en-US" b="1" dirty="0" smtClean="0"/>
              <a:t> branch -</a:t>
            </a:r>
            <a:r>
              <a:rPr lang="en-US" b="1" dirty="0" err="1" smtClean="0"/>
              <a:t>d</a:t>
            </a:r>
            <a:r>
              <a:rPr lang="en-US" b="1" dirty="0" smtClean="0"/>
              <a:t> hotfix-1.2.1</a:t>
            </a:r>
            <a:r>
              <a:rPr lang="en-US" dirty="0" smtClean="0"/>
              <a:t> </a:t>
            </a:r>
          </a:p>
          <a:p>
            <a:r>
              <a:rPr lang="en-US" i="1" dirty="0" smtClean="0"/>
              <a:t> Deleted branch hotfix-1.2.1 (was abbe5d6).</a:t>
            </a:r>
            <a:endParaRPr lang="en-US" i="1"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distinction</a:t>
            </a:r>
            <a:r>
              <a:rPr lang="en-US" baseline="0" dirty="0" smtClean="0"/>
              <a:t> added by </a:t>
            </a:r>
            <a:r>
              <a:rPr lang="en-US" i="1" baseline="0" dirty="0" smtClean="0"/>
              <a:t>http://gist.github.com/287237</a:t>
            </a:r>
            <a:r>
              <a:rPr lang="en-US" baseline="0" dirty="0" smtClean="0"/>
              <a:t>, for </a:t>
            </a:r>
            <a:r>
              <a:rPr lang="en-US" baseline="0" dirty="0" err="1" smtClean="0"/>
              <a:t>hotfixes</a:t>
            </a:r>
            <a:r>
              <a:rPr lang="en-US" baseline="0" dirty="0" smtClean="0"/>
              <a:t> to old releases.</a:t>
            </a:r>
          </a:p>
          <a:p>
            <a:endParaRPr lang="en-US" baseline="0" dirty="0" smtClean="0"/>
          </a:p>
          <a:p>
            <a:r>
              <a:rPr lang="en-US" dirty="0" smtClean="0"/>
              <a:t>If </a:t>
            </a:r>
            <a:r>
              <a:rPr lang="en-US" i="1" dirty="0" smtClean="0"/>
              <a:t>maste</a:t>
            </a:r>
            <a:r>
              <a:rPr lang="en-US" dirty="0" smtClean="0"/>
              <a:t>r has moved on a point release (1.0, 1.1, 2.0, etc) and a </a:t>
            </a:r>
            <a:r>
              <a:rPr lang="en-US" dirty="0" err="1" smtClean="0"/>
              <a:t>hotfix</a:t>
            </a:r>
            <a:r>
              <a:rPr lang="en-US" dirty="0" smtClean="0"/>
              <a:t> must be applied to a older version ( </a:t>
            </a:r>
            <a:r>
              <a:rPr lang="en-US" dirty="0" err="1" smtClean="0"/>
              <a:t>e.g</a:t>
            </a:r>
            <a:r>
              <a:rPr lang="en-US" dirty="0" smtClean="0"/>
              <a:t> </a:t>
            </a:r>
            <a:r>
              <a:rPr lang="en-US" i="1" dirty="0" smtClean="0"/>
              <a:t>1.x</a:t>
            </a:r>
            <a:r>
              <a:rPr lang="en-US" dirty="0" smtClean="0"/>
              <a:t>):</a:t>
            </a:r>
          </a:p>
          <a:p>
            <a:endParaRPr lang="en-US" dirty="0" smtClean="0"/>
          </a:p>
          <a:p>
            <a:pPr>
              <a:buFont typeface="Arial"/>
              <a:buChar char="•"/>
            </a:pPr>
            <a:r>
              <a:rPr lang="en-US" dirty="0" smtClean="0"/>
              <a:t>create a support-1.x branch (if none exists) based on the newest 1.x tag in </a:t>
            </a:r>
            <a:r>
              <a:rPr lang="en-US" i="1" dirty="0" smtClean="0"/>
              <a:t>maste</a:t>
            </a:r>
            <a:r>
              <a:rPr lang="en-US" dirty="0" smtClean="0"/>
              <a:t>r</a:t>
            </a:r>
          </a:p>
          <a:p>
            <a:pPr>
              <a:buFont typeface="Arial"/>
              <a:buChar char="•"/>
            </a:pPr>
            <a:r>
              <a:rPr lang="en-US" dirty="0" smtClean="0"/>
              <a:t>create a branch (e.g. </a:t>
            </a:r>
            <a:r>
              <a:rPr lang="en-US" i="1" dirty="0" smtClean="0">
                <a:latin typeface="Courier"/>
                <a:cs typeface="Courier"/>
              </a:rPr>
              <a:t>hotfix-1.1.1</a:t>
            </a:r>
            <a:r>
              <a:rPr lang="en-US" dirty="0" smtClean="0"/>
              <a:t>), based on </a:t>
            </a:r>
            <a:r>
              <a:rPr lang="en-US" i="1" dirty="0" smtClean="0"/>
              <a:t>support-1.x</a:t>
            </a:r>
          </a:p>
          <a:p>
            <a:pPr>
              <a:buFont typeface="Arial"/>
              <a:buChar char="•"/>
            </a:pPr>
            <a:r>
              <a:rPr lang="en-US" dirty="0" smtClean="0"/>
              <a:t>fix the bug and merge </a:t>
            </a:r>
            <a:r>
              <a:rPr lang="en-US" i="1" dirty="0" smtClean="0"/>
              <a:t>hotfix-1.1.1 </a:t>
            </a:r>
            <a:r>
              <a:rPr lang="en-US" dirty="0" smtClean="0"/>
              <a:t>back into </a:t>
            </a:r>
            <a:r>
              <a:rPr lang="en-US" i="1" dirty="0" smtClean="0"/>
              <a:t>support-1.x</a:t>
            </a:r>
          </a:p>
          <a:p>
            <a:pPr>
              <a:buFont typeface="Arial"/>
              <a:buChar char="•"/>
            </a:pPr>
            <a:r>
              <a:rPr lang="en-US" dirty="0" smtClean="0"/>
              <a:t>Do this for other older major releases as necessary</a:t>
            </a:r>
          </a:p>
          <a:p>
            <a:pPr>
              <a:buFont typeface="Arial"/>
              <a:buChar char="•"/>
            </a:pPr>
            <a:endParaRPr lang="en-US" dirty="0" smtClean="0"/>
          </a:p>
          <a:p>
            <a:r>
              <a:rPr lang="en-US" dirty="0" smtClean="0"/>
              <a:t>The support branch effectively becomes a master branch for a past version.</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798AE3-E038-F049-87F8-D1522AF7070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FB4555-F958-3040-BBF7-2CA885167053}" type="datetimeFigureOut">
              <a:rPr lang="en-US" smtClean="0"/>
              <a:pPr/>
              <a:t>2/23/10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B4555-F958-3040-BBF7-2CA885167053}" type="datetimeFigureOut">
              <a:rPr lang="en-US" smtClean="0"/>
              <a:pPr/>
              <a:t>2/23/10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B4555-F958-3040-BBF7-2CA885167053}" type="datetimeFigureOut">
              <a:rPr lang="en-US" smtClean="0"/>
              <a:pPr/>
              <a:t>2/23/10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FB4555-F958-3040-BBF7-2CA885167053}" type="datetimeFigureOut">
              <a:rPr lang="en-US" smtClean="0"/>
              <a:pPr/>
              <a:t>2/23/10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FB4555-F958-3040-BBF7-2CA885167053}" type="datetimeFigureOut">
              <a:rPr lang="en-US" smtClean="0"/>
              <a:pPr/>
              <a:t>2/23/10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FB4555-F958-3040-BBF7-2CA885167053}" type="datetimeFigureOut">
              <a:rPr lang="en-US" smtClean="0"/>
              <a:pPr/>
              <a:t>2/23/10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FB4555-F958-3040-BBF7-2CA885167053}" type="datetimeFigureOut">
              <a:rPr lang="en-US" smtClean="0"/>
              <a:pPr/>
              <a:t>2/23/10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FB4555-F958-3040-BBF7-2CA885167053}" type="datetimeFigureOut">
              <a:rPr lang="en-US" smtClean="0"/>
              <a:pPr/>
              <a:t>2/23/10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B4555-F958-3040-BBF7-2CA885167053}" type="datetimeFigureOut">
              <a:rPr lang="en-US" smtClean="0"/>
              <a:pPr/>
              <a:t>2/23/10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B4555-F958-3040-BBF7-2CA885167053}" type="datetimeFigureOut">
              <a:rPr lang="en-US" smtClean="0"/>
              <a:pPr/>
              <a:t>2/23/10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B4555-F958-3040-BBF7-2CA885167053}" type="datetimeFigureOut">
              <a:rPr lang="en-US" smtClean="0"/>
              <a:pPr/>
              <a:t>2/23/10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D9D150-0DEB-2E4C-938C-386E67B972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FB4555-F958-3040-BBF7-2CA885167053}" type="datetimeFigureOut">
              <a:rPr lang="en-US" smtClean="0"/>
              <a:pPr/>
              <a:t>2/23/10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9D150-0DEB-2E4C-938C-386E67B972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gist.github.com/287237"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nvie.com/git-mode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hyperlink" Target="http://nvie.com/git-model" TargetMode="External"/><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3" Type="http://schemas.openxmlformats.org/officeDocument/2006/relationships/hyperlink" Target="http://nvie.com/git-mode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3" Type="http://schemas.openxmlformats.org/officeDocument/2006/relationships/hyperlink" Target="http://nvie.com/git-mode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hyperlink" Target="http://nvie.com/git-model" TargetMode="External"/><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hyperlink" Target="http://nvie.com/git-model" TargetMode="External"/><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hyperlink" Target="http://nvie.com/git-model" TargetMode="External"/><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hyperlink" Target="http://nvie.com/git-model"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mic Sans MS"/>
                <a:cs typeface="Comic Sans MS"/>
              </a:rPr>
              <a:t>A </a:t>
            </a:r>
            <a:r>
              <a:rPr lang="en-US" dirty="0" err="1" smtClean="0">
                <a:latin typeface="Comic Sans MS"/>
                <a:cs typeface="Comic Sans MS"/>
              </a:rPr>
              <a:t>Git</a:t>
            </a:r>
            <a:r>
              <a:rPr lang="en-US" dirty="0" smtClean="0">
                <a:latin typeface="Comic Sans MS"/>
                <a:cs typeface="Comic Sans MS"/>
              </a:rPr>
              <a:t> Workflow Model</a:t>
            </a:r>
            <a:endParaRPr lang="en-US" dirty="0">
              <a:latin typeface="Comic Sans MS"/>
              <a:cs typeface="Comic Sans MS"/>
            </a:endParaRPr>
          </a:p>
        </p:txBody>
      </p:sp>
      <p:sp>
        <p:nvSpPr>
          <p:cNvPr id="3" name="Subtitle 2"/>
          <p:cNvSpPr>
            <a:spLocks noGrp="1"/>
          </p:cNvSpPr>
          <p:nvPr>
            <p:ph type="subTitle" idx="1"/>
          </p:nvPr>
        </p:nvSpPr>
        <p:spPr/>
        <p:txBody>
          <a:bodyPr>
            <a:normAutofit fontScale="85000" lnSpcReduction="10000"/>
          </a:bodyPr>
          <a:lstStyle/>
          <a:p>
            <a:r>
              <a:rPr lang="en-US" dirty="0" smtClean="0">
                <a:latin typeface="Comic Sans MS"/>
                <a:cs typeface="Comic Sans MS"/>
              </a:rPr>
              <a:t>Slides produced from blog by Vincent </a:t>
            </a:r>
            <a:r>
              <a:rPr lang="en-US" dirty="0" err="1" smtClean="0">
                <a:latin typeface="Comic Sans MS"/>
                <a:cs typeface="Comic Sans MS"/>
              </a:rPr>
              <a:t>Driessen</a:t>
            </a:r>
            <a:r>
              <a:rPr lang="en-US" dirty="0" smtClean="0">
                <a:latin typeface="Comic Sans MS"/>
                <a:cs typeface="Comic Sans MS"/>
              </a:rPr>
              <a:t> </a:t>
            </a:r>
            <a:r>
              <a:rPr lang="en-US" dirty="0" smtClean="0">
                <a:latin typeface="Comic Sans MS"/>
                <a:cs typeface="Comic Sans MS"/>
                <a:hlinkClick r:id="rId3"/>
              </a:rPr>
              <a:t>http://nvie.com/git-model</a:t>
            </a:r>
            <a:r>
              <a:rPr lang="en-US" dirty="0" smtClean="0">
                <a:latin typeface="Comic Sans MS"/>
                <a:cs typeface="Comic Sans MS"/>
              </a:rPr>
              <a:t> and secondary posting at </a:t>
            </a:r>
          </a:p>
          <a:p>
            <a:r>
              <a:rPr lang="en-US" dirty="0" smtClean="0">
                <a:latin typeface="Comic Sans MS"/>
                <a:cs typeface="Comic Sans MS"/>
                <a:hlinkClick r:id="rId4"/>
              </a:rPr>
              <a:t>http://gist.github.com/287237</a:t>
            </a:r>
            <a:endParaRPr lang="en-US" dirty="0" smtClean="0">
              <a:latin typeface="Comic Sans MS"/>
              <a:cs typeface="Comic Sans MS"/>
            </a:endParaRPr>
          </a:p>
          <a:p>
            <a:endParaRPr lang="en-US" dirty="0" smtClean="0">
              <a:latin typeface="Comic Sans MS"/>
              <a:cs typeface="Comic Sans MS"/>
            </a:endParaRPr>
          </a:p>
          <a:p>
            <a:endParaRPr lang="en-US" dirty="0">
              <a:latin typeface="Comic Sans MS"/>
              <a:cs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29600" cy="822476"/>
          </a:xfrm>
        </p:spPr>
        <p:txBody>
          <a:bodyPr>
            <a:normAutofit/>
          </a:bodyPr>
          <a:lstStyle/>
          <a:p>
            <a:pPr algn="l"/>
            <a:r>
              <a:rPr lang="en-US" sz="3600" dirty="0" smtClean="0">
                <a:latin typeface="Comic Sans MS"/>
                <a:cs typeface="Comic Sans MS"/>
              </a:rPr>
              <a:t>Support Branches</a:t>
            </a:r>
            <a:endParaRPr lang="en-US" sz="3600" dirty="0">
              <a:latin typeface="Comic Sans MS"/>
              <a:cs typeface="Comic Sans MS"/>
            </a:endParaRPr>
          </a:p>
        </p:txBody>
      </p:sp>
      <p:sp>
        <p:nvSpPr>
          <p:cNvPr id="5" name="Content Placeholder 4"/>
          <p:cNvSpPr>
            <a:spLocks noGrp="1"/>
          </p:cNvSpPr>
          <p:nvPr>
            <p:ph idx="1"/>
          </p:nvPr>
        </p:nvSpPr>
        <p:spPr>
          <a:xfrm>
            <a:off x="457200" y="1185334"/>
            <a:ext cx="8229600" cy="4940830"/>
          </a:xfrm>
        </p:spPr>
        <p:txBody>
          <a:bodyPr>
            <a:noAutofit/>
          </a:bodyPr>
          <a:lstStyle/>
          <a:p>
            <a:r>
              <a:rPr lang="en-US" sz="2800" dirty="0" smtClean="0">
                <a:solidFill>
                  <a:srgbClr val="3366FF"/>
                </a:solidFill>
                <a:latin typeface="Comic Sans MS"/>
                <a:cs typeface="Comic Sans MS"/>
              </a:rPr>
              <a:t>If master has moved on to a new and a </a:t>
            </a:r>
            <a:r>
              <a:rPr lang="en-US" sz="2800" dirty="0" err="1" smtClean="0">
                <a:solidFill>
                  <a:srgbClr val="3366FF"/>
                </a:solidFill>
                <a:latin typeface="Comic Sans MS"/>
                <a:cs typeface="Comic Sans MS"/>
              </a:rPr>
              <a:t>hotfix</a:t>
            </a:r>
            <a:r>
              <a:rPr lang="en-US" sz="2800" dirty="0" smtClean="0">
                <a:solidFill>
                  <a:srgbClr val="3366FF"/>
                </a:solidFill>
                <a:latin typeface="Comic Sans MS"/>
                <a:cs typeface="Comic Sans MS"/>
              </a:rPr>
              <a:t> must be applied to a older version ( </a:t>
            </a:r>
            <a:r>
              <a:rPr lang="en-US" sz="2800" dirty="0" err="1" smtClean="0">
                <a:solidFill>
                  <a:srgbClr val="3366FF"/>
                </a:solidFill>
                <a:latin typeface="Comic Sans MS"/>
                <a:cs typeface="Comic Sans MS"/>
              </a:rPr>
              <a:t>e.g</a:t>
            </a:r>
            <a:r>
              <a:rPr lang="en-US" sz="2800" dirty="0" smtClean="0">
                <a:solidFill>
                  <a:srgbClr val="3366FF"/>
                </a:solidFill>
                <a:latin typeface="Comic Sans MS"/>
                <a:cs typeface="Comic Sans MS"/>
              </a:rPr>
              <a:t> 1.x):</a:t>
            </a:r>
          </a:p>
          <a:p>
            <a:pPr lvl="1"/>
            <a:r>
              <a:rPr lang="en-US" sz="2400" dirty="0" smtClean="0">
                <a:solidFill>
                  <a:srgbClr val="3366FF"/>
                </a:solidFill>
                <a:latin typeface="Comic Sans MS"/>
                <a:cs typeface="Comic Sans MS"/>
              </a:rPr>
              <a:t>create a support-1.x branch (if none exists) based on the newest 1.x tag in master</a:t>
            </a:r>
          </a:p>
          <a:p>
            <a:pPr lvl="1"/>
            <a:r>
              <a:rPr lang="en-US" sz="2400" dirty="0" smtClean="0">
                <a:solidFill>
                  <a:srgbClr val="3366FF"/>
                </a:solidFill>
                <a:latin typeface="Comic Sans MS"/>
                <a:cs typeface="Comic Sans MS"/>
              </a:rPr>
              <a:t>create a branch (e.g. hotfix-1.1.1), based on support-1.x</a:t>
            </a:r>
          </a:p>
          <a:p>
            <a:pPr lvl="1"/>
            <a:r>
              <a:rPr lang="en-US" sz="2400" dirty="0" smtClean="0">
                <a:solidFill>
                  <a:srgbClr val="3366FF"/>
                </a:solidFill>
                <a:latin typeface="Comic Sans MS"/>
                <a:cs typeface="Comic Sans MS"/>
              </a:rPr>
              <a:t>fix the bug and merge hotfix-1.1.1 back into support-1.x</a:t>
            </a:r>
          </a:p>
          <a:p>
            <a:pPr lvl="1"/>
            <a:r>
              <a:rPr lang="en-US" sz="2400" dirty="0" smtClean="0">
                <a:solidFill>
                  <a:srgbClr val="3366FF"/>
                </a:solidFill>
                <a:latin typeface="Comic Sans MS"/>
                <a:cs typeface="Comic Sans MS"/>
              </a:rPr>
              <a:t>Do this for other older major releases as necessary</a:t>
            </a:r>
          </a:p>
          <a:p>
            <a:r>
              <a:rPr lang="en-US" sz="2800" dirty="0" smtClean="0">
                <a:solidFill>
                  <a:srgbClr val="3366FF"/>
                </a:solidFill>
                <a:latin typeface="Comic Sans MS"/>
                <a:cs typeface="Comic Sans MS"/>
              </a:rPr>
              <a:t>The support branch effectively becomes a master branch for a past version.</a:t>
            </a:r>
          </a:p>
          <a:p>
            <a:endParaRPr lang="en-US" sz="2800" dirty="0">
              <a:solidFill>
                <a:srgbClr val="3366FF"/>
              </a:solidFill>
              <a:latin typeface="Comic Sans MS"/>
              <a:cs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 name="Picture 2" descr="gitwork1.gif"/>
          <p:cNvPicPr>
            <a:picLocks noChangeAspect="1"/>
          </p:cNvPicPr>
          <p:nvPr/>
        </p:nvPicPr>
        <p:blipFill>
          <a:blip r:embed="rId3"/>
          <a:stretch>
            <a:fillRect/>
          </a:stretch>
        </p:blipFill>
        <p:spPr>
          <a:xfrm>
            <a:off x="692150" y="1123950"/>
            <a:ext cx="7759700" cy="4610100"/>
          </a:xfrm>
          <a:prstGeom prst="rect">
            <a:avLst/>
          </a:prstGeom>
        </p:spPr>
      </p:pic>
      <p:sp>
        <p:nvSpPr>
          <p:cNvPr id="6" name="TextBox 5"/>
          <p:cNvSpPr txBox="1"/>
          <p:nvPr/>
        </p:nvSpPr>
        <p:spPr>
          <a:xfrm>
            <a:off x="0" y="-1"/>
            <a:ext cx="5273524" cy="584776"/>
          </a:xfrm>
          <a:prstGeom prst="rect">
            <a:avLst/>
          </a:prstGeom>
          <a:noFill/>
        </p:spPr>
        <p:txBody>
          <a:bodyPr wrap="square" rtlCol="0">
            <a:spAutoFit/>
          </a:bodyPr>
          <a:lstStyle/>
          <a:p>
            <a:r>
              <a:rPr lang="en-US" sz="3200" dirty="0" smtClean="0">
                <a:latin typeface="Comic Sans MS"/>
                <a:cs typeface="Comic Sans MS"/>
              </a:rPr>
              <a:t>The big picture</a:t>
            </a:r>
          </a:p>
        </p:txBody>
      </p:sp>
      <p:sp>
        <p:nvSpPr>
          <p:cNvPr id="9" name="TextBox 8"/>
          <p:cNvSpPr txBox="1"/>
          <p:nvPr/>
        </p:nvSpPr>
        <p:spPr>
          <a:xfrm>
            <a:off x="4227806" y="5965570"/>
            <a:ext cx="3276558" cy="369332"/>
          </a:xfrm>
          <a:prstGeom prst="rect">
            <a:avLst/>
          </a:prstGeom>
          <a:noFill/>
        </p:spPr>
        <p:txBody>
          <a:bodyPr wrap="none" rtlCol="0">
            <a:spAutoFit/>
          </a:bodyPr>
          <a:lstStyle/>
          <a:p>
            <a:r>
              <a:rPr lang="en-US" dirty="0" smtClean="0"/>
              <a:t>Original blog by Vincent </a:t>
            </a:r>
            <a:r>
              <a:rPr lang="en-US" dirty="0" err="1" smtClean="0"/>
              <a:t>Driessen</a:t>
            </a:r>
            <a:endParaRPr lang="en-US" dirty="0"/>
          </a:p>
        </p:txBody>
      </p:sp>
      <p:sp>
        <p:nvSpPr>
          <p:cNvPr id="5" name="TextBox 4"/>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4"/>
              </a:rPr>
              <a:t>http://nvie.com/git-model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gitwork2.gif"/>
          <p:cNvPicPr>
            <a:picLocks noChangeAspect="1"/>
          </p:cNvPicPr>
          <p:nvPr/>
        </p:nvPicPr>
        <p:blipFill>
          <a:blip r:embed="rId2"/>
          <a:stretch>
            <a:fillRect/>
          </a:stretch>
        </p:blipFill>
        <p:spPr>
          <a:xfrm>
            <a:off x="698500" y="1441450"/>
            <a:ext cx="7747000" cy="3975100"/>
          </a:xfrm>
          <a:prstGeom prst="rect">
            <a:avLst/>
          </a:prstGeom>
        </p:spPr>
      </p:pic>
      <p:sp>
        <p:nvSpPr>
          <p:cNvPr id="3" name="TextBox 2"/>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3"/>
              </a:rPr>
              <a:t>http://nvie.com/git-model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gitwork4.gif"/>
          <p:cNvPicPr>
            <a:picLocks noChangeAspect="1"/>
          </p:cNvPicPr>
          <p:nvPr/>
        </p:nvPicPr>
        <p:blipFill>
          <a:blip r:embed="rId2"/>
          <a:stretch>
            <a:fillRect/>
          </a:stretch>
        </p:blipFill>
        <p:spPr>
          <a:xfrm>
            <a:off x="698500" y="1041400"/>
            <a:ext cx="7747000" cy="4775200"/>
          </a:xfrm>
          <a:prstGeom prst="rect">
            <a:avLst/>
          </a:prstGeom>
        </p:spPr>
      </p:pic>
      <p:sp>
        <p:nvSpPr>
          <p:cNvPr id="3" name="TextBox 2"/>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3"/>
              </a:rPr>
              <a:t>http://nvie.com/git-model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8501" y="1143000"/>
            <a:ext cx="7628466" cy="5609167"/>
          </a:xfrm>
          <a:prstGeom prst="rect">
            <a:avLst/>
          </a:prstGeom>
        </p:spPr>
      </p:pic>
      <p:sp>
        <p:nvSpPr>
          <p:cNvPr id="4" name="Title 3"/>
          <p:cNvSpPr>
            <a:spLocks noGrp="1"/>
          </p:cNvSpPr>
          <p:nvPr>
            <p:ph type="title"/>
          </p:nvPr>
        </p:nvSpPr>
        <p:spPr>
          <a:xfrm>
            <a:off x="0" y="0"/>
            <a:ext cx="8229600" cy="774095"/>
          </a:xfrm>
        </p:spPr>
        <p:txBody>
          <a:bodyPr>
            <a:normAutofit/>
          </a:bodyPr>
          <a:lstStyle/>
          <a:p>
            <a:pPr algn="l"/>
            <a:r>
              <a:rPr lang="en-US" sz="3600" dirty="0" smtClean="0">
                <a:latin typeface="Comic Sans MS"/>
                <a:cs typeface="Comic Sans MS"/>
              </a:rPr>
              <a:t>Repository</a:t>
            </a:r>
            <a:r>
              <a:rPr lang="en-US" sz="4000" dirty="0" smtClean="0">
                <a:latin typeface="Comic Sans MS"/>
                <a:cs typeface="Comic Sans MS"/>
              </a:rPr>
              <a:t> relationships</a:t>
            </a:r>
            <a:endParaRPr lang="en-US" sz="4000" dirty="0">
              <a:latin typeface="Comic Sans MS"/>
              <a:cs typeface="Comic Sans MS"/>
            </a:endParaRPr>
          </a:p>
        </p:txBody>
      </p:sp>
      <p:sp>
        <p:nvSpPr>
          <p:cNvPr id="5" name="TextBox 4"/>
          <p:cNvSpPr txBox="1"/>
          <p:nvPr/>
        </p:nvSpPr>
        <p:spPr>
          <a:xfrm>
            <a:off x="3001430" y="6382835"/>
            <a:ext cx="3001430" cy="369332"/>
          </a:xfrm>
          <a:prstGeom prst="rect">
            <a:avLst/>
          </a:prstGeom>
          <a:noFill/>
        </p:spPr>
        <p:txBody>
          <a:bodyPr wrap="none" rtlCol="0">
            <a:spAutoFit/>
          </a:bodyPr>
          <a:lstStyle/>
          <a:p>
            <a:r>
              <a:rPr lang="en-US" dirty="0" smtClean="0">
                <a:latin typeface="Comic Sans MS"/>
                <a:cs typeface="Comic Sans MS"/>
                <a:hlinkClick r:id="rId4"/>
              </a:rPr>
              <a:t>http://nvie.com/git-model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435458" y="254000"/>
            <a:ext cx="4437608" cy="6604000"/>
          </a:xfrm>
          <a:prstGeom prst="rect">
            <a:avLst/>
          </a:prstGeom>
        </p:spPr>
      </p:pic>
      <p:sp>
        <p:nvSpPr>
          <p:cNvPr id="4" name="TextBox 3"/>
          <p:cNvSpPr txBox="1"/>
          <p:nvPr/>
        </p:nvSpPr>
        <p:spPr>
          <a:xfrm>
            <a:off x="317500" y="1418167"/>
            <a:ext cx="5630333" cy="2554545"/>
          </a:xfrm>
          <a:prstGeom prst="rect">
            <a:avLst/>
          </a:prstGeom>
          <a:noFill/>
        </p:spPr>
        <p:txBody>
          <a:bodyPr wrap="square" rtlCol="0">
            <a:spAutoFit/>
          </a:bodyPr>
          <a:lstStyle/>
          <a:p>
            <a:r>
              <a:rPr lang="en-US" sz="3200" u="sng" dirty="0" smtClean="0">
                <a:solidFill>
                  <a:srgbClr val="3366FF"/>
                </a:solidFill>
                <a:latin typeface="Comic Sans MS"/>
                <a:cs typeface="Comic Sans MS"/>
              </a:rPr>
              <a:t>master</a:t>
            </a:r>
            <a:r>
              <a:rPr lang="en-US" sz="3200" dirty="0" smtClean="0">
                <a:solidFill>
                  <a:srgbClr val="3366FF"/>
                </a:solidFill>
                <a:latin typeface="Comic Sans MS"/>
                <a:cs typeface="Comic Sans MS"/>
              </a:rPr>
              <a:t> used for production releases</a:t>
            </a:r>
          </a:p>
          <a:p>
            <a:endParaRPr lang="en-US" sz="3200" dirty="0" smtClean="0">
              <a:solidFill>
                <a:srgbClr val="3366FF"/>
              </a:solidFill>
              <a:latin typeface="Comic Sans MS"/>
              <a:cs typeface="Comic Sans MS"/>
            </a:endParaRPr>
          </a:p>
          <a:p>
            <a:r>
              <a:rPr lang="en-US" sz="3200" u="sng" dirty="0" smtClean="0">
                <a:solidFill>
                  <a:srgbClr val="3366FF"/>
                </a:solidFill>
                <a:latin typeface="Comic Sans MS"/>
                <a:cs typeface="Comic Sans MS"/>
              </a:rPr>
              <a:t>develop</a:t>
            </a:r>
            <a:r>
              <a:rPr lang="en-US" sz="3200" dirty="0" smtClean="0">
                <a:solidFill>
                  <a:srgbClr val="3366FF"/>
                </a:solidFill>
                <a:latin typeface="Comic Sans MS"/>
                <a:cs typeface="Comic Sans MS"/>
              </a:rPr>
              <a:t> used for integration and regression testing</a:t>
            </a:r>
            <a:endParaRPr lang="en-US" sz="3200" dirty="0">
              <a:solidFill>
                <a:srgbClr val="3366FF"/>
              </a:solidFill>
              <a:latin typeface="Comic Sans MS"/>
              <a:cs typeface="Comic Sans MS"/>
            </a:endParaRPr>
          </a:p>
        </p:txBody>
      </p:sp>
      <p:sp>
        <p:nvSpPr>
          <p:cNvPr id="6" name="Title 5"/>
          <p:cNvSpPr>
            <a:spLocks noGrp="1"/>
          </p:cNvSpPr>
          <p:nvPr>
            <p:ph type="title"/>
          </p:nvPr>
        </p:nvSpPr>
        <p:spPr>
          <a:xfrm>
            <a:off x="0" y="0"/>
            <a:ext cx="8229600" cy="858762"/>
          </a:xfrm>
        </p:spPr>
        <p:txBody>
          <a:bodyPr>
            <a:normAutofit/>
          </a:bodyPr>
          <a:lstStyle/>
          <a:p>
            <a:pPr algn="l"/>
            <a:r>
              <a:rPr lang="en-US" sz="3600" dirty="0" smtClean="0">
                <a:latin typeface="Comic Sans MS"/>
                <a:cs typeface="Comic Sans MS"/>
              </a:rPr>
              <a:t>Main branches</a:t>
            </a:r>
            <a:endParaRPr lang="en-US" sz="3600" dirty="0">
              <a:latin typeface="Comic Sans MS"/>
              <a:cs typeface="Comic Sans MS"/>
            </a:endParaRPr>
          </a:p>
        </p:txBody>
      </p:sp>
      <p:sp>
        <p:nvSpPr>
          <p:cNvPr id="5" name="TextBox 4"/>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4"/>
              </a:rPr>
              <a:t>http://nvie.com/git-model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12985" y="800100"/>
            <a:ext cx="6774898" cy="6057900"/>
          </a:xfrm>
          <a:prstGeom prst="rect">
            <a:avLst/>
          </a:prstGeom>
        </p:spPr>
      </p:pic>
      <p:sp>
        <p:nvSpPr>
          <p:cNvPr id="3" name="Title 2"/>
          <p:cNvSpPr>
            <a:spLocks noGrp="1"/>
          </p:cNvSpPr>
          <p:nvPr>
            <p:ph type="title"/>
          </p:nvPr>
        </p:nvSpPr>
        <p:spPr>
          <a:xfrm>
            <a:off x="0" y="0"/>
            <a:ext cx="8229600" cy="800100"/>
          </a:xfrm>
        </p:spPr>
        <p:txBody>
          <a:bodyPr>
            <a:normAutofit/>
          </a:bodyPr>
          <a:lstStyle/>
          <a:p>
            <a:pPr algn="l"/>
            <a:r>
              <a:rPr lang="en-US" sz="4000" dirty="0" smtClean="0">
                <a:latin typeface="Comic Sans MS"/>
                <a:cs typeface="Comic Sans MS"/>
              </a:rPr>
              <a:t>Feature branches</a:t>
            </a:r>
            <a:endParaRPr lang="en-US" sz="4000" dirty="0">
              <a:latin typeface="Comic Sans MS"/>
              <a:cs typeface="Comic Sans MS"/>
            </a:endParaRPr>
          </a:p>
        </p:txBody>
      </p:sp>
      <p:cxnSp>
        <p:nvCxnSpPr>
          <p:cNvPr id="5" name="Straight Connector 4"/>
          <p:cNvCxnSpPr/>
          <p:nvPr/>
        </p:nvCxnSpPr>
        <p:spPr>
          <a:xfrm rot="16200000" flipH="1">
            <a:off x="5829905" y="2709333"/>
            <a:ext cx="3144762" cy="2128762"/>
          </a:xfrm>
          <a:prstGeom prst="line">
            <a:avLst/>
          </a:prstGeom>
          <a:ln w="76200" cmpd="sng">
            <a:solidFill>
              <a:srgbClr val="FF0000">
                <a:alpha val="60000"/>
              </a:srgbClr>
            </a:solidFill>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4"/>
              </a:rPr>
              <a:t>http://nvie.com/git-model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0" cy="737810"/>
          </a:xfrm>
        </p:spPr>
        <p:txBody>
          <a:bodyPr>
            <a:normAutofit/>
          </a:bodyPr>
          <a:lstStyle/>
          <a:p>
            <a:pPr algn="l"/>
            <a:r>
              <a:rPr lang="en-US" sz="3600" dirty="0" smtClean="0">
                <a:latin typeface="Comic Sans MS"/>
                <a:cs typeface="Comic Sans MS"/>
              </a:rPr>
              <a:t>Release branches</a:t>
            </a:r>
            <a:endParaRPr lang="en-US" sz="3600" dirty="0">
              <a:latin typeface="Comic Sans MS"/>
              <a:cs typeface="Comic Sans MS"/>
            </a:endParaRPr>
          </a:p>
        </p:txBody>
      </p:sp>
      <p:sp>
        <p:nvSpPr>
          <p:cNvPr id="3" name="Content Placeholder 2"/>
          <p:cNvSpPr>
            <a:spLocks noGrp="1"/>
          </p:cNvSpPr>
          <p:nvPr>
            <p:ph idx="1"/>
          </p:nvPr>
        </p:nvSpPr>
        <p:spPr/>
        <p:txBody>
          <a:bodyPr>
            <a:normAutofit/>
          </a:bodyPr>
          <a:lstStyle/>
          <a:p>
            <a:r>
              <a:rPr lang="en-US" sz="2800" dirty="0" smtClean="0">
                <a:solidFill>
                  <a:srgbClr val="3366FF"/>
                </a:solidFill>
                <a:latin typeface="Comic Sans MS"/>
                <a:cs typeface="Comic Sans MS"/>
              </a:rPr>
              <a:t>Branched from </a:t>
            </a:r>
            <a:r>
              <a:rPr lang="en-US" sz="2800" dirty="0" smtClean="0">
                <a:solidFill>
                  <a:srgbClr val="3366FF"/>
                </a:solidFill>
                <a:latin typeface="Courier"/>
                <a:cs typeface="Courier"/>
              </a:rPr>
              <a:t>develop</a:t>
            </a:r>
            <a:r>
              <a:rPr lang="en-US" sz="2800" dirty="0" smtClean="0">
                <a:solidFill>
                  <a:srgbClr val="3366FF"/>
                </a:solidFill>
                <a:latin typeface="Comic Sans MS"/>
                <a:cs typeface="Comic Sans MS"/>
              </a:rPr>
              <a:t> when it almost reflects the desired new release</a:t>
            </a:r>
          </a:p>
          <a:p>
            <a:r>
              <a:rPr lang="en-US" sz="2800" dirty="0" smtClean="0">
                <a:solidFill>
                  <a:srgbClr val="3366FF"/>
                </a:solidFill>
                <a:latin typeface="Comic Sans MS"/>
                <a:cs typeface="Comic Sans MS"/>
              </a:rPr>
              <a:t>Bug fixes for the release are applied here</a:t>
            </a:r>
          </a:p>
          <a:p>
            <a:r>
              <a:rPr lang="en-US" sz="2800" dirty="0" smtClean="0">
                <a:solidFill>
                  <a:srgbClr val="3366FF"/>
                </a:solidFill>
                <a:latin typeface="Comic Sans MS"/>
                <a:cs typeface="Comic Sans MS"/>
              </a:rPr>
              <a:t>No new features may be added to this branch</a:t>
            </a:r>
          </a:p>
          <a:p>
            <a:r>
              <a:rPr lang="en-US" sz="2800" dirty="0" smtClean="0">
                <a:solidFill>
                  <a:srgbClr val="3366FF"/>
                </a:solidFill>
                <a:latin typeface="Comic Sans MS"/>
                <a:cs typeface="Comic Sans MS"/>
              </a:rPr>
              <a:t>New feature development can continue in parallel on the </a:t>
            </a:r>
            <a:r>
              <a:rPr lang="en-US" sz="2800" dirty="0" smtClean="0">
                <a:solidFill>
                  <a:srgbClr val="3366FF"/>
                </a:solidFill>
                <a:latin typeface="Courier"/>
                <a:cs typeface="Courier"/>
              </a:rPr>
              <a:t>develop</a:t>
            </a:r>
            <a:r>
              <a:rPr lang="en-US" sz="2800" dirty="0" smtClean="0">
                <a:solidFill>
                  <a:srgbClr val="3366FF"/>
                </a:solidFill>
                <a:latin typeface="Comic Sans MS"/>
                <a:cs typeface="Comic Sans MS"/>
              </a:rPr>
              <a:t> branch</a:t>
            </a:r>
            <a:endParaRPr lang="en-US" sz="2800" dirty="0">
              <a:solidFill>
                <a:srgbClr val="3366FF"/>
              </a:solidFill>
              <a:latin typeface="Comic Sans MS"/>
              <a:cs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1442" y="613832"/>
            <a:ext cx="4542558" cy="6244167"/>
          </a:xfrm>
          <a:prstGeom prst="rect">
            <a:avLst/>
          </a:prstGeom>
        </p:spPr>
      </p:pic>
      <p:sp>
        <p:nvSpPr>
          <p:cNvPr id="3" name="Title 2"/>
          <p:cNvSpPr>
            <a:spLocks noGrp="1"/>
          </p:cNvSpPr>
          <p:nvPr>
            <p:ph type="title"/>
          </p:nvPr>
        </p:nvSpPr>
        <p:spPr>
          <a:xfrm>
            <a:off x="0" y="0"/>
            <a:ext cx="8229600" cy="772031"/>
          </a:xfrm>
        </p:spPr>
        <p:txBody>
          <a:bodyPr>
            <a:normAutofit/>
          </a:bodyPr>
          <a:lstStyle/>
          <a:p>
            <a:pPr algn="l"/>
            <a:r>
              <a:rPr lang="en-US" sz="4000" dirty="0" err="1" smtClean="0">
                <a:latin typeface="Comic Sans MS"/>
                <a:cs typeface="Comic Sans MS"/>
              </a:rPr>
              <a:t>Hotfix</a:t>
            </a:r>
            <a:r>
              <a:rPr lang="en-US" sz="4000" dirty="0" smtClean="0">
                <a:latin typeface="Comic Sans MS"/>
                <a:cs typeface="Comic Sans MS"/>
              </a:rPr>
              <a:t> Branches</a:t>
            </a:r>
            <a:endParaRPr lang="en-US" sz="4000" dirty="0">
              <a:latin typeface="Comic Sans MS"/>
              <a:cs typeface="Comic Sans MS"/>
            </a:endParaRPr>
          </a:p>
        </p:txBody>
      </p:sp>
      <p:sp>
        <p:nvSpPr>
          <p:cNvPr id="4" name="TextBox 3"/>
          <p:cNvSpPr txBox="1"/>
          <p:nvPr/>
        </p:nvSpPr>
        <p:spPr>
          <a:xfrm>
            <a:off x="381000" y="1460500"/>
            <a:ext cx="4339167" cy="1569660"/>
          </a:xfrm>
          <a:prstGeom prst="rect">
            <a:avLst/>
          </a:prstGeom>
          <a:noFill/>
        </p:spPr>
        <p:txBody>
          <a:bodyPr wrap="square" rtlCol="0">
            <a:spAutoFit/>
          </a:bodyPr>
          <a:lstStyle/>
          <a:p>
            <a:r>
              <a:rPr lang="en-US" sz="3200" dirty="0" smtClean="0">
                <a:solidFill>
                  <a:srgbClr val="3366FF"/>
                </a:solidFill>
                <a:latin typeface="Comic Sans MS"/>
                <a:cs typeface="Comic Sans MS"/>
              </a:rPr>
              <a:t>Are like release branches, but for bug fixes</a:t>
            </a:r>
            <a:endParaRPr lang="en-US" sz="3200" dirty="0">
              <a:solidFill>
                <a:srgbClr val="3366FF"/>
              </a:solidFill>
              <a:latin typeface="Comic Sans MS"/>
              <a:cs typeface="Comic Sans MS"/>
            </a:endParaRPr>
          </a:p>
        </p:txBody>
      </p:sp>
      <p:sp>
        <p:nvSpPr>
          <p:cNvPr id="5" name="TextBox 4"/>
          <p:cNvSpPr txBox="1"/>
          <p:nvPr/>
        </p:nvSpPr>
        <p:spPr>
          <a:xfrm>
            <a:off x="0" y="6488668"/>
            <a:ext cx="3001430" cy="369332"/>
          </a:xfrm>
          <a:prstGeom prst="rect">
            <a:avLst/>
          </a:prstGeom>
          <a:noFill/>
        </p:spPr>
        <p:txBody>
          <a:bodyPr wrap="none" rtlCol="0">
            <a:spAutoFit/>
          </a:bodyPr>
          <a:lstStyle/>
          <a:p>
            <a:r>
              <a:rPr lang="en-US" dirty="0" smtClean="0">
                <a:latin typeface="Comic Sans MS"/>
                <a:cs typeface="Comic Sans MS"/>
                <a:hlinkClick r:id="rId4"/>
              </a:rPr>
              <a:t>http://nvie.com/git-model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TotalTime>
  <Words>3468</Words>
  <Application>Microsoft Macintosh PowerPoint</Application>
  <PresentationFormat>On-screen Show (4:3)</PresentationFormat>
  <Paragraphs>256</Paragraphs>
  <Slides>10</Slides>
  <Notes>8</Notes>
  <HiddenSlides>0</HiddenSlides>
  <MMClips>0</MMClips>
  <ScaleCrop>false</ScaleCrop>
  <HeadingPairs>
    <vt:vector size="4" baseType="variant">
      <vt:variant>
        <vt:lpstr>Design Template</vt:lpstr>
      </vt:variant>
      <vt:variant>
        <vt:i4>1</vt:i4>
      </vt:variant>
      <vt:variant>
        <vt:lpstr>Slide Titles</vt:lpstr>
      </vt:variant>
      <vt:variant>
        <vt:i4>10</vt:i4>
      </vt:variant>
    </vt:vector>
  </HeadingPairs>
  <TitlesOfParts>
    <vt:vector size="11" baseType="lpstr">
      <vt:lpstr>Office Theme</vt:lpstr>
      <vt:lpstr>A Git Workflow Model</vt:lpstr>
      <vt:lpstr>Slide 2</vt:lpstr>
      <vt:lpstr>Slide 3</vt:lpstr>
      <vt:lpstr>Slide 4</vt:lpstr>
      <vt:lpstr>Repository relationships</vt:lpstr>
      <vt:lpstr>Main branches</vt:lpstr>
      <vt:lpstr>Feature branches</vt:lpstr>
      <vt:lpstr>Release branches</vt:lpstr>
      <vt:lpstr>Hotfix Branches</vt:lpstr>
      <vt:lpstr>Support Branches</vt:lpstr>
    </vt:vector>
  </TitlesOfParts>
  <Company>Florida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Git Workflow Model</dc:title>
  <dc:creator>Theodore Baker</dc:creator>
  <cp:lastModifiedBy>Theodore Baker</cp:lastModifiedBy>
  <cp:revision>5</cp:revision>
  <dcterms:created xsi:type="dcterms:W3CDTF">2010-02-23T22:20:20Z</dcterms:created>
  <dcterms:modified xsi:type="dcterms:W3CDTF">2010-02-23T22:21:14Z</dcterms:modified>
</cp:coreProperties>
</file>