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Chelsea Market"/>
      <p:regular r:id="rId23"/>
    </p:embeddedFont>
    <p:embeddedFont>
      <p:font typeface="Dancing Script"/>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DancingScript-regular.fntdata"/><Relationship Id="rId23" Type="http://schemas.openxmlformats.org/officeDocument/2006/relationships/font" Target="fonts/ChelseaMarke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DancingScrip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7af8488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7af8488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7af848838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7af848838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7af848838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7af848838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7af84883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7af84883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7af848838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7af848838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atomickilroy.github.io/Final-Project/"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github.com/hajaf/final-Project" TargetMode="External"/><Relationship Id="rId6" Type="http://schemas.openxmlformats.org/officeDocument/2006/relationships/hyperlink" Target="https://atomickilroy.github.io/Final-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730750" y="489300"/>
            <a:ext cx="5808000" cy="8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500">
                <a:latin typeface="Chelsea Market"/>
                <a:ea typeface="Chelsea Market"/>
                <a:cs typeface="Chelsea Market"/>
                <a:sym typeface="Chelsea Market"/>
              </a:rPr>
              <a:t>World Happiness Report</a:t>
            </a:r>
            <a:endParaRPr b="0" sz="3500">
              <a:latin typeface="Chelsea Market"/>
              <a:ea typeface="Chelsea Market"/>
              <a:cs typeface="Chelsea Market"/>
              <a:sym typeface="Chelsea Market"/>
            </a:endParaRPr>
          </a:p>
          <a:p>
            <a:pPr indent="0" lvl="0" marL="0" rtl="0" algn="l">
              <a:spcBef>
                <a:spcPts val="0"/>
              </a:spcBef>
              <a:spcAft>
                <a:spcPts val="0"/>
              </a:spcAft>
              <a:buNone/>
            </a:pPr>
            <a:r>
              <a:t/>
            </a:r>
            <a:endParaRPr sz="2700">
              <a:highlight>
                <a:schemeClr val="dk1"/>
              </a:highlight>
              <a:latin typeface="Arial"/>
              <a:ea typeface="Arial"/>
              <a:cs typeface="Arial"/>
              <a:sym typeface="Arial"/>
            </a:endParaRPr>
          </a:p>
        </p:txBody>
      </p:sp>
      <p:sp>
        <p:nvSpPr>
          <p:cNvPr id="73" name="Google Shape;73;p13"/>
          <p:cNvSpPr txBox="1"/>
          <p:nvPr>
            <p:ph idx="1" type="subTitle"/>
          </p:nvPr>
        </p:nvSpPr>
        <p:spPr>
          <a:xfrm>
            <a:off x="650050" y="1658100"/>
            <a:ext cx="1641000" cy="209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700">
                <a:latin typeface="Chelsea Market"/>
                <a:ea typeface="Chelsea Market"/>
                <a:cs typeface="Chelsea Market"/>
                <a:sym typeface="Chelsea Market"/>
              </a:rPr>
              <a:t>By:</a:t>
            </a:r>
            <a:endParaRPr b="1" sz="2700">
              <a:latin typeface="Chelsea Market"/>
              <a:ea typeface="Chelsea Market"/>
              <a:cs typeface="Chelsea Market"/>
              <a:sym typeface="Chelsea Market"/>
            </a:endParaRPr>
          </a:p>
          <a:p>
            <a:pPr indent="0" lvl="0" marL="0" rtl="0" algn="l">
              <a:spcBef>
                <a:spcPts val="0"/>
              </a:spcBef>
              <a:spcAft>
                <a:spcPts val="0"/>
              </a:spcAft>
              <a:buClr>
                <a:schemeClr val="dk2"/>
              </a:buClr>
              <a:buSzPts val="1100"/>
              <a:buFont typeface="Arial"/>
              <a:buNone/>
            </a:pPr>
            <a:r>
              <a:rPr b="1" lang="en" sz="2700">
                <a:latin typeface="Chelsea Market"/>
                <a:ea typeface="Chelsea Market"/>
                <a:cs typeface="Chelsea Market"/>
                <a:sym typeface="Chelsea Market"/>
              </a:rPr>
              <a:t>Cara</a:t>
            </a:r>
            <a:endParaRPr b="1" sz="2700">
              <a:latin typeface="Chelsea Market"/>
              <a:ea typeface="Chelsea Market"/>
              <a:cs typeface="Chelsea Market"/>
              <a:sym typeface="Chelsea Market"/>
            </a:endParaRPr>
          </a:p>
          <a:p>
            <a:pPr indent="0" lvl="0" marL="0" rtl="0" algn="l">
              <a:spcBef>
                <a:spcPts val="0"/>
              </a:spcBef>
              <a:spcAft>
                <a:spcPts val="0"/>
              </a:spcAft>
              <a:buClr>
                <a:schemeClr val="dk2"/>
              </a:buClr>
              <a:buSzPts val="1100"/>
              <a:buFont typeface="Arial"/>
              <a:buNone/>
            </a:pPr>
            <a:r>
              <a:rPr b="1" lang="en" sz="2700">
                <a:latin typeface="Chelsea Market"/>
                <a:ea typeface="Chelsea Market"/>
                <a:cs typeface="Chelsea Market"/>
                <a:sym typeface="Chelsea Market"/>
              </a:rPr>
              <a:t>Clarissa</a:t>
            </a:r>
            <a:endParaRPr b="1" sz="2700">
              <a:latin typeface="Chelsea Market"/>
              <a:ea typeface="Chelsea Market"/>
              <a:cs typeface="Chelsea Market"/>
              <a:sym typeface="Chelsea Market"/>
            </a:endParaRPr>
          </a:p>
          <a:p>
            <a:pPr indent="0" lvl="0" marL="0" rtl="0" algn="l">
              <a:spcBef>
                <a:spcPts val="0"/>
              </a:spcBef>
              <a:spcAft>
                <a:spcPts val="0"/>
              </a:spcAft>
              <a:buClr>
                <a:schemeClr val="dk2"/>
              </a:buClr>
              <a:buSzPts val="1100"/>
              <a:buFont typeface="Arial"/>
              <a:buNone/>
            </a:pPr>
            <a:r>
              <a:rPr b="1" lang="en" sz="2700">
                <a:latin typeface="Chelsea Market"/>
                <a:ea typeface="Chelsea Market"/>
                <a:cs typeface="Chelsea Market"/>
                <a:sym typeface="Chelsea Market"/>
              </a:rPr>
              <a:t>Haja</a:t>
            </a:r>
            <a:endParaRPr b="1" sz="2700">
              <a:latin typeface="Chelsea Market"/>
              <a:ea typeface="Chelsea Market"/>
              <a:cs typeface="Chelsea Market"/>
              <a:sym typeface="Chelsea Market"/>
            </a:endParaRPr>
          </a:p>
          <a:p>
            <a:pPr indent="0" lvl="0" marL="0" rtl="0" algn="l">
              <a:spcBef>
                <a:spcPts val="0"/>
              </a:spcBef>
              <a:spcAft>
                <a:spcPts val="0"/>
              </a:spcAft>
              <a:buClr>
                <a:schemeClr val="dk2"/>
              </a:buClr>
              <a:buSzPts val="1100"/>
              <a:buFont typeface="Arial"/>
              <a:buNone/>
            </a:pPr>
            <a:r>
              <a:rPr b="1" lang="en" sz="2700">
                <a:latin typeface="Chelsea Market"/>
                <a:ea typeface="Chelsea Market"/>
                <a:cs typeface="Chelsea Market"/>
                <a:sym typeface="Chelsea Market"/>
              </a:rPr>
              <a:t>Nathan</a:t>
            </a:r>
            <a:endParaRPr b="1" sz="2700">
              <a:latin typeface="Chelsea Market"/>
              <a:ea typeface="Chelsea Market"/>
              <a:cs typeface="Chelsea Market"/>
              <a:sym typeface="Chelsea Market"/>
            </a:endParaRPr>
          </a:p>
          <a:p>
            <a:pPr indent="0" lvl="0" marL="0" rtl="0" algn="l">
              <a:spcBef>
                <a:spcPts val="0"/>
              </a:spcBef>
              <a:spcAft>
                <a:spcPts val="0"/>
              </a:spcAft>
              <a:buNone/>
            </a:pPr>
            <a:r>
              <a:t/>
            </a:r>
            <a:endParaRPr b="1" sz="2400"/>
          </a:p>
        </p:txBody>
      </p:sp>
      <p:pic>
        <p:nvPicPr>
          <p:cNvPr id="74" name="Google Shape;74;p13"/>
          <p:cNvPicPr preferRelativeResize="0"/>
          <p:nvPr/>
        </p:nvPicPr>
        <p:blipFill>
          <a:blip r:embed="rId3">
            <a:alphaModFix/>
          </a:blip>
          <a:stretch>
            <a:fillRect/>
          </a:stretch>
        </p:blipFill>
        <p:spPr>
          <a:xfrm>
            <a:off x="2893000" y="1293900"/>
            <a:ext cx="5341949" cy="3338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169675"/>
            <a:ext cx="68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000000"/>
                </a:solidFill>
                <a:latin typeface="Chelsea Market"/>
                <a:ea typeface="Chelsea Market"/>
                <a:cs typeface="Chelsea Market"/>
                <a:sym typeface="Chelsea Market"/>
              </a:rPr>
              <a:t>Why world happiness?</a:t>
            </a:r>
            <a:endParaRPr sz="2400">
              <a:solidFill>
                <a:srgbClr val="000000"/>
              </a:solidFill>
              <a:latin typeface="Chelsea Market"/>
              <a:ea typeface="Chelsea Market"/>
              <a:cs typeface="Chelsea Market"/>
              <a:sym typeface="Chelsea Market"/>
            </a:endParaRPr>
          </a:p>
        </p:txBody>
      </p:sp>
      <p:sp>
        <p:nvSpPr>
          <p:cNvPr id="80" name="Google Shape;80;p14"/>
          <p:cNvSpPr txBox="1"/>
          <p:nvPr>
            <p:ph idx="4294967295" type="title"/>
          </p:nvPr>
        </p:nvSpPr>
        <p:spPr>
          <a:xfrm>
            <a:off x="535775" y="984500"/>
            <a:ext cx="8110500" cy="3563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300"/>
              </a:spcBef>
              <a:spcAft>
                <a:spcPts val="0"/>
              </a:spcAft>
              <a:buClr>
                <a:srgbClr val="24292F"/>
              </a:buClr>
              <a:buSzPts val="1800"/>
              <a:buFont typeface="Chelsea Market"/>
              <a:buChar char="●"/>
            </a:pPr>
            <a:r>
              <a:rPr b="0" lang="en" sz="1800">
                <a:solidFill>
                  <a:srgbClr val="24292F"/>
                </a:solidFill>
                <a:highlight>
                  <a:srgbClr val="FFFFFF"/>
                </a:highlight>
                <a:latin typeface="Chelsea Market"/>
                <a:ea typeface="Chelsea Market"/>
                <a:cs typeface="Chelsea Market"/>
                <a:sym typeface="Chelsea Market"/>
              </a:rPr>
              <a:t>Each individual in this group come from different backgrounds and would like to analysis different countries happiness index.</a:t>
            </a:r>
            <a:endParaRPr b="0"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0" sz="16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sp>
        <p:nvSpPr>
          <p:cNvPr id="81" name="Google Shape;81;p14"/>
          <p:cNvSpPr txBox="1"/>
          <p:nvPr/>
        </p:nvSpPr>
        <p:spPr>
          <a:xfrm>
            <a:off x="622825" y="29133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83100" y="896175"/>
            <a:ext cx="8622300" cy="365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helsea Market"/>
              <a:buChar char="●"/>
            </a:pPr>
            <a:r>
              <a:rPr b="0" lang="en" sz="2400">
                <a:latin typeface="Chelsea Market"/>
                <a:ea typeface="Chelsea Market"/>
                <a:cs typeface="Chelsea Market"/>
                <a:sym typeface="Chelsea Market"/>
              </a:rPr>
              <a:t>Used pandas to clean data and create new datasets</a:t>
            </a:r>
            <a:endParaRPr b="0" sz="2400">
              <a:latin typeface="Chelsea Market"/>
              <a:ea typeface="Chelsea Market"/>
              <a:cs typeface="Chelsea Market"/>
              <a:sym typeface="Chelsea Market"/>
            </a:endParaRPr>
          </a:p>
          <a:p>
            <a:pPr indent="-381000" lvl="0" marL="457200" rtl="0" algn="l">
              <a:spcBef>
                <a:spcPts val="0"/>
              </a:spcBef>
              <a:spcAft>
                <a:spcPts val="0"/>
              </a:spcAft>
              <a:buSzPts val="2400"/>
              <a:buFont typeface="Chelsea Market"/>
              <a:buChar char="●"/>
            </a:pPr>
            <a:r>
              <a:rPr b="0" lang="en" sz="2400">
                <a:latin typeface="Chelsea Market"/>
                <a:ea typeface="Chelsea Market"/>
                <a:cs typeface="Chelsea Market"/>
                <a:sym typeface="Chelsea Market"/>
              </a:rPr>
              <a:t>Needed to be same size</a:t>
            </a:r>
            <a:endParaRPr b="0" sz="2400">
              <a:latin typeface="Chelsea Market"/>
              <a:ea typeface="Chelsea Market"/>
              <a:cs typeface="Chelsea Market"/>
              <a:sym typeface="Chelsea Market"/>
            </a:endParaRPr>
          </a:p>
          <a:p>
            <a:pPr indent="-381000" lvl="0" marL="457200" rtl="0" algn="l">
              <a:spcBef>
                <a:spcPts val="0"/>
              </a:spcBef>
              <a:spcAft>
                <a:spcPts val="0"/>
              </a:spcAft>
              <a:buSzPts val="2400"/>
              <a:buFont typeface="Chelsea Market"/>
              <a:buChar char="●"/>
            </a:pPr>
            <a:r>
              <a:rPr b="0" lang="en" sz="2400">
                <a:latin typeface="Chelsea Market"/>
                <a:ea typeface="Chelsea Market"/>
                <a:cs typeface="Chelsea Market"/>
                <a:sym typeface="Chelsea Market"/>
              </a:rPr>
              <a:t>Column names needed to be easy to work with</a:t>
            </a:r>
            <a:endParaRPr b="0" sz="2400">
              <a:latin typeface="Chelsea Market"/>
              <a:ea typeface="Chelsea Market"/>
              <a:cs typeface="Chelsea Market"/>
              <a:sym typeface="Chelsea Market"/>
            </a:endParaRPr>
          </a:p>
          <a:p>
            <a:pPr indent="-381000" lvl="0" marL="457200" rtl="0" algn="l">
              <a:spcBef>
                <a:spcPts val="0"/>
              </a:spcBef>
              <a:spcAft>
                <a:spcPts val="0"/>
              </a:spcAft>
              <a:buSzPts val="2400"/>
              <a:buFont typeface="Chelsea Market"/>
              <a:buChar char="●"/>
            </a:pPr>
            <a:r>
              <a:rPr b="0" lang="en" sz="2400">
                <a:latin typeface="Chelsea Market"/>
                <a:ea typeface="Chelsea Market"/>
                <a:cs typeface="Chelsea Market"/>
                <a:sym typeface="Chelsea Market"/>
              </a:rPr>
              <a:t>Made values more uniform </a:t>
            </a:r>
            <a:endParaRPr b="0" sz="2400">
              <a:latin typeface="Chelsea Market"/>
              <a:ea typeface="Chelsea Market"/>
              <a:cs typeface="Chelsea Market"/>
              <a:sym typeface="Chelsea Market"/>
            </a:endParaRPr>
          </a:p>
          <a:p>
            <a:pPr indent="0" lvl="0" marL="457200" rtl="0" algn="l">
              <a:spcBef>
                <a:spcPts val="1000"/>
              </a:spcBef>
              <a:spcAft>
                <a:spcPts val="0"/>
              </a:spcAft>
              <a:buNone/>
            </a:pPr>
            <a:r>
              <a:t/>
            </a:r>
            <a:endParaRPr b="0" sz="2400">
              <a:latin typeface="Chelsea Market"/>
              <a:ea typeface="Chelsea Market"/>
              <a:cs typeface="Chelsea Market"/>
              <a:sym typeface="Chelsea Market"/>
            </a:endParaRPr>
          </a:p>
          <a:p>
            <a:pPr indent="0" lvl="0" marL="457200" rtl="0" algn="l">
              <a:spcBef>
                <a:spcPts val="1000"/>
              </a:spcBef>
              <a:spcAft>
                <a:spcPts val="1000"/>
              </a:spcAft>
              <a:buNone/>
            </a:pPr>
            <a:r>
              <a:t/>
            </a:r>
            <a:endParaRPr b="0" sz="2400">
              <a:latin typeface="Chelsea Market"/>
              <a:ea typeface="Chelsea Market"/>
              <a:cs typeface="Chelsea Market"/>
              <a:sym typeface="Chelsea Market"/>
            </a:endParaRPr>
          </a:p>
        </p:txBody>
      </p:sp>
      <p:grpSp>
        <p:nvGrpSpPr>
          <p:cNvPr id="87" name="Google Shape;87;p15"/>
          <p:cNvGrpSpPr/>
          <p:nvPr/>
        </p:nvGrpSpPr>
        <p:grpSpPr>
          <a:xfrm>
            <a:off x="6781388" y="2464035"/>
            <a:ext cx="2212050" cy="2537076"/>
            <a:chOff x="6803275" y="395363"/>
            <a:chExt cx="2212050" cy="2537076"/>
          </a:xfrm>
        </p:grpSpPr>
        <p:pic>
          <p:nvPicPr>
            <p:cNvPr id="88" name="Google Shape;88;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9" name="Google Shape;89;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0" name="Google Shape;90;p15"/>
            <p:cNvSpPr txBox="1"/>
            <p:nvPr/>
          </p:nvSpPr>
          <p:spPr>
            <a:xfrm>
              <a:off x="6944812" y="929078"/>
              <a:ext cx="1929000" cy="17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sz="1200">
                  <a:solidFill>
                    <a:schemeClr val="dk2"/>
                  </a:solidFill>
                  <a:latin typeface="Chelsea Market"/>
                  <a:ea typeface="Chelsea Market"/>
                  <a:cs typeface="Chelsea Market"/>
                  <a:sym typeface="Chelsea Market"/>
                </a:rPr>
                <a:t>An example of some columns we deleted were __________________</a:t>
              </a:r>
              <a:endParaRPr b="1" sz="1200">
                <a:solidFill>
                  <a:schemeClr val="dk2"/>
                </a:solidFill>
                <a:latin typeface="Chelsea Market"/>
                <a:ea typeface="Chelsea Market"/>
                <a:cs typeface="Chelsea Market"/>
                <a:sym typeface="Chelsea Market"/>
              </a:endParaRPr>
            </a:p>
          </p:txBody>
        </p:sp>
      </p:grpSp>
      <p:sp>
        <p:nvSpPr>
          <p:cNvPr id="91" name="Google Shape;91;p15"/>
          <p:cNvSpPr txBox="1"/>
          <p:nvPr>
            <p:ph type="title"/>
          </p:nvPr>
        </p:nvSpPr>
        <p:spPr>
          <a:xfrm>
            <a:off x="750350" y="62400"/>
            <a:ext cx="689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FFFFFF"/>
                </a:solidFill>
                <a:latin typeface="Chelsea Market"/>
                <a:ea typeface="Chelsea Market"/>
                <a:cs typeface="Chelsea Market"/>
                <a:sym typeface="Chelsea Market"/>
              </a:rPr>
              <a:t>Data cleaning</a:t>
            </a:r>
            <a:endParaRPr sz="2400">
              <a:solidFill>
                <a:srgbClr val="FFFFFF"/>
              </a:solidFill>
              <a:latin typeface="Chelsea Market"/>
              <a:ea typeface="Chelsea Market"/>
              <a:cs typeface="Chelsea Market"/>
              <a:sym typeface="Chelsea Marke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5" name="Shape 95"/>
        <p:cNvGrpSpPr/>
        <p:nvPr/>
      </p:nvGrpSpPr>
      <p:grpSpPr>
        <a:xfrm>
          <a:off x="0" y="0"/>
          <a:ext cx="0" cy="0"/>
          <a:chOff x="0" y="0"/>
          <a:chExt cx="0" cy="0"/>
        </a:xfrm>
      </p:grpSpPr>
      <p:pic>
        <p:nvPicPr>
          <p:cNvPr id="96" name="Google Shape;96;p16"/>
          <p:cNvPicPr preferRelativeResize="0"/>
          <p:nvPr/>
        </p:nvPicPr>
        <p:blipFill rotWithShape="1">
          <a:blip r:embed="rId3">
            <a:alphaModFix/>
          </a:blip>
          <a:srcRect b="0" l="0" r="685" t="0"/>
          <a:stretch/>
        </p:blipFill>
        <p:spPr>
          <a:xfrm>
            <a:off x="1091800" y="162725"/>
            <a:ext cx="7282950" cy="4818049"/>
          </a:xfrm>
          <a:prstGeom prst="rect">
            <a:avLst/>
          </a:prstGeom>
          <a:noFill/>
          <a:ln>
            <a:noFill/>
          </a:ln>
        </p:spPr>
      </p:pic>
      <p:pic>
        <p:nvPicPr>
          <p:cNvPr descr="Piece of duct tape sticking a note to the slide" id="97" name="Google Shape;97;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99" name="Google Shape;99;p16"/>
          <p:cNvSpPr txBox="1"/>
          <p:nvPr>
            <p:ph idx="4294967295" type="body"/>
          </p:nvPr>
        </p:nvSpPr>
        <p:spPr>
          <a:xfrm>
            <a:off x="1508350" y="1653500"/>
            <a:ext cx="6569700" cy="3051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F"/>
              </a:buClr>
              <a:buSzPts val="1200"/>
              <a:buFont typeface="Chelsea Market"/>
              <a:buChar char="●"/>
            </a:pPr>
            <a:r>
              <a:rPr lang="en" sz="1200">
                <a:solidFill>
                  <a:srgbClr val="24292F"/>
                </a:solidFill>
                <a:highlight>
                  <a:schemeClr val="lt1"/>
                </a:highlight>
                <a:latin typeface="Chelsea Market"/>
                <a:ea typeface="Chelsea Market"/>
                <a:cs typeface="Chelsea Market"/>
                <a:sym typeface="Chelsea Market"/>
              </a:rPr>
              <a:t>R Studio will be used to create a linear regression that represents the happiness of people across the world. Python will be used to clean data and to create data visualizations. Tableau will be used to create data visualizations and to create a happiness dashboard. SQL will be used to look up information and to join tables.</a:t>
            </a:r>
            <a:endParaRPr sz="1200">
              <a:latin typeface="Chelsea Market"/>
              <a:ea typeface="Chelsea Market"/>
              <a:cs typeface="Chelsea Market"/>
              <a:sym typeface="Chelsea Market"/>
            </a:endParaRPr>
          </a:p>
        </p:txBody>
      </p:sp>
      <p:sp>
        <p:nvSpPr>
          <p:cNvPr id="100" name="Google Shape;100;p16"/>
          <p:cNvSpPr txBox="1"/>
          <p:nvPr>
            <p:ph idx="4294967295" type="title"/>
          </p:nvPr>
        </p:nvSpPr>
        <p:spPr>
          <a:xfrm>
            <a:off x="4237575" y="929625"/>
            <a:ext cx="555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000000"/>
                </a:solidFill>
                <a:latin typeface="Chelsea Market"/>
                <a:ea typeface="Chelsea Market"/>
                <a:cs typeface="Chelsea Market"/>
                <a:sym typeface="Chelsea Market"/>
              </a:rPr>
              <a:t>R</a:t>
            </a:r>
            <a:endParaRPr sz="2400">
              <a:solidFill>
                <a:srgbClr val="000000"/>
              </a:solidFill>
              <a:latin typeface="Chelsea Market"/>
              <a:ea typeface="Chelsea Market"/>
              <a:cs typeface="Chelsea Market"/>
              <a:sym typeface="Chelsea Marke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nvSpPr>
        <p:spPr>
          <a:xfrm>
            <a:off x="3174450" y="75725"/>
            <a:ext cx="323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3600">
                <a:latin typeface="Chelsea Market"/>
                <a:ea typeface="Chelsea Market"/>
                <a:cs typeface="Chelsea Market"/>
                <a:sym typeface="Chelsea Market"/>
              </a:rPr>
              <a:t>Visualization</a:t>
            </a:r>
            <a:endParaRPr b="1" sz="3100">
              <a:solidFill>
                <a:srgbClr val="24292F"/>
              </a:solidFill>
              <a:highlight>
                <a:schemeClr val="lt1"/>
              </a:highlight>
              <a:latin typeface="Chelsea Market"/>
              <a:ea typeface="Chelsea Market"/>
              <a:cs typeface="Chelsea Market"/>
              <a:sym typeface="Chelsea Market"/>
            </a:endParaRPr>
          </a:p>
        </p:txBody>
      </p:sp>
      <p:sp>
        <p:nvSpPr>
          <p:cNvPr id="106" name="Google Shape;106;p17"/>
          <p:cNvSpPr txBox="1"/>
          <p:nvPr/>
        </p:nvSpPr>
        <p:spPr>
          <a:xfrm>
            <a:off x="309250" y="3527875"/>
            <a:ext cx="8418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helsea Market"/>
                <a:ea typeface="Chelsea Market"/>
                <a:cs typeface="Chelsea Market"/>
                <a:sym typeface="Chelsea Market"/>
              </a:rPr>
              <a:t>This visualization was made using matplotlib and seaborn (a Python data visualization based on matplotlib). The scatterplot shows the top 50 countries and their corresponding Family values. The scale of each circle is based on the country’s happiness score.</a:t>
            </a:r>
            <a:endParaRPr>
              <a:latin typeface="Chelsea Market"/>
              <a:ea typeface="Chelsea Market"/>
              <a:cs typeface="Chelsea Market"/>
              <a:sym typeface="Chelsea Market"/>
            </a:endParaRPr>
          </a:p>
        </p:txBody>
      </p:sp>
      <p:pic>
        <p:nvPicPr>
          <p:cNvPr id="107" name="Google Shape;107;p17"/>
          <p:cNvPicPr preferRelativeResize="0"/>
          <p:nvPr/>
        </p:nvPicPr>
        <p:blipFill>
          <a:blip r:embed="rId3">
            <a:alphaModFix/>
          </a:blip>
          <a:stretch>
            <a:fillRect/>
          </a:stretch>
        </p:blipFill>
        <p:spPr>
          <a:xfrm>
            <a:off x="2585600" y="967025"/>
            <a:ext cx="3866195" cy="240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nvSpPr>
        <p:spPr>
          <a:xfrm>
            <a:off x="3174450" y="75725"/>
            <a:ext cx="323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3600">
                <a:latin typeface="Chelsea Market"/>
                <a:ea typeface="Chelsea Market"/>
                <a:cs typeface="Chelsea Market"/>
                <a:sym typeface="Chelsea Market"/>
              </a:rPr>
              <a:t>Visualization</a:t>
            </a:r>
            <a:endParaRPr b="1" sz="3100">
              <a:solidFill>
                <a:srgbClr val="24292F"/>
              </a:solidFill>
              <a:highlight>
                <a:schemeClr val="lt1"/>
              </a:highlight>
              <a:latin typeface="Chelsea Market"/>
              <a:ea typeface="Chelsea Market"/>
              <a:cs typeface="Chelsea Market"/>
              <a:sym typeface="Chelsea Market"/>
            </a:endParaRPr>
          </a:p>
        </p:txBody>
      </p:sp>
      <p:sp>
        <p:nvSpPr>
          <p:cNvPr id="113" name="Google Shape;113;p18"/>
          <p:cNvSpPr txBox="1"/>
          <p:nvPr/>
        </p:nvSpPr>
        <p:spPr>
          <a:xfrm>
            <a:off x="574300" y="4171600"/>
            <a:ext cx="70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helsea Market"/>
                <a:ea typeface="Chelsea Market"/>
                <a:cs typeface="Chelsea Market"/>
                <a:sym typeface="Chelsea Market"/>
              </a:rPr>
              <a:t>This visualization was made on R using ggplot. This heatmap shows the average happiness score of each region and compares 2015 versus 2016.</a:t>
            </a:r>
            <a:endParaRPr>
              <a:solidFill>
                <a:schemeClr val="dk2"/>
              </a:solidFill>
              <a:latin typeface="Chelsea Market"/>
              <a:ea typeface="Chelsea Market"/>
              <a:cs typeface="Chelsea Market"/>
              <a:sym typeface="Chelsea Market"/>
            </a:endParaRPr>
          </a:p>
        </p:txBody>
      </p:sp>
      <p:pic>
        <p:nvPicPr>
          <p:cNvPr id="114" name="Google Shape;114;p18"/>
          <p:cNvPicPr preferRelativeResize="0"/>
          <p:nvPr/>
        </p:nvPicPr>
        <p:blipFill>
          <a:blip r:embed="rId3">
            <a:alphaModFix/>
          </a:blip>
          <a:stretch>
            <a:fillRect/>
          </a:stretch>
        </p:blipFill>
        <p:spPr>
          <a:xfrm>
            <a:off x="926288" y="967025"/>
            <a:ext cx="6307625" cy="3052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83100" y="896175"/>
            <a:ext cx="8622300" cy="365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Preprocessed the data by </a:t>
            </a:r>
            <a:r>
              <a:rPr b="0" lang="en" sz="1700">
                <a:latin typeface="Chelsea Market"/>
                <a:ea typeface="Chelsea Market"/>
                <a:cs typeface="Chelsea Market"/>
                <a:sym typeface="Chelsea Market"/>
              </a:rPr>
              <a:t>dropping</a:t>
            </a:r>
            <a:r>
              <a:rPr b="0" lang="en" sz="1700">
                <a:latin typeface="Chelsea Market"/>
                <a:ea typeface="Chelsea Market"/>
                <a:cs typeface="Chelsea Market"/>
                <a:sym typeface="Chelsea Market"/>
              </a:rPr>
              <a:t> unnecessary columns</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Determined features and set happiness score as target</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Split the data into training and testing sets</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Created models using 2015 and 2016 data separately</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Performed a linear regression model - 0.74 and 0.73 accuracy</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Random forest model - 0.73 and 0.69 accuracy</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Also calculated and ranked feature importance</a:t>
            </a:r>
            <a:endParaRPr b="0" sz="1700">
              <a:latin typeface="Chelsea Market"/>
              <a:ea typeface="Chelsea Market"/>
              <a:cs typeface="Chelsea Market"/>
              <a:sym typeface="Chelsea Market"/>
            </a:endParaRPr>
          </a:p>
          <a:p>
            <a:pPr indent="-336550" lvl="0" marL="457200" rtl="0" algn="l">
              <a:spcBef>
                <a:spcPts val="0"/>
              </a:spcBef>
              <a:spcAft>
                <a:spcPts val="0"/>
              </a:spcAft>
              <a:buSzPts val="1700"/>
              <a:buFont typeface="Chelsea Market"/>
              <a:buChar char="●"/>
            </a:pPr>
            <a:r>
              <a:rPr b="0" lang="en" sz="1700">
                <a:latin typeface="Chelsea Market"/>
                <a:ea typeface="Chelsea Market"/>
                <a:cs typeface="Chelsea Market"/>
                <a:sym typeface="Chelsea Market"/>
              </a:rPr>
              <a:t>SVM model - 0.75 and 0.69 accuracy</a:t>
            </a:r>
            <a:endParaRPr b="0" sz="1700">
              <a:latin typeface="Chelsea Market"/>
              <a:ea typeface="Chelsea Market"/>
              <a:cs typeface="Chelsea Market"/>
              <a:sym typeface="Chelsea Market"/>
            </a:endParaRPr>
          </a:p>
          <a:p>
            <a:pPr indent="0" lvl="0" marL="457200" rtl="0" algn="l">
              <a:spcBef>
                <a:spcPts val="1000"/>
              </a:spcBef>
              <a:spcAft>
                <a:spcPts val="1000"/>
              </a:spcAft>
              <a:buNone/>
            </a:pPr>
            <a:r>
              <a:t/>
            </a:r>
            <a:endParaRPr b="0" sz="1700">
              <a:latin typeface="Chelsea Market"/>
              <a:ea typeface="Chelsea Market"/>
              <a:cs typeface="Chelsea Market"/>
              <a:sym typeface="Chelsea Market"/>
            </a:endParaRPr>
          </a:p>
        </p:txBody>
      </p:sp>
      <p:grpSp>
        <p:nvGrpSpPr>
          <p:cNvPr id="120" name="Google Shape;120;p19"/>
          <p:cNvGrpSpPr/>
          <p:nvPr/>
        </p:nvGrpSpPr>
        <p:grpSpPr>
          <a:xfrm>
            <a:off x="6760700" y="2326066"/>
            <a:ext cx="2212050" cy="2817423"/>
            <a:chOff x="6803275" y="395363"/>
            <a:chExt cx="2212050" cy="2537076"/>
          </a:xfrm>
        </p:grpSpPr>
        <p:pic>
          <p:nvPicPr>
            <p:cNvPr id="121" name="Google Shape;121;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22" name="Google Shape;122;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23" name="Google Shape;123;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sp>
        <p:nvSpPr>
          <p:cNvPr id="124" name="Google Shape;124;p19"/>
          <p:cNvSpPr txBox="1"/>
          <p:nvPr>
            <p:ph type="title"/>
          </p:nvPr>
        </p:nvSpPr>
        <p:spPr>
          <a:xfrm>
            <a:off x="668075" y="128175"/>
            <a:ext cx="6974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700">
                <a:solidFill>
                  <a:srgbClr val="FFFFFF"/>
                </a:solidFill>
                <a:latin typeface="Chelsea Market"/>
                <a:ea typeface="Chelsea Market"/>
                <a:cs typeface="Chelsea Market"/>
                <a:sym typeface="Chelsea Market"/>
              </a:rPr>
              <a:t>Machine Learning</a:t>
            </a:r>
            <a:endParaRPr sz="3700">
              <a:solidFill>
                <a:srgbClr val="FFFFFF"/>
              </a:solidFill>
              <a:latin typeface="Chelsea Market"/>
              <a:ea typeface="Chelsea Market"/>
              <a:cs typeface="Chelsea Market"/>
              <a:sym typeface="Chelsea Marke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126200" y="94675"/>
            <a:ext cx="8803800" cy="10350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1800"/>
              </a:spcBef>
              <a:spcAft>
                <a:spcPts val="0"/>
              </a:spcAft>
              <a:buNone/>
            </a:pPr>
            <a:r>
              <a:rPr b="1" lang="en" sz="2100">
                <a:solidFill>
                  <a:srgbClr val="24292F"/>
                </a:solidFill>
                <a:highlight>
                  <a:schemeClr val="lt1"/>
                </a:highlight>
                <a:latin typeface="Chelsea Market"/>
                <a:ea typeface="Chelsea Market"/>
                <a:cs typeface="Chelsea Market"/>
                <a:sym typeface="Chelsea Market"/>
              </a:rPr>
              <a:t>Our webpage </a:t>
            </a:r>
            <a:endParaRPr b="1" sz="1700">
              <a:solidFill>
                <a:srgbClr val="24292F"/>
              </a:solidFill>
              <a:highlight>
                <a:schemeClr val="lt1"/>
              </a:highlight>
              <a:latin typeface="Chelsea Market"/>
              <a:ea typeface="Chelsea Market"/>
              <a:cs typeface="Chelsea Market"/>
              <a:sym typeface="Chelsea Market"/>
            </a:endParaRPr>
          </a:p>
          <a:p>
            <a:pPr indent="0" lvl="0" marL="0" marR="38100" rtl="0" algn="l">
              <a:spcBef>
                <a:spcPts val="1800"/>
              </a:spcBef>
              <a:spcAft>
                <a:spcPts val="1200"/>
              </a:spcAft>
              <a:buNone/>
            </a:pPr>
            <a:r>
              <a:t/>
            </a:r>
            <a:endParaRPr>
              <a:latin typeface="Chelsea Market"/>
              <a:ea typeface="Chelsea Market"/>
              <a:cs typeface="Chelsea Market"/>
              <a:sym typeface="Chelsea Market"/>
            </a:endParaRPr>
          </a:p>
        </p:txBody>
      </p:sp>
      <p:pic>
        <p:nvPicPr>
          <p:cNvPr id="130" name="Google Shape;130;p20">
            <a:hlinkClick r:id="rId3"/>
          </p:cNvPr>
          <p:cNvPicPr preferRelativeResize="0"/>
          <p:nvPr/>
        </p:nvPicPr>
        <p:blipFill>
          <a:blip r:embed="rId4">
            <a:alphaModFix/>
          </a:blip>
          <a:stretch>
            <a:fillRect/>
          </a:stretch>
        </p:blipFill>
        <p:spPr>
          <a:xfrm>
            <a:off x="2731299" y="771475"/>
            <a:ext cx="3593600" cy="4054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240250" y="394475"/>
            <a:ext cx="4045200" cy="5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400">
                <a:solidFill>
                  <a:srgbClr val="000000"/>
                </a:solidFill>
                <a:latin typeface="Chelsea Market"/>
                <a:ea typeface="Chelsea Market"/>
                <a:cs typeface="Chelsea Market"/>
                <a:sym typeface="Chelsea Market"/>
              </a:rPr>
              <a:t>Project Resources</a:t>
            </a:r>
            <a:endParaRPr b="0" sz="3400">
              <a:solidFill>
                <a:srgbClr val="000000"/>
              </a:solidFill>
              <a:latin typeface="Chelsea Market"/>
              <a:ea typeface="Chelsea Market"/>
              <a:cs typeface="Chelsea Market"/>
              <a:sym typeface="Chelsea Market"/>
            </a:endParaRPr>
          </a:p>
        </p:txBody>
      </p:sp>
      <p:pic>
        <p:nvPicPr>
          <p:cNvPr id="136" name="Google Shape;136;p21"/>
          <p:cNvPicPr preferRelativeResize="0"/>
          <p:nvPr/>
        </p:nvPicPr>
        <p:blipFill>
          <a:blip r:embed="rId3">
            <a:alphaModFix amt="54000"/>
          </a:blip>
          <a:stretch>
            <a:fillRect/>
          </a:stretch>
        </p:blipFill>
        <p:spPr>
          <a:xfrm>
            <a:off x="6259750" y="476100"/>
            <a:ext cx="2480925" cy="2480925"/>
          </a:xfrm>
          <a:prstGeom prst="rect">
            <a:avLst/>
          </a:prstGeom>
          <a:noFill/>
          <a:ln>
            <a:noFill/>
          </a:ln>
        </p:spPr>
      </p:pic>
      <p:pic>
        <p:nvPicPr>
          <p:cNvPr id="137" name="Google Shape;137;p21"/>
          <p:cNvPicPr preferRelativeResize="0"/>
          <p:nvPr/>
        </p:nvPicPr>
        <p:blipFill>
          <a:blip r:embed="rId4">
            <a:alphaModFix amt="42000"/>
          </a:blip>
          <a:stretch>
            <a:fillRect/>
          </a:stretch>
        </p:blipFill>
        <p:spPr>
          <a:xfrm>
            <a:off x="4651375" y="1297750"/>
            <a:ext cx="3031200" cy="3031200"/>
          </a:xfrm>
          <a:prstGeom prst="rect">
            <a:avLst/>
          </a:prstGeom>
          <a:noFill/>
          <a:ln>
            <a:noFill/>
          </a:ln>
        </p:spPr>
      </p:pic>
      <p:sp>
        <p:nvSpPr>
          <p:cNvPr id="138" name="Google Shape;138;p21"/>
          <p:cNvSpPr txBox="1"/>
          <p:nvPr/>
        </p:nvSpPr>
        <p:spPr>
          <a:xfrm>
            <a:off x="1325350" y="1476775"/>
            <a:ext cx="2865300" cy="15699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helsea Market"/>
              <a:buChar char="-"/>
            </a:pPr>
            <a:r>
              <a:rPr lang="en" sz="3000" u="sng">
                <a:latin typeface="Chelsea Market"/>
                <a:ea typeface="Chelsea Market"/>
                <a:cs typeface="Chelsea Market"/>
                <a:sym typeface="Chelsea Market"/>
                <a:hlinkClick r:id="rId5"/>
              </a:rPr>
              <a:t>Github</a:t>
            </a:r>
            <a:endParaRPr sz="3000">
              <a:latin typeface="Chelsea Market"/>
              <a:ea typeface="Chelsea Market"/>
              <a:cs typeface="Chelsea Market"/>
              <a:sym typeface="Chelsea Market"/>
            </a:endParaRPr>
          </a:p>
          <a:p>
            <a:pPr indent="0" lvl="0" marL="457200" rtl="0" algn="l">
              <a:spcBef>
                <a:spcPts val="0"/>
              </a:spcBef>
              <a:spcAft>
                <a:spcPts val="0"/>
              </a:spcAft>
              <a:buNone/>
            </a:pPr>
            <a:r>
              <a:t/>
            </a:r>
            <a:endParaRPr sz="3000">
              <a:latin typeface="Chelsea Market"/>
              <a:ea typeface="Chelsea Market"/>
              <a:cs typeface="Chelsea Market"/>
              <a:sym typeface="Chelsea Market"/>
            </a:endParaRPr>
          </a:p>
          <a:p>
            <a:pPr indent="-419100" lvl="0" marL="457200" rtl="0" algn="l">
              <a:spcBef>
                <a:spcPts val="0"/>
              </a:spcBef>
              <a:spcAft>
                <a:spcPts val="0"/>
              </a:spcAft>
              <a:buSzPts val="3000"/>
              <a:buFont typeface="Chelsea Market"/>
              <a:buChar char="-"/>
            </a:pPr>
            <a:r>
              <a:rPr lang="en" sz="3000" u="sng">
                <a:latin typeface="Chelsea Market"/>
                <a:ea typeface="Chelsea Market"/>
                <a:cs typeface="Chelsea Market"/>
                <a:sym typeface="Chelsea Market"/>
                <a:hlinkClick r:id="rId6"/>
              </a:rPr>
              <a:t>Webpage</a:t>
            </a:r>
            <a:endParaRPr sz="3000">
              <a:latin typeface="Chelsea Market"/>
              <a:ea typeface="Chelsea Market"/>
              <a:cs typeface="Chelsea Market"/>
              <a:sym typeface="Chelsea Market"/>
            </a:endParaRPr>
          </a:p>
        </p:txBody>
      </p:sp>
      <p:sp>
        <p:nvSpPr>
          <p:cNvPr id="139" name="Google Shape;139;p21"/>
          <p:cNvSpPr txBox="1"/>
          <p:nvPr>
            <p:ph type="title"/>
          </p:nvPr>
        </p:nvSpPr>
        <p:spPr>
          <a:xfrm>
            <a:off x="1011125" y="3727650"/>
            <a:ext cx="3375000" cy="54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5600">
                <a:solidFill>
                  <a:srgbClr val="000000"/>
                </a:solidFill>
                <a:latin typeface="Dancing Script"/>
                <a:ea typeface="Dancing Script"/>
                <a:cs typeface="Dancing Script"/>
                <a:sym typeface="Dancing Script"/>
              </a:rPr>
              <a:t>Thank you!</a:t>
            </a:r>
            <a:endParaRPr b="0" sz="5600">
              <a:solidFill>
                <a:srgbClr val="000000"/>
              </a:solidFill>
              <a:latin typeface="Dancing Script"/>
              <a:ea typeface="Dancing Script"/>
              <a:cs typeface="Dancing Script"/>
              <a:sym typeface="Dancing Scrip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