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8" r:id="rId3"/>
    <p:sldId id="257" r:id="rId4"/>
    <p:sldId id="259" r:id="rId5"/>
    <p:sldId id="299" r:id="rId6"/>
    <p:sldId id="260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61" r:id="rId16"/>
    <p:sldId id="308" r:id="rId17"/>
    <p:sldId id="262" r:id="rId18"/>
    <p:sldId id="309" r:id="rId19"/>
    <p:sldId id="31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Abel" panose="020B0604020202020204" charset="0"/>
      <p:regular r:id="rId26"/>
    </p:embeddedFont>
    <p:embeddedFont>
      <p:font typeface="Algerian" panose="04020705040A02060702" pitchFamily="82" charset="0"/>
      <p:regular r:id="rId27"/>
    </p:embeddedFont>
    <p:embeddedFont>
      <p:font typeface="Encode Sans Semi Condensed" panose="020B0604020202020204" charset="0"/>
      <p:regular r:id="rId28"/>
      <p:bold r:id="rId29"/>
    </p:embeddedFont>
    <p:embeddedFont>
      <p:font typeface="Encode Sans Semi Condensed Light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D5B3"/>
    <a:srgbClr val="B7A70D"/>
    <a:srgbClr val="C016C0"/>
    <a:srgbClr val="FB928F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D8DBFD-9A2B-482A-A443-754404407EF8}">
  <a:tblStyle styleId="{E0D8DBFD-9A2B-482A-A443-754404407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B57346-DEF9-49EB-BBFD-8B5FC17ECA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13154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714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327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182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18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27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806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264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74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774ca7e2f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d774ca7e2f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80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96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04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09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12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78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46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43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t="893" b="893"/>
          <a:stretch/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t="893" b="893"/>
          <a:stretch/>
        </p:blipFill>
        <p:spPr>
          <a:xfrm>
            <a:off x="5840740" y="3088850"/>
            <a:ext cx="868960" cy="8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t="32908"/>
          <a:stretch/>
        </p:blipFill>
        <p:spPr>
          <a:xfrm>
            <a:off x="4559800" y="0"/>
            <a:ext cx="2083750" cy="140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t="980" b="990"/>
          <a:stretch/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 t="980" b="990"/>
          <a:stretch/>
        </p:blipFill>
        <p:spPr>
          <a:xfrm>
            <a:off x="6498100" y="1154949"/>
            <a:ext cx="868950" cy="85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r="30045"/>
          <a:stretch/>
        </p:blipFill>
        <p:spPr>
          <a:xfrm>
            <a:off x="8642450" y="2072900"/>
            <a:ext cx="501549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57406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t="670" b="661"/>
          <a:stretch/>
        </p:blipFill>
        <p:spPr>
          <a:xfrm>
            <a:off x="7894561" y="4059551"/>
            <a:ext cx="725380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t="893" b="893"/>
          <a:stretch/>
        </p:blipFill>
        <p:spPr>
          <a:xfrm>
            <a:off x="4843790" y="3138650"/>
            <a:ext cx="868960" cy="8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r="30045"/>
          <a:stretch/>
        </p:blipFill>
        <p:spPr>
          <a:xfrm>
            <a:off x="8642450" y="1370757"/>
            <a:ext cx="501549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t="893" b="893"/>
          <a:stretch/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5">
            <a:alphaModFix/>
          </a:blip>
          <a:srcRect t="980" b="990"/>
          <a:stretch/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5">
            <a:alphaModFix/>
          </a:blip>
          <a:srcRect t="980" b="990"/>
          <a:stretch/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/>
          </a:blip>
          <a:srcRect b="44635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4">
            <a:alphaModFix/>
          </a:blip>
          <a:srcRect t="32908"/>
          <a:stretch/>
        </p:blipFill>
        <p:spPr>
          <a:xfrm>
            <a:off x="3629000" y="0"/>
            <a:ext cx="2083750" cy="14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t="670" b="670"/>
          <a:stretch/>
        </p:blipFill>
        <p:spPr>
          <a:xfrm>
            <a:off x="8166075" y="2563569"/>
            <a:ext cx="595150" cy="58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/>
          </a:blip>
          <a:srcRect t="670" b="661"/>
          <a:stretch/>
        </p:blipFill>
        <p:spPr>
          <a:xfrm>
            <a:off x="7027447" y="297762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4">
            <a:alphaModFix/>
          </a:blip>
          <a:srcRect t="670" b="661"/>
          <a:stretch/>
        </p:blipFill>
        <p:spPr>
          <a:xfrm>
            <a:off x="1033005" y="3887925"/>
            <a:ext cx="929773" cy="9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665100" y="665100"/>
            <a:ext cx="7813800" cy="3813300"/>
          </a:xfrm>
          <a:prstGeom prst="roundRect">
            <a:avLst>
              <a:gd name="adj" fmla="val 1630"/>
            </a:avLst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291100" y="2161800"/>
            <a:ext cx="6561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▸"/>
              <a:defRPr sz="3200"/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3593400" y="419937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85725" dist="2857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3">
            <a:alphaModFix/>
          </a:blip>
          <a:srcRect t="31866"/>
          <a:stretch/>
        </p:blipFill>
        <p:spPr>
          <a:xfrm>
            <a:off x="1048650" y="0"/>
            <a:ext cx="1732351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 rotWithShape="1">
          <a:blip r:embed="rId5">
            <a:alphaModFix/>
          </a:blip>
          <a:srcRect t="980" b="990"/>
          <a:stretch/>
        </p:blipFill>
        <p:spPr>
          <a:xfrm>
            <a:off x="281325" y="1351150"/>
            <a:ext cx="710101" cy="6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 rotWithShape="1">
          <a:blip r:embed="rId5">
            <a:alphaModFix/>
          </a:blip>
          <a:srcRect t="980" b="990"/>
          <a:stretch/>
        </p:blipFill>
        <p:spPr>
          <a:xfrm>
            <a:off x="7327875" y="3817675"/>
            <a:ext cx="1007150" cy="9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 rotWithShape="1">
          <a:blip r:embed="rId3">
            <a:alphaModFix/>
          </a:blip>
          <a:srcRect r="27808"/>
          <a:stretch/>
        </p:blipFill>
        <p:spPr>
          <a:xfrm>
            <a:off x="7910125" y="182975"/>
            <a:ext cx="1233875" cy="17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 rotWithShape="1">
          <a:blip r:embed="rId3">
            <a:alphaModFix/>
          </a:blip>
          <a:srcRect l="28341"/>
          <a:stretch/>
        </p:blipFill>
        <p:spPr>
          <a:xfrm>
            <a:off x="0" y="2680300"/>
            <a:ext cx="315900" cy="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t="893" b="893"/>
          <a:stretch/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3">
            <a:alphaModFix/>
          </a:blip>
          <a:srcRect t="25361"/>
          <a:stretch/>
        </p:blipFill>
        <p:spPr>
          <a:xfrm>
            <a:off x="5899875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4">
            <a:alphaModFix/>
          </a:blip>
          <a:srcRect t="980" b="990"/>
          <a:stretch/>
        </p:blipFill>
        <p:spPr>
          <a:xfrm>
            <a:off x="7231799" y="1156949"/>
            <a:ext cx="1004351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3">
            <a:alphaModFix/>
          </a:blip>
          <a:srcRect r="23383"/>
          <a:stretch/>
        </p:blipFill>
        <p:spPr>
          <a:xfrm>
            <a:off x="7926475" y="2877225"/>
            <a:ext cx="1217526" cy="15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4">
            <a:alphaModFix/>
          </a:blip>
          <a:srcRect t="980" b="990"/>
          <a:stretch/>
        </p:blipFill>
        <p:spPr>
          <a:xfrm>
            <a:off x="6670500" y="3652326"/>
            <a:ext cx="675748" cy="6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32971"/>
          <a:stretch/>
        </p:blipFill>
        <p:spPr>
          <a:xfrm>
            <a:off x="7671150" y="4688726"/>
            <a:ext cx="675750" cy="4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 t="893" b="893"/>
          <a:stretch/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2">
            <a:alphaModFix/>
          </a:blip>
          <a:srcRect b="32971"/>
          <a:stretch/>
        </p:blipFill>
        <p:spPr>
          <a:xfrm>
            <a:off x="7671150" y="4688726"/>
            <a:ext cx="675750" cy="45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6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63" name="Google Shape;63;p6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3897594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 t="25361"/>
          <a:stretch/>
        </p:blipFill>
        <p:spPr>
          <a:xfrm>
            <a:off x="6282250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 rotWithShape="1">
          <a:blip r:embed="rId4">
            <a:alphaModFix/>
          </a:blip>
          <a:srcRect t="980" b="990"/>
          <a:stretch/>
        </p:blipFill>
        <p:spPr>
          <a:xfrm>
            <a:off x="7330024" y="2266737"/>
            <a:ext cx="1004351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 rotWithShape="1">
          <a:blip r:embed="rId3">
            <a:alphaModFix/>
          </a:blip>
          <a:srcRect r="23383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 rotWithShape="1">
          <a:blip r:embed="rId4">
            <a:alphaModFix/>
          </a:blip>
          <a:srcRect t="980" b="990"/>
          <a:stretch/>
        </p:blipFill>
        <p:spPr>
          <a:xfrm>
            <a:off x="8277325" y="1248138"/>
            <a:ext cx="675748" cy="6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8"/>
          <p:cNvPicPr preferRelativeResize="0"/>
          <p:nvPr/>
        </p:nvPicPr>
        <p:blipFill rotWithShape="1">
          <a:blip r:embed="rId2">
            <a:alphaModFix/>
          </a:blip>
          <a:srcRect t="893" b="893"/>
          <a:stretch/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32971"/>
          <a:stretch/>
        </p:blipFill>
        <p:spPr>
          <a:xfrm>
            <a:off x="7671150" y="4688726"/>
            <a:ext cx="675750" cy="45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8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90" name="Google Shape;90;p8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t="25361"/>
          <a:stretch/>
        </p:blipFill>
        <p:spPr>
          <a:xfrm>
            <a:off x="6282250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 rotWithShape="1">
          <a:blip r:embed="rId4">
            <a:alphaModFix/>
          </a:blip>
          <a:srcRect t="980" b="990"/>
          <a:stretch/>
        </p:blipFill>
        <p:spPr>
          <a:xfrm>
            <a:off x="7330024" y="2266737"/>
            <a:ext cx="1004351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r="23383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8"/>
          <p:cNvPicPr preferRelativeResize="0"/>
          <p:nvPr/>
        </p:nvPicPr>
        <p:blipFill rotWithShape="1">
          <a:blip r:embed="rId4">
            <a:alphaModFix/>
          </a:blip>
          <a:srcRect t="980" b="990"/>
          <a:stretch/>
        </p:blipFill>
        <p:spPr>
          <a:xfrm>
            <a:off x="8277325" y="1248138"/>
            <a:ext cx="675748" cy="6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3">
            <a:alphaModFix/>
          </a:blip>
          <a:srcRect t="670" b="670"/>
          <a:stretch/>
        </p:blipFill>
        <p:spPr>
          <a:xfrm>
            <a:off x="8280475" y="2416469"/>
            <a:ext cx="595150" cy="58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/>
          <p:cNvPicPr preferRelativeResize="0"/>
          <p:nvPr/>
        </p:nvPicPr>
        <p:blipFill rotWithShape="1">
          <a:blip r:embed="rId4">
            <a:alphaModFix/>
          </a:blip>
          <a:srcRect t="670" b="661"/>
          <a:stretch/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/>
          <p:cNvPicPr preferRelativeResize="0"/>
          <p:nvPr/>
        </p:nvPicPr>
        <p:blipFill rotWithShape="1">
          <a:blip r:embed="rId4">
            <a:alphaModFix/>
          </a:blip>
          <a:srcRect t="670" b="661"/>
          <a:stretch/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t="31866"/>
          <a:stretch/>
        </p:blipFill>
        <p:spPr>
          <a:xfrm>
            <a:off x="315900" y="0"/>
            <a:ext cx="1732351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/>
          <p:cNvPicPr preferRelativeResize="0"/>
          <p:nvPr/>
        </p:nvPicPr>
        <p:blipFill rotWithShape="1">
          <a:blip r:embed="rId5">
            <a:alphaModFix/>
          </a:blip>
          <a:srcRect t="980" b="990"/>
          <a:stretch/>
        </p:blipFill>
        <p:spPr>
          <a:xfrm>
            <a:off x="281325" y="1351150"/>
            <a:ext cx="710101" cy="6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 rotWithShape="1">
          <a:blip r:embed="rId5">
            <a:alphaModFix/>
          </a:blip>
          <a:srcRect t="980" b="990"/>
          <a:stretch/>
        </p:blipFill>
        <p:spPr>
          <a:xfrm>
            <a:off x="8033925" y="3686350"/>
            <a:ext cx="841700" cy="8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r="27808"/>
          <a:stretch/>
        </p:blipFill>
        <p:spPr>
          <a:xfrm>
            <a:off x="7910125" y="182975"/>
            <a:ext cx="1233875" cy="17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l="28341"/>
          <a:stretch/>
        </p:blipFill>
        <p:spPr>
          <a:xfrm>
            <a:off x="0" y="2680300"/>
            <a:ext cx="315900" cy="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VAKISINY</a:t>
            </a:r>
            <a:endParaRPr dirty="0"/>
          </a:p>
        </p:txBody>
      </p:sp>
      <p:sp>
        <p:nvSpPr>
          <p:cNvPr id="3" name="Google Shape;160;p14"/>
          <p:cNvSpPr txBox="1">
            <a:spLocks/>
          </p:cNvSpPr>
          <p:nvPr/>
        </p:nvSpPr>
        <p:spPr>
          <a:xfrm>
            <a:off x="1654920" y="443738"/>
            <a:ext cx="2207002" cy="5473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8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CO</a:t>
            </a:r>
            <a:r>
              <a:rPr lang="en-US" sz="2800" dirty="0" smtClean="0">
                <a:solidFill>
                  <a:srgbClr val="C016C0"/>
                </a:solidFill>
                <a:latin typeface="Algerian" panose="04020705040A02060702" pitchFamily="82" charset="0"/>
              </a:rPr>
              <a:t>MM</a:t>
            </a:r>
            <a:r>
              <a:rPr lang="en-US" sz="2800" dirty="0" smtClean="0">
                <a:solidFill>
                  <a:srgbClr val="B7A70D"/>
                </a:solidFill>
                <a:latin typeface="Algerian" panose="04020705040A02060702" pitchFamily="82" charset="0"/>
              </a:rPr>
              <a:t>UN</a:t>
            </a:r>
            <a: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- </a:t>
            </a:r>
            <a:r>
              <a:rPr lang="en-US" sz="2800" dirty="0" smtClean="0">
                <a:solidFill>
                  <a:srgbClr val="09D5B3"/>
                </a:solidFill>
                <a:latin typeface="Algerian" panose="04020705040A02060702" pitchFamily="82" charset="0"/>
              </a:rPr>
              <a:t>IT</a:t>
            </a:r>
            <a:endParaRPr lang="en-US" sz="2800" dirty="0">
              <a:solidFill>
                <a:srgbClr val="09D5B3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2" y="310143"/>
            <a:ext cx="1050141" cy="814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body" idx="4294967295"/>
          </p:nvPr>
        </p:nvSpPr>
        <p:spPr>
          <a:xfrm>
            <a:off x="1844425" y="373575"/>
            <a:ext cx="28173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Abel"/>
                <a:ea typeface="Abel"/>
                <a:cs typeface="Abel"/>
                <a:sym typeface="Abel"/>
              </a:rPr>
              <a:t>PROJET MOBILE</a:t>
            </a:r>
            <a:endParaRPr lang="en" sz="3000" dirty="0">
              <a:latin typeface="Abel"/>
              <a:ea typeface="Abel"/>
              <a:cs typeface="Abel"/>
              <a:sym typeface="Abel"/>
            </a:endParaRPr>
          </a:p>
          <a:p>
            <a:pPr marL="0" indent="0">
              <a:buNone/>
            </a:pPr>
            <a:r>
              <a:rPr lang="de-CH" sz="1800" dirty="0" err="1" smtClean="0"/>
              <a:t>Suivie</a:t>
            </a:r>
            <a:r>
              <a:rPr lang="de-CH" sz="1800" dirty="0" smtClean="0"/>
              <a:t> de </a:t>
            </a:r>
            <a:r>
              <a:rPr lang="de-CH" sz="1800" dirty="0" err="1" smtClean="0"/>
              <a:t>vaccin</a:t>
            </a:r>
            <a:r>
              <a:rPr lang="de-CH" sz="1800" dirty="0" smtClean="0"/>
              <a:t> et </a:t>
            </a:r>
            <a:r>
              <a:rPr lang="de-CH" sz="1800" dirty="0" err="1" smtClean="0"/>
              <a:t>rappel</a:t>
            </a:r>
            <a:r>
              <a:rPr lang="de-CH" sz="1800" dirty="0" smtClean="0"/>
              <a:t> de </a:t>
            </a:r>
            <a:r>
              <a:rPr lang="de-CH" sz="1800" dirty="0" err="1" smtClean="0"/>
              <a:t>rendez-vous</a:t>
            </a:r>
            <a:endParaRPr lang="fr-FR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000" dirty="0" smtClean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4" name="Google Shape;40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05" name="Google Shape;405;p33"/>
          <p:cNvGrpSpPr/>
          <p:nvPr/>
        </p:nvGrpSpPr>
        <p:grpSpPr>
          <a:xfrm>
            <a:off x="5180025" y="373572"/>
            <a:ext cx="2119546" cy="4396359"/>
            <a:chOff x="2547150" y="238125"/>
            <a:chExt cx="2525675" cy="5238750"/>
          </a:xfrm>
        </p:grpSpPr>
        <p:sp>
          <p:nvSpPr>
            <p:cNvPr id="406" name="Google Shape;406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0" name="Google Shape;410;p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755962"/>
            <a:ext cx="1996440" cy="363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7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4825539" y="465959"/>
            <a:ext cx="2736410" cy="4222433"/>
            <a:chOff x="2112475" y="238125"/>
            <a:chExt cx="3395050" cy="5238750"/>
          </a:xfrm>
        </p:grpSpPr>
        <p:sp>
          <p:nvSpPr>
            <p:cNvPr id="417" name="Google Shape;417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34"/>
          <p:cNvSpPr txBox="1">
            <a:spLocks noGrp="1"/>
          </p:cNvSpPr>
          <p:nvPr>
            <p:ph type="body" idx="4294967295"/>
          </p:nvPr>
        </p:nvSpPr>
        <p:spPr>
          <a:xfrm>
            <a:off x="1582063" y="373575"/>
            <a:ext cx="28173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Abel"/>
                <a:ea typeface="Abel"/>
                <a:cs typeface="Abel"/>
                <a:sym typeface="Abel"/>
              </a:rPr>
              <a:t>PROJET TABLETTE</a:t>
            </a:r>
            <a:endParaRPr sz="3000" dirty="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smtClean="0"/>
              <a:t>Utiliser par les travailleurs dans les centres</a:t>
            </a:r>
            <a:endParaRPr sz="1800" dirty="0"/>
          </a:p>
        </p:txBody>
      </p:sp>
      <p:pic>
        <p:nvPicPr>
          <p:cNvPr id="422" name="Google Shape;422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60" y="839688"/>
            <a:ext cx="2598420" cy="3463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49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28" name="Google Shape;428;p35"/>
          <p:cNvGrpSpPr/>
          <p:nvPr/>
        </p:nvGrpSpPr>
        <p:grpSpPr>
          <a:xfrm>
            <a:off x="3548736" y="1241204"/>
            <a:ext cx="4542205" cy="2661224"/>
            <a:chOff x="1177450" y="241631"/>
            <a:chExt cx="6173152" cy="3616776"/>
          </a:xfrm>
        </p:grpSpPr>
        <p:sp>
          <p:nvSpPr>
            <p:cNvPr id="429" name="Google Shape;429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35"/>
          <p:cNvSpPr txBox="1">
            <a:spLocks noGrp="1"/>
          </p:cNvSpPr>
          <p:nvPr>
            <p:ph type="body" idx="4294967295"/>
          </p:nvPr>
        </p:nvSpPr>
        <p:spPr>
          <a:xfrm>
            <a:off x="533400" y="373575"/>
            <a:ext cx="2955363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Abel"/>
                <a:ea typeface="Abel"/>
                <a:cs typeface="Abel"/>
                <a:sym typeface="Abel"/>
              </a:rPr>
              <a:t>PROJET WEB ADMIN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Utiliser par le Ministère de la santé publique</a:t>
            </a:r>
            <a:endParaRPr sz="1800" dirty="0"/>
          </a:p>
        </p:txBody>
      </p:sp>
      <p:pic>
        <p:nvPicPr>
          <p:cNvPr id="434" name="Google Shape;434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63" y="1386840"/>
            <a:ext cx="3530550" cy="224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93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28" name="Google Shape;428;p35"/>
          <p:cNvGrpSpPr/>
          <p:nvPr/>
        </p:nvGrpSpPr>
        <p:grpSpPr>
          <a:xfrm>
            <a:off x="4235619" y="1248833"/>
            <a:ext cx="4542205" cy="2661224"/>
            <a:chOff x="1177450" y="241631"/>
            <a:chExt cx="6173152" cy="3616776"/>
          </a:xfrm>
        </p:grpSpPr>
        <p:sp>
          <p:nvSpPr>
            <p:cNvPr id="429" name="Google Shape;429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35"/>
          <p:cNvSpPr txBox="1">
            <a:spLocks noGrp="1"/>
          </p:cNvSpPr>
          <p:nvPr>
            <p:ph type="body" idx="4294967295"/>
          </p:nvPr>
        </p:nvSpPr>
        <p:spPr>
          <a:xfrm>
            <a:off x="671737" y="381195"/>
            <a:ext cx="326136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Abel"/>
                <a:ea typeface="Abel"/>
                <a:cs typeface="Abel"/>
                <a:sym typeface="Abel"/>
              </a:rPr>
              <a:t>PROJET WEB PATIENT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Utiliser par le Ministère de la santé publique</a:t>
            </a:r>
            <a:endParaRPr sz="1800" dirty="0"/>
          </a:p>
        </p:txBody>
      </p:sp>
      <p:pic>
        <p:nvPicPr>
          <p:cNvPr id="434" name="Google Shape;434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42" y="1394460"/>
            <a:ext cx="3530550" cy="224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31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 – Valeur ajouté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47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Nos atouts et apports</a:t>
            </a:r>
            <a:endParaRPr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endParaRPr lang="de-CH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de-CH" dirty="0" err="1" smtClean="0"/>
              <a:t>Amélioration</a:t>
            </a:r>
            <a:r>
              <a:rPr lang="de-CH" dirty="0" smtClean="0"/>
              <a:t> de la </a:t>
            </a:r>
            <a:r>
              <a:rPr lang="de-CH" dirty="0" err="1" smtClean="0"/>
              <a:t>qualité</a:t>
            </a:r>
            <a:r>
              <a:rPr lang="de-CH" dirty="0" smtClean="0"/>
              <a:t> de </a:t>
            </a:r>
            <a:r>
              <a:rPr lang="de-CH" dirty="0" err="1" smtClean="0"/>
              <a:t>service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dirty="0" smtClean="0"/>
              <a:t>Optimisation de temps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dirty="0" smtClean="0"/>
              <a:t>Suivie en temps réel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dirty="0" smtClean="0"/>
              <a:t>Communauté de reseautage</a:t>
            </a:r>
            <a:endParaRPr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 – Coût et durée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91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subTitle" idx="4294967295"/>
          </p:nvPr>
        </p:nvSpPr>
        <p:spPr>
          <a:xfrm>
            <a:off x="630185" y="2087092"/>
            <a:ext cx="5173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de-CH" sz="3200" dirty="0" err="1" smtClean="0"/>
              <a:t>Durée</a:t>
            </a:r>
            <a:r>
              <a:rPr lang="de-CH" sz="3200" dirty="0" smtClean="0"/>
              <a:t>  : 34 </a:t>
            </a:r>
            <a:r>
              <a:rPr lang="de-CH" sz="3200" dirty="0" err="1" smtClean="0"/>
              <a:t>heures</a:t>
            </a:r>
            <a:endParaRPr lang="fr-FR" sz="3200" dirty="0"/>
          </a:p>
          <a:p>
            <a:pPr lvl="0">
              <a:spcBef>
                <a:spcPts val="0"/>
              </a:spcBef>
            </a:pPr>
            <a:r>
              <a:rPr lang="de-CH" sz="3200" dirty="0" err="1" smtClean="0"/>
              <a:t>Coût</a:t>
            </a:r>
            <a:r>
              <a:rPr lang="de-CH" sz="3200" dirty="0" smtClean="0"/>
              <a:t> : 1 000 000 Ar</a:t>
            </a:r>
            <a:endParaRPr lang="fr-FR" sz="3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6957674" y="2087092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7232451" y="1416429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5921714" y="990545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 – Démonstration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8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			Merci </a:t>
            </a:r>
            <a:endParaRPr dirty="0"/>
          </a:p>
        </p:txBody>
      </p:sp>
      <p:sp>
        <p:nvSpPr>
          <p:cNvPr id="3" name="Google Shape;160;p14"/>
          <p:cNvSpPr txBox="1">
            <a:spLocks/>
          </p:cNvSpPr>
          <p:nvPr/>
        </p:nvSpPr>
        <p:spPr>
          <a:xfrm>
            <a:off x="1654920" y="443738"/>
            <a:ext cx="2207002" cy="5473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el"/>
              <a:buNone/>
              <a:defRPr sz="54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8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CO</a:t>
            </a:r>
            <a:r>
              <a:rPr lang="en-US" sz="2800" dirty="0" smtClean="0">
                <a:solidFill>
                  <a:srgbClr val="C016C0"/>
                </a:solidFill>
                <a:latin typeface="Algerian" panose="04020705040A02060702" pitchFamily="82" charset="0"/>
              </a:rPr>
              <a:t>MM</a:t>
            </a:r>
            <a:r>
              <a:rPr lang="en-US" sz="2800" dirty="0" smtClean="0">
                <a:solidFill>
                  <a:srgbClr val="B7A70D"/>
                </a:solidFill>
                <a:latin typeface="Algerian" panose="04020705040A02060702" pitchFamily="82" charset="0"/>
              </a:rPr>
              <a:t>UN</a:t>
            </a:r>
            <a: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- </a:t>
            </a:r>
            <a:r>
              <a:rPr lang="en-US" sz="2800" dirty="0" smtClean="0">
                <a:solidFill>
                  <a:srgbClr val="09D5B3"/>
                </a:solidFill>
                <a:latin typeface="Algerian" panose="04020705040A02060702" pitchFamily="82" charset="0"/>
              </a:rPr>
              <a:t>IT</a:t>
            </a:r>
            <a:endParaRPr lang="en-US" sz="2800" dirty="0">
              <a:solidFill>
                <a:srgbClr val="09D5B3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2" y="310143"/>
            <a:ext cx="1050141" cy="814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502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6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de l’équipe</a:t>
            </a:r>
            <a:endParaRPr dirty="0"/>
          </a:p>
        </p:txBody>
      </p:sp>
      <p:sp>
        <p:nvSpPr>
          <p:cNvPr id="645" name="Google Shape;645;p4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46" name="Google Shape;646;p4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38" y="1759975"/>
            <a:ext cx="1432074" cy="14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47" name="Google Shape;647;p46"/>
          <p:cNvSpPr txBox="1"/>
          <p:nvPr/>
        </p:nvSpPr>
        <p:spPr>
          <a:xfrm>
            <a:off x="382042" y="3384879"/>
            <a:ext cx="1489200" cy="128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ANDRIAMBAHOAKA</a:t>
            </a:r>
          </a:p>
          <a:p>
            <a:pPr algn="ctr"/>
            <a:r>
              <a:rPr lang="en" sz="1200" b="1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Tahiana</a:t>
            </a:r>
            <a:endParaRPr sz="800"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algn="ctr">
              <a:spcBef>
                <a:spcPts val="400"/>
              </a:spcBef>
            </a:pPr>
            <a:r>
              <a:rPr lang="en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Etudiant à l’ITUniversity, </a:t>
            </a:r>
          </a:p>
          <a:p>
            <a:pPr algn="ctr">
              <a:spcBef>
                <a:spcPts val="400"/>
              </a:spcBef>
            </a:pPr>
            <a:r>
              <a:rPr lang="fr-FR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</a:t>
            </a:r>
            <a:r>
              <a:rPr lang="en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ption Informatique,</a:t>
            </a:r>
          </a:p>
          <a:p>
            <a:pPr algn="ctr">
              <a:spcBef>
                <a:spcPts val="400"/>
              </a:spcBef>
            </a:pPr>
            <a:r>
              <a:rPr lang="fr-FR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</a:t>
            </a:r>
            <a:r>
              <a:rPr lang="en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lasse S5,</a:t>
            </a:r>
          </a:p>
          <a:p>
            <a:pPr algn="ctr">
              <a:spcBef>
                <a:spcPts val="400"/>
              </a:spcBef>
            </a:pPr>
            <a:r>
              <a:rPr lang="en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N° 1076</a:t>
            </a:r>
          </a:p>
          <a:p>
            <a:pPr algn="ctr">
              <a:spcBef>
                <a:spcPts val="400"/>
              </a:spcBef>
            </a:pPr>
            <a:endParaRPr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648" name="Google Shape;648;p46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18" y="1762558"/>
            <a:ext cx="1484033" cy="148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49" name="Google Shape;649;p46"/>
          <p:cNvSpPr txBox="1"/>
          <p:nvPr/>
        </p:nvSpPr>
        <p:spPr>
          <a:xfrm>
            <a:off x="3869712" y="3378106"/>
            <a:ext cx="1489200" cy="12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RANDRIAMAHEFA</a:t>
            </a:r>
          </a:p>
          <a:p>
            <a:pPr algn="ctr"/>
            <a:r>
              <a:rPr lang="en" sz="1200" b="1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Fanantenana</a:t>
            </a:r>
            <a:endParaRPr sz="800"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algn="ctr">
              <a:spcBef>
                <a:spcPts val="400"/>
              </a:spcBef>
            </a:pP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Etudiant à l’ITUniversity, </a:t>
            </a:r>
          </a:p>
          <a:p>
            <a:pPr algn="ctr">
              <a:spcBef>
                <a:spcPts val="400"/>
              </a:spcBef>
            </a:pPr>
            <a:r>
              <a:rPr lang="fr-FR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</a:t>
            </a: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ption Informatique,</a:t>
            </a:r>
          </a:p>
          <a:p>
            <a:pPr algn="ctr">
              <a:spcBef>
                <a:spcPts val="400"/>
              </a:spcBef>
            </a:pPr>
            <a:r>
              <a:rPr lang="fr-FR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</a:t>
            </a: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lasse S5,</a:t>
            </a:r>
          </a:p>
          <a:p>
            <a:pPr algn="ctr">
              <a:spcBef>
                <a:spcPts val="400"/>
              </a:spcBef>
            </a:pP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N° </a:t>
            </a:r>
            <a:r>
              <a:rPr lang="en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1146</a:t>
            </a:r>
            <a:endParaRPr lang="en" sz="900"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650" name="Google Shape;650;p46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58" y="1759975"/>
            <a:ext cx="1412747" cy="14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51" name="Google Shape;651;p46"/>
          <p:cNvSpPr txBox="1"/>
          <p:nvPr/>
        </p:nvSpPr>
        <p:spPr>
          <a:xfrm>
            <a:off x="5532158" y="3378106"/>
            <a:ext cx="1489200" cy="129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RAFENOHERILALA</a:t>
            </a:r>
          </a:p>
          <a:p>
            <a:pPr algn="ctr"/>
            <a:r>
              <a:rPr lang="en" sz="1200" b="1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Hajaina</a:t>
            </a:r>
            <a:endParaRPr sz="800"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algn="ctr">
              <a:spcBef>
                <a:spcPts val="400"/>
              </a:spcBef>
            </a:pPr>
            <a:r>
              <a:rPr lang="en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Etudiante </a:t>
            </a: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à l’ITUniversity, </a:t>
            </a:r>
          </a:p>
          <a:p>
            <a:pPr algn="ctr">
              <a:spcBef>
                <a:spcPts val="400"/>
              </a:spcBef>
            </a:pPr>
            <a:r>
              <a:rPr lang="fr-FR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</a:t>
            </a: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ption Informatique,</a:t>
            </a:r>
          </a:p>
          <a:p>
            <a:pPr algn="ctr">
              <a:spcBef>
                <a:spcPts val="400"/>
              </a:spcBef>
            </a:pPr>
            <a:r>
              <a:rPr lang="fr-FR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</a:t>
            </a: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lasse S5,</a:t>
            </a:r>
          </a:p>
          <a:p>
            <a:pPr algn="ctr">
              <a:spcBef>
                <a:spcPts val="400"/>
              </a:spcBef>
            </a:pP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N° </a:t>
            </a:r>
            <a:r>
              <a:rPr lang="en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1119</a:t>
            </a:r>
            <a:endParaRPr lang="en" sz="900"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652" name="Google Shape;652;p4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85" y="1728503"/>
            <a:ext cx="1542019" cy="14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53" name="Google Shape;653;p46"/>
          <p:cNvSpPr txBox="1"/>
          <p:nvPr/>
        </p:nvSpPr>
        <p:spPr>
          <a:xfrm>
            <a:off x="7194604" y="3378999"/>
            <a:ext cx="1489200" cy="129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RAKOTOARISOA</a:t>
            </a:r>
          </a:p>
          <a:p>
            <a:pPr algn="ctr"/>
            <a:r>
              <a:rPr lang="en" sz="1200" b="1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Anita</a:t>
            </a:r>
            <a:endParaRPr sz="800"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algn="ctr">
              <a:spcBef>
                <a:spcPts val="400"/>
              </a:spcBef>
            </a:pPr>
            <a:r>
              <a:rPr lang="en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Etudiante </a:t>
            </a: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à l’ITUniversity, </a:t>
            </a:r>
          </a:p>
          <a:p>
            <a:pPr algn="ctr">
              <a:spcBef>
                <a:spcPts val="400"/>
              </a:spcBef>
            </a:pPr>
            <a:r>
              <a:rPr lang="fr-FR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</a:t>
            </a: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ption Informatique,</a:t>
            </a:r>
          </a:p>
          <a:p>
            <a:pPr algn="ctr">
              <a:spcBef>
                <a:spcPts val="400"/>
              </a:spcBef>
            </a:pPr>
            <a:r>
              <a:rPr lang="fr-FR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</a:t>
            </a: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lasse S5,</a:t>
            </a:r>
          </a:p>
          <a:p>
            <a:pPr algn="ctr">
              <a:spcBef>
                <a:spcPts val="400"/>
              </a:spcBef>
            </a:pP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N° </a:t>
            </a:r>
            <a:r>
              <a:rPr lang="en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1358</a:t>
            </a:r>
            <a:endParaRPr lang="en" sz="900"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1" y="1761622"/>
            <a:ext cx="1401020" cy="1487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647;p46"/>
          <p:cNvSpPr txBox="1"/>
          <p:nvPr/>
        </p:nvSpPr>
        <p:spPr>
          <a:xfrm>
            <a:off x="2125877" y="3384879"/>
            <a:ext cx="1489200" cy="128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b="1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RAKOTONJANAHARY</a:t>
            </a:r>
          </a:p>
          <a:p>
            <a:pPr algn="ctr"/>
            <a:r>
              <a:rPr lang="en" sz="1200" b="1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Tsantaniaina</a:t>
            </a:r>
            <a:endParaRPr sz="800"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algn="ctr">
              <a:spcBef>
                <a:spcPts val="400"/>
              </a:spcBef>
            </a:pP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Etudiant à l’ITUniversity, </a:t>
            </a:r>
          </a:p>
          <a:p>
            <a:pPr algn="ctr">
              <a:spcBef>
                <a:spcPts val="400"/>
              </a:spcBef>
            </a:pPr>
            <a:r>
              <a:rPr lang="fr-FR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</a:t>
            </a: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ption Informatique,</a:t>
            </a:r>
          </a:p>
          <a:p>
            <a:pPr algn="ctr">
              <a:spcBef>
                <a:spcPts val="400"/>
              </a:spcBef>
            </a:pPr>
            <a:r>
              <a:rPr lang="fr-FR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</a:t>
            </a: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lasse S5,</a:t>
            </a:r>
          </a:p>
          <a:p>
            <a:pPr algn="ctr">
              <a:spcBef>
                <a:spcPts val="400"/>
              </a:spcBef>
            </a:pPr>
            <a:r>
              <a:rPr lang="en" sz="900" dirty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N° </a:t>
            </a:r>
            <a:r>
              <a:rPr lang="en" sz="900" dirty="0" smtClean="0">
                <a:solidFill>
                  <a:srgbClr val="FFFFFF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1167</a:t>
            </a:r>
            <a:endParaRPr lang="en" sz="900"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dirty="0">
              <a:solidFill>
                <a:srgbClr val="FFFFFF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547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Plan</a:t>
            </a:r>
            <a:endParaRPr dirty="0"/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514800" y="1584046"/>
            <a:ext cx="3409500" cy="32864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b="1" dirty="0"/>
              <a:t>1 - Présentation </a:t>
            </a:r>
            <a:r>
              <a:rPr lang="fr-FR" b="1" dirty="0" smtClean="0"/>
              <a:t>des problèmes</a:t>
            </a:r>
            <a:endParaRPr lang="de-CH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de-CH" sz="13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de-CH" sz="13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sz="13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b="1" dirty="0" smtClean="0"/>
              <a:t>2 - Introduction de la solution</a:t>
            </a:r>
            <a:endParaRPr lang="fr-F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CH" sz="13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CH" sz="13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CH" sz="13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CH" dirty="0" smtClean="0"/>
              <a:t>3 - </a:t>
            </a:r>
            <a:r>
              <a:rPr lang="de-CH" dirty="0" err="1" smtClean="0"/>
              <a:t>Valeur</a:t>
            </a:r>
            <a:r>
              <a:rPr lang="de-CH" dirty="0" smtClean="0"/>
              <a:t> </a:t>
            </a:r>
            <a:r>
              <a:rPr lang="de-CH" dirty="0" err="1" smtClean="0"/>
              <a:t>Ajouté</a:t>
            </a:r>
            <a:endParaRPr lang="fr-FR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sz="1300" dirty="0"/>
          </a:p>
        </p:txBody>
      </p:sp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2"/>
          </p:nvPr>
        </p:nvSpPr>
        <p:spPr>
          <a:xfrm>
            <a:off x="4110954" y="1584046"/>
            <a:ext cx="3516666" cy="3155594"/>
          </a:xfrm>
        </p:spPr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lang="fr-FR" b="1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b="1" dirty="0" smtClean="0"/>
              <a:t>4 - Coût, durée</a:t>
            </a:r>
            <a:endParaRPr lang="de-CH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de-CH" sz="13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de-CH" sz="13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sz="13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b="1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b="1" dirty="0" smtClean="0"/>
              <a:t>5 - Démonstration</a:t>
            </a:r>
            <a:endParaRPr lang="fr-F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de-CH" sz="13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de-CH" sz="13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de-CH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1 - Présentation des problèmes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Statistique</a:t>
            </a:r>
            <a:r>
              <a:rPr lang="de-CH" dirty="0"/>
              <a:t> de «</a:t>
            </a:r>
            <a:r>
              <a:rPr lang="de-CH" dirty="0" err="1" smtClean="0"/>
              <a:t>covidvax.live</a:t>
            </a:r>
            <a:r>
              <a:rPr lang="de-CH" dirty="0" smtClean="0"/>
              <a:t>»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926522"/>
            <a:ext cx="8214360" cy="23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body" idx="1"/>
          </p:nvPr>
        </p:nvSpPr>
        <p:spPr>
          <a:xfrm>
            <a:off x="1291100" y="2161800"/>
            <a:ext cx="6561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Pourquoi la sensibilisation ne fonctionne pas ?</a:t>
            </a:r>
          </a:p>
          <a:p>
            <a:pPr marL="0" lvl="0" indent="0" algn="r">
              <a:buNone/>
            </a:pPr>
            <a:r>
              <a:rPr lang="fr-FR" sz="2800" i="1" dirty="0"/>
              <a:t>Adam Ferrier</a:t>
            </a:r>
            <a:endParaRPr sz="2800" i="1" dirty="0"/>
          </a:p>
        </p:txBody>
      </p:sp>
      <p:sp>
        <p:nvSpPr>
          <p:cNvPr id="190" name="Google Shape;190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File </a:t>
            </a:r>
            <a:r>
              <a:rPr lang="de-CH" dirty="0" err="1" smtClean="0"/>
              <a:t>d’attente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1866138"/>
            <a:ext cx="6677189" cy="27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de-CH" dirty="0" err="1" smtClean="0"/>
              <a:t>Mauvaise</a:t>
            </a:r>
            <a:r>
              <a:rPr lang="de-CH" dirty="0" smtClean="0"/>
              <a:t> </a:t>
            </a:r>
            <a:r>
              <a:rPr lang="de-CH" dirty="0" err="1" smtClean="0"/>
              <a:t>qualité</a:t>
            </a:r>
            <a:r>
              <a:rPr lang="de-CH" dirty="0" smtClean="0"/>
              <a:t> des </a:t>
            </a:r>
            <a:r>
              <a:rPr lang="de-CH" dirty="0" err="1" smtClean="0"/>
              <a:t>services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 -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6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241</Words>
  <Application>Microsoft Office PowerPoint</Application>
  <PresentationFormat>Affichage à l'écran (16:9)</PresentationFormat>
  <Paragraphs>91</Paragraphs>
  <Slides>19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Calibri</vt:lpstr>
      <vt:lpstr>Abel</vt:lpstr>
      <vt:lpstr>Arial</vt:lpstr>
      <vt:lpstr>Algerian</vt:lpstr>
      <vt:lpstr>Encode Sans Semi Condensed</vt:lpstr>
      <vt:lpstr>Encode Sans Semi Condensed Light</vt:lpstr>
      <vt:lpstr>Pandarus template</vt:lpstr>
      <vt:lpstr>VAKISINY</vt:lpstr>
      <vt:lpstr>Presentation de l’équipe</vt:lpstr>
      <vt:lpstr>Plan</vt:lpstr>
      <vt:lpstr>1 - Présentation des problèmes</vt:lpstr>
      <vt:lpstr>Statistique de «covidvax.live»</vt:lpstr>
      <vt:lpstr>Présentation PowerPoint</vt:lpstr>
      <vt:lpstr>File d’attente</vt:lpstr>
      <vt:lpstr>Présentation PowerPoint</vt:lpstr>
      <vt:lpstr>2 - Solution</vt:lpstr>
      <vt:lpstr>Présentation PowerPoint</vt:lpstr>
      <vt:lpstr>Présentation PowerPoint</vt:lpstr>
      <vt:lpstr>Présentation PowerPoint</vt:lpstr>
      <vt:lpstr>Présentation PowerPoint</vt:lpstr>
      <vt:lpstr>3 – Valeur ajouté</vt:lpstr>
      <vt:lpstr>Nos atouts et apports</vt:lpstr>
      <vt:lpstr>4 – Coût et durée</vt:lpstr>
      <vt:lpstr>Présentation PowerPoint</vt:lpstr>
      <vt:lpstr>4 – Démonstration</vt:lpstr>
      <vt:lpstr>   Merci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Compte Microsoft</cp:lastModifiedBy>
  <cp:revision>17</cp:revision>
  <dcterms:modified xsi:type="dcterms:W3CDTF">2022-03-14T06:41:03Z</dcterms:modified>
</cp:coreProperties>
</file>