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Nuni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721BFB6-2C14-445D-AA19-6A08A13D546F}">
  <a:tblStyle styleId="{4721BFB6-2C14-445D-AA19-6A08A13D54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Nuni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sample serves as a guideline on what should be covered on Go-to-Market / Sustainability Proposal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d79011eff_0_7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d79011eff_0_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Aspects of these roadmap categories must be applied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d79011eff_25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dd79011eff_25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Aspects of these roadmap categories must be applied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d79011eff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dd79011eff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dd79011eff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dd79011eff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*Please break the budgeting into sub-categories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*salary component is less than or equal to 30%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*you may edit the components and aspects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dd79011eff_0_7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dd79011eff_0_7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*Please break the budgeting into sub-categories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*salary component is less than or equal to 30%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*you may edit the components and aspects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dd79011eff_0_8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dd79011eff_0_8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Sample, please modify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dd79011eff_0_8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dd79011eff_0_8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Sample, please modify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d79011eff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d79011eff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d79011eff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dd79011eff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d79011eff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d79011eff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d79011eff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d79011eff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d79011eff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d79011eff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d79011eff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d79011eff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d79011eff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d79011eff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d79011eff_0_8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dd79011eff_0_8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ay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Project Name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Go-to-Market / Sustainability Proposal</a:t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900" y="251175"/>
            <a:ext cx="1307400" cy="35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819150" y="1990725"/>
            <a:ext cx="1825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Commercial Value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Business Opportunities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Demand &amp; Supplies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Roadmap</a:t>
            </a:r>
            <a:endParaRPr/>
          </a:p>
        </p:txBody>
      </p:sp>
      <p:sp>
        <p:nvSpPr>
          <p:cNvPr id="194" name="Google Shape;194;p22"/>
          <p:cNvSpPr txBox="1"/>
          <p:nvPr>
            <p:ph idx="2" type="body"/>
          </p:nvPr>
        </p:nvSpPr>
        <p:spPr>
          <a:xfrm>
            <a:off x="4606194" y="1990725"/>
            <a:ext cx="1825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Tackling bigger problems in the future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2712672" y="1990725"/>
            <a:ext cx="1825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Advantages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Science Breakthroughs</a:t>
            </a:r>
            <a:endParaRPr/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6499704" y="1990725"/>
            <a:ext cx="1825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for long-term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Indirect effect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819150" y="1990725"/>
            <a:ext cx="1825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Actual local (Indonesia) implementation of the project you’ve done - for the next six months</a:t>
            </a:r>
            <a:endParaRPr/>
          </a:p>
        </p:txBody>
      </p:sp>
      <p:sp>
        <p:nvSpPr>
          <p:cNvPr id="202" name="Google Shape;202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Possible Pilot/Trial on the next 6 months</a:t>
            </a:r>
            <a:endParaRPr/>
          </a:p>
        </p:txBody>
      </p:sp>
      <p:sp>
        <p:nvSpPr>
          <p:cNvPr id="203" name="Google Shape;203;p23"/>
          <p:cNvSpPr txBox="1"/>
          <p:nvPr>
            <p:ph idx="2" type="body"/>
          </p:nvPr>
        </p:nvSpPr>
        <p:spPr>
          <a:xfrm>
            <a:off x="4606194" y="1990725"/>
            <a:ext cx="1825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Budgeting</a:t>
            </a:r>
            <a:endParaRPr/>
          </a:p>
        </p:txBody>
      </p:sp>
      <p:sp>
        <p:nvSpPr>
          <p:cNvPr id="204" name="Google Shape;204;p23"/>
          <p:cNvSpPr txBox="1"/>
          <p:nvPr>
            <p:ph idx="1" type="body"/>
          </p:nvPr>
        </p:nvSpPr>
        <p:spPr>
          <a:xfrm>
            <a:off x="2712672" y="1990725"/>
            <a:ext cx="1825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205" name="Google Shape;205;p23"/>
          <p:cNvSpPr txBox="1"/>
          <p:nvPr>
            <p:ph idx="1" type="body"/>
          </p:nvPr>
        </p:nvSpPr>
        <p:spPr>
          <a:xfrm>
            <a:off x="6499704" y="1990725"/>
            <a:ext cx="1825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Roles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2173100" y="0"/>
            <a:ext cx="70104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40"/>
              <a:t>Project Milestones for 2022</a:t>
            </a:r>
            <a:endParaRPr sz="394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740"/>
              <a:t>(to end of year)</a:t>
            </a:r>
            <a:endParaRPr b="1" sz="1740"/>
          </a:p>
        </p:txBody>
      </p:sp>
      <p:sp>
        <p:nvSpPr>
          <p:cNvPr id="211" name="Google Shape;211;p24"/>
          <p:cNvSpPr/>
          <p:nvPr/>
        </p:nvSpPr>
        <p:spPr>
          <a:xfrm rot="-711236">
            <a:off x="6465750" y="2627201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4"/>
          <p:cNvSpPr/>
          <p:nvPr/>
        </p:nvSpPr>
        <p:spPr>
          <a:xfrm flipH="1" rot="711236">
            <a:off x="5181012" y="2627201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4"/>
          <p:cNvSpPr/>
          <p:nvPr/>
        </p:nvSpPr>
        <p:spPr>
          <a:xfrm rot="-711236">
            <a:off x="3899938" y="2627201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4" name="Google Shape;214;p24"/>
          <p:cNvGrpSpPr/>
          <p:nvPr/>
        </p:nvGrpSpPr>
        <p:grpSpPr>
          <a:xfrm>
            <a:off x="4333100" y="1382072"/>
            <a:ext cx="1712700" cy="1246754"/>
            <a:chOff x="4409300" y="1219942"/>
            <a:chExt cx="1712700" cy="1246754"/>
          </a:xfrm>
        </p:grpSpPr>
        <p:sp>
          <p:nvSpPr>
            <p:cNvPr id="215" name="Google Shape;215;p24"/>
            <p:cNvSpPr/>
            <p:nvPr/>
          </p:nvSpPr>
          <p:spPr>
            <a:xfrm rot="-1789476">
              <a:off x="5185416" y="2276970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4"/>
            <p:cNvSpPr txBox="1"/>
            <p:nvPr/>
          </p:nvSpPr>
          <p:spPr>
            <a:xfrm>
              <a:off x="4921731" y="1985297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October</a:t>
              </a:r>
              <a:endParaRPr b="1" sz="8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7" name="Google Shape;217;p24"/>
            <p:cNvSpPr/>
            <p:nvPr/>
          </p:nvSpPr>
          <p:spPr>
            <a:xfrm>
              <a:off x="4409300" y="1219942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4"/>
            <p:cNvSpPr/>
            <p:nvPr/>
          </p:nvSpPr>
          <p:spPr>
            <a:xfrm rot="10800000">
              <a:off x="5220625" y="1919036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4"/>
            <p:cNvSpPr txBox="1"/>
            <p:nvPr/>
          </p:nvSpPr>
          <p:spPr>
            <a:xfrm>
              <a:off x="4453550" y="1257142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Lorem ipsum dolor sit amet, consectetur adipiscing. Lorem ipsum dolor sit.</a:t>
              </a:r>
              <a:endParaRPr sz="800">
                <a:solidFill>
                  <a:srgbClr val="5E5E5E"/>
                </a:solidFill>
              </a:endParaRPr>
            </a:p>
          </p:txBody>
        </p:sp>
      </p:grpSp>
      <p:sp>
        <p:nvSpPr>
          <p:cNvPr id="220" name="Google Shape;220;p24"/>
          <p:cNvSpPr/>
          <p:nvPr/>
        </p:nvSpPr>
        <p:spPr>
          <a:xfrm flipH="1" rot="711236">
            <a:off x="2608258" y="2627201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701C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1" name="Google Shape;221;p24"/>
          <p:cNvGrpSpPr/>
          <p:nvPr/>
        </p:nvGrpSpPr>
        <p:grpSpPr>
          <a:xfrm>
            <a:off x="3076688" y="2683244"/>
            <a:ext cx="1712700" cy="1230715"/>
            <a:chOff x="3021975" y="2541798"/>
            <a:chExt cx="1712700" cy="1230715"/>
          </a:xfrm>
        </p:grpSpPr>
        <p:sp>
          <p:nvSpPr>
            <p:cNvPr id="222" name="Google Shape;222;p24"/>
            <p:cNvSpPr txBox="1"/>
            <p:nvPr/>
          </p:nvSpPr>
          <p:spPr>
            <a:xfrm>
              <a:off x="3529877" y="2735584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August</a:t>
              </a:r>
              <a:endParaRPr b="1" sz="8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3" name="Google Shape;223;p24"/>
            <p:cNvSpPr/>
            <p:nvPr/>
          </p:nvSpPr>
          <p:spPr>
            <a:xfrm rot="-1789476">
              <a:off x="3798091" y="2571072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701C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3021975" y="3069013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4"/>
            <p:cNvSpPr txBox="1"/>
            <p:nvPr/>
          </p:nvSpPr>
          <p:spPr>
            <a:xfrm>
              <a:off x="3066225" y="3106213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Lorem ipsum dolor sit amet, consectetur adipiscing. Lorem ipsum dolor sit.</a:t>
              </a:r>
              <a:endParaRPr sz="800">
                <a:solidFill>
                  <a:srgbClr val="FFFFFF"/>
                </a:solidFill>
              </a:endParaRPr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3833325" y="3004364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" name="Google Shape;227;p24"/>
          <p:cNvSpPr/>
          <p:nvPr/>
        </p:nvSpPr>
        <p:spPr>
          <a:xfrm rot="-711236">
            <a:off x="1334133" y="2627201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701C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8" name="Google Shape;228;p24"/>
          <p:cNvGrpSpPr/>
          <p:nvPr/>
        </p:nvGrpSpPr>
        <p:grpSpPr>
          <a:xfrm>
            <a:off x="5586175" y="2683244"/>
            <a:ext cx="1712700" cy="1230715"/>
            <a:chOff x="5796625" y="2541798"/>
            <a:chExt cx="1712700" cy="1230715"/>
          </a:xfrm>
        </p:grpSpPr>
        <p:sp>
          <p:nvSpPr>
            <p:cNvPr id="229" name="Google Shape;229;p24"/>
            <p:cNvSpPr/>
            <p:nvPr/>
          </p:nvSpPr>
          <p:spPr>
            <a:xfrm rot="-1789476">
              <a:off x="6572742" y="2571072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4"/>
            <p:cNvSpPr txBox="1"/>
            <p:nvPr/>
          </p:nvSpPr>
          <p:spPr>
            <a:xfrm>
              <a:off x="6296613" y="2735584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December</a:t>
              </a:r>
              <a:endParaRPr b="1" sz="8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1" name="Google Shape;231;p24"/>
            <p:cNvSpPr/>
            <p:nvPr/>
          </p:nvSpPr>
          <p:spPr>
            <a:xfrm>
              <a:off x="5796625" y="3069013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4"/>
            <p:cNvSpPr txBox="1"/>
            <p:nvPr/>
          </p:nvSpPr>
          <p:spPr>
            <a:xfrm>
              <a:off x="5840875" y="3106213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Lorem ipsum dolor sit amet, consectetur adipiscing. Lorem ipsum dolor sit.</a:t>
              </a:r>
              <a:endParaRPr sz="800">
                <a:solidFill>
                  <a:srgbClr val="5E5E5E"/>
                </a:solidFill>
              </a:endParaRPr>
            </a:p>
          </p:txBody>
        </p:sp>
        <p:sp>
          <p:nvSpPr>
            <p:cNvPr id="233" name="Google Shape;233;p24"/>
            <p:cNvSpPr/>
            <p:nvPr/>
          </p:nvSpPr>
          <p:spPr>
            <a:xfrm>
              <a:off x="6607975" y="3004364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4" name="Google Shape;234;p24"/>
          <p:cNvSpPr/>
          <p:nvPr/>
        </p:nvSpPr>
        <p:spPr>
          <a:xfrm rot="-711236">
            <a:off x="6465750" y="2627201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4"/>
          <p:cNvSpPr/>
          <p:nvPr/>
        </p:nvSpPr>
        <p:spPr>
          <a:xfrm flipH="1" rot="711236">
            <a:off x="5181012" y="2627201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6" name="Google Shape;236;p24"/>
          <p:cNvGrpSpPr/>
          <p:nvPr/>
        </p:nvGrpSpPr>
        <p:grpSpPr>
          <a:xfrm>
            <a:off x="1789875" y="1382072"/>
            <a:ext cx="1712700" cy="1246754"/>
            <a:chOff x="1637475" y="1219942"/>
            <a:chExt cx="1712700" cy="1246754"/>
          </a:xfrm>
        </p:grpSpPr>
        <p:sp>
          <p:nvSpPr>
            <p:cNvPr id="237" name="Google Shape;237;p24"/>
            <p:cNvSpPr/>
            <p:nvPr/>
          </p:nvSpPr>
          <p:spPr>
            <a:xfrm>
              <a:off x="1637475" y="1219942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4"/>
            <p:cNvSpPr txBox="1"/>
            <p:nvPr/>
          </p:nvSpPr>
          <p:spPr>
            <a:xfrm>
              <a:off x="2144544" y="1985297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July</a:t>
              </a:r>
              <a:endParaRPr b="1" sz="8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9" name="Google Shape;239;p24"/>
            <p:cNvSpPr/>
            <p:nvPr/>
          </p:nvSpPr>
          <p:spPr>
            <a:xfrm rot="10800000">
              <a:off x="2448800" y="1919036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4"/>
            <p:cNvSpPr txBox="1"/>
            <p:nvPr/>
          </p:nvSpPr>
          <p:spPr>
            <a:xfrm>
              <a:off x="1681725" y="1257142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Lorem ipsum dolor sit amet, consectetur adipiscing. Lorem ipsum dolor sit.</a:t>
              </a:r>
              <a:endParaRPr sz="800">
                <a:solidFill>
                  <a:srgbClr val="FFFFFF"/>
                </a:solidFill>
              </a:endParaRPr>
            </a:p>
          </p:txBody>
        </p:sp>
        <p:sp>
          <p:nvSpPr>
            <p:cNvPr id="241" name="Google Shape;241;p24"/>
            <p:cNvSpPr/>
            <p:nvPr/>
          </p:nvSpPr>
          <p:spPr>
            <a:xfrm rot="-1789476">
              <a:off x="2410765" y="2276970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701C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41B47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 txBox="1"/>
          <p:nvPr>
            <p:ph type="title"/>
          </p:nvPr>
        </p:nvSpPr>
        <p:spPr>
          <a:xfrm>
            <a:off x="819150" y="288225"/>
            <a:ext cx="7505700" cy="5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Budgeting - 1 - USD 5k / IDR 70m</a:t>
            </a:r>
            <a:endParaRPr/>
          </a:p>
        </p:txBody>
      </p:sp>
      <p:graphicFrame>
        <p:nvGraphicFramePr>
          <p:cNvPr id="247" name="Google Shape;247;p25"/>
          <p:cNvGraphicFramePr/>
          <p:nvPr/>
        </p:nvGraphicFramePr>
        <p:xfrm>
          <a:off x="819150" y="8537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{4721BFB6-2C14-445D-AA19-6A08A13D546F}</a:tableStyleId>
              </a:tblPr>
              <a:tblGrid>
                <a:gridCol w="3040925"/>
                <a:gridCol w="1785075"/>
                <a:gridCol w="2413000"/>
              </a:tblGrid>
              <a:tr h="48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Category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Proportions*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Budget (max) in USD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8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Team Salary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$1.500 / Rp 23.000.000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47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Research / Operational</a:t>
                      </a:r>
                      <a:endParaRPr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en" sz="1200"/>
                        <a:t>buying/renting things,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en" sz="1200"/>
                        <a:t>p</a:t>
                      </a:r>
                      <a:r>
                        <a:rPr lang="en" sz="1200"/>
                        <a:t>rototyping,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en" sz="1200"/>
                        <a:t>i</a:t>
                      </a:r>
                      <a:r>
                        <a:rPr lang="en" sz="1200"/>
                        <a:t>nfrastructure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en" sz="1200"/>
                        <a:t>learning/capacity building, 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en" sz="1200"/>
                        <a:t>survey/FGD/data collections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en" sz="1200"/>
                        <a:t>t</a:t>
                      </a:r>
                      <a:r>
                        <a:rPr lang="en" sz="1200"/>
                        <a:t>ransportation expenses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en" sz="1200"/>
                        <a:t>Additional salary for external experts, observer, respondents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en" sz="1200"/>
                        <a:t>p</a:t>
                      </a:r>
                      <a:r>
                        <a:rPr lang="en" sz="1200"/>
                        <a:t>roductions preparations, tooling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en" sz="1200"/>
                        <a:t>l</a:t>
                      </a:r>
                      <a:r>
                        <a:rPr lang="en" sz="1200"/>
                        <a:t>egalities, patent/copyright registration, product certification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$5.000 / Rp 70.000.000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41B47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"/>
          <p:cNvSpPr txBox="1"/>
          <p:nvPr>
            <p:ph type="title"/>
          </p:nvPr>
        </p:nvSpPr>
        <p:spPr>
          <a:xfrm>
            <a:off x="819150" y="288225"/>
            <a:ext cx="7505700" cy="5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Budgeting - 2 - USD 10k / IDR 140m</a:t>
            </a:r>
            <a:endParaRPr/>
          </a:p>
        </p:txBody>
      </p:sp>
      <p:graphicFrame>
        <p:nvGraphicFramePr>
          <p:cNvPr id="253" name="Google Shape;253;p26"/>
          <p:cNvGraphicFramePr/>
          <p:nvPr/>
        </p:nvGraphicFramePr>
        <p:xfrm>
          <a:off x="819150" y="8537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{4721BFB6-2C14-445D-AA19-6A08A13D546F}</a:tableStyleId>
              </a:tblPr>
              <a:tblGrid>
                <a:gridCol w="3040925"/>
                <a:gridCol w="1785075"/>
                <a:gridCol w="2413000"/>
              </a:tblGrid>
              <a:tr h="11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Category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Proportions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Budget (max) in USD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11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All aspects covered in Budgeting - 1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$5.000 / Rp 70.000.000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7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Additional Budget for Team Salary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15%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$1.500 / Rp 21.000.000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Additional Budget for Research/Ops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20%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$2.000/ Rp 28.000.000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Marketing and Sales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r>
                        <a:rPr lang="en"/>
                        <a:t>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$2.000 / Rp 28.000.000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Market research and competitive analysis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$1.000 / Rp 14.000.000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Future Development / R&amp;D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$2.000 / Rp 28.000.000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Other Expenses (taxes, reserves)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10%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$1.000 / Rp 14.000.000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Sustainability</a:t>
            </a:r>
            <a:endParaRPr/>
          </a:p>
        </p:txBody>
      </p:sp>
      <p:sp>
        <p:nvSpPr>
          <p:cNvPr id="259" name="Google Shape;259;p27"/>
          <p:cNvSpPr txBox="1"/>
          <p:nvPr>
            <p:ph idx="1" type="body"/>
          </p:nvPr>
        </p:nvSpPr>
        <p:spPr>
          <a:xfrm>
            <a:off x="819150" y="2384775"/>
            <a:ext cx="3682200" cy="20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(penjualan): xxx 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Project (proyek)</a:t>
            </a:r>
            <a:r>
              <a:rPr lang="en"/>
              <a:t>: xxx 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Subscription (langganan)</a:t>
            </a:r>
            <a:r>
              <a:rPr lang="en"/>
              <a:t>: xxx 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Grants (hibah)</a:t>
            </a:r>
            <a:r>
              <a:rPr lang="en"/>
              <a:t>: xxx 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Soft Loan (pinjaman)</a:t>
            </a:r>
            <a:r>
              <a:rPr lang="en"/>
              <a:t>: xxx 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Rounds of Funding (pembiayaan)</a:t>
            </a:r>
            <a:r>
              <a:rPr lang="en"/>
              <a:t>: xxx M</a:t>
            </a:r>
            <a:endParaRPr/>
          </a:p>
        </p:txBody>
      </p:sp>
      <p:sp>
        <p:nvSpPr>
          <p:cNvPr id="260" name="Google Shape;260;p27"/>
          <p:cNvSpPr txBox="1"/>
          <p:nvPr>
            <p:ph idx="1" type="body"/>
          </p:nvPr>
        </p:nvSpPr>
        <p:spPr>
          <a:xfrm>
            <a:off x="4642650" y="2349525"/>
            <a:ext cx="3682200" cy="2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1st priority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2nd priority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3rd priority</a:t>
            </a:r>
            <a:endParaRPr/>
          </a:p>
        </p:txBody>
      </p:sp>
      <p:sp>
        <p:nvSpPr>
          <p:cNvPr id="261" name="Google Shape;261;p27"/>
          <p:cNvSpPr txBox="1"/>
          <p:nvPr>
            <p:ph idx="1" type="body"/>
          </p:nvPr>
        </p:nvSpPr>
        <p:spPr>
          <a:xfrm>
            <a:off x="819150" y="1990725"/>
            <a:ext cx="36822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Sources of Income</a:t>
            </a:r>
            <a:endParaRPr b="1"/>
          </a:p>
        </p:txBody>
      </p:sp>
      <p:sp>
        <p:nvSpPr>
          <p:cNvPr id="262" name="Google Shape;262;p27"/>
          <p:cNvSpPr txBox="1"/>
          <p:nvPr>
            <p:ph idx="1" type="body"/>
          </p:nvPr>
        </p:nvSpPr>
        <p:spPr>
          <a:xfrm>
            <a:off x="4642650" y="1924400"/>
            <a:ext cx="36822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Efficiency Priority</a:t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the 5k/10k USD Budgeting, expectations are</a:t>
            </a:r>
            <a:endParaRPr/>
          </a:p>
        </p:txBody>
      </p:sp>
      <p:sp>
        <p:nvSpPr>
          <p:cNvPr id="268" name="Google Shape;268;p28"/>
          <p:cNvSpPr txBox="1"/>
          <p:nvPr>
            <p:ph idx="1" type="body"/>
          </p:nvPr>
        </p:nvSpPr>
        <p:spPr>
          <a:xfrm>
            <a:off x="819150" y="2384775"/>
            <a:ext cx="3682200" cy="20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Runway: x months / x years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Expected Headcount: y people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Assets*: - N patent/copyright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- N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  - N inventory</a:t>
            </a:r>
            <a:endParaRPr/>
          </a:p>
        </p:txBody>
      </p:sp>
      <p:sp>
        <p:nvSpPr>
          <p:cNvPr id="269" name="Google Shape;269;p28"/>
          <p:cNvSpPr txBox="1"/>
          <p:nvPr>
            <p:ph idx="1" type="body"/>
          </p:nvPr>
        </p:nvSpPr>
        <p:spPr>
          <a:xfrm>
            <a:off x="4642650" y="2349525"/>
            <a:ext cx="3682200" cy="2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Runway: x months / x years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Expected Headcount: y people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Market Positioning: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Assets*: - N knowledge / trained persons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- N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  - N expertises</a:t>
            </a:r>
            <a:endParaRPr/>
          </a:p>
        </p:txBody>
      </p:sp>
      <p:sp>
        <p:nvSpPr>
          <p:cNvPr id="270" name="Google Shape;270;p28"/>
          <p:cNvSpPr txBox="1"/>
          <p:nvPr>
            <p:ph idx="1" type="body"/>
          </p:nvPr>
        </p:nvSpPr>
        <p:spPr>
          <a:xfrm>
            <a:off x="819150" y="1990725"/>
            <a:ext cx="36822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5K Funding</a:t>
            </a:r>
            <a:endParaRPr b="1"/>
          </a:p>
        </p:txBody>
      </p:sp>
      <p:sp>
        <p:nvSpPr>
          <p:cNvPr id="271" name="Google Shape;271;p28"/>
          <p:cNvSpPr txBox="1"/>
          <p:nvPr>
            <p:ph idx="1" type="body"/>
          </p:nvPr>
        </p:nvSpPr>
        <p:spPr>
          <a:xfrm>
            <a:off x="4642650" y="1924400"/>
            <a:ext cx="36822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10</a:t>
            </a:r>
            <a:r>
              <a:rPr b="1" lang="en"/>
              <a:t>K Funding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of your capstone team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33A44">
            <a:alpha val="14530"/>
          </a:srgbClr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240"/>
              <a:t>Backgrounder Facts</a:t>
            </a:r>
            <a:endParaRPr sz="5240"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1385850" y="2863850"/>
            <a:ext cx="6372300" cy="19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</a:rPr>
              <a:t>Xxxx %</a:t>
            </a:r>
            <a:r>
              <a:rPr lang="en" sz="3050"/>
              <a:t> </a:t>
            </a:r>
            <a:endParaRPr sz="305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of our potential customers are thriving for new solutions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Backgrounder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What are you trying to achieve/solve?</a:t>
            </a:r>
            <a:endParaRPr/>
          </a:p>
        </p:txBody>
      </p:sp>
      <p:sp>
        <p:nvSpPr>
          <p:cNvPr id="149" name="Google Shape;149;p16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Is there anything been done before?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of your capstone project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your capstone project is built in the first place?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What are the advantages of your capstone project?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 of your app</a:t>
            </a:r>
            <a:endParaRPr/>
          </a:p>
        </p:txBody>
      </p:sp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375" y="794450"/>
            <a:ext cx="6495324" cy="324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2875" y="794450"/>
            <a:ext cx="1577633" cy="324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819150" y="1990725"/>
            <a:ext cx="1825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Age range</a:t>
            </a:r>
            <a:endParaRPr/>
          </a:p>
        </p:txBody>
      </p:sp>
      <p:sp>
        <p:nvSpPr>
          <p:cNvPr id="168" name="Google Shape;168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Market or Personas</a:t>
            </a:r>
            <a:endParaRPr/>
          </a:p>
        </p:txBody>
      </p:sp>
      <p:sp>
        <p:nvSpPr>
          <p:cNvPr id="169" name="Google Shape;169;p19"/>
          <p:cNvSpPr txBox="1"/>
          <p:nvPr>
            <p:ph idx="2" type="body"/>
          </p:nvPr>
        </p:nvSpPr>
        <p:spPr>
          <a:xfrm>
            <a:off x="4606194" y="1990725"/>
            <a:ext cx="1825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Roles</a:t>
            </a:r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2712672" y="1990725"/>
            <a:ext cx="1825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Profession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6499704" y="1990725"/>
            <a:ext cx="1825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Specific Attributes or likings, hobbies</a:t>
            </a: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9100" y="261025"/>
            <a:ext cx="1767424" cy="1767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819150" y="1990725"/>
            <a:ext cx="1825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Purpose-driven</a:t>
            </a:r>
            <a:endParaRPr/>
          </a:p>
        </p:txBody>
      </p:sp>
      <p:sp>
        <p:nvSpPr>
          <p:cNvPr id="178" name="Google Shape;178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your target market needs your solution?</a:t>
            </a:r>
            <a:endParaRPr/>
          </a:p>
        </p:txBody>
      </p:sp>
      <p:sp>
        <p:nvSpPr>
          <p:cNvPr id="179" name="Google Shape;179;p20"/>
          <p:cNvSpPr txBox="1"/>
          <p:nvPr>
            <p:ph idx="2" type="body"/>
          </p:nvPr>
        </p:nvSpPr>
        <p:spPr>
          <a:xfrm>
            <a:off x="4606194" y="1990725"/>
            <a:ext cx="1825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Government reasoning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2712672" y="1990725"/>
            <a:ext cx="1825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Data-driven</a:t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6499704" y="1990725"/>
            <a:ext cx="1825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Stakeholders related and benefitted from your solutions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33A44">
            <a:alpha val="14530"/>
          </a:srgbClr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240"/>
              <a:t>Comparison to similar services/apps</a:t>
            </a:r>
            <a:endParaRPr sz="5240"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1385850" y="2863850"/>
            <a:ext cx="6372300" cy="19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</a:rPr>
              <a:t>Xxxx % better</a:t>
            </a:r>
            <a:r>
              <a:rPr lang="en" sz="3050"/>
              <a:t> </a:t>
            </a:r>
            <a:endParaRPr sz="305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(based on … testing)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