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92" r:id="rId28"/>
    <p:sldId id="280" r:id="rId29"/>
    <p:sldId id="290" r:id="rId30"/>
    <p:sldId id="281" r:id="rId31"/>
    <p:sldId id="284" r:id="rId32"/>
    <p:sldId id="285" r:id="rId33"/>
    <p:sldId id="286" r:id="rId34"/>
    <p:sldId id="287" r:id="rId35"/>
    <p:sldId id="288" r:id="rId36"/>
    <p:sldId id="319" r:id="rId37"/>
    <p:sldId id="320" r:id="rId38"/>
    <p:sldId id="321" r:id="rId39"/>
    <p:sldId id="289" r:id="rId40"/>
    <p:sldId id="291" r:id="rId41"/>
    <p:sldId id="294" r:id="rId42"/>
    <p:sldId id="293" r:id="rId43"/>
    <p:sldId id="295" r:id="rId44"/>
    <p:sldId id="322" r:id="rId45"/>
    <p:sldId id="323" r:id="rId46"/>
    <p:sldId id="296" r:id="rId47"/>
    <p:sldId id="297" r:id="rId48"/>
    <p:sldId id="324" r:id="rId49"/>
    <p:sldId id="298" r:id="rId50"/>
    <p:sldId id="299" r:id="rId51"/>
    <p:sldId id="325" r:id="rId52"/>
    <p:sldId id="300" r:id="rId53"/>
    <p:sldId id="309" r:id="rId54"/>
    <p:sldId id="316" r:id="rId55"/>
    <p:sldId id="326" r:id="rId56"/>
    <p:sldId id="327" r:id="rId57"/>
    <p:sldId id="308" r:id="rId58"/>
    <p:sldId id="317" r:id="rId59"/>
    <p:sldId id="318" r:id="rId60"/>
    <p:sldId id="328" r:id="rId61"/>
    <p:sldId id="305" r:id="rId62"/>
    <p:sldId id="307" r:id="rId63"/>
    <p:sldId id="306" r:id="rId64"/>
    <p:sldId id="330" r:id="rId65"/>
    <p:sldId id="329" r:id="rId66"/>
    <p:sldId id="331" r:id="rId67"/>
    <p:sldId id="310" r:id="rId68"/>
    <p:sldId id="332" r:id="rId69"/>
    <p:sldId id="333" r:id="rId70"/>
    <p:sldId id="311" r:id="rId71"/>
    <p:sldId id="304" r:id="rId72"/>
    <p:sldId id="314" r:id="rId73"/>
    <p:sldId id="313" r:id="rId74"/>
    <p:sldId id="312" r:id="rId75"/>
    <p:sldId id="315" r:id="rId76"/>
    <p:sldId id="30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78" d="100"/>
          <a:sy n="78" d="100"/>
        </p:scale>
        <p:origin x="1531"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2EED13E2-3DF9-4866-A2CD-162F3D3502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EED13E2-3DF9-4866-A2CD-162F3D3502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2EED13E2-3DF9-4866-A2CD-162F3D350200}"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EED13E2-3DF9-4866-A2CD-162F3D350200}"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D13E2-3DF9-4866-A2CD-162F3D3502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BE227546-3253-4C36-AF0E-41B8D1FD794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2EED13E2-3DF9-4866-A2CD-162F3D350200}"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E227546-3253-4C36-AF0E-41B8D1FD7949}" type="datetimeFigureOut">
              <a:rPr lang="en-US" smtClean="0"/>
              <a:pPr/>
              <a:t>12/10/2023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EED13E2-3DF9-4866-A2CD-162F3D350200}"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9144000" cy="838200"/>
          </a:xfrm>
        </p:spPr>
        <p:txBody>
          <a:bodyPr>
            <a:normAutofit/>
          </a:bodyPr>
          <a:lstStyle/>
          <a:p>
            <a:pPr algn="ctr"/>
            <a:r>
              <a:rPr lang="en-US" sz="3200" b="1" dirty="0">
                <a:solidFill>
                  <a:schemeClr val="tx1"/>
                </a:solidFill>
                <a:latin typeface="Lucida Sans Typewriter" pitchFamily="49" charset="0"/>
              </a:rPr>
              <a:t>Unit 3:</a:t>
            </a:r>
            <a:r>
              <a:rPr lang="en-US" sz="3200" b="1" dirty="0">
                <a:solidFill>
                  <a:schemeClr val="tx1"/>
                </a:solidFill>
              </a:rPr>
              <a:t> SQL (Structured query language)</a:t>
            </a:r>
            <a:endParaRPr lang="en-US" sz="3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pPr algn="ctr"/>
            <a:r>
              <a:rPr lang="en-US" b="1" dirty="0"/>
              <a:t>Attribute Data Types and Domains in SQL</a:t>
            </a:r>
            <a:endParaRPr lang="en-US" dirty="0"/>
          </a:p>
        </p:txBody>
      </p:sp>
      <p:sp>
        <p:nvSpPr>
          <p:cNvPr id="5" name="Rectangle 4"/>
          <p:cNvSpPr/>
          <p:nvPr/>
        </p:nvSpPr>
        <p:spPr>
          <a:xfrm>
            <a:off x="304800" y="838200"/>
            <a:ext cx="8458200" cy="5078313"/>
          </a:xfrm>
          <a:prstGeom prst="rect">
            <a:avLst/>
          </a:prstGeom>
        </p:spPr>
        <p:txBody>
          <a:bodyPr wrap="square">
            <a:spAutoFit/>
          </a:bodyPr>
          <a:lstStyle/>
          <a:p>
            <a:pPr algn="just"/>
            <a:r>
              <a:rPr lang="en-US" dirty="0"/>
              <a:t>The basic </a:t>
            </a:r>
            <a:r>
              <a:rPr lang="en-US" b="1" dirty="0"/>
              <a:t>data types </a:t>
            </a:r>
            <a:r>
              <a:rPr lang="en-US" dirty="0"/>
              <a:t>available for attributes include numeric, character string, bit string, Boolean, date, and time.</a:t>
            </a:r>
          </a:p>
          <a:p>
            <a:pPr algn="just"/>
            <a:endParaRPr lang="en-US" dirty="0"/>
          </a:p>
          <a:p>
            <a:pPr algn="just"/>
            <a:r>
              <a:rPr lang="en-US" b="1" dirty="0"/>
              <a:t>Number </a:t>
            </a:r>
            <a:r>
              <a:rPr lang="en-US" dirty="0"/>
              <a:t>data types include digits of various sizes: </a:t>
            </a:r>
          </a:p>
          <a:p>
            <a:pPr algn="just"/>
            <a:endParaRPr lang="en-US" dirty="0"/>
          </a:p>
          <a:p>
            <a:pPr algn="just"/>
            <a:r>
              <a:rPr lang="en-US" dirty="0"/>
              <a:t>1) </a:t>
            </a:r>
            <a:r>
              <a:rPr lang="en-US" b="1" dirty="0"/>
              <a:t>NUMBER (p,s):</a:t>
            </a:r>
            <a:r>
              <a:rPr lang="en-US" dirty="0"/>
              <a:t> Numbers with magnitude between 1.0 x 10</a:t>
            </a:r>
            <a:r>
              <a:rPr lang="en-US" baseline="30000" dirty="0"/>
              <a:t>-130 </a:t>
            </a:r>
            <a:r>
              <a:rPr lang="en-US" dirty="0"/>
              <a:t> &amp; 9.99 x 10</a:t>
            </a:r>
            <a:r>
              <a:rPr lang="en-US" baseline="30000" dirty="0"/>
              <a:t>125 </a:t>
            </a:r>
            <a:r>
              <a:rPr lang="en-US" dirty="0"/>
              <a:t>, p is the precision ranging from 1 to 38 &amp; s is scale,</a:t>
            </a:r>
            <a:r>
              <a:rPr lang="en-US" i="1" dirty="0"/>
              <a:t> the number </a:t>
            </a:r>
            <a:r>
              <a:rPr lang="en-US" dirty="0"/>
              <a:t>of digits after the decimal point ranging from -84 to 127.</a:t>
            </a:r>
          </a:p>
          <a:p>
            <a:pPr algn="just"/>
            <a:endParaRPr lang="en-US" dirty="0"/>
          </a:p>
          <a:p>
            <a:pPr algn="just"/>
            <a:r>
              <a:rPr lang="en-US" dirty="0"/>
              <a:t>2) </a:t>
            </a:r>
            <a:r>
              <a:rPr lang="en-US" b="1" dirty="0"/>
              <a:t>FLOAT(b): </a:t>
            </a:r>
            <a:r>
              <a:rPr lang="en-US" dirty="0"/>
              <a:t>Specifies a floating point number with binary precision b ranging from 1 to 122.</a:t>
            </a:r>
          </a:p>
          <a:p>
            <a:pPr algn="just"/>
            <a:endParaRPr lang="en-US" dirty="0"/>
          </a:p>
          <a:p>
            <a:pPr algn="just"/>
            <a:r>
              <a:rPr lang="en-US" dirty="0"/>
              <a:t>3)</a:t>
            </a:r>
            <a:r>
              <a:rPr lang="en-US" b="1" dirty="0"/>
              <a:t> INTEGER or INT, and SMALL INT:</a:t>
            </a:r>
            <a:r>
              <a:rPr lang="en-US" dirty="0"/>
              <a:t> Used to specify an integer number.</a:t>
            </a:r>
          </a:p>
          <a:p>
            <a:pPr algn="just"/>
            <a:endParaRPr lang="en-US" dirty="0"/>
          </a:p>
          <a:p>
            <a:pPr algn="just"/>
            <a:r>
              <a:rPr lang="en-US" dirty="0"/>
              <a:t>4) </a:t>
            </a:r>
            <a:r>
              <a:rPr lang="en-US" b="1" dirty="0"/>
              <a:t>DECIMAL (p,s):  </a:t>
            </a:r>
            <a:r>
              <a:rPr lang="en-US" dirty="0"/>
              <a:t>Used to specify a decimal number.</a:t>
            </a:r>
          </a:p>
          <a:p>
            <a:pPr algn="just"/>
            <a:endParaRPr lang="en-US" dirty="0"/>
          </a:p>
          <a:p>
            <a:pPr algn="just"/>
            <a:endParaRPr lang="en-US"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458200" cy="5632311"/>
          </a:xfrm>
          <a:prstGeom prst="rect">
            <a:avLst/>
          </a:prstGeom>
        </p:spPr>
        <p:txBody>
          <a:bodyPr wrap="square">
            <a:spAutoFit/>
          </a:bodyPr>
          <a:lstStyle/>
          <a:p>
            <a:pPr algn="just"/>
            <a:r>
              <a:rPr lang="en-US" b="1" dirty="0"/>
              <a:t>Character-string </a:t>
            </a:r>
            <a:r>
              <a:rPr lang="en-US" dirty="0"/>
              <a:t>data types are of two types </a:t>
            </a:r>
          </a:p>
          <a:p>
            <a:pPr marL="342900" indent="-342900" algn="just"/>
            <a:endParaRPr lang="en-US" dirty="0"/>
          </a:p>
          <a:p>
            <a:pPr marL="342900" indent="-342900" algn="just">
              <a:buAutoNum type="arabicPeriod"/>
            </a:pPr>
            <a:r>
              <a:rPr lang="en-US" dirty="0"/>
              <a:t>Fixed length—CHAR(</a:t>
            </a:r>
            <a:r>
              <a:rPr lang="en-US" i="1" dirty="0"/>
              <a:t>n) or </a:t>
            </a:r>
            <a:r>
              <a:rPr lang="en-US" dirty="0"/>
              <a:t>CHARACTER(</a:t>
            </a:r>
            <a:r>
              <a:rPr lang="en-US" i="1" dirty="0"/>
              <a:t>n), where n is the number of characters or size </a:t>
            </a:r>
          </a:p>
          <a:p>
            <a:pPr marL="342900" indent="-342900" algn="just">
              <a:buAutoNum type="arabicPeriod"/>
            </a:pPr>
            <a:r>
              <a:rPr lang="en-US" i="1" dirty="0"/>
              <a:t>Varying length— </a:t>
            </a:r>
            <a:r>
              <a:rPr lang="en-US" dirty="0"/>
              <a:t>VARCHAR(</a:t>
            </a:r>
            <a:r>
              <a:rPr lang="en-US" i="1" dirty="0"/>
              <a:t>n) or CHAR VARYING(n) or CHARACTER VARYING(n), where n is </a:t>
            </a:r>
            <a:r>
              <a:rPr lang="en-US" dirty="0"/>
              <a:t>the maximum number of characters.</a:t>
            </a:r>
          </a:p>
          <a:p>
            <a:pPr marL="342900" indent="-342900" algn="just"/>
            <a:endParaRPr lang="en-US" dirty="0"/>
          </a:p>
          <a:p>
            <a:pPr marL="342900" indent="-342900" algn="just"/>
            <a:r>
              <a:rPr lang="en-US" dirty="0"/>
              <a:t>	Another variable-length string data type called CHARACTER LARGE OBJECT or CLOB is also available to specify columns that have large text values, such as documents. The CLOB maximum length can be specified in kilobytes (K), megabytes (M), or gigabytes (G). </a:t>
            </a:r>
          </a:p>
          <a:p>
            <a:pPr marL="342900" indent="-342900" algn="just"/>
            <a:r>
              <a:rPr lang="en-US" dirty="0"/>
              <a:t>	</a:t>
            </a:r>
            <a:r>
              <a:rPr lang="en-US" dirty="0" err="1"/>
              <a:t>Eg</a:t>
            </a:r>
            <a:r>
              <a:rPr lang="en-US" dirty="0"/>
              <a:t>: CLOB(20M) specifies a maximum length of 20 megabytes.</a:t>
            </a:r>
          </a:p>
          <a:p>
            <a:pPr marL="342900" indent="-342900" algn="just"/>
            <a:endParaRPr lang="en-US" dirty="0"/>
          </a:p>
          <a:p>
            <a:pPr marL="342900" indent="-342900" algn="just"/>
            <a:endParaRPr lang="en-US" dirty="0"/>
          </a:p>
          <a:p>
            <a:r>
              <a:rPr lang="en-US" b="1" dirty="0"/>
              <a:t>Bit-string </a:t>
            </a:r>
            <a:r>
              <a:rPr lang="en-US" dirty="0"/>
              <a:t>data types are of two types </a:t>
            </a:r>
          </a:p>
          <a:p>
            <a:endParaRPr lang="en-US" dirty="0"/>
          </a:p>
          <a:p>
            <a:r>
              <a:rPr lang="en-US" dirty="0"/>
              <a:t>1. Fixed length </a:t>
            </a:r>
            <a:r>
              <a:rPr lang="en-US" i="1" dirty="0"/>
              <a:t>n—BIT(n)</a:t>
            </a:r>
          </a:p>
          <a:p>
            <a:r>
              <a:rPr lang="en-US" i="1" dirty="0"/>
              <a:t>2. Varying length—</a:t>
            </a:r>
            <a:r>
              <a:rPr lang="en-US" dirty="0"/>
              <a:t>BIT VARYING(</a:t>
            </a:r>
            <a:r>
              <a:rPr lang="en-US" i="1" dirty="0"/>
              <a:t>n), </a:t>
            </a:r>
          </a:p>
          <a:p>
            <a:r>
              <a:rPr lang="en-US" dirty="0"/>
              <a:t>where n is the maximum number of bits. The default for n, the length of a character string or bit string, is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382000" cy="5909310"/>
          </a:xfrm>
          <a:prstGeom prst="rect">
            <a:avLst/>
          </a:prstGeom>
        </p:spPr>
        <p:txBody>
          <a:bodyPr wrap="square">
            <a:spAutoFit/>
          </a:bodyPr>
          <a:lstStyle/>
          <a:p>
            <a:pPr algn="just"/>
            <a:r>
              <a:rPr lang="en-US" b="1" dirty="0"/>
              <a:t>Boolean </a:t>
            </a:r>
            <a:r>
              <a:rPr lang="en-US" dirty="0"/>
              <a:t>data type has the traditional values of </a:t>
            </a:r>
            <a:r>
              <a:rPr lang="en-US" b="1" dirty="0"/>
              <a:t>TRUE </a:t>
            </a:r>
            <a:r>
              <a:rPr lang="en-US" dirty="0"/>
              <a:t>or </a:t>
            </a:r>
            <a:r>
              <a:rPr lang="en-US" b="1" dirty="0"/>
              <a:t>FALSE. </a:t>
            </a:r>
            <a:r>
              <a:rPr lang="en-US" dirty="0"/>
              <a:t>In SQL, because of the presence of NULL values, a three-valued logic is used, so a third possible value for a Boolean data type is UNKNOWN.</a:t>
            </a:r>
            <a:endParaRPr lang="en-US" b="1" dirty="0"/>
          </a:p>
          <a:p>
            <a:pPr algn="just"/>
            <a:endParaRPr lang="en-US" b="1" dirty="0"/>
          </a:p>
          <a:p>
            <a:pPr algn="just"/>
            <a:r>
              <a:rPr lang="en-US" b="1" dirty="0"/>
              <a:t>DATE </a:t>
            </a:r>
            <a:r>
              <a:rPr lang="en-US" dirty="0"/>
              <a:t>data type has ten positions, and its components are YEAR, MONTH, and DAY in the form YYYY-MM-DD.</a:t>
            </a:r>
          </a:p>
          <a:p>
            <a:pPr algn="just"/>
            <a:endParaRPr lang="en-US" b="1" dirty="0"/>
          </a:p>
          <a:p>
            <a:pPr algn="just"/>
            <a:r>
              <a:rPr lang="en-US" b="1" dirty="0"/>
              <a:t>TIME </a:t>
            </a:r>
            <a:r>
              <a:rPr lang="en-US" dirty="0"/>
              <a:t>data type has at least eight positions, with the components HOUR, MINUTE, and SECOND in the form HH:MM:SS</a:t>
            </a:r>
          </a:p>
          <a:p>
            <a:pPr algn="just"/>
            <a:endParaRPr lang="en-US" b="1" dirty="0"/>
          </a:p>
          <a:p>
            <a:pPr algn="just"/>
            <a:r>
              <a:rPr lang="en-US" b="1" dirty="0"/>
              <a:t>Timestamp </a:t>
            </a:r>
            <a:r>
              <a:rPr lang="en-US" dirty="0"/>
              <a:t>data type </a:t>
            </a:r>
            <a:r>
              <a:rPr lang="en-US" b="1" dirty="0"/>
              <a:t>(TIMESTAMP) </a:t>
            </a:r>
            <a:r>
              <a:rPr lang="en-US" dirty="0"/>
              <a:t>includes the DATE and TIME fields, plus a minimum of six positions for decimal fractions of seconds.</a:t>
            </a:r>
          </a:p>
          <a:p>
            <a:pPr algn="just"/>
            <a:endParaRPr lang="en-US" b="1" dirty="0"/>
          </a:p>
          <a:p>
            <a:pPr algn="just"/>
            <a:r>
              <a:rPr lang="en-US" b="1" dirty="0"/>
              <a:t>Domains in SQL</a:t>
            </a:r>
          </a:p>
          <a:p>
            <a:pPr algn="just"/>
            <a:r>
              <a:rPr lang="en-US" dirty="0"/>
              <a:t>It is possible to specify the data type of each attribute directly,  alternatively, a domain can be declared, and the domain name can be used with the attribute specification. This makes it easier to change the data type for a domain that is used by numerous attributes in a schema, and improves schema readability.</a:t>
            </a:r>
          </a:p>
          <a:p>
            <a:pPr algn="just"/>
            <a:endParaRPr lang="en-US" b="1" dirty="0"/>
          </a:p>
          <a:p>
            <a:pPr algn="just"/>
            <a:r>
              <a:rPr lang="en-US" b="1" dirty="0"/>
              <a:t>CREATE DOMAIN SSN_TYPE AS CHAR(9);</a:t>
            </a:r>
          </a:p>
          <a:p>
            <a:pPr algn="just"/>
            <a:r>
              <a:rPr lang="en-US" dirty="0"/>
              <a:t>In this example we can use SSN_TYPE in place of CHAR(9).</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pPr algn="ctr"/>
            <a:r>
              <a:rPr lang="en-US" b="1" dirty="0"/>
              <a:t>Specifying Constraints in SQL</a:t>
            </a:r>
            <a:endParaRPr lang="en-US" dirty="0"/>
          </a:p>
        </p:txBody>
      </p:sp>
      <p:sp>
        <p:nvSpPr>
          <p:cNvPr id="5" name="Rectangle 4"/>
          <p:cNvSpPr/>
          <p:nvPr/>
        </p:nvSpPr>
        <p:spPr>
          <a:xfrm>
            <a:off x="381000" y="990600"/>
            <a:ext cx="8382000" cy="5355312"/>
          </a:xfrm>
          <a:prstGeom prst="rect">
            <a:avLst/>
          </a:prstGeom>
        </p:spPr>
        <p:txBody>
          <a:bodyPr wrap="square">
            <a:spAutoFit/>
          </a:bodyPr>
          <a:lstStyle/>
          <a:p>
            <a:pPr algn="just"/>
            <a:r>
              <a:rPr lang="en-US" b="1" dirty="0"/>
              <a:t>Specifying Attribute Constraints and Attribute Defaults</a:t>
            </a:r>
          </a:p>
          <a:p>
            <a:pPr algn="just"/>
            <a:endParaRPr lang="en-US" b="1" dirty="0"/>
          </a:p>
          <a:p>
            <a:pPr algn="just"/>
            <a:r>
              <a:rPr lang="en-US" dirty="0"/>
              <a:t>The following are the column constraints which defines an integrity constraint as part of the column definition.</a:t>
            </a:r>
          </a:p>
          <a:p>
            <a:pPr algn="just"/>
            <a:endParaRPr lang="en-US" dirty="0"/>
          </a:p>
          <a:p>
            <a:pPr marL="342900" indent="-342900" algn="just"/>
            <a:r>
              <a:rPr lang="en-US" b="1" dirty="0"/>
              <a:t>1. NULL</a:t>
            </a:r>
            <a:r>
              <a:rPr lang="en-US" dirty="0"/>
              <a:t> – Specifies that a column can contain NULL values.</a:t>
            </a:r>
          </a:p>
          <a:p>
            <a:pPr marL="342900" indent="-342900" algn="just"/>
            <a:endParaRPr lang="en-US" dirty="0"/>
          </a:p>
          <a:p>
            <a:pPr marL="342900" indent="-342900" algn="just"/>
            <a:r>
              <a:rPr lang="en-US" b="1" dirty="0"/>
              <a:t>2. NOT NULL </a:t>
            </a:r>
            <a:r>
              <a:rPr lang="en-US" dirty="0"/>
              <a:t>- Specifies that a column cannot contain NULL values.</a:t>
            </a:r>
          </a:p>
          <a:p>
            <a:pPr marL="342900" indent="-342900" algn="just"/>
            <a:endParaRPr lang="en-US" dirty="0"/>
          </a:p>
          <a:p>
            <a:pPr marL="342900" indent="-342900" algn="just"/>
            <a:r>
              <a:rPr lang="en-US" b="1" dirty="0"/>
              <a:t>3. UNIQUE</a:t>
            </a:r>
            <a:r>
              <a:rPr lang="en-US" dirty="0"/>
              <a:t> – Designates a column or combination of columns as unique key.</a:t>
            </a:r>
          </a:p>
          <a:p>
            <a:pPr marL="342900" indent="-342900" algn="just">
              <a:buAutoNum type="arabicPeriod"/>
            </a:pPr>
            <a:endParaRPr lang="en-US" dirty="0"/>
          </a:p>
          <a:p>
            <a:pPr marL="342900" indent="-342900" algn="just"/>
            <a:r>
              <a:rPr lang="en-US" b="1" dirty="0"/>
              <a:t>4. PRIMARY KEY </a:t>
            </a:r>
            <a:r>
              <a:rPr lang="en-US" dirty="0"/>
              <a:t>- Designates a column or combination of columns as primary key.</a:t>
            </a:r>
          </a:p>
          <a:p>
            <a:pPr marL="342900" indent="-342900" algn="just">
              <a:buAutoNum type="arabicPeriod"/>
            </a:pPr>
            <a:endParaRPr lang="en-US" dirty="0"/>
          </a:p>
          <a:p>
            <a:pPr marL="342900" indent="-342900" algn="just"/>
            <a:r>
              <a:rPr lang="en-US" b="1" dirty="0"/>
              <a:t>5. FOREIGN KEY </a:t>
            </a:r>
            <a:r>
              <a:rPr lang="en-US" dirty="0"/>
              <a:t>- Designates a column or combination of columns as foreign key in a referential integrity constraint.</a:t>
            </a:r>
          </a:p>
          <a:p>
            <a:pPr marL="342900" indent="-342900" algn="just">
              <a:buAutoNum type="arabicPeriod"/>
            </a:pPr>
            <a:endParaRPr lang="en-US" dirty="0"/>
          </a:p>
          <a:p>
            <a:pPr marL="342900" indent="-342900" algn="just"/>
            <a:r>
              <a:rPr lang="en-US" b="1" dirty="0"/>
              <a:t>6. REFERENCES </a:t>
            </a:r>
            <a:r>
              <a:rPr lang="en-US" dirty="0"/>
              <a:t>– Identifies  the primary / unique key that is referenced by a foreign key in a referential integrity constraint.</a:t>
            </a:r>
          </a:p>
          <a:p>
            <a:pPr marL="342900" indent="-342900"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369332"/>
          </a:xfrm>
          <a:prstGeom prst="rect">
            <a:avLst/>
          </a:prstGeom>
        </p:spPr>
        <p:txBody>
          <a:bodyPr wrap="square">
            <a:spAutoFit/>
          </a:bodyPr>
          <a:lstStyle/>
          <a:p>
            <a:pPr algn="ctr"/>
            <a:r>
              <a:rPr lang="en-US" b="1" dirty="0"/>
              <a:t>Specifying Constraints in SQL</a:t>
            </a:r>
            <a:endParaRPr lang="en-US" dirty="0"/>
          </a:p>
        </p:txBody>
      </p:sp>
      <p:sp>
        <p:nvSpPr>
          <p:cNvPr id="6" name="Rectangle 5"/>
          <p:cNvSpPr/>
          <p:nvPr/>
        </p:nvSpPr>
        <p:spPr>
          <a:xfrm>
            <a:off x="0" y="4267200"/>
            <a:ext cx="9144000" cy="369332"/>
          </a:xfrm>
          <a:prstGeom prst="rect">
            <a:avLst/>
          </a:prstGeom>
        </p:spPr>
        <p:txBody>
          <a:bodyPr wrap="square">
            <a:spAutoFit/>
          </a:bodyPr>
          <a:lstStyle/>
          <a:p>
            <a:pPr algn="ctr"/>
            <a:r>
              <a:rPr lang="en-US" b="1" dirty="0"/>
              <a:t>Giving Names to Constraints</a:t>
            </a:r>
            <a:endParaRPr lang="en-US" dirty="0"/>
          </a:p>
        </p:txBody>
      </p:sp>
      <p:sp>
        <p:nvSpPr>
          <p:cNvPr id="7" name="Rectangle 6"/>
          <p:cNvSpPr/>
          <p:nvPr/>
        </p:nvSpPr>
        <p:spPr>
          <a:xfrm>
            <a:off x="457200" y="4800600"/>
            <a:ext cx="8305800" cy="1200329"/>
          </a:xfrm>
          <a:prstGeom prst="rect">
            <a:avLst/>
          </a:prstGeom>
        </p:spPr>
        <p:txBody>
          <a:bodyPr wrap="square">
            <a:spAutoFit/>
          </a:bodyPr>
          <a:lstStyle/>
          <a:p>
            <a:r>
              <a:rPr lang="en-US" dirty="0"/>
              <a:t>Syntax:</a:t>
            </a:r>
          </a:p>
          <a:p>
            <a:r>
              <a:rPr lang="en-US" dirty="0"/>
              <a:t>CONSTRAINT &lt;</a:t>
            </a:r>
            <a:r>
              <a:rPr lang="en-US" dirty="0" err="1"/>
              <a:t>constraint_name</a:t>
            </a:r>
            <a:r>
              <a:rPr lang="en-US" dirty="0"/>
              <a:t>&gt; &lt;actual constraint&gt;</a:t>
            </a:r>
          </a:p>
          <a:p>
            <a:endParaRPr lang="en-US" dirty="0"/>
          </a:p>
          <a:p>
            <a:r>
              <a:rPr lang="en-US" dirty="0"/>
              <a:t>CONSTRAINT EMPPK PRIMARY KEY (Ssn)</a:t>
            </a:r>
          </a:p>
        </p:txBody>
      </p:sp>
      <p:sp>
        <p:nvSpPr>
          <p:cNvPr id="8" name="Rectangle 7"/>
          <p:cNvSpPr/>
          <p:nvPr/>
        </p:nvSpPr>
        <p:spPr>
          <a:xfrm>
            <a:off x="457200" y="685800"/>
            <a:ext cx="8382000" cy="3416320"/>
          </a:xfrm>
          <a:prstGeom prst="rect">
            <a:avLst/>
          </a:prstGeom>
        </p:spPr>
        <p:txBody>
          <a:bodyPr wrap="square">
            <a:spAutoFit/>
          </a:bodyPr>
          <a:lstStyle/>
          <a:p>
            <a:pPr marL="342900" indent="-342900" algn="just"/>
            <a:r>
              <a:rPr lang="en-US" b="1" dirty="0"/>
              <a:t>7. CHECK </a:t>
            </a:r>
            <a:r>
              <a:rPr lang="en-US" dirty="0"/>
              <a:t>– Specifies a condition that each row in the table must satisfy.</a:t>
            </a:r>
          </a:p>
          <a:p>
            <a:pPr marL="342900" indent="-342900" algn="just"/>
            <a:endParaRPr lang="en-US" dirty="0"/>
          </a:p>
          <a:p>
            <a:pPr marL="342900" indent="-342900" algn="just"/>
            <a:r>
              <a:rPr lang="en-US" b="1" dirty="0"/>
              <a:t>8. ENABLE</a:t>
            </a:r>
            <a:r>
              <a:rPr lang="en-US" dirty="0"/>
              <a:t> – Enables an integrity constraint.</a:t>
            </a:r>
          </a:p>
          <a:p>
            <a:pPr marL="342900" indent="-342900" algn="just"/>
            <a:endParaRPr lang="en-US" dirty="0"/>
          </a:p>
          <a:p>
            <a:pPr marL="342900" indent="-342900" algn="just"/>
            <a:r>
              <a:rPr lang="en-US" b="1" dirty="0"/>
              <a:t>9. DISABLE</a:t>
            </a:r>
            <a:r>
              <a:rPr lang="en-US" dirty="0"/>
              <a:t> - Disables an integrity constraint.</a:t>
            </a:r>
          </a:p>
          <a:p>
            <a:pPr marL="342900" indent="-342900" algn="just"/>
            <a:endParaRPr lang="en-US" dirty="0"/>
          </a:p>
          <a:p>
            <a:pPr marL="342900" indent="-342900" algn="just">
              <a:lnSpc>
                <a:spcPct val="150000"/>
              </a:lnSpc>
            </a:pPr>
            <a:r>
              <a:rPr lang="en-US" b="1" dirty="0"/>
              <a:t>10. ON DELETE / ON UPDATE </a:t>
            </a:r>
            <a:r>
              <a:rPr lang="en-US" dirty="0"/>
              <a:t>– Specifies that SQL maintains referential integrity by automatically removing / updating the primary / unique key value. This is done by attaching a referential triggered action clause to any foreign key constraint. The options include </a:t>
            </a:r>
            <a:r>
              <a:rPr lang="en-US" b="1" dirty="0"/>
              <a:t>SET NULL, CASCADE &amp; SET DEFAULT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SQL Commands</a:t>
            </a:r>
            <a:endParaRPr lang="en-US" dirty="0"/>
          </a:p>
        </p:txBody>
      </p:sp>
      <p:sp>
        <p:nvSpPr>
          <p:cNvPr id="5" name="Rectangle 4"/>
          <p:cNvSpPr/>
          <p:nvPr/>
        </p:nvSpPr>
        <p:spPr>
          <a:xfrm>
            <a:off x="228600" y="533400"/>
            <a:ext cx="8686800" cy="6186309"/>
          </a:xfrm>
          <a:prstGeom prst="rect">
            <a:avLst/>
          </a:prstGeom>
        </p:spPr>
        <p:txBody>
          <a:bodyPr wrap="square">
            <a:spAutoFit/>
          </a:bodyPr>
          <a:lstStyle/>
          <a:p>
            <a:r>
              <a:rPr lang="en-US" dirty="0"/>
              <a:t>The </a:t>
            </a:r>
            <a:r>
              <a:rPr lang="en-US" b="1" dirty="0"/>
              <a:t>CREATE TABLE </a:t>
            </a:r>
            <a:r>
              <a:rPr lang="en-US" dirty="0"/>
              <a:t>Command: is used to specify a new relation by giving it a name and specifying its attributes and initial constraints.</a:t>
            </a:r>
          </a:p>
          <a:p>
            <a:r>
              <a:rPr lang="en-US" dirty="0"/>
              <a:t>Syntax:</a:t>
            </a:r>
          </a:p>
          <a:p>
            <a:r>
              <a:rPr lang="en-US" dirty="0"/>
              <a:t>1. CREATE TABLE &lt;table_name&gt; (Column1 </a:t>
            </a:r>
            <a:r>
              <a:rPr lang="en-US" dirty="0" err="1"/>
              <a:t>datatype</a:t>
            </a:r>
            <a:r>
              <a:rPr lang="en-US" dirty="0"/>
              <a:t>(size) [default &lt;expression&gt;] [ CONSTRAINT &lt;</a:t>
            </a:r>
            <a:r>
              <a:rPr lang="en-US" dirty="0" err="1"/>
              <a:t>constraint_name</a:t>
            </a:r>
            <a:r>
              <a:rPr lang="en-US" dirty="0"/>
              <a:t>&gt;] [ column constraint] [enable/disable], Column2 …);</a:t>
            </a:r>
          </a:p>
          <a:p>
            <a:endParaRPr lang="en-US" dirty="0"/>
          </a:p>
          <a:p>
            <a:r>
              <a:rPr lang="en-US" dirty="0"/>
              <a:t>2. CREATE TABLE &lt;</a:t>
            </a:r>
            <a:r>
              <a:rPr lang="en-US" dirty="0" err="1"/>
              <a:t>schema_name</a:t>
            </a:r>
            <a:r>
              <a:rPr lang="en-US" dirty="0"/>
              <a:t>&gt;</a:t>
            </a:r>
            <a:r>
              <a:rPr lang="en-US" b="1" dirty="0"/>
              <a:t>.</a:t>
            </a:r>
            <a:r>
              <a:rPr lang="en-US" dirty="0"/>
              <a:t>&lt;table_name&gt; (Column1 </a:t>
            </a:r>
            <a:r>
              <a:rPr lang="en-US" dirty="0" err="1"/>
              <a:t>datatype</a:t>
            </a:r>
            <a:r>
              <a:rPr lang="en-US" dirty="0"/>
              <a:t>(size) [default &lt;expression&gt;] [ CONSTRAINT &lt;</a:t>
            </a:r>
            <a:r>
              <a:rPr lang="en-US" dirty="0" err="1"/>
              <a:t>constraint_name</a:t>
            </a:r>
            <a:r>
              <a:rPr lang="en-US" dirty="0"/>
              <a:t>&gt;] [ column constraint] [enable/disable], Column2 …);</a:t>
            </a:r>
          </a:p>
          <a:p>
            <a:endParaRPr lang="en-US" dirty="0"/>
          </a:p>
          <a:p>
            <a:r>
              <a:rPr lang="en-US" dirty="0" err="1"/>
              <a:t>Eg</a:t>
            </a:r>
            <a:r>
              <a:rPr lang="en-US" dirty="0"/>
              <a:t>:	</a:t>
            </a:r>
            <a:r>
              <a:rPr lang="en-US" b="1" dirty="0"/>
              <a:t>CREATE TABLE EMPLOYEE</a:t>
            </a:r>
          </a:p>
          <a:p>
            <a:r>
              <a:rPr lang="en-US" dirty="0"/>
              <a:t> 	( </a:t>
            </a:r>
            <a:r>
              <a:rPr lang="en-US" dirty="0" err="1"/>
              <a:t>Fname</a:t>
            </a:r>
            <a:r>
              <a:rPr lang="en-US" dirty="0"/>
              <a:t> 		VARCHAR(15) 	</a:t>
            </a:r>
            <a:r>
              <a:rPr lang="en-US" b="1" dirty="0"/>
              <a:t>NOT NULL,</a:t>
            </a:r>
          </a:p>
          <a:p>
            <a:r>
              <a:rPr lang="en-US" dirty="0"/>
              <a:t>	</a:t>
            </a:r>
            <a:r>
              <a:rPr lang="en-US" dirty="0" err="1"/>
              <a:t>Minit</a:t>
            </a:r>
            <a:r>
              <a:rPr lang="en-US" dirty="0"/>
              <a:t> 		CHAR,</a:t>
            </a:r>
          </a:p>
          <a:p>
            <a:r>
              <a:rPr lang="en-US" dirty="0"/>
              <a:t>	</a:t>
            </a:r>
            <a:r>
              <a:rPr lang="en-US" dirty="0" err="1"/>
              <a:t>Lname</a:t>
            </a:r>
            <a:r>
              <a:rPr lang="en-US" dirty="0"/>
              <a:t> 		VARCHAR(15) 	</a:t>
            </a:r>
            <a:r>
              <a:rPr lang="en-US" b="1" dirty="0"/>
              <a:t>NOT NULL,</a:t>
            </a:r>
          </a:p>
          <a:p>
            <a:r>
              <a:rPr lang="en-US" dirty="0"/>
              <a:t>	Ssn 		CHAR(9) 		</a:t>
            </a:r>
            <a:r>
              <a:rPr lang="en-US" b="1" dirty="0"/>
              <a:t>NOT NULL,</a:t>
            </a:r>
          </a:p>
          <a:p>
            <a:r>
              <a:rPr lang="en-US" dirty="0"/>
              <a:t>	Bdate 		DATE,</a:t>
            </a:r>
          </a:p>
          <a:p>
            <a:r>
              <a:rPr lang="en-US" dirty="0"/>
              <a:t>	Address 		VARCHAR(30), </a:t>
            </a:r>
          </a:p>
          <a:p>
            <a:r>
              <a:rPr lang="en-US" dirty="0"/>
              <a:t>	Gender 		CHAR,</a:t>
            </a:r>
          </a:p>
          <a:p>
            <a:r>
              <a:rPr lang="en-US" dirty="0"/>
              <a:t>	Salary 		DECIMAL(10,2),</a:t>
            </a:r>
          </a:p>
          <a:p>
            <a:r>
              <a:rPr lang="en-US" dirty="0"/>
              <a:t>	Super_ssn 	CHAR(9),</a:t>
            </a:r>
          </a:p>
          <a:p>
            <a:r>
              <a:rPr lang="en-US" dirty="0"/>
              <a:t>	Dno 		INT 		</a:t>
            </a:r>
            <a:r>
              <a:rPr lang="en-US" b="1" dirty="0"/>
              <a:t>NOT NULL,</a:t>
            </a:r>
          </a:p>
          <a:p>
            <a:r>
              <a:rPr lang="en-US" b="1" dirty="0"/>
              <a:t>	PRIMARY KEY (Ssn));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10600" cy="4524315"/>
          </a:xfrm>
          <a:prstGeom prst="rect">
            <a:avLst/>
          </a:prstGeom>
        </p:spPr>
        <p:txBody>
          <a:bodyPr wrap="square">
            <a:spAutoFit/>
          </a:bodyPr>
          <a:lstStyle/>
          <a:p>
            <a:r>
              <a:rPr lang="en-US" dirty="0"/>
              <a:t>After implementing all the constraints learnt so far:</a:t>
            </a:r>
          </a:p>
          <a:p>
            <a:endParaRPr lang="en-US" b="1" dirty="0"/>
          </a:p>
          <a:p>
            <a:r>
              <a:rPr lang="en-US" b="1" dirty="0"/>
              <a:t>CREATE TABLE EMPLOYEE</a:t>
            </a:r>
          </a:p>
          <a:p>
            <a:r>
              <a:rPr lang="en-US" dirty="0"/>
              <a:t> ( Ename 		VARCHAR(15) 	toupper(Ename),</a:t>
            </a:r>
          </a:p>
          <a:p>
            <a:r>
              <a:rPr lang="en-US" dirty="0"/>
              <a:t>Ssn 		CHAR(9) 		NOT NULL,</a:t>
            </a:r>
          </a:p>
          <a:p>
            <a:r>
              <a:rPr lang="en-US" dirty="0"/>
              <a:t>Bdate 		DATE,</a:t>
            </a:r>
          </a:p>
          <a:p>
            <a:r>
              <a:rPr lang="en-US" dirty="0"/>
              <a:t>Address 		VARCHAR(30), </a:t>
            </a:r>
          </a:p>
          <a:p>
            <a:r>
              <a:rPr lang="en-US" dirty="0"/>
              <a:t>Sex 		CHAR,</a:t>
            </a:r>
          </a:p>
          <a:p>
            <a:r>
              <a:rPr lang="en-US" dirty="0"/>
              <a:t>Salary 		DECIMAL(10,2) 	CHECK(Salary between 3000 and 50000),</a:t>
            </a:r>
          </a:p>
          <a:p>
            <a:r>
              <a:rPr lang="en-US" dirty="0"/>
              <a:t>Super_ssn 	CHAR(9),</a:t>
            </a:r>
          </a:p>
          <a:p>
            <a:r>
              <a:rPr lang="en-US" dirty="0"/>
              <a:t>Dno 		INT 		NOT NULL  DEFAULT 1,</a:t>
            </a:r>
          </a:p>
          <a:p>
            <a:r>
              <a:rPr lang="en-US" dirty="0"/>
              <a:t>CONSTRAINT EMPPK PRIMARY KEY (Ssn),</a:t>
            </a:r>
          </a:p>
          <a:p>
            <a:r>
              <a:rPr lang="en-US" dirty="0"/>
              <a:t>CONSTRAINT EMPSUPERFK FOREIGN KEY (Super_ssn) REFERENCES  EMPLOYEE(Ssn)</a:t>
            </a:r>
          </a:p>
          <a:p>
            <a:r>
              <a:rPr lang="en-US" dirty="0"/>
              <a:t>                                          ON DELETE SET NULL ON UPDATE CASCADE,</a:t>
            </a:r>
          </a:p>
          <a:p>
            <a:r>
              <a:rPr lang="en-US" dirty="0"/>
              <a:t>CONSTRAINT EMPDEPTFK FOREIGN KEY(Dno) REFERENCES DEPARTMENT(</a:t>
            </a:r>
            <a:r>
              <a:rPr lang="en-US" dirty="0" err="1"/>
              <a:t>Dnumber</a:t>
            </a:r>
            <a:r>
              <a:rPr lang="en-US" dirty="0"/>
              <a:t>)</a:t>
            </a:r>
          </a:p>
          <a:p>
            <a:r>
              <a:rPr lang="en-US" dirty="0"/>
              <a:t>                                         ON DELETE SET DEFAULT ON UPDATE CASCADE);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4524315"/>
          </a:xfrm>
          <a:prstGeom prst="rect">
            <a:avLst/>
          </a:prstGeom>
        </p:spPr>
        <p:txBody>
          <a:bodyPr wrap="square">
            <a:spAutoFit/>
          </a:bodyPr>
          <a:lstStyle/>
          <a:p>
            <a:r>
              <a:rPr lang="en-US" dirty="0"/>
              <a:t>Example: Create tables for the following schema:</a:t>
            </a:r>
          </a:p>
          <a:p>
            <a:endParaRPr lang="en-US" dirty="0"/>
          </a:p>
          <a:p>
            <a:endParaRPr lang="en-US" dirty="0"/>
          </a:p>
          <a:p>
            <a:r>
              <a:rPr lang="en-US" dirty="0"/>
              <a:t>COMPANY Database:</a:t>
            </a:r>
          </a:p>
          <a:p>
            <a:endParaRPr lang="en-US" dirty="0"/>
          </a:p>
          <a:p>
            <a:r>
              <a:rPr lang="en-US" dirty="0"/>
              <a:t>EMPLOYEE(</a:t>
            </a:r>
            <a:r>
              <a:rPr lang="en-US" dirty="0" err="1"/>
              <a:t>Fname</a:t>
            </a:r>
            <a:r>
              <a:rPr lang="en-US" dirty="0"/>
              <a:t>, </a:t>
            </a:r>
            <a:r>
              <a:rPr lang="en-US" dirty="0" err="1"/>
              <a:t>Minit</a:t>
            </a:r>
            <a:r>
              <a:rPr lang="en-US" dirty="0"/>
              <a:t>, </a:t>
            </a:r>
            <a:r>
              <a:rPr lang="en-US" dirty="0" err="1"/>
              <a:t>Lname</a:t>
            </a:r>
            <a:r>
              <a:rPr lang="en-US" dirty="0"/>
              <a:t>, </a:t>
            </a:r>
            <a:r>
              <a:rPr lang="en-US" u="sng" dirty="0"/>
              <a:t>Ssn</a:t>
            </a:r>
            <a:r>
              <a:rPr lang="en-US" dirty="0"/>
              <a:t>, Bdate, Address, Sex, Salary, Super_ssn, Dno)</a:t>
            </a:r>
          </a:p>
          <a:p>
            <a:endParaRPr lang="en-US" dirty="0"/>
          </a:p>
          <a:p>
            <a:r>
              <a:rPr lang="en-US" dirty="0"/>
              <a:t>DEPARTMENT(</a:t>
            </a:r>
            <a:r>
              <a:rPr lang="en-US" dirty="0" err="1"/>
              <a:t>Dname</a:t>
            </a:r>
            <a:r>
              <a:rPr lang="en-US" dirty="0"/>
              <a:t>, </a:t>
            </a:r>
            <a:r>
              <a:rPr lang="en-US" u="sng" dirty="0" err="1"/>
              <a:t>Dnumber</a:t>
            </a:r>
            <a:r>
              <a:rPr lang="en-US" dirty="0"/>
              <a:t>, </a:t>
            </a:r>
            <a:r>
              <a:rPr lang="en-US" dirty="0" err="1"/>
              <a:t>Mgr_ssn</a:t>
            </a:r>
            <a:r>
              <a:rPr lang="en-US" dirty="0"/>
              <a:t>, </a:t>
            </a:r>
            <a:r>
              <a:rPr lang="en-US" dirty="0" err="1"/>
              <a:t>Mgr_start_date</a:t>
            </a:r>
            <a:r>
              <a:rPr lang="en-US" dirty="0"/>
              <a:t>)</a:t>
            </a:r>
          </a:p>
          <a:p>
            <a:endParaRPr lang="en-US" dirty="0"/>
          </a:p>
          <a:p>
            <a:r>
              <a:rPr lang="en-US" dirty="0"/>
              <a:t>DEPT_LOCATIONS( </a:t>
            </a:r>
            <a:r>
              <a:rPr lang="en-US" u="sng" dirty="0" err="1"/>
              <a:t>Dnumber</a:t>
            </a:r>
            <a:r>
              <a:rPr lang="en-US" u="sng" dirty="0"/>
              <a:t>, </a:t>
            </a:r>
            <a:r>
              <a:rPr lang="en-US" u="sng" dirty="0" err="1"/>
              <a:t>Dlocation</a:t>
            </a:r>
            <a:r>
              <a:rPr lang="en-US" dirty="0"/>
              <a:t>)</a:t>
            </a:r>
          </a:p>
          <a:p>
            <a:endParaRPr lang="en-US" dirty="0"/>
          </a:p>
          <a:p>
            <a:r>
              <a:rPr lang="en-US" dirty="0"/>
              <a:t>PROJECT( </a:t>
            </a:r>
            <a:r>
              <a:rPr lang="en-US" dirty="0" err="1"/>
              <a:t>Pname</a:t>
            </a:r>
            <a:r>
              <a:rPr lang="en-US" dirty="0"/>
              <a:t>, </a:t>
            </a:r>
            <a:r>
              <a:rPr lang="en-US" u="sng" dirty="0" err="1"/>
              <a:t>Pnumber</a:t>
            </a:r>
            <a:r>
              <a:rPr lang="en-US" dirty="0"/>
              <a:t>, </a:t>
            </a:r>
            <a:r>
              <a:rPr lang="en-US" dirty="0" err="1"/>
              <a:t>Plocation</a:t>
            </a:r>
            <a:r>
              <a:rPr lang="en-US" dirty="0"/>
              <a:t>, </a:t>
            </a:r>
            <a:r>
              <a:rPr lang="en-US" dirty="0" err="1"/>
              <a:t>Dnum</a:t>
            </a:r>
            <a:r>
              <a:rPr lang="en-US" dirty="0"/>
              <a:t>)</a:t>
            </a:r>
          </a:p>
          <a:p>
            <a:endParaRPr lang="en-US" dirty="0"/>
          </a:p>
          <a:p>
            <a:r>
              <a:rPr lang="en-US" dirty="0"/>
              <a:t>WORKS_ON( </a:t>
            </a:r>
            <a:r>
              <a:rPr lang="en-US" u="sng" dirty="0" err="1"/>
              <a:t>Essn</a:t>
            </a:r>
            <a:r>
              <a:rPr lang="en-US" u="sng" dirty="0"/>
              <a:t>, </a:t>
            </a:r>
            <a:r>
              <a:rPr lang="en-US" u="sng" dirty="0" err="1"/>
              <a:t>Pno</a:t>
            </a:r>
            <a:r>
              <a:rPr lang="en-US" dirty="0"/>
              <a:t>, Hours)</a:t>
            </a:r>
          </a:p>
          <a:p>
            <a:endParaRPr lang="en-US" dirty="0"/>
          </a:p>
          <a:p>
            <a:r>
              <a:rPr lang="en-US" dirty="0"/>
              <a:t>DEPENDENT( </a:t>
            </a:r>
            <a:r>
              <a:rPr lang="en-US" u="sng" dirty="0" err="1"/>
              <a:t>Essn</a:t>
            </a:r>
            <a:r>
              <a:rPr lang="en-US" u="sng" dirty="0"/>
              <a:t>, </a:t>
            </a:r>
            <a:r>
              <a:rPr lang="en-US" u="sng" dirty="0" err="1"/>
              <a:t>Dependent_name</a:t>
            </a:r>
            <a:r>
              <a:rPr lang="en-US" dirty="0"/>
              <a:t>, Sex, Bdate, Relationship)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b="29149"/>
          <a:stretch>
            <a:fillRect/>
          </a:stretch>
        </p:blipFill>
        <p:spPr bwMode="auto">
          <a:xfrm>
            <a:off x="0" y="0"/>
            <a:ext cx="9144000" cy="4800600"/>
          </a:xfrm>
          <a:prstGeom prst="rect">
            <a:avLst/>
          </a:prstGeom>
          <a:noFill/>
          <a:ln w="9525">
            <a:noFill/>
            <a:miter lim="800000"/>
            <a:headEnd/>
            <a:tailEnd/>
          </a:ln>
          <a:effectLst/>
        </p:spPr>
      </p:pic>
      <p:sp>
        <p:nvSpPr>
          <p:cNvPr id="5" name="Rectangle 4"/>
          <p:cNvSpPr/>
          <p:nvPr/>
        </p:nvSpPr>
        <p:spPr>
          <a:xfrm>
            <a:off x="228600" y="5029200"/>
            <a:ext cx="8686800" cy="369332"/>
          </a:xfrm>
          <a:prstGeom prst="rect">
            <a:avLst/>
          </a:prstGeom>
        </p:spPr>
        <p:txBody>
          <a:bodyPr wrap="square">
            <a:spAutoFit/>
          </a:bodyPr>
          <a:lstStyle/>
          <a:p>
            <a:r>
              <a:rPr lang="en-US" b="1" dirty="0"/>
              <a:t>Company Database after showing the integrity constraints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458200" cy="6463308"/>
          </a:xfrm>
          <a:prstGeom prst="rect">
            <a:avLst/>
          </a:prstGeom>
        </p:spPr>
        <p:txBody>
          <a:bodyPr wrap="square">
            <a:spAutoFit/>
          </a:bodyPr>
          <a:lstStyle/>
          <a:p>
            <a:r>
              <a:rPr lang="en-US" b="1" dirty="0"/>
              <a:t>CREATE TABLE EMPLOYEE</a:t>
            </a:r>
          </a:p>
          <a:p>
            <a:r>
              <a:rPr lang="en-US" dirty="0"/>
              <a:t> 	( </a:t>
            </a:r>
            <a:r>
              <a:rPr lang="en-US" dirty="0" err="1"/>
              <a:t>Fname</a:t>
            </a:r>
            <a:r>
              <a:rPr lang="en-US" dirty="0"/>
              <a:t> 		VARCHAR(15) 	</a:t>
            </a:r>
            <a:r>
              <a:rPr lang="en-US" b="1" dirty="0"/>
              <a:t>NOT NULL,</a:t>
            </a:r>
          </a:p>
          <a:p>
            <a:r>
              <a:rPr lang="en-US" dirty="0"/>
              <a:t>	</a:t>
            </a:r>
            <a:r>
              <a:rPr lang="en-US" dirty="0" err="1"/>
              <a:t>Minit</a:t>
            </a:r>
            <a:r>
              <a:rPr lang="en-US" dirty="0"/>
              <a:t> 		CHAR,</a:t>
            </a:r>
          </a:p>
          <a:p>
            <a:r>
              <a:rPr lang="en-US" dirty="0"/>
              <a:t>	</a:t>
            </a:r>
            <a:r>
              <a:rPr lang="en-US" dirty="0" err="1"/>
              <a:t>Lname</a:t>
            </a:r>
            <a:r>
              <a:rPr lang="en-US" dirty="0"/>
              <a:t> 		VARCHAR(15) 	</a:t>
            </a:r>
            <a:r>
              <a:rPr lang="en-US" b="1" dirty="0"/>
              <a:t>NOT NULL,</a:t>
            </a:r>
          </a:p>
          <a:p>
            <a:r>
              <a:rPr lang="en-US" dirty="0"/>
              <a:t>	Ssn 		CHAR(9) 		</a:t>
            </a:r>
            <a:r>
              <a:rPr lang="en-US" b="1" dirty="0"/>
              <a:t>NOT NULL,</a:t>
            </a:r>
          </a:p>
          <a:p>
            <a:r>
              <a:rPr lang="en-US" dirty="0"/>
              <a:t>	Bdate 		DATE,</a:t>
            </a:r>
          </a:p>
          <a:p>
            <a:r>
              <a:rPr lang="en-US" dirty="0"/>
              <a:t>	Address 		VARCHAR(30), </a:t>
            </a:r>
          </a:p>
          <a:p>
            <a:r>
              <a:rPr lang="en-US" dirty="0"/>
              <a:t>	Gender 		CHAR,</a:t>
            </a:r>
          </a:p>
          <a:p>
            <a:r>
              <a:rPr lang="en-US" dirty="0"/>
              <a:t>	Salary 		DECIMAL(10,2),</a:t>
            </a:r>
          </a:p>
          <a:p>
            <a:r>
              <a:rPr lang="en-US" dirty="0"/>
              <a:t>	Super_ssn 	CHAR(9),</a:t>
            </a:r>
          </a:p>
          <a:p>
            <a:r>
              <a:rPr lang="en-US" dirty="0"/>
              <a:t>	Dno 		INT 		</a:t>
            </a:r>
            <a:r>
              <a:rPr lang="en-US" b="1" dirty="0"/>
              <a:t>NOT NULL,</a:t>
            </a:r>
          </a:p>
          <a:p>
            <a:r>
              <a:rPr lang="en-US" b="1" dirty="0"/>
              <a:t>	PRIMARY KEY (Ssn)</a:t>
            </a:r>
          </a:p>
          <a:p>
            <a:r>
              <a:rPr lang="en-US" b="1" dirty="0"/>
              <a:t>	FOREIGN KEY (Super_ssn) REFERENCES EMPLOYEE(</a:t>
            </a:r>
            <a:r>
              <a:rPr lang="en-US" b="1" dirty="0" err="1"/>
              <a:t>Ssn</a:t>
            </a:r>
            <a:r>
              <a:rPr lang="en-US" b="1" dirty="0"/>
              <a:t>) ,</a:t>
            </a:r>
          </a:p>
          <a:p>
            <a:r>
              <a:rPr lang="en-US" b="1" dirty="0"/>
              <a:t>	FOREIGN KEY (Dno) REFERENCES DEPARTMENT(</a:t>
            </a:r>
            <a:r>
              <a:rPr lang="en-US" b="1" dirty="0" err="1"/>
              <a:t>Dnumber</a:t>
            </a:r>
            <a:r>
              <a:rPr lang="en-US" b="1" dirty="0"/>
              <a:t> ) );</a:t>
            </a:r>
          </a:p>
          <a:p>
            <a:endParaRPr lang="en-US" b="1" dirty="0"/>
          </a:p>
          <a:p>
            <a:r>
              <a:rPr lang="en-US" b="1" dirty="0"/>
              <a:t>CREATE TABLE DEPARTMENT</a:t>
            </a:r>
          </a:p>
          <a:p>
            <a:r>
              <a:rPr lang="en-US" dirty="0"/>
              <a:t>	( </a:t>
            </a:r>
            <a:r>
              <a:rPr lang="en-US" dirty="0" err="1"/>
              <a:t>Dname</a:t>
            </a:r>
            <a:r>
              <a:rPr lang="en-US" dirty="0"/>
              <a:t> 		VARCHAR(15) 	</a:t>
            </a:r>
            <a:r>
              <a:rPr lang="en-US" b="1" dirty="0"/>
              <a:t>NOT NULL,</a:t>
            </a:r>
            <a:endParaRPr lang="en-US" dirty="0"/>
          </a:p>
          <a:p>
            <a:r>
              <a:rPr lang="en-US" dirty="0"/>
              <a:t>	</a:t>
            </a:r>
            <a:r>
              <a:rPr lang="en-US" dirty="0" err="1"/>
              <a:t>Dnumber</a:t>
            </a:r>
            <a:r>
              <a:rPr lang="en-US" dirty="0"/>
              <a:t>	 	INT 		</a:t>
            </a:r>
            <a:r>
              <a:rPr lang="en-US" b="1" dirty="0"/>
              <a:t>NOT NULL,</a:t>
            </a:r>
            <a:endParaRPr lang="en-US" dirty="0"/>
          </a:p>
          <a:p>
            <a:r>
              <a:rPr lang="en-US" dirty="0"/>
              <a:t>	</a:t>
            </a:r>
            <a:r>
              <a:rPr lang="en-US" dirty="0" err="1"/>
              <a:t>Mgr_ssn</a:t>
            </a:r>
            <a:r>
              <a:rPr lang="en-US" dirty="0"/>
              <a:t> 		CHAR(9) 		</a:t>
            </a:r>
            <a:r>
              <a:rPr lang="en-US" b="1" dirty="0"/>
              <a:t>NOT NULL,</a:t>
            </a:r>
            <a:endParaRPr lang="en-US" dirty="0"/>
          </a:p>
          <a:p>
            <a:r>
              <a:rPr lang="en-US" dirty="0"/>
              <a:t>	</a:t>
            </a:r>
            <a:r>
              <a:rPr lang="en-US" dirty="0" err="1"/>
              <a:t>Mgr_start_date</a:t>
            </a:r>
            <a:r>
              <a:rPr lang="en-US" dirty="0"/>
              <a:t> 	DATE,</a:t>
            </a:r>
          </a:p>
          <a:p>
            <a:r>
              <a:rPr lang="en-US" b="1" dirty="0"/>
              <a:t>	PRIMARY KEY (</a:t>
            </a:r>
            <a:r>
              <a:rPr lang="en-US" b="1" dirty="0" err="1"/>
              <a:t>Dnumber</a:t>
            </a:r>
            <a:r>
              <a:rPr lang="en-US" b="1" dirty="0"/>
              <a:t>),</a:t>
            </a:r>
          </a:p>
          <a:p>
            <a:r>
              <a:rPr lang="en-US" b="1" dirty="0"/>
              <a:t>	UNIQUE (</a:t>
            </a:r>
            <a:r>
              <a:rPr lang="en-US" b="1" dirty="0" err="1"/>
              <a:t>Dname</a:t>
            </a:r>
            <a:r>
              <a:rPr lang="en-US" b="1" dirty="0"/>
              <a:t>),</a:t>
            </a:r>
          </a:p>
          <a:p>
            <a:r>
              <a:rPr lang="en-US" b="1" dirty="0"/>
              <a:t>	FOREIGN KEY (</a:t>
            </a:r>
            <a:r>
              <a:rPr lang="en-US" b="1" dirty="0" err="1"/>
              <a:t>Mgr_ssn</a:t>
            </a:r>
            <a:r>
              <a:rPr lang="en-US" b="1" dirty="0"/>
              <a:t>) REFERENCES EMPLOYEE(Ssn)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10600" cy="4801314"/>
          </a:xfrm>
          <a:prstGeom prst="rect">
            <a:avLst/>
          </a:prstGeom>
        </p:spPr>
        <p:txBody>
          <a:bodyPr wrap="square">
            <a:spAutoFit/>
          </a:bodyPr>
          <a:lstStyle/>
          <a:p>
            <a:pPr>
              <a:buFont typeface="Wingdings" pitchFamily="2" charset="2"/>
              <a:buChar char="v"/>
            </a:pPr>
            <a:endParaRPr lang="en-US" dirty="0"/>
          </a:p>
          <a:p>
            <a:pPr algn="ctr"/>
            <a:r>
              <a:rPr lang="en-US" b="1" dirty="0"/>
              <a:t>A Brief History of SQL</a:t>
            </a:r>
          </a:p>
          <a:p>
            <a:pPr algn="ctr"/>
            <a:endParaRPr lang="en-US" b="1" dirty="0"/>
          </a:p>
          <a:p>
            <a:pPr algn="just"/>
            <a:r>
              <a:rPr lang="en-US" b="1" dirty="0"/>
              <a:t>1970</a:t>
            </a:r>
            <a:r>
              <a:rPr lang="en-US" dirty="0"/>
              <a:t> − Dr. Edgar F. "Ted" </a:t>
            </a:r>
            <a:r>
              <a:rPr lang="en-US" dirty="0" err="1"/>
              <a:t>Codd</a:t>
            </a:r>
            <a:r>
              <a:rPr lang="en-US" dirty="0"/>
              <a:t> of IBM is known as the father of relational databases. He described a relational model for databases.</a:t>
            </a:r>
          </a:p>
          <a:p>
            <a:pPr algn="just"/>
            <a:endParaRPr lang="en-US" b="1" dirty="0"/>
          </a:p>
          <a:p>
            <a:pPr algn="just"/>
            <a:r>
              <a:rPr lang="en-US" b="1" dirty="0"/>
              <a:t>1974</a:t>
            </a:r>
            <a:r>
              <a:rPr lang="en-US" dirty="0"/>
              <a:t> − Structured Query Language appeared. SQL was called </a:t>
            </a:r>
            <a:r>
              <a:rPr lang="en-US" b="1" dirty="0"/>
              <a:t>SEQUEL </a:t>
            </a:r>
            <a:r>
              <a:rPr lang="en-US" dirty="0"/>
              <a:t>(Structured English </a:t>
            </a:r>
            <a:r>
              <a:rPr lang="en-US" dirty="0" err="1"/>
              <a:t>QUEry</a:t>
            </a:r>
            <a:r>
              <a:rPr lang="en-US" dirty="0"/>
              <a:t> Language).</a:t>
            </a:r>
          </a:p>
          <a:p>
            <a:pPr algn="just"/>
            <a:endParaRPr lang="en-US" b="1" dirty="0"/>
          </a:p>
          <a:p>
            <a:pPr algn="just"/>
            <a:r>
              <a:rPr lang="en-US" b="1" dirty="0"/>
              <a:t>1978</a:t>
            </a:r>
            <a:r>
              <a:rPr lang="en-US" dirty="0"/>
              <a:t> − IBM Research worked to develop </a:t>
            </a:r>
            <a:r>
              <a:rPr lang="en-US" dirty="0" err="1"/>
              <a:t>Codd's</a:t>
            </a:r>
            <a:r>
              <a:rPr lang="en-US" dirty="0"/>
              <a:t> ideas where they designed and implemented the interface for an experimental relational database system and released a product named System/R.</a:t>
            </a:r>
          </a:p>
          <a:p>
            <a:pPr algn="just"/>
            <a:endParaRPr lang="en-US" b="1" dirty="0"/>
          </a:p>
          <a:p>
            <a:pPr algn="just"/>
            <a:r>
              <a:rPr lang="en-US" b="1" dirty="0"/>
              <a:t>1986</a:t>
            </a:r>
            <a:r>
              <a:rPr lang="en-US" dirty="0"/>
              <a:t> − IBM developed the first prototype of relational database and standardized by ANSI. The first relational database was released by Relational Software which later came to be known as Oracle.</a:t>
            </a:r>
          </a:p>
          <a:p>
            <a:pPr>
              <a:buFont typeface="Wingdings" pitchFamily="2" charset="2"/>
              <a:buChar char="v"/>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800"/>
            <a:ext cx="8534400" cy="3970318"/>
          </a:xfrm>
          <a:prstGeom prst="rect">
            <a:avLst/>
          </a:prstGeom>
        </p:spPr>
        <p:txBody>
          <a:bodyPr wrap="square">
            <a:spAutoFit/>
          </a:bodyPr>
          <a:lstStyle/>
          <a:p>
            <a:r>
              <a:rPr lang="en-US" b="1" dirty="0"/>
              <a:t>CREATE TABLE DEPT_LOCATIONS</a:t>
            </a:r>
          </a:p>
          <a:p>
            <a:r>
              <a:rPr lang="en-US" dirty="0"/>
              <a:t>( </a:t>
            </a:r>
            <a:r>
              <a:rPr lang="en-US" dirty="0" err="1"/>
              <a:t>Dnumber</a:t>
            </a:r>
            <a:r>
              <a:rPr lang="en-US" dirty="0"/>
              <a:t>	 INT	</a:t>
            </a:r>
            <a:r>
              <a:rPr lang="en-US" b="1" dirty="0"/>
              <a:t> 	NOT NULL,</a:t>
            </a:r>
          </a:p>
          <a:p>
            <a:r>
              <a:rPr lang="en-US" dirty="0" err="1"/>
              <a:t>Dlocation</a:t>
            </a:r>
            <a:r>
              <a:rPr lang="en-US" dirty="0"/>
              <a:t>		 VARCHAR(15)	</a:t>
            </a:r>
            <a:r>
              <a:rPr lang="en-US" b="1" dirty="0"/>
              <a:t> NOT NULL,</a:t>
            </a:r>
          </a:p>
          <a:p>
            <a:r>
              <a:rPr lang="en-US" b="1" dirty="0"/>
              <a:t>PRIMARY KEY (</a:t>
            </a:r>
            <a:r>
              <a:rPr lang="en-US" b="1" dirty="0" err="1"/>
              <a:t>Dnumber</a:t>
            </a:r>
            <a:r>
              <a:rPr lang="en-US" b="1" dirty="0"/>
              <a:t>, </a:t>
            </a:r>
            <a:r>
              <a:rPr lang="en-US" b="1" dirty="0" err="1"/>
              <a:t>Dlocation</a:t>
            </a:r>
            <a:r>
              <a:rPr lang="en-US" b="1" dirty="0"/>
              <a:t>),</a:t>
            </a:r>
          </a:p>
          <a:p>
            <a:r>
              <a:rPr lang="en-US" b="1" dirty="0"/>
              <a:t>FOREIGN KEY (</a:t>
            </a:r>
            <a:r>
              <a:rPr lang="en-US" b="1" dirty="0" err="1"/>
              <a:t>Dnumber</a:t>
            </a:r>
            <a:r>
              <a:rPr lang="en-US" b="1" dirty="0"/>
              <a:t>) REFERENCES DEPARTMENT(</a:t>
            </a:r>
            <a:r>
              <a:rPr lang="en-US" b="1" dirty="0" err="1"/>
              <a:t>Dnumber</a:t>
            </a:r>
            <a:r>
              <a:rPr lang="en-US" b="1" dirty="0"/>
              <a:t>) );</a:t>
            </a:r>
          </a:p>
          <a:p>
            <a:endParaRPr lang="en-US" b="1" dirty="0"/>
          </a:p>
          <a:p>
            <a:r>
              <a:rPr lang="en-US" b="1" dirty="0"/>
              <a:t>CREATE TABLE PROJECT</a:t>
            </a:r>
          </a:p>
          <a:p>
            <a:r>
              <a:rPr lang="en-US" dirty="0"/>
              <a:t>( </a:t>
            </a:r>
            <a:r>
              <a:rPr lang="en-US" dirty="0" err="1"/>
              <a:t>Pname</a:t>
            </a:r>
            <a:r>
              <a:rPr lang="en-US" dirty="0"/>
              <a:t>		 VARCHAR(15)	</a:t>
            </a:r>
            <a:r>
              <a:rPr lang="en-US" b="1" dirty="0"/>
              <a:t> NOT NULL,</a:t>
            </a:r>
            <a:endParaRPr lang="en-US" dirty="0"/>
          </a:p>
          <a:p>
            <a:r>
              <a:rPr lang="en-US" dirty="0" err="1"/>
              <a:t>Pnumber</a:t>
            </a:r>
            <a:r>
              <a:rPr lang="en-US" dirty="0"/>
              <a:t>		 INT		</a:t>
            </a:r>
            <a:r>
              <a:rPr lang="en-US" b="1" dirty="0"/>
              <a:t> NOT NULL,</a:t>
            </a:r>
            <a:endParaRPr lang="en-US" dirty="0"/>
          </a:p>
          <a:p>
            <a:r>
              <a:rPr lang="en-US" dirty="0" err="1"/>
              <a:t>Plocation</a:t>
            </a:r>
            <a:r>
              <a:rPr lang="en-US" dirty="0"/>
              <a:t>		 VARCHAR(15)</a:t>
            </a:r>
          </a:p>
          <a:p>
            <a:r>
              <a:rPr lang="en-US" dirty="0" err="1"/>
              <a:t>Dnum</a:t>
            </a:r>
            <a:r>
              <a:rPr lang="en-US" dirty="0"/>
              <a:t>		 INT		</a:t>
            </a:r>
            <a:r>
              <a:rPr lang="en-US" b="1" dirty="0"/>
              <a:t> NOT NULL,</a:t>
            </a:r>
          </a:p>
          <a:p>
            <a:r>
              <a:rPr lang="en-US" b="1" dirty="0"/>
              <a:t>PRIMARY KEY (</a:t>
            </a:r>
            <a:r>
              <a:rPr lang="en-US" b="1" dirty="0" err="1"/>
              <a:t>Pnumber</a:t>
            </a:r>
            <a:r>
              <a:rPr lang="en-US" b="1" dirty="0"/>
              <a:t>),</a:t>
            </a:r>
          </a:p>
          <a:p>
            <a:r>
              <a:rPr lang="en-US" b="1" dirty="0"/>
              <a:t>UNIQUE (</a:t>
            </a:r>
            <a:r>
              <a:rPr lang="en-US" b="1" dirty="0" err="1"/>
              <a:t>Pname</a:t>
            </a:r>
            <a:r>
              <a:rPr lang="en-US" b="1" dirty="0"/>
              <a:t>),</a:t>
            </a:r>
          </a:p>
          <a:p>
            <a:r>
              <a:rPr lang="en-US" b="1" dirty="0"/>
              <a:t>FOREIGN KEY (</a:t>
            </a:r>
            <a:r>
              <a:rPr lang="en-US" b="1" dirty="0" err="1"/>
              <a:t>Dnum</a:t>
            </a:r>
            <a:r>
              <a:rPr lang="en-US" b="1" dirty="0"/>
              <a:t>) REFERENCES DEPARTMENT(</a:t>
            </a:r>
            <a:r>
              <a:rPr lang="en-US" b="1" dirty="0" err="1"/>
              <a:t>Dnumber</a:t>
            </a:r>
            <a:r>
              <a:rPr lang="en-US" b="1" dirty="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9600"/>
            <a:ext cx="8305800" cy="4801314"/>
          </a:xfrm>
          <a:prstGeom prst="rect">
            <a:avLst/>
          </a:prstGeom>
        </p:spPr>
        <p:txBody>
          <a:bodyPr wrap="square">
            <a:spAutoFit/>
          </a:bodyPr>
          <a:lstStyle/>
          <a:p>
            <a:r>
              <a:rPr lang="en-US" b="1" dirty="0"/>
              <a:t>CREATE TABLE WORKS_ON</a:t>
            </a:r>
          </a:p>
          <a:p>
            <a:r>
              <a:rPr lang="en-US" dirty="0"/>
              <a:t>( </a:t>
            </a:r>
            <a:r>
              <a:rPr lang="en-US" dirty="0" err="1"/>
              <a:t>Essn</a:t>
            </a:r>
            <a:r>
              <a:rPr lang="en-US" dirty="0"/>
              <a:t>		 CHAR(9)		</a:t>
            </a:r>
            <a:r>
              <a:rPr lang="en-US" b="1" dirty="0"/>
              <a:t> NOT NULL,</a:t>
            </a:r>
            <a:endParaRPr lang="en-US" dirty="0"/>
          </a:p>
          <a:p>
            <a:r>
              <a:rPr lang="en-US" dirty="0" err="1"/>
              <a:t>Pno</a:t>
            </a:r>
            <a:r>
              <a:rPr lang="en-US" dirty="0"/>
              <a:t>		 INT		</a:t>
            </a:r>
            <a:r>
              <a:rPr lang="en-US" b="1" dirty="0"/>
              <a:t> NOT NULL,</a:t>
            </a:r>
            <a:endParaRPr lang="en-US" dirty="0"/>
          </a:p>
          <a:p>
            <a:r>
              <a:rPr lang="en-US" dirty="0"/>
              <a:t>Hours		 DECIMAL(3,1)	</a:t>
            </a:r>
            <a:r>
              <a:rPr lang="en-US" b="1" dirty="0"/>
              <a:t> NOT NULL,</a:t>
            </a:r>
          </a:p>
          <a:p>
            <a:r>
              <a:rPr lang="en-US" b="1" dirty="0"/>
              <a:t>PRIMARY KEY (</a:t>
            </a:r>
            <a:r>
              <a:rPr lang="en-US" b="1" dirty="0" err="1"/>
              <a:t>Essn</a:t>
            </a:r>
            <a:r>
              <a:rPr lang="en-US" b="1" dirty="0"/>
              <a:t>, </a:t>
            </a:r>
            <a:r>
              <a:rPr lang="en-US" b="1" dirty="0" err="1"/>
              <a:t>Pno</a:t>
            </a:r>
            <a:r>
              <a:rPr lang="en-US" b="1" dirty="0"/>
              <a:t>),</a:t>
            </a:r>
          </a:p>
          <a:p>
            <a:r>
              <a:rPr lang="en-US" b="1" dirty="0"/>
              <a:t>FOREIGN KEY (</a:t>
            </a:r>
            <a:r>
              <a:rPr lang="en-US" b="1" dirty="0" err="1"/>
              <a:t>Essn</a:t>
            </a:r>
            <a:r>
              <a:rPr lang="en-US" b="1" dirty="0"/>
              <a:t>) REFERENCES EMPLOYEE(</a:t>
            </a:r>
            <a:r>
              <a:rPr lang="en-US" b="1" dirty="0" err="1"/>
              <a:t>Ssn</a:t>
            </a:r>
            <a:r>
              <a:rPr lang="en-US" b="1" dirty="0"/>
              <a:t>) DISABLE,</a:t>
            </a:r>
          </a:p>
          <a:p>
            <a:r>
              <a:rPr lang="en-US" b="1" dirty="0"/>
              <a:t>FOREIGN KEY (</a:t>
            </a:r>
            <a:r>
              <a:rPr lang="en-US" b="1" dirty="0" err="1"/>
              <a:t>Pno</a:t>
            </a:r>
            <a:r>
              <a:rPr lang="en-US" b="1" dirty="0"/>
              <a:t>) REFERENCES PROJECT(</a:t>
            </a:r>
            <a:r>
              <a:rPr lang="en-US" b="1" dirty="0" err="1"/>
              <a:t>Pnumber</a:t>
            </a:r>
            <a:r>
              <a:rPr lang="en-US" b="1" dirty="0"/>
              <a:t>) DISABLE);</a:t>
            </a:r>
          </a:p>
          <a:p>
            <a:endParaRPr lang="en-US" b="1" dirty="0"/>
          </a:p>
          <a:p>
            <a:endParaRPr lang="en-US" b="1" dirty="0"/>
          </a:p>
          <a:p>
            <a:r>
              <a:rPr lang="en-US" b="1" dirty="0"/>
              <a:t>CREATE TABLE DEPENDENT</a:t>
            </a:r>
          </a:p>
          <a:p>
            <a:r>
              <a:rPr lang="en-US" dirty="0"/>
              <a:t>( </a:t>
            </a:r>
            <a:r>
              <a:rPr lang="en-US" dirty="0" err="1"/>
              <a:t>Essn</a:t>
            </a:r>
            <a:r>
              <a:rPr lang="en-US" dirty="0"/>
              <a:t>			CHAR(9)		</a:t>
            </a:r>
            <a:r>
              <a:rPr lang="en-US" b="1" dirty="0"/>
              <a:t>NOT NULL,</a:t>
            </a:r>
            <a:endParaRPr lang="en-US" dirty="0"/>
          </a:p>
          <a:p>
            <a:r>
              <a:rPr lang="en-US" dirty="0" err="1"/>
              <a:t>Dependent_name</a:t>
            </a:r>
            <a:r>
              <a:rPr lang="en-US" dirty="0"/>
              <a:t>		 VARCHAR(15)	</a:t>
            </a:r>
            <a:r>
              <a:rPr lang="en-US" b="1" dirty="0"/>
              <a:t>NOT NULL,</a:t>
            </a:r>
            <a:endParaRPr lang="en-US" dirty="0"/>
          </a:p>
          <a:p>
            <a:r>
              <a:rPr lang="en-US" dirty="0"/>
              <a:t>Sex			CHAR,</a:t>
            </a:r>
          </a:p>
          <a:p>
            <a:r>
              <a:rPr lang="en-US" dirty="0"/>
              <a:t>Bdate			DATE,</a:t>
            </a:r>
          </a:p>
          <a:p>
            <a:r>
              <a:rPr lang="en-US" dirty="0"/>
              <a:t>Relationship		VARCHAR(8),</a:t>
            </a:r>
          </a:p>
          <a:p>
            <a:r>
              <a:rPr lang="en-US" b="1" dirty="0"/>
              <a:t>PRIMARY KEY (</a:t>
            </a:r>
            <a:r>
              <a:rPr lang="en-US" b="1" dirty="0" err="1"/>
              <a:t>Essn</a:t>
            </a:r>
            <a:r>
              <a:rPr lang="en-US" b="1" dirty="0"/>
              <a:t>, </a:t>
            </a:r>
            <a:r>
              <a:rPr lang="en-US" b="1" dirty="0" err="1"/>
              <a:t>Dependent_name</a:t>
            </a:r>
            <a:r>
              <a:rPr lang="en-US" b="1" dirty="0"/>
              <a:t>),</a:t>
            </a:r>
          </a:p>
          <a:p>
            <a:r>
              <a:rPr lang="en-US" b="1" dirty="0"/>
              <a:t>FOREIGN KEY (</a:t>
            </a:r>
            <a:r>
              <a:rPr lang="en-US" b="1" dirty="0" err="1"/>
              <a:t>Essn</a:t>
            </a:r>
            <a:r>
              <a:rPr lang="en-US" b="1" dirty="0"/>
              <a:t>) REFERENCES EMPLOYEE(Ssn)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369332"/>
          </a:xfrm>
          <a:prstGeom prst="rect">
            <a:avLst/>
          </a:prstGeom>
        </p:spPr>
        <p:txBody>
          <a:bodyPr wrap="square">
            <a:spAutoFit/>
          </a:bodyPr>
          <a:lstStyle/>
          <a:p>
            <a:pPr algn="ctr"/>
            <a:r>
              <a:rPr lang="en-US" b="1" dirty="0"/>
              <a:t>The DROP Command</a:t>
            </a:r>
            <a:endParaRPr lang="en-US" dirty="0"/>
          </a:p>
        </p:txBody>
      </p:sp>
      <p:sp>
        <p:nvSpPr>
          <p:cNvPr id="5" name="Rectangle 4"/>
          <p:cNvSpPr/>
          <p:nvPr/>
        </p:nvSpPr>
        <p:spPr>
          <a:xfrm>
            <a:off x="228600" y="533400"/>
            <a:ext cx="8610600" cy="6186309"/>
          </a:xfrm>
          <a:prstGeom prst="rect">
            <a:avLst/>
          </a:prstGeom>
        </p:spPr>
        <p:txBody>
          <a:bodyPr wrap="square">
            <a:spAutoFit/>
          </a:bodyPr>
          <a:lstStyle/>
          <a:p>
            <a:pPr algn="just"/>
            <a:r>
              <a:rPr lang="en-US" dirty="0"/>
              <a:t>The DROP command can be used to drop or delete </a:t>
            </a:r>
            <a:r>
              <a:rPr lang="en-US" i="1" dirty="0"/>
              <a:t>named schema elements, such as tables, </a:t>
            </a:r>
            <a:r>
              <a:rPr lang="en-US" dirty="0"/>
              <a:t>domains, types, or constraints. One can also drop a whole schema if it is no longer needed by using the DROP SCHEMA command. There are two </a:t>
            </a:r>
            <a:r>
              <a:rPr lang="en-US" i="1" dirty="0"/>
              <a:t>drop behavior </a:t>
            </a:r>
            <a:r>
              <a:rPr lang="en-US" dirty="0"/>
              <a:t>options: CASCADE and RESTRICT. </a:t>
            </a:r>
          </a:p>
          <a:p>
            <a:pPr algn="just"/>
            <a:r>
              <a:rPr lang="en-US" dirty="0"/>
              <a:t>Syntax:</a:t>
            </a:r>
          </a:p>
          <a:p>
            <a:pPr algn="just"/>
            <a:r>
              <a:rPr lang="en-US" b="1" dirty="0"/>
              <a:t>DROP SCHEMA &lt;</a:t>
            </a:r>
            <a:r>
              <a:rPr lang="en-US" b="1" dirty="0" err="1"/>
              <a:t>Schema_name</a:t>
            </a:r>
            <a:r>
              <a:rPr lang="en-US" b="1" dirty="0"/>
              <a:t>&gt; [CASCADE/ RESTRICT] ;</a:t>
            </a:r>
          </a:p>
          <a:p>
            <a:pPr algn="just"/>
            <a:r>
              <a:rPr lang="en-US" b="1" dirty="0"/>
              <a:t>DROP TABLE &lt;Table_name&gt; [CASCADE/ RESTRICT] ;</a:t>
            </a:r>
          </a:p>
          <a:p>
            <a:pPr algn="just"/>
            <a:endParaRPr lang="en-US" dirty="0"/>
          </a:p>
          <a:p>
            <a:pPr algn="just"/>
            <a:r>
              <a:rPr lang="en-US" dirty="0"/>
              <a:t>For example, to remove the COMPANY database schema and all its tables, domains, and other elements, the CASCADE option is used as follows:</a:t>
            </a:r>
          </a:p>
          <a:p>
            <a:pPr algn="just"/>
            <a:endParaRPr lang="en-US" b="1" dirty="0"/>
          </a:p>
          <a:p>
            <a:pPr algn="just"/>
            <a:r>
              <a:rPr lang="en-US" b="1" dirty="0"/>
              <a:t>DROP SCHEMA COMPANY CASCADE; </a:t>
            </a:r>
            <a:r>
              <a:rPr lang="en-US" b="1" dirty="0">
                <a:sym typeface="Wingdings" pitchFamily="2" charset="2"/>
              </a:rPr>
              <a:t> </a:t>
            </a:r>
            <a:r>
              <a:rPr lang="en-US" dirty="0">
                <a:sym typeface="Wingdings" pitchFamily="2" charset="2"/>
              </a:rPr>
              <a:t>this command deletes the complete schema &amp; the tables in it even if there are some rows in it.</a:t>
            </a:r>
            <a:endParaRPr lang="en-US" dirty="0"/>
          </a:p>
          <a:p>
            <a:pPr algn="just"/>
            <a:endParaRPr lang="en-US" b="1" dirty="0"/>
          </a:p>
          <a:p>
            <a:pPr algn="just"/>
            <a:r>
              <a:rPr lang="en-US" b="1" dirty="0"/>
              <a:t>DROP SCHEMA COMPANY RESTRICT; </a:t>
            </a:r>
            <a:r>
              <a:rPr lang="en-US" b="1" dirty="0">
                <a:sym typeface="Wingdings" pitchFamily="2" charset="2"/>
              </a:rPr>
              <a:t> </a:t>
            </a:r>
            <a:r>
              <a:rPr lang="en-US" dirty="0"/>
              <a:t>the schema is dropped only if it has </a:t>
            </a:r>
            <a:r>
              <a:rPr lang="en-US" i="1" dirty="0"/>
              <a:t>no elements in it; otherwise, the DROP command will not be executed.</a:t>
            </a:r>
          </a:p>
          <a:p>
            <a:pPr algn="just"/>
            <a:endParaRPr lang="en-US" i="1" dirty="0"/>
          </a:p>
          <a:p>
            <a:pPr algn="just"/>
            <a:r>
              <a:rPr lang="en-US" b="1" dirty="0"/>
              <a:t>DROP TABLE DEPENDENT CASCADE; </a:t>
            </a:r>
            <a:r>
              <a:rPr lang="en-US" b="1" dirty="0">
                <a:sym typeface="Wingdings" pitchFamily="2" charset="2"/>
              </a:rPr>
              <a:t> </a:t>
            </a:r>
            <a:r>
              <a:rPr lang="en-US" dirty="0">
                <a:sym typeface="Wingdings" pitchFamily="2" charset="2"/>
              </a:rPr>
              <a:t>this command deletes the complete table even if there are some rows in it.</a:t>
            </a:r>
            <a:endParaRPr lang="en-US" i="1" dirty="0"/>
          </a:p>
          <a:p>
            <a:pPr algn="just"/>
            <a:endParaRPr lang="en-US" i="1" dirty="0"/>
          </a:p>
          <a:p>
            <a:pPr algn="just"/>
            <a:r>
              <a:rPr lang="en-US" b="1" dirty="0"/>
              <a:t>DROP TABLE DEPENDENT RESTRICT; </a:t>
            </a:r>
            <a:r>
              <a:rPr lang="en-US" b="1" dirty="0">
                <a:sym typeface="Wingdings" pitchFamily="2" charset="2"/>
              </a:rPr>
              <a:t> </a:t>
            </a:r>
            <a:r>
              <a:rPr lang="en-US" dirty="0"/>
              <a:t>the table is dropped only if it has </a:t>
            </a:r>
            <a:r>
              <a:rPr lang="en-US" i="1" dirty="0"/>
              <a:t>no rows in it; otherwise, the DROP command will not be executed.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The ALTER Command</a:t>
            </a:r>
            <a:endParaRPr lang="en-US" dirty="0"/>
          </a:p>
        </p:txBody>
      </p:sp>
      <p:sp>
        <p:nvSpPr>
          <p:cNvPr id="3" name="Rectangle 2"/>
          <p:cNvSpPr/>
          <p:nvPr/>
        </p:nvSpPr>
        <p:spPr>
          <a:xfrm>
            <a:off x="304800" y="762000"/>
            <a:ext cx="8534400" cy="4185761"/>
          </a:xfrm>
          <a:prstGeom prst="rect">
            <a:avLst/>
          </a:prstGeom>
        </p:spPr>
        <p:txBody>
          <a:bodyPr wrap="square">
            <a:spAutoFit/>
          </a:bodyPr>
          <a:lstStyle/>
          <a:p>
            <a:pPr algn="just">
              <a:buFont typeface="Wingdings" pitchFamily="2" charset="2"/>
              <a:buChar char="Ø"/>
            </a:pPr>
            <a:r>
              <a:rPr lang="en-US" dirty="0"/>
              <a:t>The definition of a base table or of other named schema elements can be changed by using the ALTER command. </a:t>
            </a:r>
          </a:p>
          <a:p>
            <a:pPr algn="just"/>
            <a:endParaRPr lang="en-US" dirty="0"/>
          </a:p>
          <a:p>
            <a:pPr algn="just">
              <a:buFont typeface="Wingdings" pitchFamily="2" charset="2"/>
              <a:buChar char="Ø"/>
            </a:pPr>
            <a:r>
              <a:rPr lang="en-US" dirty="0"/>
              <a:t>For base tables, the possible </a:t>
            </a:r>
            <a:r>
              <a:rPr lang="en-US" b="1" dirty="0"/>
              <a:t>alter table actions </a:t>
            </a:r>
            <a:r>
              <a:rPr lang="en-US" dirty="0"/>
              <a:t>include adding or dropping a column (attribute), changing a column definition, and adding or dropping table constraints.</a:t>
            </a:r>
          </a:p>
          <a:p>
            <a:pPr algn="just"/>
            <a:endParaRPr lang="en-US" b="1" dirty="0"/>
          </a:p>
          <a:p>
            <a:pPr algn="just"/>
            <a:r>
              <a:rPr lang="en-US" b="1" dirty="0"/>
              <a:t>a. Adding a new column:</a:t>
            </a:r>
          </a:p>
          <a:p>
            <a:pPr algn="just"/>
            <a:r>
              <a:rPr lang="en-US" dirty="0"/>
              <a:t>Syntax:</a:t>
            </a:r>
          </a:p>
          <a:p>
            <a:pPr algn="just"/>
            <a:r>
              <a:rPr lang="en-US" sz="1600" b="1" dirty="0"/>
              <a:t>ALTER TABLE &lt;</a:t>
            </a:r>
            <a:r>
              <a:rPr lang="en-US" sz="1600" b="1" dirty="0" err="1"/>
              <a:t>Schema_name</a:t>
            </a:r>
            <a:r>
              <a:rPr lang="en-US" sz="1600" b="1" dirty="0"/>
              <a:t>&gt; . &lt;Table_name&gt;  ADD &lt;</a:t>
            </a:r>
            <a:r>
              <a:rPr lang="en-US" sz="1600" b="1" dirty="0" err="1"/>
              <a:t>Column_name</a:t>
            </a:r>
            <a:r>
              <a:rPr lang="en-US" sz="1600" b="1" dirty="0"/>
              <a:t>&gt; data type(size) ;</a:t>
            </a:r>
          </a:p>
          <a:p>
            <a:pPr algn="just"/>
            <a:r>
              <a:rPr lang="en-US" dirty="0" err="1"/>
              <a:t>Eg</a:t>
            </a:r>
            <a:r>
              <a:rPr lang="en-US" dirty="0"/>
              <a:t>: ALTER TABLE COMPANY.EMP ADD JOB VARCHAR(12);</a:t>
            </a:r>
          </a:p>
          <a:p>
            <a:pPr algn="just"/>
            <a:endParaRPr lang="en-US" dirty="0"/>
          </a:p>
          <a:p>
            <a:pPr algn="just"/>
            <a:r>
              <a:rPr lang="en-US" b="1" dirty="0"/>
              <a:t>b. Dropping  an new column:</a:t>
            </a:r>
          </a:p>
          <a:p>
            <a:pPr algn="just"/>
            <a:r>
              <a:rPr lang="en-US" dirty="0"/>
              <a:t>Syntax:</a:t>
            </a:r>
          </a:p>
          <a:p>
            <a:pPr algn="just"/>
            <a:r>
              <a:rPr lang="en-US" sz="1600" b="1" dirty="0"/>
              <a:t>ALTER TABLE &lt;</a:t>
            </a:r>
            <a:r>
              <a:rPr lang="en-US" sz="1600" b="1" dirty="0" err="1"/>
              <a:t>Schema_name</a:t>
            </a:r>
            <a:r>
              <a:rPr lang="en-US" sz="1600" b="1" dirty="0"/>
              <a:t>&gt; . &lt;Table_name&gt;  DROP&lt;</a:t>
            </a:r>
            <a:r>
              <a:rPr lang="en-US" sz="1600" b="1" dirty="0" err="1"/>
              <a:t>Column_name</a:t>
            </a:r>
            <a:r>
              <a:rPr lang="en-US" sz="1600" b="1" dirty="0"/>
              <a:t>&gt; [CASCADE/ RESTRICT] ;</a:t>
            </a:r>
          </a:p>
          <a:p>
            <a:pPr algn="just"/>
            <a:r>
              <a:rPr lang="en-US" dirty="0" err="1"/>
              <a:t>Eg</a:t>
            </a:r>
            <a:r>
              <a:rPr lang="en-US" dirty="0"/>
              <a:t>: ALTER TABLE COMPANY.EMP DROP ADDR CASCADE;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305800" cy="4247317"/>
          </a:xfrm>
          <a:prstGeom prst="rect">
            <a:avLst/>
          </a:prstGeom>
        </p:spPr>
        <p:txBody>
          <a:bodyPr wrap="square">
            <a:spAutoFit/>
          </a:bodyPr>
          <a:lstStyle/>
          <a:p>
            <a:pPr algn="just"/>
            <a:r>
              <a:rPr lang="en-US" b="1" dirty="0"/>
              <a:t>c. Modifying an existing column:</a:t>
            </a:r>
          </a:p>
          <a:p>
            <a:pPr algn="just"/>
            <a:r>
              <a:rPr lang="en-US" dirty="0"/>
              <a:t>Syntax:</a:t>
            </a:r>
          </a:p>
          <a:p>
            <a:r>
              <a:rPr lang="en-US" b="1" dirty="0"/>
              <a:t>ALTER TABLE &lt;</a:t>
            </a:r>
            <a:r>
              <a:rPr lang="en-US" b="1" dirty="0" err="1"/>
              <a:t>Schema_name</a:t>
            </a:r>
            <a:r>
              <a:rPr lang="en-US" b="1" dirty="0"/>
              <a:t>&gt; . &lt;Table_name&gt;  ALTER&lt;</a:t>
            </a:r>
            <a:r>
              <a:rPr lang="en-US" b="1" dirty="0" err="1"/>
              <a:t>Column_name</a:t>
            </a:r>
            <a:r>
              <a:rPr lang="en-US" b="1" dirty="0"/>
              <a:t>&gt; [DROP DEFAULT/ SET DEFAULT] ;</a:t>
            </a:r>
          </a:p>
          <a:p>
            <a:pPr algn="just"/>
            <a:endParaRPr lang="en-US" dirty="0"/>
          </a:p>
          <a:p>
            <a:pPr algn="just"/>
            <a:r>
              <a:rPr lang="en-US" dirty="0" err="1"/>
              <a:t>Eg</a:t>
            </a:r>
            <a:r>
              <a:rPr lang="en-US" dirty="0"/>
              <a:t>: ALTER TABLE COMPANY.EMP ALTER DNO DROP DEFAULT;</a:t>
            </a:r>
          </a:p>
          <a:p>
            <a:pPr algn="just"/>
            <a:r>
              <a:rPr lang="en-US" dirty="0"/>
              <a:t>      ALTER TABLE COMPANY.EMP ALTER DNO SET DEFAULT 0;</a:t>
            </a:r>
          </a:p>
          <a:p>
            <a:pPr algn="just"/>
            <a:endParaRPr lang="en-US" dirty="0"/>
          </a:p>
          <a:p>
            <a:pPr algn="just"/>
            <a:r>
              <a:rPr lang="en-US" b="1" dirty="0"/>
              <a:t>d. Modifying / Adding / Dropping  constraint:</a:t>
            </a:r>
          </a:p>
          <a:p>
            <a:pPr algn="just"/>
            <a:r>
              <a:rPr lang="en-US" dirty="0"/>
              <a:t>Syntax:</a:t>
            </a:r>
          </a:p>
          <a:p>
            <a:r>
              <a:rPr lang="en-US" b="1" dirty="0"/>
              <a:t>ALTER TABLE &lt;</a:t>
            </a:r>
            <a:r>
              <a:rPr lang="en-US" b="1" dirty="0" err="1"/>
              <a:t>Schema_name</a:t>
            </a:r>
            <a:r>
              <a:rPr lang="en-US" b="1" dirty="0"/>
              <a:t>&gt; . &lt;Table_name&gt;  [ADD/ALTER/DROP] CONSTRAINT&lt;</a:t>
            </a:r>
            <a:r>
              <a:rPr lang="en-US" b="1" dirty="0" err="1"/>
              <a:t>Constraint_name</a:t>
            </a:r>
            <a:r>
              <a:rPr lang="en-US" b="1" dirty="0"/>
              <a:t>&gt; [CASCADE/ RESTRICT]  ;</a:t>
            </a:r>
          </a:p>
          <a:p>
            <a:pPr algn="just"/>
            <a:endParaRPr lang="en-US" dirty="0"/>
          </a:p>
          <a:p>
            <a:pPr algn="just"/>
            <a:r>
              <a:rPr lang="en-US" dirty="0" err="1"/>
              <a:t>Eg</a:t>
            </a:r>
            <a:r>
              <a:rPr lang="en-US" dirty="0"/>
              <a:t>: ALTER TABLE COMPANY.EMP DROP CONSTRAINT </a:t>
            </a:r>
            <a:r>
              <a:rPr lang="en-US" dirty="0" err="1"/>
              <a:t>EmpSuperFK</a:t>
            </a:r>
            <a:r>
              <a:rPr lang="en-US" dirty="0"/>
              <a:t> CASCADE;</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The INSERT Command</a:t>
            </a:r>
            <a:endParaRPr lang="en-US" dirty="0"/>
          </a:p>
        </p:txBody>
      </p:sp>
      <p:sp>
        <p:nvSpPr>
          <p:cNvPr id="5" name="Rectangle 4"/>
          <p:cNvSpPr/>
          <p:nvPr/>
        </p:nvSpPr>
        <p:spPr>
          <a:xfrm>
            <a:off x="304800" y="685800"/>
            <a:ext cx="8458200" cy="5909310"/>
          </a:xfrm>
          <a:prstGeom prst="rect">
            <a:avLst/>
          </a:prstGeom>
        </p:spPr>
        <p:txBody>
          <a:bodyPr wrap="square">
            <a:spAutoFit/>
          </a:bodyPr>
          <a:lstStyle/>
          <a:p>
            <a:pPr algn="just"/>
            <a:r>
              <a:rPr lang="en-US" dirty="0"/>
              <a:t>The SQL </a:t>
            </a:r>
            <a:r>
              <a:rPr lang="en-US" b="1" dirty="0"/>
              <a:t>INSERT </a:t>
            </a:r>
            <a:r>
              <a:rPr lang="en-US" dirty="0"/>
              <a:t>Statement is used to add new rows of data to a table in the database. There are two basic syntaxes of the INSERT statement which are shown below.</a:t>
            </a:r>
          </a:p>
          <a:p>
            <a:pPr algn="just"/>
            <a:endParaRPr lang="en-US" b="1" dirty="0"/>
          </a:p>
          <a:p>
            <a:pPr algn="just"/>
            <a:r>
              <a:rPr lang="en-US" b="1" dirty="0"/>
              <a:t>1. INSERT INTO TABLE_NAME (column1, column2, column3,...</a:t>
            </a:r>
            <a:r>
              <a:rPr lang="en-US" b="1" dirty="0" err="1"/>
              <a:t>columnN</a:t>
            </a:r>
            <a:r>
              <a:rPr lang="en-US" b="1" dirty="0"/>
              <a:t>) VALUES (value1, value2, value3,...</a:t>
            </a:r>
            <a:r>
              <a:rPr lang="en-US" b="1" dirty="0" err="1"/>
              <a:t>valueN</a:t>
            </a:r>
            <a:r>
              <a:rPr lang="en-US" b="1" dirty="0"/>
              <a:t>);</a:t>
            </a:r>
          </a:p>
          <a:p>
            <a:pPr algn="just"/>
            <a:r>
              <a:rPr lang="en-US" dirty="0"/>
              <a:t>Here, column1, column2, column3,...</a:t>
            </a:r>
            <a:r>
              <a:rPr lang="en-US" dirty="0" err="1"/>
              <a:t>columnN</a:t>
            </a:r>
            <a:r>
              <a:rPr lang="en-US" dirty="0"/>
              <a:t> are the names of the columns in the table into which you want to insert the data.</a:t>
            </a:r>
          </a:p>
          <a:p>
            <a:pPr algn="just"/>
            <a:endParaRPr lang="en-US" b="1" dirty="0"/>
          </a:p>
          <a:p>
            <a:pPr algn="just"/>
            <a:r>
              <a:rPr lang="en-US" b="1" dirty="0"/>
              <a:t>2. INSERT INTO TABLE_NAME VALUES (value1,value2,value3,...</a:t>
            </a:r>
            <a:r>
              <a:rPr lang="en-US" b="1" dirty="0" err="1"/>
              <a:t>valueN</a:t>
            </a:r>
            <a:r>
              <a:rPr lang="en-US" b="1" dirty="0"/>
              <a:t>);</a:t>
            </a:r>
          </a:p>
          <a:p>
            <a:pPr algn="just"/>
            <a:r>
              <a:rPr lang="en-US" dirty="0"/>
              <a:t>You need not specify the column(s) name in the SQL query if you are adding values for all the columns of the table. But make sure the order of the values is in the same order as the columns in the table.</a:t>
            </a:r>
          </a:p>
          <a:p>
            <a:pPr algn="just"/>
            <a:endParaRPr lang="en-US" dirty="0"/>
          </a:p>
          <a:p>
            <a:pPr algn="just"/>
            <a:r>
              <a:rPr lang="en-US" dirty="0" err="1"/>
              <a:t>Eg</a:t>
            </a:r>
            <a:r>
              <a:rPr lang="en-US" dirty="0"/>
              <a:t>: INSERT INTO CUSTOMERS (ID,NAME,AGE,ADDRESS,SALARY) VALUES (6, '</a:t>
            </a:r>
            <a:r>
              <a:rPr lang="en-US" dirty="0" err="1"/>
              <a:t>Komal</a:t>
            </a:r>
            <a:r>
              <a:rPr lang="en-US" dirty="0"/>
              <a:t>', 22, 'MP', 4500.00 );</a:t>
            </a:r>
          </a:p>
          <a:p>
            <a:pPr algn="ctr"/>
            <a:r>
              <a:rPr lang="en-US" b="1" dirty="0"/>
              <a:t>OR</a:t>
            </a:r>
          </a:p>
          <a:p>
            <a:r>
              <a:rPr lang="en-US" dirty="0"/>
              <a:t>INSERT INTO CUSTOMERS VALUES (6, '</a:t>
            </a:r>
            <a:r>
              <a:rPr lang="en-US" dirty="0" err="1"/>
              <a:t>Komal</a:t>
            </a:r>
            <a:r>
              <a:rPr lang="en-US" dirty="0"/>
              <a:t>', 22, 'MP', 4500.00 );</a:t>
            </a:r>
          </a:p>
          <a:p>
            <a:endParaRPr lang="en-US" b="1" dirty="0"/>
          </a:p>
          <a:p>
            <a:r>
              <a:rPr lang="en-US" dirty="0"/>
              <a:t>The above examples are equivalent but we have to insert data for all the attributes of the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The DELETE Command</a:t>
            </a:r>
            <a:endParaRPr lang="en-US" dirty="0"/>
          </a:p>
        </p:txBody>
      </p:sp>
      <p:sp>
        <p:nvSpPr>
          <p:cNvPr id="5" name="Rectangle 4"/>
          <p:cNvSpPr/>
          <p:nvPr/>
        </p:nvSpPr>
        <p:spPr>
          <a:xfrm>
            <a:off x="304800" y="762000"/>
            <a:ext cx="8458200" cy="5632311"/>
          </a:xfrm>
          <a:prstGeom prst="rect">
            <a:avLst/>
          </a:prstGeom>
        </p:spPr>
        <p:txBody>
          <a:bodyPr wrap="square">
            <a:spAutoFit/>
          </a:bodyPr>
          <a:lstStyle/>
          <a:p>
            <a:r>
              <a:rPr lang="en-US" dirty="0"/>
              <a:t>The SQL DELETE Query is used to delete the existing records from a table.</a:t>
            </a:r>
          </a:p>
          <a:p>
            <a:r>
              <a:rPr lang="en-US" dirty="0"/>
              <a:t>The basic syntax of the DELETE query with the WHERE clause is as follows:</a:t>
            </a:r>
          </a:p>
          <a:p>
            <a:r>
              <a:rPr lang="en-US" b="1" dirty="0"/>
              <a:t>DELETE FROM table_name </a:t>
            </a:r>
          </a:p>
          <a:p>
            <a:r>
              <a:rPr lang="en-US" b="1" dirty="0"/>
              <a:t>WHERE [condition];</a:t>
            </a:r>
          </a:p>
          <a:p>
            <a:r>
              <a:rPr lang="en-US" dirty="0"/>
              <a:t>Here the where clause is optional. You can combine any number of conditions using AND or </a:t>
            </a:r>
            <a:r>
              <a:rPr lang="en-US" dirty="0" err="1"/>
              <a:t>OR</a:t>
            </a:r>
            <a:r>
              <a:rPr lang="en-US" dirty="0"/>
              <a:t> operators.</a:t>
            </a:r>
          </a:p>
          <a:p>
            <a:r>
              <a:rPr lang="en-US" dirty="0" err="1"/>
              <a:t>Eg</a:t>
            </a:r>
            <a:r>
              <a:rPr lang="en-US" dirty="0"/>
              <a:t>: </a:t>
            </a:r>
          </a:p>
          <a:p>
            <a:pPr marL="342900" indent="-342900">
              <a:buAutoNum type="arabicPeriod"/>
            </a:pPr>
            <a:r>
              <a:rPr lang="en-US" b="1" dirty="0"/>
              <a:t>DELETE FROM DEPT;</a:t>
            </a:r>
          </a:p>
          <a:p>
            <a:pPr marL="342900" indent="-342900"/>
            <a:r>
              <a:rPr lang="en-US" dirty="0"/>
              <a:t>This command deletes all records from the table DEPT.</a:t>
            </a:r>
          </a:p>
          <a:p>
            <a:pPr marL="342900" indent="-342900"/>
            <a:endParaRPr lang="en-US" dirty="0"/>
          </a:p>
          <a:p>
            <a:r>
              <a:rPr lang="en-US" b="1" dirty="0"/>
              <a:t>2. DELETE FROM CUSTOMERS WHERE ID = 6;</a:t>
            </a:r>
          </a:p>
          <a:p>
            <a:r>
              <a:rPr lang="en-US" dirty="0"/>
              <a:t>This command deletes only one record which matches ID=6 from the table CUSTOMERS.</a:t>
            </a:r>
          </a:p>
          <a:p>
            <a:endParaRPr lang="en-US" dirty="0"/>
          </a:p>
          <a:p>
            <a:r>
              <a:rPr lang="en-US" b="1" dirty="0"/>
              <a:t>3. DELETE FROM EMP</a:t>
            </a:r>
          </a:p>
          <a:p>
            <a:r>
              <a:rPr lang="en-US" b="1" dirty="0"/>
              <a:t>     WHERE </a:t>
            </a:r>
            <a:r>
              <a:rPr lang="en-US" b="1" dirty="0" err="1"/>
              <a:t>Dno</a:t>
            </a:r>
            <a:r>
              <a:rPr lang="en-US" b="1" dirty="0"/>
              <a:t> IN ( SELECT </a:t>
            </a:r>
            <a:r>
              <a:rPr lang="en-US" b="1" dirty="0" err="1"/>
              <a:t>Dnumber</a:t>
            </a:r>
            <a:endParaRPr lang="en-US" b="1" dirty="0"/>
          </a:p>
          <a:p>
            <a:r>
              <a:rPr lang="en-US" b="1" dirty="0"/>
              <a:t>		  FROM DEPT</a:t>
            </a:r>
          </a:p>
          <a:p>
            <a:r>
              <a:rPr lang="en-US" b="1" dirty="0"/>
              <a:t>		  WHERE </a:t>
            </a:r>
            <a:r>
              <a:rPr lang="en-US" b="1" dirty="0" err="1"/>
              <a:t>Dname</a:t>
            </a:r>
            <a:r>
              <a:rPr lang="en-US" b="1" dirty="0"/>
              <a:t> = ‘Research’);</a:t>
            </a:r>
          </a:p>
          <a:p>
            <a:r>
              <a:rPr lang="en-US" dirty="0"/>
              <a:t>This command deletes all the records where employees belong to Research department.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The UPDATE Command</a:t>
            </a:r>
            <a:endParaRPr lang="en-US" dirty="0"/>
          </a:p>
        </p:txBody>
      </p:sp>
      <p:sp>
        <p:nvSpPr>
          <p:cNvPr id="5" name="Rectangle 4"/>
          <p:cNvSpPr/>
          <p:nvPr/>
        </p:nvSpPr>
        <p:spPr>
          <a:xfrm>
            <a:off x="304800" y="762000"/>
            <a:ext cx="8458200" cy="3970318"/>
          </a:xfrm>
          <a:prstGeom prst="rect">
            <a:avLst/>
          </a:prstGeom>
        </p:spPr>
        <p:txBody>
          <a:bodyPr wrap="square">
            <a:spAutoFit/>
          </a:bodyPr>
          <a:lstStyle/>
          <a:p>
            <a:r>
              <a:rPr lang="en-US" dirty="0"/>
              <a:t>The SQL UPDATE Command is used to modify the attribute values of one or more existing tuples from a relation. We use the SET clause to specify the attributes to be modified &amp; their new values. </a:t>
            </a:r>
          </a:p>
          <a:p>
            <a:r>
              <a:rPr lang="en-US" dirty="0"/>
              <a:t>The basic syntax of the DELETE query with the WHERE clause is as follows:</a:t>
            </a:r>
          </a:p>
          <a:p>
            <a:r>
              <a:rPr lang="en-US" b="1" dirty="0"/>
              <a:t>Syntax:</a:t>
            </a:r>
          </a:p>
          <a:p>
            <a:r>
              <a:rPr lang="en-US" b="1" dirty="0"/>
              <a:t>UPDATE &lt;</a:t>
            </a:r>
            <a:r>
              <a:rPr lang="en-US" b="1" dirty="0" err="1"/>
              <a:t>Table_Name</a:t>
            </a:r>
            <a:r>
              <a:rPr lang="en-US" b="1" dirty="0"/>
              <a:t>&gt;</a:t>
            </a:r>
          </a:p>
          <a:p>
            <a:r>
              <a:rPr lang="en-US" b="1" dirty="0"/>
              <a:t>SET &lt; Attribute name = new value&gt;, ….</a:t>
            </a:r>
          </a:p>
          <a:p>
            <a:r>
              <a:rPr lang="en-US" b="1" dirty="0"/>
              <a:t>WHERE &lt; Condition &gt;;</a:t>
            </a:r>
          </a:p>
          <a:p>
            <a:endParaRPr lang="en-US" b="1" dirty="0"/>
          </a:p>
          <a:p>
            <a:r>
              <a:rPr lang="en-US" dirty="0"/>
              <a:t>Here &lt;condition&gt; </a:t>
            </a:r>
            <a:r>
              <a:rPr lang="en-US" dirty="0">
                <a:sym typeface="Wingdings" pitchFamily="2" charset="2"/>
              </a:rPr>
              <a:t> can be simple or complex</a:t>
            </a:r>
            <a:endParaRPr lang="en-US" dirty="0"/>
          </a:p>
          <a:p>
            <a:endParaRPr lang="en-US" dirty="0"/>
          </a:p>
          <a:p>
            <a:r>
              <a:rPr lang="en-US" dirty="0" err="1"/>
              <a:t>Eg</a:t>
            </a:r>
            <a:r>
              <a:rPr lang="en-US" dirty="0"/>
              <a:t>: 	UPDATE PROJECT</a:t>
            </a:r>
          </a:p>
          <a:p>
            <a:r>
              <a:rPr lang="en-US" dirty="0"/>
              <a:t>	SET PLOCATION=‘BELLAIRE’, DNO=5</a:t>
            </a:r>
          </a:p>
          <a:p>
            <a:r>
              <a:rPr lang="en-US" dirty="0"/>
              <a:t>	WHERE PNUMBER=10;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pPr algn="ctr"/>
            <a:r>
              <a:rPr lang="en-US" b="1" dirty="0"/>
              <a:t>Basic Retrieval Queries in SQL</a:t>
            </a:r>
            <a:endParaRPr lang="en-US" dirty="0"/>
          </a:p>
        </p:txBody>
      </p:sp>
      <p:sp>
        <p:nvSpPr>
          <p:cNvPr id="5" name="Rectangle 4"/>
          <p:cNvSpPr/>
          <p:nvPr/>
        </p:nvSpPr>
        <p:spPr>
          <a:xfrm>
            <a:off x="304800" y="762000"/>
            <a:ext cx="8458200" cy="5909310"/>
          </a:xfrm>
          <a:prstGeom prst="rect">
            <a:avLst/>
          </a:prstGeom>
        </p:spPr>
        <p:txBody>
          <a:bodyPr wrap="square">
            <a:spAutoFit/>
          </a:bodyPr>
          <a:lstStyle/>
          <a:p>
            <a:pPr algn="just">
              <a:lnSpc>
                <a:spcPct val="150000"/>
              </a:lnSpc>
            </a:pPr>
            <a:r>
              <a:rPr lang="en-US" dirty="0"/>
              <a:t>SQL has one basic statement for retrieving information from a database: the </a:t>
            </a:r>
            <a:r>
              <a:rPr lang="en-US" b="1" dirty="0"/>
              <a:t>SELECT statement. </a:t>
            </a:r>
            <a:r>
              <a:rPr lang="en-US" dirty="0"/>
              <a:t>Queries in SQL can be very complex. We will start with simple queries, and then progress to more complex ones. The basic form of the SELECT statement, sometimes called a </a:t>
            </a:r>
            <a:r>
              <a:rPr lang="en-US" b="1" dirty="0"/>
              <a:t>mapping </a:t>
            </a:r>
            <a:r>
              <a:rPr lang="en-US" dirty="0"/>
              <a:t>or a </a:t>
            </a:r>
            <a:r>
              <a:rPr lang="en-US" b="1" dirty="0"/>
              <a:t>select-from-where block, </a:t>
            </a:r>
            <a:r>
              <a:rPr lang="en-US" dirty="0"/>
              <a:t>is formed from three clauses SELECT, FROM, and WHERE and has the following form:</a:t>
            </a:r>
          </a:p>
          <a:p>
            <a:pPr algn="just">
              <a:lnSpc>
                <a:spcPct val="150000"/>
              </a:lnSpc>
            </a:pPr>
            <a:r>
              <a:rPr lang="en-US" b="1" dirty="0"/>
              <a:t>SELECT [DISTINCT] &lt;attribute list&gt;</a:t>
            </a:r>
          </a:p>
          <a:p>
            <a:pPr algn="just">
              <a:lnSpc>
                <a:spcPct val="150000"/>
              </a:lnSpc>
            </a:pPr>
            <a:r>
              <a:rPr lang="en-US" b="1" dirty="0"/>
              <a:t>FROM &lt;table list&gt;</a:t>
            </a:r>
          </a:p>
          <a:p>
            <a:pPr algn="just">
              <a:lnSpc>
                <a:spcPct val="150000"/>
              </a:lnSpc>
            </a:pPr>
            <a:r>
              <a:rPr lang="en-US" b="1" dirty="0"/>
              <a:t>WHERE &lt;condition&gt;;</a:t>
            </a:r>
          </a:p>
          <a:p>
            <a:pPr algn="just">
              <a:lnSpc>
                <a:spcPct val="150000"/>
              </a:lnSpc>
            </a:pPr>
            <a:r>
              <a:rPr lang="en-US" dirty="0"/>
              <a:t>where</a:t>
            </a:r>
          </a:p>
          <a:p>
            <a:pPr algn="just">
              <a:lnSpc>
                <a:spcPct val="150000"/>
              </a:lnSpc>
            </a:pPr>
            <a:r>
              <a:rPr lang="en-US" dirty="0"/>
              <a:t>■ &lt;attribute list&gt; is a list of attribute or column names whose values are to be retrieved by the query.</a:t>
            </a:r>
          </a:p>
          <a:p>
            <a:pPr algn="just">
              <a:lnSpc>
                <a:spcPct val="150000"/>
              </a:lnSpc>
            </a:pPr>
            <a:r>
              <a:rPr lang="en-US" dirty="0"/>
              <a:t>■ &lt;table list&gt; is a list of the relation or table names required to process the query.</a:t>
            </a:r>
          </a:p>
          <a:p>
            <a:pPr algn="just">
              <a:lnSpc>
                <a:spcPct val="150000"/>
              </a:lnSpc>
            </a:pPr>
            <a:r>
              <a:rPr lang="en-US" dirty="0"/>
              <a:t>■ &lt;condition&gt; is a conditional (Boolean) expression that identifies the tuples or records to be retrieved by the query.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pPr algn="ctr"/>
            <a:r>
              <a:rPr lang="en-US" b="1" dirty="0"/>
              <a:t>Basic Retrieval Queries in SQL</a:t>
            </a:r>
            <a:endParaRPr lang="en-US" dirty="0"/>
          </a:p>
        </p:txBody>
      </p:sp>
      <p:sp>
        <p:nvSpPr>
          <p:cNvPr id="5" name="Rectangle 4"/>
          <p:cNvSpPr/>
          <p:nvPr/>
        </p:nvSpPr>
        <p:spPr>
          <a:xfrm>
            <a:off x="304800" y="762000"/>
            <a:ext cx="8458200" cy="5493812"/>
          </a:xfrm>
          <a:prstGeom prst="rect">
            <a:avLst/>
          </a:prstGeom>
        </p:spPr>
        <p:txBody>
          <a:bodyPr wrap="square">
            <a:spAutoFit/>
          </a:bodyPr>
          <a:lstStyle/>
          <a:p>
            <a:pPr algn="just">
              <a:lnSpc>
                <a:spcPct val="150000"/>
              </a:lnSpc>
            </a:pPr>
            <a:r>
              <a:rPr lang="en-US" dirty="0"/>
              <a:t>We now consider the syntax of a basic SQL query in more detail.</a:t>
            </a:r>
          </a:p>
          <a:p>
            <a:pPr algn="just">
              <a:lnSpc>
                <a:spcPct val="150000"/>
              </a:lnSpc>
            </a:pPr>
            <a:r>
              <a:rPr lang="en-US" dirty="0"/>
              <a:t>• The select-list is a list of (expressions involving) column names of tables named in the from-list. Column names can be prefixed by a range variable.</a:t>
            </a:r>
          </a:p>
          <a:p>
            <a:pPr algn="just">
              <a:lnSpc>
                <a:spcPct val="150000"/>
              </a:lnSpc>
              <a:buFont typeface="Arial" pitchFamily="34" charset="0"/>
              <a:buChar char="•"/>
            </a:pPr>
            <a:r>
              <a:rPr lang="en-US" dirty="0"/>
              <a:t>   The from-list in the FROM clause is a list of table names. A table name can be followed by a range variable; a range variable is particularly useful when the same table name appears more than once in the from-list.</a:t>
            </a:r>
          </a:p>
          <a:p>
            <a:pPr algn="just">
              <a:lnSpc>
                <a:spcPct val="150000"/>
              </a:lnSpc>
            </a:pPr>
            <a:r>
              <a:rPr lang="en-US" dirty="0"/>
              <a:t>• The qualification in the WHERE clause is a Boolean combination (i.e., an expression using the logical connectives AND, OR, and NOT) of conditions of the form </a:t>
            </a:r>
            <a:r>
              <a:rPr lang="en-US" i="1" dirty="0"/>
              <a:t>expression op expression, where op is one of the comparison </a:t>
            </a:r>
            <a:r>
              <a:rPr lang="en-US" dirty="0"/>
              <a:t>operators {&lt;, &lt;=, =, &lt;&gt;, </a:t>
            </a:r>
            <a:r>
              <a:rPr lang="en-US"/>
              <a:t>&gt;=, &gt;}. </a:t>
            </a:r>
            <a:r>
              <a:rPr lang="en-US" dirty="0"/>
              <a:t>An </a:t>
            </a:r>
            <a:r>
              <a:rPr lang="en-US" i="1" dirty="0"/>
              <a:t>expression is a column name, a constant, or an (arithmetic or string) expression.</a:t>
            </a:r>
          </a:p>
          <a:p>
            <a:pPr algn="just">
              <a:lnSpc>
                <a:spcPct val="150000"/>
              </a:lnSpc>
            </a:pPr>
            <a:r>
              <a:rPr lang="en-US" dirty="0"/>
              <a:t>• The DISTINCT keyword is optional. It indicates that the table computed as an answer to this query should not contain </a:t>
            </a:r>
            <a:r>
              <a:rPr lang="en-US" i="1" dirty="0"/>
              <a:t>duplicates, that is, two copies </a:t>
            </a:r>
            <a:r>
              <a:rPr lang="en-US" dirty="0"/>
              <a:t>of the same row. The default is that duplicates are not eliminated.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8458200" cy="369332"/>
          </a:xfrm>
          <a:prstGeom prst="rect">
            <a:avLst/>
          </a:prstGeom>
        </p:spPr>
        <p:txBody>
          <a:bodyPr wrap="square">
            <a:spAutoFit/>
          </a:bodyPr>
          <a:lstStyle/>
          <a:p>
            <a:pPr algn="ctr"/>
            <a:r>
              <a:rPr lang="en-US" b="1" dirty="0"/>
              <a:t>Types of SQL Commands</a:t>
            </a:r>
          </a:p>
        </p:txBody>
      </p:sp>
      <p:sp>
        <p:nvSpPr>
          <p:cNvPr id="5" name="Rectangle 4"/>
          <p:cNvSpPr/>
          <p:nvPr/>
        </p:nvSpPr>
        <p:spPr>
          <a:xfrm>
            <a:off x="228600" y="762000"/>
            <a:ext cx="8610600" cy="5909310"/>
          </a:xfrm>
          <a:prstGeom prst="rect">
            <a:avLst/>
          </a:prstGeom>
        </p:spPr>
        <p:txBody>
          <a:bodyPr wrap="square">
            <a:spAutoFit/>
          </a:bodyPr>
          <a:lstStyle/>
          <a:p>
            <a:pPr algn="just"/>
            <a:r>
              <a:rPr lang="en-US" dirty="0"/>
              <a:t>The basic categories of commands used in SQL to perform various functions are discussed below.  These functions include building database objects, manipulating objects, populating database tables with data, updating existing data in tables, deleting data, performing database queries, controlling database access, and overall database administration.</a:t>
            </a:r>
          </a:p>
          <a:p>
            <a:pPr algn="just"/>
            <a:endParaRPr lang="en-US" dirty="0"/>
          </a:p>
          <a:p>
            <a:r>
              <a:rPr lang="en-US" dirty="0"/>
              <a:t>The main categories are:</a:t>
            </a:r>
          </a:p>
          <a:p>
            <a:endParaRPr lang="en-US" dirty="0"/>
          </a:p>
          <a:p>
            <a:r>
              <a:rPr lang="en-US" b="1" dirty="0"/>
              <a:t>DDL (Data Definition Language)</a:t>
            </a:r>
          </a:p>
          <a:p>
            <a:endParaRPr lang="en-US" b="1" dirty="0"/>
          </a:p>
          <a:p>
            <a:r>
              <a:rPr lang="en-US" b="1" dirty="0"/>
              <a:t>DML (Data Manipulation Language)</a:t>
            </a:r>
          </a:p>
          <a:p>
            <a:endParaRPr lang="en-US" b="1" dirty="0"/>
          </a:p>
          <a:p>
            <a:r>
              <a:rPr lang="en-US" b="1" dirty="0"/>
              <a:t>DQL (Data Query Language)</a:t>
            </a:r>
          </a:p>
          <a:p>
            <a:endParaRPr lang="en-US" b="1" dirty="0"/>
          </a:p>
          <a:p>
            <a:r>
              <a:rPr lang="en-US" b="1" dirty="0"/>
              <a:t>DCL (Data Control Language)</a:t>
            </a:r>
          </a:p>
          <a:p>
            <a:endParaRPr lang="en-US" b="1" dirty="0"/>
          </a:p>
          <a:p>
            <a:r>
              <a:rPr lang="en-US" b="1" dirty="0"/>
              <a:t>Data administration commands</a:t>
            </a:r>
          </a:p>
          <a:p>
            <a:endParaRPr lang="en-US" b="1" dirty="0"/>
          </a:p>
          <a:p>
            <a:r>
              <a:rPr lang="en-US" b="1" dirty="0"/>
              <a:t>Transactional control commands</a:t>
            </a:r>
          </a:p>
          <a:p>
            <a:pPr algn="just"/>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609600"/>
            <a:ext cx="8305800" cy="3200400"/>
          </a:xfrm>
          <a:prstGeom prst="rect">
            <a:avLst/>
          </a:prstGeom>
          <a:noFill/>
          <a:ln w="9525">
            <a:noFill/>
            <a:miter lim="800000"/>
            <a:headEnd/>
            <a:tailEnd/>
          </a:ln>
          <a:effectLst/>
        </p:spPr>
      </p:pic>
      <p:sp>
        <p:nvSpPr>
          <p:cNvPr id="3" name="Rectangle 2"/>
          <p:cNvSpPr/>
          <p:nvPr/>
        </p:nvSpPr>
        <p:spPr>
          <a:xfrm>
            <a:off x="381000" y="152400"/>
            <a:ext cx="8382000" cy="369332"/>
          </a:xfrm>
          <a:prstGeom prst="rect">
            <a:avLst/>
          </a:prstGeom>
        </p:spPr>
        <p:txBody>
          <a:bodyPr wrap="square">
            <a:spAutoFit/>
          </a:bodyPr>
          <a:lstStyle/>
          <a:p>
            <a:r>
              <a:rPr lang="en-US" dirty="0"/>
              <a:t>Consider the COMPANY schema and all the populated tables in it:</a:t>
            </a:r>
          </a:p>
        </p:txBody>
      </p:sp>
      <p:pic>
        <p:nvPicPr>
          <p:cNvPr id="1027" name="Picture 3"/>
          <p:cNvPicPr>
            <a:picLocks noChangeAspect="1" noChangeArrowheads="1"/>
          </p:cNvPicPr>
          <p:nvPr/>
        </p:nvPicPr>
        <p:blipFill>
          <a:blip r:embed="rId3"/>
          <a:srcRect/>
          <a:stretch>
            <a:fillRect/>
          </a:stretch>
        </p:blipFill>
        <p:spPr bwMode="auto">
          <a:xfrm>
            <a:off x="304800" y="3886200"/>
            <a:ext cx="3581400" cy="1371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962400" y="3886200"/>
            <a:ext cx="2133600" cy="1447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172200" y="3810000"/>
            <a:ext cx="2819400" cy="2514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304800"/>
            <a:ext cx="2209800" cy="3124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00400" y="381000"/>
            <a:ext cx="4837814" cy="2286000"/>
          </a:xfrm>
          <a:prstGeom prst="rect">
            <a:avLst/>
          </a:prstGeom>
          <a:noFill/>
          <a:ln w="9525">
            <a:noFill/>
            <a:miter lim="800000"/>
            <a:headEnd/>
            <a:tailEnd/>
          </a:ln>
          <a:effectLst/>
        </p:spPr>
      </p:pic>
      <p:sp>
        <p:nvSpPr>
          <p:cNvPr id="6" name="Rectangle 5"/>
          <p:cNvSpPr/>
          <p:nvPr/>
        </p:nvSpPr>
        <p:spPr>
          <a:xfrm>
            <a:off x="381000" y="3581400"/>
            <a:ext cx="8382000" cy="1754326"/>
          </a:xfrm>
          <a:prstGeom prst="rect">
            <a:avLst/>
          </a:prstGeom>
        </p:spPr>
        <p:txBody>
          <a:bodyPr wrap="square">
            <a:spAutoFit/>
          </a:bodyPr>
          <a:lstStyle/>
          <a:p>
            <a:r>
              <a:rPr lang="en-US" dirty="0"/>
              <a:t>Example Queries:</a:t>
            </a:r>
          </a:p>
          <a:p>
            <a:r>
              <a:rPr lang="en-US" dirty="0"/>
              <a:t>1. Retrieve the birth date and address of the employee(s) whose name is ‘John B. Smith’.</a:t>
            </a:r>
          </a:p>
          <a:p>
            <a:r>
              <a:rPr lang="en-US" dirty="0" err="1"/>
              <a:t>Soln</a:t>
            </a:r>
            <a:r>
              <a:rPr lang="en-US" dirty="0"/>
              <a:t>:  	</a:t>
            </a:r>
            <a:r>
              <a:rPr lang="en-US" b="1" dirty="0"/>
              <a:t>SELECT </a:t>
            </a:r>
            <a:r>
              <a:rPr lang="en-US" b="1" dirty="0" err="1"/>
              <a:t>Bdate</a:t>
            </a:r>
            <a:r>
              <a:rPr lang="en-US" b="1" dirty="0"/>
              <a:t>, Address</a:t>
            </a:r>
          </a:p>
          <a:p>
            <a:r>
              <a:rPr lang="en-US" b="1" dirty="0"/>
              <a:t>	FROM EMPLOYEE</a:t>
            </a:r>
          </a:p>
          <a:p>
            <a:r>
              <a:rPr lang="en-US" b="1" dirty="0"/>
              <a:t>	WHERE </a:t>
            </a:r>
            <a:r>
              <a:rPr lang="en-US" b="1" dirty="0" err="1"/>
              <a:t>Fname</a:t>
            </a:r>
            <a:r>
              <a:rPr lang="en-US" b="1" dirty="0"/>
              <a:t> = ‘John’ AND </a:t>
            </a:r>
            <a:r>
              <a:rPr lang="en-US" b="1" dirty="0" err="1"/>
              <a:t>Minit</a:t>
            </a:r>
            <a:r>
              <a:rPr lang="en-US" b="1" dirty="0"/>
              <a:t> = ‘B’ AND </a:t>
            </a:r>
            <a:r>
              <a:rPr lang="en-US" b="1" dirty="0" err="1"/>
              <a:t>Lname</a:t>
            </a:r>
            <a:r>
              <a:rPr lang="en-US" b="1" dirty="0"/>
              <a:t> = ‘Smith’;</a:t>
            </a:r>
            <a:endParaRPr lang="en-US" dirty="0"/>
          </a:p>
        </p:txBody>
      </p:sp>
      <p:pic>
        <p:nvPicPr>
          <p:cNvPr id="1026" name="Picture 2"/>
          <p:cNvPicPr>
            <a:picLocks noChangeAspect="1" noChangeArrowheads="1"/>
          </p:cNvPicPr>
          <p:nvPr/>
        </p:nvPicPr>
        <p:blipFill>
          <a:blip r:embed="rId4"/>
          <a:srcRect/>
          <a:stretch>
            <a:fillRect/>
          </a:stretch>
        </p:blipFill>
        <p:spPr bwMode="auto">
          <a:xfrm>
            <a:off x="1371600" y="5486400"/>
            <a:ext cx="2438400" cy="685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3139321"/>
          </a:xfrm>
          <a:prstGeom prst="rect">
            <a:avLst/>
          </a:prstGeom>
        </p:spPr>
        <p:txBody>
          <a:bodyPr wrap="square">
            <a:spAutoFit/>
          </a:bodyPr>
          <a:lstStyle/>
          <a:p>
            <a:r>
              <a:rPr lang="en-US" dirty="0"/>
              <a:t>2. Retrieve the name and address of all employees who work for the ‘Research’ department.</a:t>
            </a:r>
          </a:p>
          <a:p>
            <a:endParaRPr lang="en-US" dirty="0"/>
          </a:p>
          <a:p>
            <a:r>
              <a:rPr lang="en-US" b="1" dirty="0"/>
              <a:t>SELECT </a:t>
            </a:r>
            <a:r>
              <a:rPr lang="en-US" b="1" dirty="0" err="1"/>
              <a:t>Fname</a:t>
            </a:r>
            <a:r>
              <a:rPr lang="en-US" b="1" dirty="0"/>
              <a:t>, </a:t>
            </a:r>
            <a:r>
              <a:rPr lang="en-US" b="1" dirty="0" err="1"/>
              <a:t>Lname</a:t>
            </a:r>
            <a:r>
              <a:rPr lang="en-US" b="1" dirty="0"/>
              <a:t>, Address</a:t>
            </a:r>
          </a:p>
          <a:p>
            <a:r>
              <a:rPr lang="en-US" b="1" dirty="0"/>
              <a:t>FROM EMPLOYEE, DEPARTMENT</a:t>
            </a:r>
          </a:p>
          <a:p>
            <a:r>
              <a:rPr lang="en-US" b="1" dirty="0"/>
              <a:t>WHERE </a:t>
            </a:r>
            <a:r>
              <a:rPr lang="en-US" b="1" dirty="0" err="1"/>
              <a:t>Dname</a:t>
            </a:r>
            <a:r>
              <a:rPr lang="en-US" b="1" dirty="0"/>
              <a:t> = ‘Research’ AND Department . </a:t>
            </a:r>
            <a:r>
              <a:rPr lang="en-US" b="1" dirty="0" err="1"/>
              <a:t>Dnumber</a:t>
            </a:r>
            <a:r>
              <a:rPr lang="en-US" b="1" dirty="0"/>
              <a:t> = Employee . </a:t>
            </a:r>
            <a:r>
              <a:rPr lang="en-US" b="1" dirty="0" err="1"/>
              <a:t>Dno</a:t>
            </a:r>
            <a:r>
              <a:rPr lang="en-US" b="1" dirty="0"/>
              <a:t>;</a:t>
            </a:r>
          </a:p>
          <a:p>
            <a:pPr algn="ctr"/>
            <a:r>
              <a:rPr lang="en-US" b="1" dirty="0"/>
              <a:t>OR </a:t>
            </a:r>
          </a:p>
          <a:p>
            <a:r>
              <a:rPr lang="en-US" b="1" dirty="0"/>
              <a:t>SELECT </a:t>
            </a:r>
            <a:r>
              <a:rPr lang="en-US" b="1" dirty="0" err="1"/>
              <a:t>Fname</a:t>
            </a:r>
            <a:r>
              <a:rPr lang="en-US" b="1" dirty="0"/>
              <a:t>, </a:t>
            </a:r>
            <a:r>
              <a:rPr lang="en-US" b="1" dirty="0" err="1"/>
              <a:t>Lname</a:t>
            </a:r>
            <a:r>
              <a:rPr lang="en-US" b="1" dirty="0"/>
              <a:t>, Address</a:t>
            </a:r>
          </a:p>
          <a:p>
            <a:r>
              <a:rPr lang="en-US" b="1" dirty="0"/>
              <a:t>FROM EMPLOYEE, DEPARTMENT</a:t>
            </a:r>
          </a:p>
          <a:p>
            <a:r>
              <a:rPr lang="en-US" b="1" dirty="0"/>
              <a:t>WHERE </a:t>
            </a:r>
            <a:r>
              <a:rPr lang="en-US" b="1" dirty="0" err="1"/>
              <a:t>Dname</a:t>
            </a:r>
            <a:r>
              <a:rPr lang="en-US" b="1" dirty="0"/>
              <a:t> = ‘Research’ AND </a:t>
            </a:r>
            <a:r>
              <a:rPr lang="en-US" b="1" dirty="0" err="1"/>
              <a:t>Dnumber</a:t>
            </a:r>
            <a:r>
              <a:rPr lang="en-US" b="1" dirty="0"/>
              <a:t> = </a:t>
            </a:r>
            <a:r>
              <a:rPr lang="en-US" b="1" dirty="0" err="1"/>
              <a:t>Dno</a:t>
            </a:r>
            <a:r>
              <a:rPr lang="en-US" b="1" dirty="0"/>
              <a:t>;</a:t>
            </a:r>
          </a:p>
          <a:p>
            <a:endParaRPr lang="en-US" b="1" dirty="0"/>
          </a:p>
        </p:txBody>
      </p:sp>
      <p:pic>
        <p:nvPicPr>
          <p:cNvPr id="2050" name="Picture 2"/>
          <p:cNvPicPr>
            <a:picLocks noChangeAspect="1" noChangeArrowheads="1"/>
          </p:cNvPicPr>
          <p:nvPr/>
        </p:nvPicPr>
        <p:blipFill>
          <a:blip r:embed="rId2"/>
          <a:srcRect/>
          <a:stretch>
            <a:fillRect/>
          </a:stretch>
        </p:blipFill>
        <p:spPr bwMode="auto">
          <a:xfrm>
            <a:off x="380999" y="3581400"/>
            <a:ext cx="5271247" cy="1828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5632311"/>
          </a:xfrm>
          <a:prstGeom prst="rect">
            <a:avLst/>
          </a:prstGeom>
        </p:spPr>
        <p:txBody>
          <a:bodyPr wrap="square">
            <a:spAutoFit/>
          </a:bodyPr>
          <a:lstStyle/>
          <a:p>
            <a:r>
              <a:rPr lang="en-US" dirty="0"/>
              <a:t>3. For every project located in ‘Stafford’, list the project number, the controlling department number, and the department manager’s last name, address, and birth date.</a:t>
            </a:r>
          </a:p>
          <a:p>
            <a:endParaRPr lang="en-US" b="1" dirty="0"/>
          </a:p>
          <a:p>
            <a:r>
              <a:rPr lang="en-US" b="1" dirty="0"/>
              <a:t>SELECT </a:t>
            </a:r>
            <a:r>
              <a:rPr lang="en-US" b="1" dirty="0" err="1"/>
              <a:t>Pnumber</a:t>
            </a:r>
            <a:r>
              <a:rPr lang="en-US" b="1" dirty="0"/>
              <a:t>, </a:t>
            </a:r>
            <a:r>
              <a:rPr lang="en-US" b="1" dirty="0" err="1"/>
              <a:t>Dnum</a:t>
            </a:r>
            <a:r>
              <a:rPr lang="en-US" b="1" dirty="0"/>
              <a:t>, </a:t>
            </a:r>
            <a:r>
              <a:rPr lang="en-US" b="1" dirty="0" err="1"/>
              <a:t>Lname</a:t>
            </a:r>
            <a:r>
              <a:rPr lang="en-US" b="1" dirty="0"/>
              <a:t>, Address, </a:t>
            </a:r>
            <a:r>
              <a:rPr lang="en-US" b="1" dirty="0" err="1"/>
              <a:t>Bdate</a:t>
            </a:r>
            <a:endParaRPr lang="en-US" b="1" dirty="0"/>
          </a:p>
          <a:p>
            <a:r>
              <a:rPr lang="en-US" b="1" dirty="0"/>
              <a:t>FROM PROJECT, DEPARTMENT, EMPLOYEE</a:t>
            </a:r>
          </a:p>
          <a:p>
            <a:r>
              <a:rPr lang="en-US" b="1" dirty="0"/>
              <a:t>WHERE </a:t>
            </a:r>
            <a:r>
              <a:rPr lang="en-US" b="1" dirty="0" err="1"/>
              <a:t>Dnum</a:t>
            </a:r>
            <a:r>
              <a:rPr lang="en-US" b="1" dirty="0"/>
              <a:t> = </a:t>
            </a:r>
            <a:r>
              <a:rPr lang="en-US" b="1" dirty="0" err="1"/>
              <a:t>Dnumber</a:t>
            </a:r>
            <a:r>
              <a:rPr lang="en-US" b="1" dirty="0"/>
              <a:t> AND </a:t>
            </a:r>
            <a:r>
              <a:rPr lang="en-US" b="1" dirty="0" err="1"/>
              <a:t>Mgr_ssn</a:t>
            </a:r>
            <a:r>
              <a:rPr lang="en-US" b="1" dirty="0"/>
              <a:t> = </a:t>
            </a:r>
            <a:r>
              <a:rPr lang="en-US" b="1" dirty="0" err="1"/>
              <a:t>Ssn</a:t>
            </a:r>
            <a:r>
              <a:rPr lang="en-US" b="1" dirty="0"/>
              <a:t> AND</a:t>
            </a:r>
          </a:p>
          <a:p>
            <a:r>
              <a:rPr lang="en-US" b="1" dirty="0" err="1"/>
              <a:t>Plocation</a:t>
            </a:r>
            <a:r>
              <a:rPr lang="en-US" b="1" dirty="0"/>
              <a:t> = ‘Stafford’;</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4. Retrieve all the details of employees belonging to Department 5 .</a:t>
            </a:r>
          </a:p>
          <a:p>
            <a:endParaRPr lang="en-US" b="1" dirty="0"/>
          </a:p>
          <a:p>
            <a:r>
              <a:rPr lang="en-US" b="1" dirty="0"/>
              <a:t>SELECT *</a:t>
            </a:r>
          </a:p>
          <a:p>
            <a:r>
              <a:rPr lang="en-US" b="1" dirty="0"/>
              <a:t>FROM  EMPLOYEE</a:t>
            </a:r>
          </a:p>
          <a:p>
            <a:r>
              <a:rPr lang="en-US" b="1" dirty="0"/>
              <a:t>WHERE </a:t>
            </a:r>
            <a:r>
              <a:rPr lang="en-US" b="1" dirty="0" err="1"/>
              <a:t>Dno</a:t>
            </a:r>
            <a:r>
              <a:rPr lang="en-US" b="1" dirty="0"/>
              <a:t> = 5;</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2743200"/>
            <a:ext cx="5372100" cy="1447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458200" cy="1200329"/>
          </a:xfrm>
          <a:prstGeom prst="rect">
            <a:avLst/>
          </a:prstGeom>
        </p:spPr>
        <p:txBody>
          <a:bodyPr wrap="square">
            <a:spAutoFit/>
          </a:bodyPr>
          <a:lstStyle/>
          <a:p>
            <a:r>
              <a:rPr lang="en-US" dirty="0"/>
              <a:t>Consider the following schema and the populated tables:</a:t>
            </a:r>
          </a:p>
          <a:p>
            <a:r>
              <a:rPr lang="en-US" b="1" dirty="0"/>
              <a:t>Sailors(</a:t>
            </a:r>
            <a:r>
              <a:rPr lang="en-US" b="1" dirty="0" err="1"/>
              <a:t>sid</a:t>
            </a:r>
            <a:r>
              <a:rPr lang="en-US" b="1" dirty="0"/>
              <a:t>: integer, </a:t>
            </a:r>
            <a:r>
              <a:rPr lang="en-US" b="1" i="1" dirty="0" err="1"/>
              <a:t>sname</a:t>
            </a:r>
            <a:r>
              <a:rPr lang="en-US" b="1" i="1" dirty="0"/>
              <a:t>: string, rating: integer, age: real)</a:t>
            </a:r>
          </a:p>
          <a:p>
            <a:r>
              <a:rPr lang="en-US" b="1" dirty="0"/>
              <a:t>Boats( </a:t>
            </a:r>
            <a:r>
              <a:rPr lang="en-US" b="1" i="1" dirty="0"/>
              <a:t>bid: integer, </a:t>
            </a:r>
            <a:r>
              <a:rPr lang="en-US" b="1" i="1" dirty="0" err="1"/>
              <a:t>bname</a:t>
            </a:r>
            <a:r>
              <a:rPr lang="en-US" b="1" i="1" dirty="0"/>
              <a:t>: string, color: string)</a:t>
            </a:r>
          </a:p>
          <a:p>
            <a:r>
              <a:rPr lang="en-US" b="1" dirty="0"/>
              <a:t>Reserves </a:t>
            </a:r>
            <a:r>
              <a:rPr lang="en-US" b="1" i="1" dirty="0"/>
              <a:t>(</a:t>
            </a:r>
            <a:r>
              <a:rPr lang="en-US" b="1" i="1" dirty="0" err="1"/>
              <a:t>sid</a:t>
            </a:r>
            <a:r>
              <a:rPr lang="en-US" b="1" i="1" dirty="0"/>
              <a:t>: integer, bid: integer, day: date)</a:t>
            </a:r>
          </a:p>
        </p:txBody>
      </p:sp>
      <p:graphicFrame>
        <p:nvGraphicFramePr>
          <p:cNvPr id="4" name="Table 3"/>
          <p:cNvGraphicFramePr>
            <a:graphicFrameLocks noGrp="1"/>
          </p:cNvGraphicFramePr>
          <p:nvPr/>
        </p:nvGraphicFramePr>
        <p:xfrm>
          <a:off x="381000" y="1524000"/>
          <a:ext cx="4419600" cy="2067184"/>
        </p:xfrm>
        <a:graphic>
          <a:graphicData uri="http://schemas.openxmlformats.org/drawingml/2006/table">
            <a:tbl>
              <a:tblPr/>
              <a:tblGrid>
                <a:gridCol w="1038485">
                  <a:extLst>
                    <a:ext uri="{9D8B030D-6E8A-4147-A177-3AD203B41FA5}">
                      <a16:colId xmlns:a16="http://schemas.microsoft.com/office/drawing/2014/main" val="20000"/>
                    </a:ext>
                  </a:extLst>
                </a:gridCol>
                <a:gridCol w="1086787">
                  <a:extLst>
                    <a:ext uri="{9D8B030D-6E8A-4147-A177-3AD203B41FA5}">
                      <a16:colId xmlns:a16="http://schemas.microsoft.com/office/drawing/2014/main" val="20001"/>
                    </a:ext>
                  </a:extLst>
                </a:gridCol>
                <a:gridCol w="1207541">
                  <a:extLst>
                    <a:ext uri="{9D8B030D-6E8A-4147-A177-3AD203B41FA5}">
                      <a16:colId xmlns:a16="http://schemas.microsoft.com/office/drawing/2014/main" val="20002"/>
                    </a:ext>
                  </a:extLst>
                </a:gridCol>
                <a:gridCol w="1086787">
                  <a:extLst>
                    <a:ext uri="{9D8B030D-6E8A-4147-A177-3AD203B41FA5}">
                      <a16:colId xmlns:a16="http://schemas.microsoft.com/office/drawing/2014/main" val="20003"/>
                    </a:ext>
                  </a:extLst>
                </a:gridCol>
              </a:tblGrid>
              <a:tr h="280413">
                <a:tc gridSpan="4">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Sailors</a:t>
                      </a:r>
                      <a:endParaRPr lang="en-US" sz="1800" dirty="0">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554">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SID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SNAME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RATING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887">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Dustin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887">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Brutus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33.0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887">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Andy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887">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Rusty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35.0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887">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Art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990600" y="3810002"/>
          <a:ext cx="3276601" cy="2514596"/>
        </p:xfrm>
        <a:graphic>
          <a:graphicData uri="http://schemas.openxmlformats.org/drawingml/2006/table">
            <a:tbl>
              <a:tblPr/>
              <a:tblGrid>
                <a:gridCol w="1020970">
                  <a:extLst>
                    <a:ext uri="{9D8B030D-6E8A-4147-A177-3AD203B41FA5}">
                      <a16:colId xmlns:a16="http://schemas.microsoft.com/office/drawing/2014/main" val="20000"/>
                    </a:ext>
                  </a:extLst>
                </a:gridCol>
                <a:gridCol w="1068457">
                  <a:extLst>
                    <a:ext uri="{9D8B030D-6E8A-4147-A177-3AD203B41FA5}">
                      <a16:colId xmlns:a16="http://schemas.microsoft.com/office/drawing/2014/main" val="20001"/>
                    </a:ext>
                  </a:extLst>
                </a:gridCol>
                <a:gridCol w="1187174">
                  <a:extLst>
                    <a:ext uri="{9D8B030D-6E8A-4147-A177-3AD203B41FA5}">
                      <a16:colId xmlns:a16="http://schemas.microsoft.com/office/drawing/2014/main" val="20002"/>
                    </a:ext>
                  </a:extLst>
                </a:gridCol>
              </a:tblGrid>
              <a:tr h="414763">
                <a:tc gridSpan="3">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Boats</a:t>
                      </a:r>
                      <a:endParaRPr lang="en-US" sz="1800" dirty="0">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0781">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BID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BNAME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800" b="1" kern="1200" dirty="0">
                          <a:solidFill>
                            <a:schemeClr val="tx1"/>
                          </a:solidFill>
                          <a:latin typeface="Calibri"/>
                          <a:ea typeface="Calibri"/>
                          <a:cs typeface="Times New Roman"/>
                        </a:rPr>
                        <a:t>COLOR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4763">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Interlake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Blue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4763">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Interlake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4763">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Clipper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Green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4763">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104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Marine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5105400" y="2971800"/>
          <a:ext cx="3581399" cy="3352802"/>
        </p:xfrm>
        <a:graphic>
          <a:graphicData uri="http://schemas.openxmlformats.org/drawingml/2006/table">
            <a:tbl>
              <a:tblPr/>
              <a:tblGrid>
                <a:gridCol w="1115943">
                  <a:extLst>
                    <a:ext uri="{9D8B030D-6E8A-4147-A177-3AD203B41FA5}">
                      <a16:colId xmlns:a16="http://schemas.microsoft.com/office/drawing/2014/main" val="20000"/>
                    </a:ext>
                  </a:extLst>
                </a:gridCol>
                <a:gridCol w="1167848">
                  <a:extLst>
                    <a:ext uri="{9D8B030D-6E8A-4147-A177-3AD203B41FA5}">
                      <a16:colId xmlns:a16="http://schemas.microsoft.com/office/drawing/2014/main" val="20001"/>
                    </a:ext>
                  </a:extLst>
                </a:gridCol>
                <a:gridCol w="1297608">
                  <a:extLst>
                    <a:ext uri="{9D8B030D-6E8A-4147-A177-3AD203B41FA5}">
                      <a16:colId xmlns:a16="http://schemas.microsoft.com/office/drawing/2014/main" val="20002"/>
                    </a:ext>
                  </a:extLst>
                </a:gridCol>
              </a:tblGrid>
              <a:tr h="347933">
                <a:tc gridSpan="3">
                  <a:txBody>
                    <a:bodyPr/>
                    <a:lstStyle/>
                    <a:p>
                      <a:pPr marL="0" marR="0">
                        <a:lnSpc>
                          <a:spcPct val="115000"/>
                        </a:lnSpc>
                        <a:spcBef>
                          <a:spcPts val="0"/>
                        </a:spcBef>
                        <a:spcAft>
                          <a:spcPts val="0"/>
                        </a:spcAft>
                      </a:pPr>
                      <a:r>
                        <a:rPr lang="en-US" sz="1800" b="1" dirty="0">
                          <a:latin typeface="Calibri"/>
                          <a:ea typeface="Calibri"/>
                          <a:cs typeface="Times New Roman"/>
                        </a:rPr>
                        <a:t>Reserves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7933">
                <a:tc>
                  <a:txBody>
                    <a:bodyPr/>
                    <a:lstStyle/>
                    <a:p>
                      <a:pPr marL="0" marR="0" algn="ctr">
                        <a:lnSpc>
                          <a:spcPct val="115000"/>
                        </a:lnSpc>
                        <a:spcBef>
                          <a:spcPts val="0"/>
                        </a:spcBef>
                        <a:spcAft>
                          <a:spcPts val="0"/>
                        </a:spcAft>
                      </a:pPr>
                      <a:r>
                        <a:rPr lang="en-US" sz="1800" b="1" dirty="0">
                          <a:latin typeface="Calibri"/>
                          <a:ea typeface="Calibri"/>
                          <a:cs typeface="Times New Roman"/>
                        </a:rPr>
                        <a:t>SID</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BID</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DAY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22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10/10/2019</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22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10/10/2019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22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103</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13/03/2019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22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104</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16/05/2019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32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103</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25/05/2019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2117">
                <a:tc>
                  <a:txBody>
                    <a:bodyPr/>
                    <a:lstStyle/>
                    <a:p>
                      <a:pPr marL="0" marR="0" algn="ctr">
                        <a:lnSpc>
                          <a:spcPct val="115000"/>
                        </a:lnSpc>
                        <a:spcBef>
                          <a:spcPts val="0"/>
                        </a:spcBef>
                        <a:spcAft>
                          <a:spcPts val="0"/>
                        </a:spcAft>
                      </a:pPr>
                      <a:r>
                        <a:rPr lang="en-US" sz="1600" dirty="0">
                          <a:latin typeface="Times New Roman"/>
                          <a:ea typeface="Calibri"/>
                          <a:cs typeface="Times New Roman"/>
                        </a:rPr>
                        <a:t>32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104</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15/06/2019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2117">
                <a:tc>
                  <a:txBody>
                    <a:bodyPr/>
                    <a:lstStyle/>
                    <a:p>
                      <a:pPr marL="0" marR="0" algn="ctr">
                        <a:lnSpc>
                          <a:spcPct val="115000"/>
                        </a:lnSpc>
                        <a:spcBef>
                          <a:spcPts val="0"/>
                        </a:spcBef>
                        <a:spcAft>
                          <a:spcPts val="0"/>
                        </a:spcAft>
                      </a:pPr>
                      <a:r>
                        <a:rPr lang="en-US" sz="1600">
                          <a:latin typeface="Times New Roman"/>
                          <a:ea typeface="Calibri"/>
                          <a:cs typeface="Times New Roman"/>
                        </a:rPr>
                        <a:t>58</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101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03/03/2019</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2117">
                <a:tc>
                  <a:txBody>
                    <a:bodyPr/>
                    <a:lstStyle/>
                    <a:p>
                      <a:pPr marL="0" marR="0" algn="ctr">
                        <a:lnSpc>
                          <a:spcPct val="115000"/>
                        </a:lnSpc>
                        <a:spcBef>
                          <a:spcPts val="0"/>
                        </a:spcBef>
                        <a:spcAft>
                          <a:spcPts val="0"/>
                        </a:spcAft>
                      </a:pPr>
                      <a:r>
                        <a:rPr lang="en-US" sz="1600">
                          <a:latin typeface="Times New Roman"/>
                          <a:ea typeface="Calibri"/>
                          <a:cs typeface="Times New Roman"/>
                        </a:rPr>
                        <a:t>75</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a:ea typeface="Calibri"/>
                          <a:cs typeface="Times New Roman"/>
                        </a:rPr>
                        <a:t>103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a:ea typeface="Calibri"/>
                          <a:cs typeface="Times New Roman"/>
                        </a:rPr>
                        <a:t>03/03/2019</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1754326"/>
          </a:xfrm>
          <a:prstGeom prst="rect">
            <a:avLst/>
          </a:prstGeom>
        </p:spPr>
        <p:txBody>
          <a:bodyPr wrap="square">
            <a:spAutoFit/>
          </a:bodyPr>
          <a:lstStyle/>
          <a:p>
            <a:r>
              <a:rPr lang="en-US" i="1" dirty="0"/>
              <a:t>Find the names and ages of all sailors.</a:t>
            </a:r>
          </a:p>
          <a:p>
            <a:endParaRPr lang="en-US" dirty="0"/>
          </a:p>
          <a:p>
            <a:endParaRPr lang="en-US" b="1" dirty="0"/>
          </a:p>
          <a:p>
            <a:endParaRPr lang="en-US" b="1" dirty="0"/>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2862322"/>
          </a:xfrm>
          <a:prstGeom prst="rect">
            <a:avLst/>
          </a:prstGeom>
        </p:spPr>
        <p:txBody>
          <a:bodyPr wrap="square">
            <a:spAutoFit/>
          </a:bodyPr>
          <a:lstStyle/>
          <a:p>
            <a:r>
              <a:rPr lang="en-US" i="1" dirty="0"/>
              <a:t>Find the names and ages of all sailors.</a:t>
            </a:r>
          </a:p>
          <a:p>
            <a:r>
              <a:rPr lang="en-US" b="1" dirty="0"/>
              <a:t>SELECT DISTINCT </a:t>
            </a:r>
            <a:r>
              <a:rPr lang="en-US" b="1" dirty="0" err="1"/>
              <a:t>S.sname</a:t>
            </a:r>
            <a:r>
              <a:rPr lang="en-US" b="1" dirty="0"/>
              <a:t>, </a:t>
            </a:r>
            <a:r>
              <a:rPr lang="en-US" b="1" dirty="0" err="1"/>
              <a:t>S.age</a:t>
            </a:r>
            <a:endParaRPr lang="en-US" b="1" dirty="0"/>
          </a:p>
          <a:p>
            <a:r>
              <a:rPr lang="en-US" b="1" dirty="0"/>
              <a:t>FROM Sailors S;</a:t>
            </a:r>
          </a:p>
          <a:p>
            <a:endParaRPr lang="en-US" b="1" dirty="0"/>
          </a:p>
          <a:p>
            <a:r>
              <a:rPr lang="en-US" i="1" dirty="0"/>
              <a:t>Find all sailors with a rating above 7.</a:t>
            </a:r>
          </a:p>
          <a:p>
            <a:endParaRPr lang="en-US" dirty="0"/>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629795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4247317"/>
          </a:xfrm>
          <a:prstGeom prst="rect">
            <a:avLst/>
          </a:prstGeom>
        </p:spPr>
        <p:txBody>
          <a:bodyPr wrap="square">
            <a:spAutoFit/>
          </a:bodyPr>
          <a:lstStyle/>
          <a:p>
            <a:r>
              <a:rPr lang="en-US" i="1" dirty="0"/>
              <a:t>Find the names and ages of all sailors.</a:t>
            </a:r>
          </a:p>
          <a:p>
            <a:r>
              <a:rPr lang="en-US" b="1" dirty="0"/>
              <a:t>SELECT DISTINCT </a:t>
            </a:r>
            <a:r>
              <a:rPr lang="en-US" b="1" dirty="0" err="1"/>
              <a:t>S.sname</a:t>
            </a:r>
            <a:r>
              <a:rPr lang="en-US" b="1" dirty="0"/>
              <a:t>, </a:t>
            </a:r>
            <a:r>
              <a:rPr lang="en-US" b="1" dirty="0" err="1"/>
              <a:t>S.age</a:t>
            </a:r>
            <a:endParaRPr lang="en-US" b="1" dirty="0"/>
          </a:p>
          <a:p>
            <a:r>
              <a:rPr lang="en-US" b="1" dirty="0"/>
              <a:t>FROM Sailors S;</a:t>
            </a:r>
          </a:p>
          <a:p>
            <a:endParaRPr lang="en-US" b="1" dirty="0"/>
          </a:p>
          <a:p>
            <a:r>
              <a:rPr lang="en-US" i="1" dirty="0"/>
              <a:t>Find all sailors with a rating above 7.</a:t>
            </a:r>
          </a:p>
          <a:p>
            <a:r>
              <a:rPr lang="en-US" b="1" dirty="0"/>
              <a:t>SELECT S.sid, </a:t>
            </a:r>
            <a:r>
              <a:rPr lang="en-US" b="1" dirty="0" err="1"/>
              <a:t>S.sname</a:t>
            </a:r>
            <a:r>
              <a:rPr lang="en-US" b="1" dirty="0"/>
              <a:t>, </a:t>
            </a:r>
            <a:r>
              <a:rPr lang="en-US" b="1" dirty="0" err="1"/>
              <a:t>S.rating</a:t>
            </a:r>
            <a:r>
              <a:rPr lang="en-US" b="1" dirty="0"/>
              <a:t>, </a:t>
            </a:r>
            <a:r>
              <a:rPr lang="en-US" b="1" dirty="0" err="1"/>
              <a:t>S.age</a:t>
            </a:r>
            <a:endParaRPr lang="en-US" b="1" dirty="0"/>
          </a:p>
          <a:p>
            <a:r>
              <a:rPr lang="en-US" b="1" dirty="0"/>
              <a:t>FROM Sailors AS S</a:t>
            </a:r>
          </a:p>
          <a:p>
            <a:r>
              <a:rPr lang="en-US" b="1" dirty="0"/>
              <a:t>WHERE </a:t>
            </a:r>
            <a:r>
              <a:rPr lang="en-US" b="1" dirty="0" err="1"/>
              <a:t>S.rating</a:t>
            </a:r>
            <a:r>
              <a:rPr lang="en-US" b="1" dirty="0"/>
              <a:t> &gt; 7;</a:t>
            </a:r>
          </a:p>
          <a:p>
            <a:endParaRPr lang="en-US" dirty="0"/>
          </a:p>
          <a:p>
            <a:r>
              <a:rPr lang="en-US" dirty="0"/>
              <a:t>Retrieve the names of sailors who have reserved boat 103</a:t>
            </a:r>
          </a:p>
          <a:p>
            <a:endParaRPr lang="en-US" dirty="0"/>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612735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6186309"/>
          </a:xfrm>
          <a:prstGeom prst="rect">
            <a:avLst/>
          </a:prstGeom>
        </p:spPr>
        <p:txBody>
          <a:bodyPr wrap="square">
            <a:spAutoFit/>
          </a:bodyPr>
          <a:lstStyle/>
          <a:p>
            <a:r>
              <a:rPr lang="en-US" i="1" dirty="0"/>
              <a:t>Find the names and ages of all sailors.</a:t>
            </a:r>
          </a:p>
          <a:p>
            <a:r>
              <a:rPr lang="en-US" b="1" dirty="0"/>
              <a:t>SELECT DISTINCT </a:t>
            </a:r>
            <a:r>
              <a:rPr lang="en-US" b="1" dirty="0" err="1"/>
              <a:t>S.sname</a:t>
            </a:r>
            <a:r>
              <a:rPr lang="en-US" b="1" dirty="0"/>
              <a:t>, </a:t>
            </a:r>
            <a:r>
              <a:rPr lang="en-US" b="1" dirty="0" err="1"/>
              <a:t>S.age</a:t>
            </a:r>
            <a:endParaRPr lang="en-US" b="1" dirty="0"/>
          </a:p>
          <a:p>
            <a:r>
              <a:rPr lang="en-US" b="1" dirty="0"/>
              <a:t>FROM Sailors S;</a:t>
            </a:r>
          </a:p>
          <a:p>
            <a:endParaRPr lang="en-US" b="1" dirty="0"/>
          </a:p>
          <a:p>
            <a:r>
              <a:rPr lang="en-US" i="1" dirty="0"/>
              <a:t>Find all sailors with a rating above 7.</a:t>
            </a:r>
          </a:p>
          <a:p>
            <a:r>
              <a:rPr lang="en-US" b="1" dirty="0"/>
              <a:t>SELECT S.sid, </a:t>
            </a:r>
            <a:r>
              <a:rPr lang="en-US" b="1" dirty="0" err="1"/>
              <a:t>S.sname</a:t>
            </a:r>
            <a:r>
              <a:rPr lang="en-US" b="1" dirty="0"/>
              <a:t>, </a:t>
            </a:r>
            <a:r>
              <a:rPr lang="en-US" b="1" dirty="0" err="1"/>
              <a:t>S.rating</a:t>
            </a:r>
            <a:r>
              <a:rPr lang="en-US" b="1" dirty="0"/>
              <a:t>, </a:t>
            </a:r>
            <a:r>
              <a:rPr lang="en-US" b="1" dirty="0" err="1"/>
              <a:t>S.age</a:t>
            </a:r>
            <a:endParaRPr lang="en-US" b="1" dirty="0"/>
          </a:p>
          <a:p>
            <a:r>
              <a:rPr lang="en-US" b="1" dirty="0"/>
              <a:t>FROM Sailors AS S</a:t>
            </a:r>
          </a:p>
          <a:p>
            <a:r>
              <a:rPr lang="en-US" b="1" dirty="0"/>
              <a:t>WHERE </a:t>
            </a:r>
            <a:r>
              <a:rPr lang="en-US" b="1" dirty="0" err="1"/>
              <a:t>S.rating</a:t>
            </a:r>
            <a:r>
              <a:rPr lang="en-US" b="1" dirty="0"/>
              <a:t> &gt; 7;</a:t>
            </a:r>
          </a:p>
          <a:p>
            <a:endParaRPr lang="en-US" dirty="0"/>
          </a:p>
          <a:p>
            <a:r>
              <a:rPr lang="en-US" dirty="0"/>
              <a:t>Retrieve the names of sailors who have reserved boat 103</a:t>
            </a:r>
          </a:p>
          <a:p>
            <a:r>
              <a:rPr lang="en-US" b="1" dirty="0"/>
              <a:t>SELECT S.SNAME</a:t>
            </a:r>
          </a:p>
          <a:p>
            <a:r>
              <a:rPr lang="en-US" b="1" dirty="0"/>
              <a:t>FROM SAILORS S, RESERVES R</a:t>
            </a:r>
          </a:p>
          <a:p>
            <a:r>
              <a:rPr lang="en-US" b="1" dirty="0"/>
              <a:t>WHERE S.SID = R.SID AND R.BID=103;</a:t>
            </a:r>
          </a:p>
          <a:p>
            <a:endParaRPr lang="en-US" dirty="0"/>
          </a:p>
          <a:p>
            <a:r>
              <a:rPr lang="en-US" dirty="0"/>
              <a:t>Find the </a:t>
            </a:r>
            <a:r>
              <a:rPr lang="en-US" dirty="0" err="1"/>
              <a:t>sids</a:t>
            </a:r>
            <a:r>
              <a:rPr lang="en-US" dirty="0"/>
              <a:t> of sailors who have reserved a red boat.</a:t>
            </a:r>
          </a:p>
          <a:p>
            <a:r>
              <a:rPr lang="en-US" b="1" dirty="0"/>
              <a:t>SELECT S.SID</a:t>
            </a:r>
          </a:p>
          <a:p>
            <a:r>
              <a:rPr lang="en-US" b="1" dirty="0"/>
              <a:t>FROM BOATS  B, RESERVES  R</a:t>
            </a:r>
          </a:p>
          <a:p>
            <a:r>
              <a:rPr lang="en-US" b="1"/>
              <a:t>WHERE B</a:t>
            </a:r>
            <a:r>
              <a:rPr lang="en-US" b="1" dirty="0"/>
              <a:t>.BID = R.BID AND B.COLOR=‘RED’;</a:t>
            </a: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364363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534400" cy="5909310"/>
          </a:xfrm>
          <a:prstGeom prst="rect">
            <a:avLst/>
          </a:prstGeom>
        </p:spPr>
        <p:txBody>
          <a:bodyPr wrap="square">
            <a:spAutoFit/>
          </a:bodyPr>
          <a:lstStyle/>
          <a:p>
            <a:r>
              <a:rPr lang="en-US" dirty="0"/>
              <a:t>Find the names of sailors who have reserved a red boat.</a:t>
            </a:r>
          </a:p>
          <a:p>
            <a:r>
              <a:rPr lang="en-US" b="1" dirty="0"/>
              <a:t>SELECT S.SNAME</a:t>
            </a:r>
          </a:p>
          <a:p>
            <a:r>
              <a:rPr lang="en-US" b="1" dirty="0"/>
              <a:t>FROM SAILORS  S, BOATS  B, RESERVES  R</a:t>
            </a:r>
          </a:p>
          <a:p>
            <a:r>
              <a:rPr lang="en-US" b="1" dirty="0"/>
              <a:t>WHERE S.SID = R.SID AND B.BID = R.BID AND B.COLOR=‘RED’;</a:t>
            </a:r>
          </a:p>
          <a:p>
            <a:endParaRPr lang="en-US" dirty="0"/>
          </a:p>
          <a:p>
            <a:r>
              <a:rPr lang="en-US" dirty="0"/>
              <a:t>Find the Sid  &amp; </a:t>
            </a:r>
            <a:r>
              <a:rPr lang="en-US" dirty="0" err="1"/>
              <a:t>Sname</a:t>
            </a:r>
            <a:r>
              <a:rPr lang="en-US" dirty="0"/>
              <a:t> of sailor who has top rating.</a:t>
            </a:r>
          </a:p>
          <a:p>
            <a:r>
              <a:rPr lang="en-US" b="1" dirty="0"/>
              <a:t>SELECT SID, SNAME</a:t>
            </a:r>
          </a:p>
          <a:p>
            <a:r>
              <a:rPr lang="en-US" b="1" dirty="0"/>
              <a:t>FROM SAILORS</a:t>
            </a:r>
          </a:p>
          <a:p>
            <a:r>
              <a:rPr lang="en-US" b="1" dirty="0"/>
              <a:t>WHERE RATING = 1;</a:t>
            </a:r>
            <a:endParaRPr lang="en-US" dirty="0"/>
          </a:p>
          <a:p>
            <a:endParaRPr lang="en-US" dirty="0"/>
          </a:p>
          <a:p>
            <a:r>
              <a:rPr lang="en-US" dirty="0"/>
              <a:t>Find the colors of boats reserved by Andy.</a:t>
            </a:r>
          </a:p>
          <a:p>
            <a:r>
              <a:rPr lang="en-US" b="1" dirty="0"/>
              <a:t>SELECT </a:t>
            </a:r>
            <a:r>
              <a:rPr lang="en-US" b="1" dirty="0" err="1"/>
              <a:t>B.color</a:t>
            </a:r>
            <a:endParaRPr lang="en-US" b="1" dirty="0"/>
          </a:p>
          <a:p>
            <a:r>
              <a:rPr lang="en-US" b="1" dirty="0"/>
              <a:t>FROM SAILORS  S, BOATS  B, RESERVES  R</a:t>
            </a:r>
          </a:p>
          <a:p>
            <a:r>
              <a:rPr lang="en-US" b="1" dirty="0"/>
              <a:t>WHERE S.SID = R.SID AND B.BID = R.BID AND  S.SNAME=‘ANDY’;</a:t>
            </a:r>
          </a:p>
          <a:p>
            <a:endParaRPr lang="en-US" dirty="0"/>
          </a:p>
          <a:p>
            <a:r>
              <a:rPr lang="en-US" dirty="0"/>
              <a:t>Find the names of sailors who have reserved at least one boat. </a:t>
            </a:r>
          </a:p>
          <a:p>
            <a:r>
              <a:rPr lang="en-US" b="1" dirty="0"/>
              <a:t>SELECT S.SNAME</a:t>
            </a:r>
          </a:p>
          <a:p>
            <a:r>
              <a:rPr lang="en-US" b="1" dirty="0"/>
              <a:t>FROM SAILORS S, RESERVES R</a:t>
            </a:r>
          </a:p>
          <a:p>
            <a:r>
              <a:rPr lang="en-US" b="1" dirty="0"/>
              <a:t>WHERE S.SID = R.SID;</a:t>
            </a:r>
          </a:p>
          <a:p>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382000" cy="6186309"/>
          </a:xfrm>
          <a:prstGeom prst="rect">
            <a:avLst/>
          </a:prstGeom>
        </p:spPr>
        <p:txBody>
          <a:bodyPr wrap="square">
            <a:spAutoFit/>
          </a:bodyPr>
          <a:lstStyle/>
          <a:p>
            <a:pPr algn="just"/>
            <a:r>
              <a:rPr lang="en-US" b="1" dirty="0"/>
              <a:t>DDL (Data Definition Language):</a:t>
            </a:r>
          </a:p>
          <a:p>
            <a:pPr algn="just"/>
            <a:r>
              <a:rPr lang="en-US" i="1" dirty="0"/>
              <a:t>Data Definition Language, DDL</a:t>
            </a:r>
            <a:r>
              <a:rPr lang="en-US" dirty="0"/>
              <a:t>, is the part of SQL that allows a database user to create and restructure database objects, such as the creation or the deletion of a table.</a:t>
            </a:r>
          </a:p>
          <a:p>
            <a:pPr algn="just"/>
            <a:endParaRPr lang="en-US" dirty="0"/>
          </a:p>
          <a:p>
            <a:r>
              <a:rPr lang="en-US" dirty="0"/>
              <a:t>Some of the most fundamental DDL commands include the following:</a:t>
            </a:r>
          </a:p>
          <a:p>
            <a:endParaRPr lang="en-US" dirty="0"/>
          </a:p>
          <a:p>
            <a:r>
              <a:rPr lang="en-US" b="1" dirty="0"/>
              <a:t>CREATE TABLE</a:t>
            </a:r>
          </a:p>
          <a:p>
            <a:endParaRPr lang="en-US" b="1" dirty="0"/>
          </a:p>
          <a:p>
            <a:r>
              <a:rPr lang="en-US" b="1" dirty="0"/>
              <a:t>ALTER TABLE</a:t>
            </a:r>
          </a:p>
          <a:p>
            <a:endParaRPr lang="en-US" b="1" dirty="0"/>
          </a:p>
          <a:p>
            <a:r>
              <a:rPr lang="en-US" b="1" dirty="0"/>
              <a:t>DROP TABLE</a:t>
            </a:r>
          </a:p>
          <a:p>
            <a:endParaRPr lang="en-US" b="1" dirty="0"/>
          </a:p>
          <a:p>
            <a:r>
              <a:rPr lang="en-US" b="1" dirty="0"/>
              <a:t>CREATE INDEX</a:t>
            </a:r>
          </a:p>
          <a:p>
            <a:endParaRPr lang="en-US" b="1" dirty="0"/>
          </a:p>
          <a:p>
            <a:r>
              <a:rPr lang="en-US" b="1" dirty="0"/>
              <a:t>ALTER INDEX</a:t>
            </a:r>
          </a:p>
          <a:p>
            <a:endParaRPr lang="en-US" b="1" dirty="0"/>
          </a:p>
          <a:p>
            <a:r>
              <a:rPr lang="en-US" b="1" dirty="0"/>
              <a:t>DROP INDEX</a:t>
            </a:r>
          </a:p>
          <a:p>
            <a:endParaRPr lang="en-US" b="1" dirty="0"/>
          </a:p>
          <a:p>
            <a:r>
              <a:rPr lang="en-US" b="1" dirty="0"/>
              <a:t>CREATE VIEW</a:t>
            </a:r>
          </a:p>
          <a:p>
            <a:endParaRPr lang="en-US" b="1" dirty="0"/>
          </a:p>
          <a:p>
            <a:r>
              <a:rPr lang="en-US" b="1" dirty="0"/>
              <a:t>DROP VIEW</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4524315"/>
          </a:xfrm>
          <a:prstGeom prst="rect">
            <a:avLst/>
          </a:prstGeom>
        </p:spPr>
        <p:txBody>
          <a:bodyPr wrap="square">
            <a:spAutoFit/>
          </a:bodyPr>
          <a:lstStyle/>
          <a:p>
            <a:pPr algn="ctr"/>
            <a:r>
              <a:rPr lang="en-US" b="1" dirty="0"/>
              <a:t>Tables As Sets</a:t>
            </a:r>
          </a:p>
          <a:p>
            <a:r>
              <a:rPr lang="en-US" b="1" dirty="0"/>
              <a:t>Usage of ALL &amp; DISTINCT clauses</a:t>
            </a:r>
          </a:p>
          <a:p>
            <a:endParaRPr lang="en-US" b="1" dirty="0"/>
          </a:p>
          <a:p>
            <a:r>
              <a:rPr lang="en-US" b="1" dirty="0"/>
              <a:t>ALL Clause:</a:t>
            </a:r>
            <a:r>
              <a:rPr lang="en-US" dirty="0"/>
              <a:t> The clause ALL is used with the SELECT statement when we want to select all the values present in the domain of the &lt;attribute list &gt; specified.</a:t>
            </a:r>
          </a:p>
          <a:p>
            <a:r>
              <a:rPr lang="en-US" dirty="0"/>
              <a:t>Syntax:</a:t>
            </a:r>
          </a:p>
          <a:p>
            <a:pPr algn="just">
              <a:lnSpc>
                <a:spcPct val="150000"/>
              </a:lnSpc>
            </a:pPr>
            <a:r>
              <a:rPr lang="en-US" dirty="0"/>
              <a:t>	</a:t>
            </a:r>
            <a:r>
              <a:rPr lang="en-US" b="1" dirty="0"/>
              <a:t>SELECT ALL &lt;attribute list&gt;</a:t>
            </a:r>
          </a:p>
          <a:p>
            <a:pPr algn="just">
              <a:lnSpc>
                <a:spcPct val="150000"/>
              </a:lnSpc>
            </a:pPr>
            <a:r>
              <a:rPr lang="en-US" b="1" dirty="0"/>
              <a:t>	FROM &lt;table list&gt;</a:t>
            </a:r>
          </a:p>
          <a:p>
            <a:pPr algn="just">
              <a:lnSpc>
                <a:spcPct val="150000"/>
              </a:lnSpc>
            </a:pPr>
            <a:r>
              <a:rPr lang="en-US" b="1" dirty="0"/>
              <a:t>	WHERE &lt;condition&gt;;</a:t>
            </a:r>
          </a:p>
          <a:p>
            <a:pPr algn="just">
              <a:lnSpc>
                <a:spcPct val="150000"/>
              </a:lnSpc>
            </a:pPr>
            <a:r>
              <a:rPr lang="en-US" dirty="0" err="1"/>
              <a:t>Eg</a:t>
            </a:r>
            <a:r>
              <a:rPr lang="en-US" dirty="0"/>
              <a:t>: SELECT ALL SALARY</a:t>
            </a:r>
          </a:p>
          <a:p>
            <a:pPr algn="just">
              <a:lnSpc>
                <a:spcPct val="150000"/>
              </a:lnSpc>
            </a:pPr>
            <a:r>
              <a:rPr lang="en-US" dirty="0"/>
              <a:t>       FROM EMPLOYEE;</a:t>
            </a:r>
          </a:p>
          <a:p>
            <a:pPr algn="just">
              <a:lnSpc>
                <a:spcPct val="150000"/>
              </a:lnSpc>
            </a:pPr>
            <a:r>
              <a:rPr lang="en-US" dirty="0"/>
              <a:t>This query retrieves all the salary values including the duplicate ones.</a:t>
            </a:r>
          </a:p>
          <a:p>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4801314"/>
          </a:xfrm>
          <a:prstGeom prst="rect">
            <a:avLst/>
          </a:prstGeom>
        </p:spPr>
        <p:txBody>
          <a:bodyPr wrap="square">
            <a:spAutoFit/>
          </a:bodyPr>
          <a:lstStyle/>
          <a:p>
            <a:pPr algn="ctr"/>
            <a:r>
              <a:rPr lang="en-US" b="1" dirty="0"/>
              <a:t>Tables As Sets</a:t>
            </a:r>
          </a:p>
          <a:p>
            <a:r>
              <a:rPr lang="en-US" b="1" dirty="0"/>
              <a:t>Usage of ALL &amp; DISTINCT clauses</a:t>
            </a:r>
          </a:p>
          <a:p>
            <a:endParaRPr lang="en-US" b="1" dirty="0"/>
          </a:p>
          <a:p>
            <a:r>
              <a:rPr lang="en-US" b="1" dirty="0"/>
              <a:t>DISTINCT Clause:</a:t>
            </a:r>
            <a:r>
              <a:rPr lang="en-US" dirty="0"/>
              <a:t> The clause DISTINCT is used with the SELECT statement when we want to only the distinct or unique values present in the domain of the &lt;attribute list &gt; specified i.e., the duplicate values are eliminated.</a:t>
            </a:r>
          </a:p>
          <a:p>
            <a:r>
              <a:rPr lang="en-US" dirty="0"/>
              <a:t>Syntax:</a:t>
            </a:r>
          </a:p>
          <a:p>
            <a:pPr algn="just">
              <a:lnSpc>
                <a:spcPct val="150000"/>
              </a:lnSpc>
            </a:pPr>
            <a:r>
              <a:rPr lang="en-US" dirty="0"/>
              <a:t>	</a:t>
            </a:r>
            <a:r>
              <a:rPr lang="en-US" b="1" dirty="0"/>
              <a:t>SELECT DISTINCT &lt;attribute list&gt;</a:t>
            </a:r>
          </a:p>
          <a:p>
            <a:pPr algn="just">
              <a:lnSpc>
                <a:spcPct val="150000"/>
              </a:lnSpc>
            </a:pPr>
            <a:r>
              <a:rPr lang="en-US" b="1" dirty="0"/>
              <a:t>	FROM &lt;table list&gt;</a:t>
            </a:r>
          </a:p>
          <a:p>
            <a:pPr algn="just">
              <a:lnSpc>
                <a:spcPct val="150000"/>
              </a:lnSpc>
            </a:pPr>
            <a:r>
              <a:rPr lang="en-US" b="1" dirty="0"/>
              <a:t>	WHERE &lt;condition&gt;;</a:t>
            </a:r>
          </a:p>
          <a:p>
            <a:pPr algn="just">
              <a:lnSpc>
                <a:spcPct val="150000"/>
              </a:lnSpc>
            </a:pPr>
            <a:r>
              <a:rPr lang="en-US" dirty="0" err="1"/>
              <a:t>Eg</a:t>
            </a:r>
            <a:r>
              <a:rPr lang="en-US" dirty="0"/>
              <a:t>: SELECT DISTINCT SALARY</a:t>
            </a:r>
          </a:p>
          <a:p>
            <a:pPr algn="just">
              <a:lnSpc>
                <a:spcPct val="150000"/>
              </a:lnSpc>
            </a:pPr>
            <a:r>
              <a:rPr lang="en-US" dirty="0"/>
              <a:t>       FROM EMPLOYEE;</a:t>
            </a:r>
          </a:p>
          <a:p>
            <a:pPr algn="just">
              <a:lnSpc>
                <a:spcPct val="150000"/>
              </a:lnSpc>
            </a:pPr>
            <a:r>
              <a:rPr lang="en-US" dirty="0"/>
              <a:t>This query retrieves only the distinct salary values and eliminates the duplicate ones.</a:t>
            </a:r>
          </a:p>
          <a:p>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6047809"/>
          </a:xfrm>
          <a:prstGeom prst="rect">
            <a:avLst/>
          </a:prstGeom>
        </p:spPr>
        <p:txBody>
          <a:bodyPr wrap="square">
            <a:spAutoFit/>
          </a:bodyPr>
          <a:lstStyle/>
          <a:p>
            <a:pPr algn="ctr"/>
            <a:r>
              <a:rPr lang="en-US" b="1" dirty="0"/>
              <a:t>Usage of Set Operations</a:t>
            </a:r>
          </a:p>
          <a:p>
            <a:endParaRPr lang="en-US" b="1" dirty="0"/>
          </a:p>
          <a:p>
            <a:r>
              <a:rPr lang="en-US" b="1" dirty="0"/>
              <a:t>The set operations of Relational Algebra can be implemented in SQL using the following clauses.</a:t>
            </a:r>
          </a:p>
          <a:p>
            <a:r>
              <a:rPr lang="en-US" b="1" dirty="0"/>
              <a:t>1. UNION:  </a:t>
            </a:r>
            <a:r>
              <a:rPr lang="en-US" dirty="0"/>
              <a:t>used to implement the set union operation.</a:t>
            </a:r>
          </a:p>
          <a:p>
            <a:r>
              <a:rPr lang="en-US" b="1" dirty="0"/>
              <a:t>2. INTERSECT: </a:t>
            </a:r>
            <a:r>
              <a:rPr lang="en-US" dirty="0"/>
              <a:t>used to implement the set intersection operation.</a:t>
            </a:r>
          </a:p>
          <a:p>
            <a:r>
              <a:rPr lang="en-US" b="1" dirty="0"/>
              <a:t>3. EXCEPT : </a:t>
            </a:r>
            <a:r>
              <a:rPr lang="en-US" dirty="0"/>
              <a:t>used to implement the set difference operation.</a:t>
            </a:r>
          </a:p>
          <a:p>
            <a:r>
              <a:rPr lang="en-US" dirty="0"/>
              <a:t>	The resulting  relations from these set operations are sets of tuples where duplicate tuples are eliminated from the result.</a:t>
            </a:r>
          </a:p>
          <a:p>
            <a:endParaRPr lang="en-US" dirty="0"/>
          </a:p>
          <a:p>
            <a:r>
              <a:rPr lang="en-US" dirty="0"/>
              <a:t>Syntax:</a:t>
            </a:r>
          </a:p>
          <a:p>
            <a:pPr algn="just">
              <a:lnSpc>
                <a:spcPct val="150000"/>
              </a:lnSpc>
            </a:pPr>
            <a:r>
              <a:rPr lang="en-US" b="1" dirty="0"/>
              <a:t>	(SELECT &lt;attribute list&gt;</a:t>
            </a:r>
          </a:p>
          <a:p>
            <a:pPr algn="just">
              <a:lnSpc>
                <a:spcPct val="150000"/>
              </a:lnSpc>
            </a:pPr>
            <a:r>
              <a:rPr lang="en-US" b="1" dirty="0"/>
              <a:t>	FROM &lt;table list&gt;</a:t>
            </a:r>
          </a:p>
          <a:p>
            <a:pPr algn="just">
              <a:lnSpc>
                <a:spcPct val="150000"/>
              </a:lnSpc>
            </a:pPr>
            <a:r>
              <a:rPr lang="en-US" b="1" dirty="0"/>
              <a:t>	WHERE &lt;condition&gt;)</a:t>
            </a:r>
          </a:p>
          <a:p>
            <a:pPr algn="just">
              <a:lnSpc>
                <a:spcPct val="150000"/>
              </a:lnSpc>
            </a:pPr>
            <a:r>
              <a:rPr lang="en-US" b="1" dirty="0"/>
              <a:t>	 UNION / INTERSECT / EXCEPT</a:t>
            </a:r>
          </a:p>
          <a:p>
            <a:pPr algn="just">
              <a:lnSpc>
                <a:spcPct val="150000"/>
              </a:lnSpc>
            </a:pPr>
            <a:r>
              <a:rPr lang="en-US" b="1" dirty="0"/>
              <a:t>	(SELECT  &lt;attribute list&gt;</a:t>
            </a:r>
          </a:p>
          <a:p>
            <a:pPr algn="just">
              <a:lnSpc>
                <a:spcPct val="150000"/>
              </a:lnSpc>
            </a:pPr>
            <a:r>
              <a:rPr lang="en-US" b="1" dirty="0"/>
              <a:t>	FROM &lt;table list&gt;</a:t>
            </a:r>
          </a:p>
          <a:p>
            <a:pPr algn="just">
              <a:lnSpc>
                <a:spcPct val="150000"/>
              </a:lnSpc>
            </a:pPr>
            <a:r>
              <a:rPr lang="en-US" b="1" dirty="0"/>
              <a:t>	WHERE &lt;condition&gt;);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3000821"/>
          </a:xfrm>
          <a:prstGeom prst="rect">
            <a:avLst/>
          </a:prstGeom>
        </p:spPr>
        <p:txBody>
          <a:bodyPr wrap="square">
            <a:spAutoFit/>
          </a:bodyPr>
          <a:lstStyle/>
          <a:p>
            <a:r>
              <a:rPr lang="en-US" dirty="0"/>
              <a:t>Eg1:To find the </a:t>
            </a:r>
            <a:r>
              <a:rPr lang="en-US" dirty="0" err="1"/>
              <a:t>sids</a:t>
            </a:r>
            <a:r>
              <a:rPr lang="en-US" dirty="0"/>
              <a:t> of sailors who have reserved a red boat and a green boat.</a:t>
            </a:r>
          </a:p>
          <a:p>
            <a:r>
              <a:rPr lang="en-US" dirty="0"/>
              <a:t>Query :	(SELECT R.SID</a:t>
            </a:r>
          </a:p>
          <a:p>
            <a:r>
              <a:rPr lang="en-US" dirty="0"/>
              <a:t>	FROM BOATS B, RESERVES R</a:t>
            </a:r>
          </a:p>
          <a:p>
            <a:r>
              <a:rPr lang="en-US" dirty="0"/>
              <a:t>	WHERE B.BID = R.BID AND B.COLOR=‘RED’)</a:t>
            </a:r>
          </a:p>
          <a:p>
            <a:pPr algn="just">
              <a:lnSpc>
                <a:spcPct val="150000"/>
              </a:lnSpc>
            </a:pPr>
            <a:r>
              <a:rPr lang="en-US" dirty="0"/>
              <a:t>	INTERSECT</a:t>
            </a:r>
          </a:p>
          <a:p>
            <a:r>
              <a:rPr lang="en-US" dirty="0"/>
              <a:t>	(SELECT R.SID</a:t>
            </a:r>
          </a:p>
          <a:p>
            <a:r>
              <a:rPr lang="en-US" dirty="0"/>
              <a:t>	FROM BOATS B, RESERVES R</a:t>
            </a:r>
          </a:p>
          <a:p>
            <a:r>
              <a:rPr lang="en-US" dirty="0"/>
              <a:t>	WHERE B.BID = R.BID AND B.COLOR=‘GREEN’);</a:t>
            </a:r>
          </a:p>
          <a:p>
            <a:endParaRPr lang="en-US" dirty="0"/>
          </a:p>
          <a:p>
            <a:r>
              <a:rPr lang="en-US" dirty="0"/>
              <a:t>Eg2:To find the </a:t>
            </a:r>
            <a:r>
              <a:rPr lang="en-US" dirty="0" err="1"/>
              <a:t>sids</a:t>
            </a:r>
            <a:r>
              <a:rPr lang="en-US" dirty="0"/>
              <a:t> of sailors who have reserved a red boat or a green boat.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5078313"/>
          </a:xfrm>
          <a:prstGeom prst="rect">
            <a:avLst/>
          </a:prstGeom>
        </p:spPr>
        <p:txBody>
          <a:bodyPr wrap="square">
            <a:spAutoFit/>
          </a:bodyPr>
          <a:lstStyle/>
          <a:p>
            <a:r>
              <a:rPr lang="en-US" dirty="0"/>
              <a:t>Eg1:To find the </a:t>
            </a:r>
            <a:r>
              <a:rPr lang="en-US" dirty="0" err="1"/>
              <a:t>sids</a:t>
            </a:r>
            <a:r>
              <a:rPr lang="en-US" dirty="0"/>
              <a:t> of sailors who have reserved a red boat and a green boat.</a:t>
            </a:r>
          </a:p>
          <a:p>
            <a:r>
              <a:rPr lang="en-US" dirty="0"/>
              <a:t>Query :	(SELECT R.SID</a:t>
            </a:r>
          </a:p>
          <a:p>
            <a:r>
              <a:rPr lang="en-US" dirty="0"/>
              <a:t>	FROM BOATS B, RESERVES R</a:t>
            </a:r>
          </a:p>
          <a:p>
            <a:r>
              <a:rPr lang="en-US" dirty="0"/>
              <a:t>	WHERE B.BID = R.BID AND B.COLOR=‘RED’)</a:t>
            </a:r>
          </a:p>
          <a:p>
            <a:pPr algn="just">
              <a:lnSpc>
                <a:spcPct val="150000"/>
              </a:lnSpc>
            </a:pPr>
            <a:r>
              <a:rPr lang="en-US" dirty="0"/>
              <a:t>	INTERSECT</a:t>
            </a:r>
          </a:p>
          <a:p>
            <a:r>
              <a:rPr lang="en-US" dirty="0"/>
              <a:t>	(SELECT R.SID</a:t>
            </a:r>
          </a:p>
          <a:p>
            <a:r>
              <a:rPr lang="en-US" dirty="0"/>
              <a:t>	FROM BOATS B, RESERVES R</a:t>
            </a:r>
          </a:p>
          <a:p>
            <a:r>
              <a:rPr lang="en-US" dirty="0"/>
              <a:t>	WHERE B.BID = R.BID AND B.COLOR=‘GREEN’);</a:t>
            </a:r>
          </a:p>
          <a:p>
            <a:endParaRPr lang="en-US" dirty="0"/>
          </a:p>
          <a:p>
            <a:r>
              <a:rPr lang="en-US" dirty="0"/>
              <a:t>Eg2:To find the </a:t>
            </a:r>
            <a:r>
              <a:rPr lang="en-US" dirty="0" err="1"/>
              <a:t>sids</a:t>
            </a:r>
            <a:r>
              <a:rPr lang="en-US" dirty="0"/>
              <a:t> of sailors who have reserved a red boat or a green boat.</a:t>
            </a:r>
          </a:p>
          <a:p>
            <a:r>
              <a:rPr lang="en-US" dirty="0"/>
              <a:t>Query :	(SELECT R.SID</a:t>
            </a:r>
          </a:p>
          <a:p>
            <a:r>
              <a:rPr lang="en-US" dirty="0"/>
              <a:t>	FROM BOATS B, RESERVES R</a:t>
            </a:r>
          </a:p>
          <a:p>
            <a:r>
              <a:rPr lang="en-US" dirty="0"/>
              <a:t>	WHERE B.BID = R.BID AND B.COLOR=‘RED’)</a:t>
            </a:r>
          </a:p>
          <a:p>
            <a:pPr algn="just">
              <a:lnSpc>
                <a:spcPct val="150000"/>
              </a:lnSpc>
            </a:pPr>
            <a:r>
              <a:rPr lang="en-US" dirty="0"/>
              <a:t>	UNION</a:t>
            </a:r>
          </a:p>
          <a:p>
            <a:r>
              <a:rPr lang="en-US" dirty="0"/>
              <a:t>	(SELECT R.SID</a:t>
            </a:r>
          </a:p>
          <a:p>
            <a:r>
              <a:rPr lang="en-US" dirty="0"/>
              <a:t>	FROM BOATS B, RESERVES R</a:t>
            </a:r>
          </a:p>
          <a:p>
            <a:r>
              <a:rPr lang="en-US" dirty="0"/>
              <a:t>	WHERE B.BID = R.BID AND B.COLOR=‘GREEN’);</a:t>
            </a:r>
          </a:p>
        </p:txBody>
      </p:sp>
    </p:spTree>
    <p:extLst>
      <p:ext uri="{BB962C8B-B14F-4D97-AF65-F5344CB8AC3E}">
        <p14:creationId xmlns:p14="http://schemas.microsoft.com/office/powerpoint/2010/main" val="120897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369332"/>
          </a:xfrm>
          <a:prstGeom prst="rect">
            <a:avLst/>
          </a:prstGeom>
        </p:spPr>
        <p:txBody>
          <a:bodyPr wrap="square">
            <a:spAutoFit/>
          </a:bodyPr>
          <a:lstStyle/>
          <a:p>
            <a:r>
              <a:rPr lang="en-US" dirty="0"/>
              <a:t>Eg1:To find the </a:t>
            </a:r>
            <a:r>
              <a:rPr lang="en-US" dirty="0" err="1"/>
              <a:t>sids</a:t>
            </a:r>
            <a:r>
              <a:rPr lang="en-US" dirty="0"/>
              <a:t> of sailors who have reserved a red boat but not a green boat.</a:t>
            </a:r>
          </a:p>
        </p:txBody>
      </p:sp>
    </p:spTree>
    <p:extLst>
      <p:ext uri="{BB962C8B-B14F-4D97-AF65-F5344CB8AC3E}">
        <p14:creationId xmlns:p14="http://schemas.microsoft.com/office/powerpoint/2010/main" val="3398891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2446824"/>
          </a:xfrm>
          <a:prstGeom prst="rect">
            <a:avLst/>
          </a:prstGeom>
        </p:spPr>
        <p:txBody>
          <a:bodyPr wrap="square">
            <a:spAutoFit/>
          </a:bodyPr>
          <a:lstStyle/>
          <a:p>
            <a:r>
              <a:rPr lang="en-US" dirty="0"/>
              <a:t>Eg1:To find the </a:t>
            </a:r>
            <a:r>
              <a:rPr lang="en-US" dirty="0" err="1"/>
              <a:t>sids</a:t>
            </a:r>
            <a:r>
              <a:rPr lang="en-US" dirty="0"/>
              <a:t> of sailors who have reserved a red boat but not a green boat.</a:t>
            </a:r>
          </a:p>
          <a:p>
            <a:r>
              <a:rPr lang="en-US" dirty="0"/>
              <a:t>Query :	(SELECT R.SID</a:t>
            </a:r>
          </a:p>
          <a:p>
            <a:r>
              <a:rPr lang="en-US" dirty="0"/>
              <a:t>	FROM BOATS B, RESERVES R</a:t>
            </a:r>
          </a:p>
          <a:p>
            <a:r>
              <a:rPr lang="en-US" dirty="0"/>
              <a:t>	WHERE B.BID = R.BID AND B.COLOR=‘RED’)</a:t>
            </a:r>
          </a:p>
          <a:p>
            <a:pPr algn="just">
              <a:lnSpc>
                <a:spcPct val="150000"/>
              </a:lnSpc>
            </a:pPr>
            <a:r>
              <a:rPr lang="en-US" dirty="0"/>
              <a:t>	EXCEPT</a:t>
            </a:r>
          </a:p>
          <a:p>
            <a:r>
              <a:rPr lang="en-US" dirty="0"/>
              <a:t>	(SELECT R.SID</a:t>
            </a:r>
          </a:p>
          <a:p>
            <a:r>
              <a:rPr lang="en-US" dirty="0"/>
              <a:t>	FROM BOATS B, RESERVES R</a:t>
            </a:r>
          </a:p>
          <a:p>
            <a:r>
              <a:rPr lang="en-US" dirty="0"/>
              <a:t>	WHERE B.BID = R.BID AND B.COLOR=‘GREEN’);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4247317"/>
          </a:xfrm>
          <a:prstGeom prst="rect">
            <a:avLst/>
          </a:prstGeom>
        </p:spPr>
        <p:txBody>
          <a:bodyPr wrap="square">
            <a:spAutoFit/>
          </a:bodyPr>
          <a:lstStyle/>
          <a:p>
            <a:pPr algn="ctr"/>
            <a:r>
              <a:rPr lang="en-US" b="1" dirty="0"/>
              <a:t>Substring Comparisons</a:t>
            </a:r>
          </a:p>
          <a:p>
            <a:endParaRPr lang="en-US" b="1" dirty="0"/>
          </a:p>
          <a:p>
            <a:r>
              <a:rPr lang="en-US" b="1" dirty="0"/>
              <a:t>Like Operator: </a:t>
            </a:r>
            <a:r>
              <a:rPr lang="en-US" dirty="0"/>
              <a:t>It allows comparison conditions on parts of a character string. Partial strings are specified using the symbols –</a:t>
            </a:r>
          </a:p>
          <a:p>
            <a:endParaRPr lang="en-US" b="1" dirty="0"/>
          </a:p>
          <a:p>
            <a:r>
              <a:rPr lang="en-US" b="1" dirty="0"/>
              <a:t>%</a:t>
            </a:r>
            <a:r>
              <a:rPr lang="en-US" dirty="0"/>
              <a:t> (percentage)</a:t>
            </a:r>
            <a:r>
              <a:rPr lang="en-US" dirty="0">
                <a:sym typeface="Wingdings" pitchFamily="2" charset="2"/>
              </a:rPr>
              <a:t> This replaces an arbitrary number of characters.</a:t>
            </a:r>
          </a:p>
          <a:p>
            <a:r>
              <a:rPr lang="en-US" b="1" dirty="0"/>
              <a:t>_ </a:t>
            </a:r>
            <a:r>
              <a:rPr lang="en-US" dirty="0"/>
              <a:t>(underscore) </a:t>
            </a:r>
            <a:r>
              <a:rPr lang="en-US" dirty="0">
                <a:sym typeface="Wingdings" pitchFamily="2" charset="2"/>
              </a:rPr>
              <a:t> This replaces a single character.</a:t>
            </a:r>
          </a:p>
          <a:p>
            <a:endParaRPr lang="en-US" b="1" dirty="0"/>
          </a:p>
          <a:p>
            <a:r>
              <a:rPr lang="en-US" b="1" dirty="0"/>
              <a:t>Eg1: </a:t>
            </a:r>
            <a:r>
              <a:rPr lang="en-US" dirty="0"/>
              <a:t> Retrieve the names of employees who live in the area “Houston, </a:t>
            </a:r>
            <a:r>
              <a:rPr lang="en-US" dirty="0" err="1"/>
              <a:t>Tx</a:t>
            </a:r>
            <a:r>
              <a:rPr lang="en-US" dirty="0"/>
              <a:t>”</a:t>
            </a:r>
          </a:p>
          <a:p>
            <a:r>
              <a:rPr lang="en-US" dirty="0"/>
              <a:t>SELECT </a:t>
            </a:r>
            <a:r>
              <a:rPr lang="en-US" dirty="0" err="1"/>
              <a:t>Fname</a:t>
            </a:r>
            <a:r>
              <a:rPr lang="en-US" dirty="0"/>
              <a:t>, </a:t>
            </a:r>
            <a:r>
              <a:rPr lang="en-US" dirty="0" err="1"/>
              <a:t>Lname</a:t>
            </a:r>
            <a:endParaRPr lang="en-US" dirty="0"/>
          </a:p>
          <a:p>
            <a:r>
              <a:rPr lang="en-US" dirty="0"/>
              <a:t>FROM EMPLOYEE</a:t>
            </a:r>
          </a:p>
          <a:p>
            <a:r>
              <a:rPr lang="en-US" dirty="0"/>
              <a:t>WHERE Address LIKE ‘% Houston, </a:t>
            </a:r>
            <a:r>
              <a:rPr lang="en-US" dirty="0" err="1"/>
              <a:t>Tx</a:t>
            </a:r>
            <a:r>
              <a:rPr lang="en-US" dirty="0"/>
              <a:t> %’;</a:t>
            </a:r>
          </a:p>
          <a:p>
            <a:endParaRPr lang="en-US" dirty="0"/>
          </a:p>
          <a:p>
            <a:r>
              <a:rPr lang="en-US" b="1" dirty="0"/>
              <a:t>Eg2: </a:t>
            </a:r>
            <a:r>
              <a:rPr lang="en-US" dirty="0"/>
              <a:t>Find the names &amp; ages of sailors whose name begins with ‘A’ &amp; has at least 3 characters.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5078313"/>
          </a:xfrm>
          <a:prstGeom prst="rect">
            <a:avLst/>
          </a:prstGeom>
        </p:spPr>
        <p:txBody>
          <a:bodyPr wrap="square">
            <a:spAutoFit/>
          </a:bodyPr>
          <a:lstStyle/>
          <a:p>
            <a:pPr algn="ctr"/>
            <a:r>
              <a:rPr lang="en-US" b="1" dirty="0"/>
              <a:t>Substring Comparisons</a:t>
            </a:r>
          </a:p>
          <a:p>
            <a:endParaRPr lang="en-US" b="1" dirty="0"/>
          </a:p>
          <a:p>
            <a:r>
              <a:rPr lang="en-US" b="1" dirty="0"/>
              <a:t>Like Operator: </a:t>
            </a:r>
            <a:r>
              <a:rPr lang="en-US" dirty="0"/>
              <a:t>It allows comparison conditions on parts of a character string. Partial strings are specified using the symbols –</a:t>
            </a:r>
          </a:p>
          <a:p>
            <a:endParaRPr lang="en-US" b="1" dirty="0"/>
          </a:p>
          <a:p>
            <a:r>
              <a:rPr lang="en-US" b="1" dirty="0"/>
              <a:t>%</a:t>
            </a:r>
            <a:r>
              <a:rPr lang="en-US" dirty="0"/>
              <a:t> (percentage)</a:t>
            </a:r>
            <a:r>
              <a:rPr lang="en-US" dirty="0">
                <a:sym typeface="Wingdings" pitchFamily="2" charset="2"/>
              </a:rPr>
              <a:t> This replaces an arbitrary number of characters.</a:t>
            </a:r>
          </a:p>
          <a:p>
            <a:r>
              <a:rPr lang="en-US" b="1" dirty="0"/>
              <a:t>_ </a:t>
            </a:r>
            <a:r>
              <a:rPr lang="en-US" dirty="0"/>
              <a:t>(underscore) </a:t>
            </a:r>
            <a:r>
              <a:rPr lang="en-US" dirty="0">
                <a:sym typeface="Wingdings" pitchFamily="2" charset="2"/>
              </a:rPr>
              <a:t> This replaces a single character.</a:t>
            </a:r>
          </a:p>
          <a:p>
            <a:endParaRPr lang="en-US" b="1" dirty="0"/>
          </a:p>
          <a:p>
            <a:r>
              <a:rPr lang="en-US" b="1" dirty="0"/>
              <a:t>Eg1: </a:t>
            </a:r>
            <a:r>
              <a:rPr lang="en-US" dirty="0"/>
              <a:t> Retrieve the names of employees who live in the area “Houston, </a:t>
            </a:r>
            <a:r>
              <a:rPr lang="en-US" dirty="0" err="1"/>
              <a:t>Tx</a:t>
            </a:r>
            <a:r>
              <a:rPr lang="en-US" dirty="0"/>
              <a:t>”</a:t>
            </a:r>
          </a:p>
          <a:p>
            <a:r>
              <a:rPr lang="en-US" dirty="0"/>
              <a:t>SELECT </a:t>
            </a:r>
            <a:r>
              <a:rPr lang="en-US" dirty="0" err="1"/>
              <a:t>Fname</a:t>
            </a:r>
            <a:r>
              <a:rPr lang="en-US" dirty="0"/>
              <a:t>, </a:t>
            </a:r>
            <a:r>
              <a:rPr lang="en-US" dirty="0" err="1"/>
              <a:t>Lname</a:t>
            </a:r>
            <a:endParaRPr lang="en-US" dirty="0"/>
          </a:p>
          <a:p>
            <a:r>
              <a:rPr lang="en-US" dirty="0"/>
              <a:t>FROM EMPLOYEE</a:t>
            </a:r>
          </a:p>
          <a:p>
            <a:r>
              <a:rPr lang="en-US" dirty="0"/>
              <a:t>WHERE Address LIKE ‘% Houston, </a:t>
            </a:r>
            <a:r>
              <a:rPr lang="en-US" dirty="0" err="1"/>
              <a:t>Tx</a:t>
            </a:r>
            <a:r>
              <a:rPr lang="en-US" dirty="0"/>
              <a:t> %’;</a:t>
            </a:r>
          </a:p>
          <a:p>
            <a:endParaRPr lang="en-US" dirty="0"/>
          </a:p>
          <a:p>
            <a:r>
              <a:rPr lang="en-US" b="1" dirty="0"/>
              <a:t>Eg2: </a:t>
            </a:r>
            <a:r>
              <a:rPr lang="en-US" dirty="0"/>
              <a:t>Find the names &amp; ages of sailors whose name begins with ‘A’ &amp; has at least 3 characters.</a:t>
            </a:r>
          </a:p>
          <a:p>
            <a:r>
              <a:rPr lang="en-US" dirty="0"/>
              <a:t>SELECT SNAME, AGE</a:t>
            </a:r>
          </a:p>
          <a:p>
            <a:r>
              <a:rPr lang="en-US" dirty="0"/>
              <a:t>FROM SAILORS</a:t>
            </a:r>
          </a:p>
          <a:p>
            <a:r>
              <a:rPr lang="en-US" dirty="0"/>
              <a:t>WHERE SNAME LIKE 'A_%';</a:t>
            </a:r>
          </a:p>
        </p:txBody>
      </p:sp>
    </p:spTree>
    <p:extLst>
      <p:ext uri="{BB962C8B-B14F-4D97-AF65-F5344CB8AC3E}">
        <p14:creationId xmlns:p14="http://schemas.microsoft.com/office/powerpoint/2010/main" val="396792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6324808"/>
          </a:xfrm>
          <a:prstGeom prst="rect">
            <a:avLst/>
          </a:prstGeom>
        </p:spPr>
        <p:txBody>
          <a:bodyPr wrap="square">
            <a:spAutoFit/>
          </a:bodyPr>
          <a:lstStyle/>
          <a:p>
            <a:pPr algn="ctr">
              <a:lnSpc>
                <a:spcPct val="150000"/>
              </a:lnSpc>
            </a:pPr>
            <a:r>
              <a:rPr lang="en-US" b="1" dirty="0"/>
              <a:t>Use of Arithmetic Operators</a:t>
            </a:r>
          </a:p>
          <a:p>
            <a:pPr>
              <a:lnSpc>
                <a:spcPct val="150000"/>
              </a:lnSpc>
            </a:pPr>
            <a:r>
              <a:rPr lang="en-US" dirty="0"/>
              <a:t>The standard arithmetic  operators for +, -,* &amp; / can be can be applied to numeric values or attributes with numeric domains.</a:t>
            </a:r>
          </a:p>
          <a:p>
            <a:pPr>
              <a:lnSpc>
                <a:spcPct val="150000"/>
              </a:lnSpc>
            </a:pPr>
            <a:r>
              <a:rPr lang="en-US" dirty="0"/>
              <a:t>|| </a:t>
            </a:r>
            <a:r>
              <a:rPr lang="en-US" dirty="0">
                <a:sym typeface="Wingdings" pitchFamily="2" charset="2"/>
              </a:rPr>
              <a:t> is used in a query to append two string values</a:t>
            </a:r>
            <a:r>
              <a:rPr lang="en-US" dirty="0"/>
              <a:t> .</a:t>
            </a:r>
          </a:p>
          <a:p>
            <a:pPr>
              <a:lnSpc>
                <a:spcPct val="150000"/>
              </a:lnSpc>
            </a:pPr>
            <a:r>
              <a:rPr lang="en-US" dirty="0"/>
              <a:t>+ </a:t>
            </a:r>
            <a:r>
              <a:rPr lang="en-US" dirty="0">
                <a:sym typeface="Wingdings" pitchFamily="2" charset="2"/>
              </a:rPr>
              <a:t> is used for incrementing time or timestamp values.</a:t>
            </a:r>
          </a:p>
          <a:p>
            <a:pPr>
              <a:lnSpc>
                <a:spcPct val="150000"/>
              </a:lnSpc>
            </a:pPr>
            <a:r>
              <a:rPr lang="en-US" dirty="0">
                <a:sym typeface="Wingdings" pitchFamily="2" charset="2"/>
              </a:rPr>
              <a:t> -  is used for decrementing time or timestamp values.</a:t>
            </a:r>
          </a:p>
          <a:p>
            <a:pPr>
              <a:lnSpc>
                <a:spcPct val="150000"/>
              </a:lnSpc>
            </a:pPr>
            <a:r>
              <a:rPr lang="en-US" dirty="0">
                <a:sym typeface="Wingdings" pitchFamily="2" charset="2"/>
              </a:rPr>
              <a:t>BETWEEN  is the comparison operator.</a:t>
            </a:r>
          </a:p>
          <a:p>
            <a:pPr>
              <a:lnSpc>
                <a:spcPct val="150000"/>
              </a:lnSpc>
            </a:pPr>
            <a:endParaRPr lang="en-US" dirty="0">
              <a:sym typeface="Wingdings" pitchFamily="2" charset="2"/>
            </a:endParaRPr>
          </a:p>
          <a:p>
            <a:pPr>
              <a:lnSpc>
                <a:spcPct val="150000"/>
              </a:lnSpc>
            </a:pPr>
            <a:r>
              <a:rPr lang="en-US" dirty="0" err="1">
                <a:sym typeface="Wingdings" pitchFamily="2" charset="2"/>
              </a:rPr>
              <a:t>Eg</a:t>
            </a:r>
            <a:r>
              <a:rPr lang="en-US" dirty="0">
                <a:sym typeface="Wingdings" pitchFamily="2" charset="2"/>
              </a:rPr>
              <a:t>: </a:t>
            </a:r>
          </a:p>
          <a:p>
            <a:pPr>
              <a:lnSpc>
                <a:spcPct val="150000"/>
              </a:lnSpc>
            </a:pPr>
            <a:r>
              <a:rPr lang="en-US" dirty="0">
                <a:sym typeface="Wingdings" pitchFamily="2" charset="2"/>
              </a:rPr>
              <a:t>SELECT E.FNAME, E.LNAME, 1.1 * E.SALARY</a:t>
            </a:r>
          </a:p>
          <a:p>
            <a:pPr>
              <a:lnSpc>
                <a:spcPct val="150000"/>
              </a:lnSpc>
            </a:pPr>
            <a:r>
              <a:rPr lang="en-US" dirty="0">
                <a:sym typeface="Wingdings" pitchFamily="2" charset="2"/>
              </a:rPr>
              <a:t>FROM EMPLOYEE E, WORKS_ON W, PROJECT P</a:t>
            </a:r>
          </a:p>
          <a:p>
            <a:pPr>
              <a:lnSpc>
                <a:spcPct val="150000"/>
              </a:lnSpc>
            </a:pPr>
            <a:r>
              <a:rPr lang="en-US" dirty="0">
                <a:sym typeface="Wingdings" pitchFamily="2" charset="2"/>
              </a:rPr>
              <a:t>WHERE 	E.SSN=W.ESSN AND </a:t>
            </a:r>
          </a:p>
          <a:p>
            <a:pPr>
              <a:lnSpc>
                <a:spcPct val="150000"/>
              </a:lnSpc>
            </a:pPr>
            <a:r>
              <a:rPr lang="en-US" dirty="0">
                <a:sym typeface="Wingdings" pitchFamily="2" charset="2"/>
              </a:rPr>
              <a:t>              	W.PNO=P.PNUMBER AND </a:t>
            </a:r>
          </a:p>
          <a:p>
            <a:pPr>
              <a:lnSpc>
                <a:spcPct val="150000"/>
              </a:lnSpc>
            </a:pPr>
            <a:r>
              <a:rPr lang="en-US" dirty="0">
                <a:sym typeface="Wingdings" pitchFamily="2" charset="2"/>
              </a:rPr>
              <a:t>	P.PNAME = “PRODUCTX” AND</a:t>
            </a:r>
          </a:p>
          <a:p>
            <a:pPr>
              <a:lnSpc>
                <a:spcPct val="150000"/>
              </a:lnSpc>
            </a:pPr>
            <a:r>
              <a:rPr lang="en-US" dirty="0">
                <a:sym typeface="Wingdings" pitchFamily="2" charset="2"/>
              </a:rPr>
              <a:t>	(E.SALARY BETWEEN 30000 AND 40000);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2862322"/>
          </a:xfrm>
          <a:prstGeom prst="rect">
            <a:avLst/>
          </a:prstGeom>
        </p:spPr>
        <p:txBody>
          <a:bodyPr wrap="square">
            <a:spAutoFit/>
          </a:bodyPr>
          <a:lstStyle/>
          <a:p>
            <a:r>
              <a:rPr lang="en-US" b="1" dirty="0"/>
              <a:t>DML (Data Manipulation Language):</a:t>
            </a:r>
          </a:p>
          <a:p>
            <a:r>
              <a:rPr lang="en-US" i="1" dirty="0"/>
              <a:t>Data Manipulation Language, DML</a:t>
            </a:r>
            <a:r>
              <a:rPr lang="en-US" dirty="0"/>
              <a:t>, is the part of SQL which is used to manipulate data within tables of a relational database.</a:t>
            </a:r>
          </a:p>
          <a:p>
            <a:endParaRPr lang="en-US" b="1" dirty="0"/>
          </a:p>
          <a:p>
            <a:r>
              <a:rPr lang="en-US" dirty="0"/>
              <a:t>There are three basic DML commands:</a:t>
            </a:r>
          </a:p>
          <a:p>
            <a:r>
              <a:rPr lang="en-US" b="1" dirty="0"/>
              <a:t>INSERT</a:t>
            </a:r>
          </a:p>
          <a:p>
            <a:endParaRPr lang="en-US" b="1" dirty="0"/>
          </a:p>
          <a:p>
            <a:r>
              <a:rPr lang="en-US" b="1" dirty="0"/>
              <a:t>UPDATE</a:t>
            </a:r>
          </a:p>
          <a:p>
            <a:endParaRPr lang="en-US" b="1" dirty="0"/>
          </a:p>
          <a:p>
            <a:r>
              <a:rPr lang="en-US" b="1" dirty="0"/>
              <a:t>DELETE</a:t>
            </a:r>
          </a:p>
        </p:txBody>
      </p:sp>
      <p:sp>
        <p:nvSpPr>
          <p:cNvPr id="5" name="Rectangle 4"/>
          <p:cNvSpPr/>
          <p:nvPr/>
        </p:nvSpPr>
        <p:spPr>
          <a:xfrm>
            <a:off x="457200" y="3429000"/>
            <a:ext cx="8382000" cy="2862322"/>
          </a:xfrm>
          <a:prstGeom prst="rect">
            <a:avLst/>
          </a:prstGeom>
        </p:spPr>
        <p:txBody>
          <a:bodyPr wrap="square">
            <a:spAutoFit/>
          </a:bodyPr>
          <a:lstStyle/>
          <a:p>
            <a:pPr algn="just"/>
            <a:r>
              <a:rPr lang="en-US" b="1" dirty="0"/>
              <a:t>DQL (Data Query Language):</a:t>
            </a:r>
          </a:p>
          <a:p>
            <a:pPr algn="just"/>
            <a:r>
              <a:rPr lang="en-US" dirty="0"/>
              <a:t>Though comprised of only one command, Data Query Language (DQL) is the most concentrated focus of SQL for modern relational database users. The base command is as follows:</a:t>
            </a:r>
          </a:p>
          <a:p>
            <a:pPr algn="just"/>
            <a:endParaRPr lang="en-US" b="1" dirty="0"/>
          </a:p>
          <a:p>
            <a:pPr algn="just"/>
            <a:r>
              <a:rPr lang="en-US" b="1" dirty="0"/>
              <a:t>SELECT</a:t>
            </a:r>
          </a:p>
          <a:p>
            <a:pPr algn="just"/>
            <a:endParaRPr lang="en-US" b="1" dirty="0"/>
          </a:p>
          <a:p>
            <a:pPr algn="just"/>
            <a:r>
              <a:rPr lang="en-US" dirty="0"/>
              <a:t>A </a:t>
            </a:r>
            <a:r>
              <a:rPr lang="en-US" b="1" i="1" dirty="0"/>
              <a:t>query </a:t>
            </a:r>
            <a:r>
              <a:rPr lang="en-US" dirty="0"/>
              <a:t>is an inquiry to the database for information. A query is usually issued to the database through an application interface or via a command line prompt. Queries, from simple to complex, from vague to specific, can be easily created. </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4196533"/>
          </a:xfrm>
          <a:prstGeom prst="rect">
            <a:avLst/>
          </a:prstGeom>
        </p:spPr>
        <p:txBody>
          <a:bodyPr wrap="square">
            <a:spAutoFit/>
          </a:bodyPr>
          <a:lstStyle/>
          <a:p>
            <a:pPr algn="ctr">
              <a:lnSpc>
                <a:spcPct val="150000"/>
              </a:lnSpc>
            </a:pPr>
            <a:r>
              <a:rPr lang="en-US" b="1" dirty="0"/>
              <a:t>Order  By Clause</a:t>
            </a:r>
          </a:p>
          <a:p>
            <a:pPr>
              <a:lnSpc>
                <a:spcPct val="150000"/>
              </a:lnSpc>
            </a:pPr>
            <a:r>
              <a:rPr lang="en-US" dirty="0"/>
              <a:t>Order  By Clause is used to sort any attribute either by ascending or descending order using the keywords </a:t>
            </a:r>
            <a:r>
              <a:rPr lang="en-US" b="1" dirty="0"/>
              <a:t>ASC</a:t>
            </a:r>
            <a:r>
              <a:rPr lang="en-US" dirty="0"/>
              <a:t> &amp; </a:t>
            </a:r>
            <a:r>
              <a:rPr lang="en-US" b="1" dirty="0"/>
              <a:t>DESC.</a:t>
            </a:r>
          </a:p>
          <a:p>
            <a:pPr>
              <a:lnSpc>
                <a:spcPct val="150000"/>
              </a:lnSpc>
            </a:pPr>
            <a:r>
              <a:rPr lang="en-US" dirty="0" err="1"/>
              <a:t>Eg</a:t>
            </a:r>
            <a:r>
              <a:rPr lang="en-US" dirty="0"/>
              <a:t>:</a:t>
            </a:r>
          </a:p>
          <a:p>
            <a:pPr>
              <a:lnSpc>
                <a:spcPct val="150000"/>
              </a:lnSpc>
            </a:pPr>
            <a:r>
              <a:rPr lang="en-US" b="1" dirty="0"/>
              <a:t>SELECT D.DNAME, E.FNAME</a:t>
            </a:r>
          </a:p>
          <a:p>
            <a:pPr>
              <a:lnSpc>
                <a:spcPct val="150000"/>
              </a:lnSpc>
            </a:pPr>
            <a:r>
              <a:rPr lang="en-US" b="1" dirty="0"/>
              <a:t>FROM EMPLOYEE E, DEPARTMENT D</a:t>
            </a:r>
          </a:p>
          <a:p>
            <a:pPr>
              <a:lnSpc>
                <a:spcPct val="150000"/>
              </a:lnSpc>
            </a:pPr>
            <a:r>
              <a:rPr lang="en-US" b="1" dirty="0"/>
              <a:t>WHERE 	E.DNO=D.DNUMBER </a:t>
            </a:r>
          </a:p>
          <a:p>
            <a:pPr>
              <a:lnSpc>
                <a:spcPct val="150000"/>
              </a:lnSpc>
            </a:pPr>
            <a:r>
              <a:rPr lang="en-US" b="1" dirty="0"/>
              <a:t>	ORDER BY D.DNAME DESC, E.FNAME ASC ;</a:t>
            </a:r>
          </a:p>
          <a:p>
            <a:pPr>
              <a:lnSpc>
                <a:spcPct val="150000"/>
              </a:lnSpc>
            </a:pPr>
            <a:r>
              <a:rPr lang="en-US" b="1" dirty="0"/>
              <a:t> </a:t>
            </a:r>
          </a:p>
          <a:p>
            <a:pPr>
              <a:lnSpc>
                <a:spcPct val="150000"/>
              </a:lnSpc>
            </a:pPr>
            <a:r>
              <a:rPr lang="en-US" dirty="0"/>
              <a:t> </a:t>
            </a: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5078313"/>
          </a:xfrm>
          <a:prstGeom prst="rect">
            <a:avLst/>
          </a:prstGeom>
        </p:spPr>
        <p:txBody>
          <a:bodyPr wrap="square">
            <a:spAutoFit/>
          </a:bodyPr>
          <a:lstStyle/>
          <a:p>
            <a:pPr algn="ctr">
              <a:lnSpc>
                <a:spcPct val="150000"/>
              </a:lnSpc>
            </a:pPr>
            <a:r>
              <a:rPr lang="en-US" b="1" dirty="0"/>
              <a:t>Order  By Clause</a:t>
            </a:r>
          </a:p>
          <a:p>
            <a:pPr>
              <a:lnSpc>
                <a:spcPct val="150000"/>
              </a:lnSpc>
            </a:pPr>
            <a:r>
              <a:rPr lang="en-US" dirty="0"/>
              <a:t>Order  By Clause is used to sort any attribute either by ascending or descending order using the keywords </a:t>
            </a:r>
            <a:r>
              <a:rPr lang="en-US" b="1" dirty="0"/>
              <a:t>ASC</a:t>
            </a:r>
            <a:r>
              <a:rPr lang="en-US" dirty="0"/>
              <a:t> &amp; </a:t>
            </a:r>
            <a:r>
              <a:rPr lang="en-US" b="1" dirty="0"/>
              <a:t>DESC.</a:t>
            </a:r>
          </a:p>
          <a:p>
            <a:pPr>
              <a:lnSpc>
                <a:spcPct val="150000"/>
              </a:lnSpc>
            </a:pPr>
            <a:r>
              <a:rPr lang="en-US" dirty="0" err="1"/>
              <a:t>Eg</a:t>
            </a:r>
            <a:r>
              <a:rPr lang="en-US" dirty="0"/>
              <a:t>:</a:t>
            </a:r>
          </a:p>
          <a:p>
            <a:pPr>
              <a:lnSpc>
                <a:spcPct val="150000"/>
              </a:lnSpc>
            </a:pPr>
            <a:r>
              <a:rPr lang="en-US" b="1" dirty="0"/>
              <a:t>SELECT D.DNAME, E.FNAME</a:t>
            </a:r>
          </a:p>
          <a:p>
            <a:pPr>
              <a:lnSpc>
                <a:spcPct val="150000"/>
              </a:lnSpc>
            </a:pPr>
            <a:r>
              <a:rPr lang="en-US" b="1" dirty="0"/>
              <a:t>FROM EMPLOYEE E, DEPARTMENT D</a:t>
            </a:r>
          </a:p>
          <a:p>
            <a:pPr>
              <a:lnSpc>
                <a:spcPct val="150000"/>
              </a:lnSpc>
            </a:pPr>
            <a:r>
              <a:rPr lang="en-US" b="1" dirty="0"/>
              <a:t>WHERE 	E.DNO=D.DNUMBER </a:t>
            </a:r>
          </a:p>
          <a:p>
            <a:pPr>
              <a:lnSpc>
                <a:spcPct val="150000"/>
              </a:lnSpc>
            </a:pPr>
            <a:r>
              <a:rPr lang="en-US" b="1" dirty="0"/>
              <a:t>	ORDER BY D.DNAME DESC, E.FNAME ASC ;</a:t>
            </a:r>
          </a:p>
          <a:p>
            <a:pPr>
              <a:lnSpc>
                <a:spcPct val="150000"/>
              </a:lnSpc>
            </a:pPr>
            <a:r>
              <a:rPr lang="en-US" b="1" dirty="0"/>
              <a:t> </a:t>
            </a:r>
          </a:p>
          <a:p>
            <a:pPr>
              <a:lnSpc>
                <a:spcPct val="150000"/>
              </a:lnSpc>
            </a:pPr>
            <a:r>
              <a:rPr lang="en-US" dirty="0"/>
              <a:t> This query displays the department names sorted in descending order &amp; in each department, the employee first names are displayed in ascending order.</a:t>
            </a:r>
            <a:endParaRPr lang="en-US" b="1" dirty="0"/>
          </a:p>
          <a:p>
            <a:pPr>
              <a:lnSpc>
                <a:spcPct val="150000"/>
              </a:lnSpc>
            </a:pPr>
            <a:endParaRPr lang="en-US" b="1" dirty="0"/>
          </a:p>
        </p:txBody>
      </p:sp>
    </p:spTree>
    <p:extLst>
      <p:ext uri="{BB962C8B-B14F-4D97-AF65-F5344CB8AC3E}">
        <p14:creationId xmlns:p14="http://schemas.microsoft.com/office/powerpoint/2010/main" val="1774268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5909310"/>
          </a:xfrm>
          <a:prstGeom prst="rect">
            <a:avLst/>
          </a:prstGeom>
        </p:spPr>
        <p:txBody>
          <a:bodyPr wrap="square">
            <a:spAutoFit/>
          </a:bodyPr>
          <a:lstStyle/>
          <a:p>
            <a:pPr algn="ctr">
              <a:lnSpc>
                <a:spcPct val="150000"/>
              </a:lnSpc>
            </a:pPr>
            <a:r>
              <a:rPr lang="en-US" b="1" dirty="0"/>
              <a:t>Complex SQL Queries</a:t>
            </a:r>
          </a:p>
          <a:p>
            <a:pPr algn="just">
              <a:lnSpc>
                <a:spcPct val="150000"/>
              </a:lnSpc>
            </a:pPr>
            <a:r>
              <a:rPr lang="en-US" b="1" dirty="0"/>
              <a:t>Nested Queries:</a:t>
            </a:r>
            <a:r>
              <a:rPr lang="en-US" b="1" dirty="0">
                <a:sym typeface="Wingdings" pitchFamily="2" charset="2"/>
              </a:rPr>
              <a:t> </a:t>
            </a:r>
            <a:r>
              <a:rPr lang="en-US" dirty="0">
                <a:sym typeface="Wingdings" pitchFamily="2" charset="2"/>
              </a:rPr>
              <a:t>is a query that has another query embedded within it </a:t>
            </a:r>
            <a:r>
              <a:rPr lang="en-US" b="1" dirty="0">
                <a:sym typeface="Wingdings" pitchFamily="2" charset="2"/>
              </a:rPr>
              <a:t> </a:t>
            </a:r>
            <a:r>
              <a:rPr lang="en-US" dirty="0">
                <a:sym typeface="Wingdings" pitchFamily="2" charset="2"/>
              </a:rPr>
              <a:t>&amp; the embedded query  is called a </a:t>
            </a:r>
            <a:r>
              <a:rPr lang="en-US" b="1" dirty="0">
                <a:sym typeface="Wingdings" pitchFamily="2" charset="2"/>
              </a:rPr>
              <a:t>Sub query . </a:t>
            </a:r>
            <a:r>
              <a:rPr lang="en-US" dirty="0"/>
              <a:t>That other query is called the </a:t>
            </a:r>
            <a:r>
              <a:rPr lang="en-US" b="1" dirty="0"/>
              <a:t>outer query. </a:t>
            </a:r>
            <a:r>
              <a:rPr lang="en-US" dirty="0">
                <a:sym typeface="Wingdings" pitchFamily="2" charset="2"/>
              </a:rPr>
              <a:t>A sub query usually appears in the “WHERE” clause of a query but it cal also be written in the “FROM” clause. </a:t>
            </a:r>
            <a:r>
              <a:rPr lang="en-US" dirty="0"/>
              <a:t>Some queries require that existing values in the database be fetched and then used in a comparison condition. Such queries can be conveniently formulated by using nested queries, which are complete select-from-where blocks within another SQL query. </a:t>
            </a:r>
          </a:p>
          <a:p>
            <a:pPr algn="just">
              <a:lnSpc>
                <a:spcPct val="150000"/>
              </a:lnSpc>
              <a:buFont typeface="Arial" pitchFamily="34" charset="0"/>
              <a:buChar char="•"/>
            </a:pPr>
            <a:r>
              <a:rPr lang="en-US" b="1" dirty="0">
                <a:sym typeface="Wingdings" pitchFamily="2" charset="2"/>
              </a:rPr>
              <a:t> IN / NOT IN Clauses</a:t>
            </a:r>
          </a:p>
          <a:p>
            <a:r>
              <a:rPr lang="en-US" dirty="0"/>
              <a:t>The comparison operator </a:t>
            </a:r>
            <a:r>
              <a:rPr lang="en-US" b="1" dirty="0"/>
              <a:t>IN,</a:t>
            </a:r>
            <a:r>
              <a:rPr lang="en-US" dirty="0"/>
              <a:t> which compares a value v with a set (or </a:t>
            </a:r>
            <a:r>
              <a:rPr lang="en-US" dirty="0" err="1"/>
              <a:t>multiset</a:t>
            </a:r>
            <a:r>
              <a:rPr lang="en-US" dirty="0"/>
              <a:t>) of values V and evaluates to TRUE if v is one of the elements in V.</a:t>
            </a:r>
          </a:p>
          <a:p>
            <a:endParaRPr lang="en-US" i="1" dirty="0">
              <a:sym typeface="Wingdings" pitchFamily="2" charset="2"/>
            </a:endParaRPr>
          </a:p>
          <a:p>
            <a:pPr>
              <a:buFont typeface="Arial" pitchFamily="34" charset="0"/>
              <a:buChar char="•"/>
            </a:pPr>
            <a:r>
              <a:rPr lang="en-US" i="1" dirty="0">
                <a:sym typeface="Wingdings" pitchFamily="2" charset="2"/>
              </a:rPr>
              <a:t> </a:t>
            </a:r>
            <a:r>
              <a:rPr lang="en-US" b="1" dirty="0">
                <a:sym typeface="Wingdings" pitchFamily="2" charset="2"/>
              </a:rPr>
              <a:t>EXISTS / NOT EXISTS Clauses</a:t>
            </a:r>
          </a:p>
          <a:p>
            <a:r>
              <a:rPr lang="en-US" dirty="0"/>
              <a:t>The EXISTS function in SQL is used to check whether the result of a nested query is empty (contains no tuples) or not.</a:t>
            </a:r>
            <a:endParaRPr lang="en-US" dirty="0">
              <a:sym typeface="Wingdings" pitchFamily="2" charset="2"/>
            </a:endParaRPr>
          </a:p>
          <a:p>
            <a:pPr>
              <a:lnSpc>
                <a:spcPct val="150000"/>
              </a:lnSpc>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6324808"/>
          </a:xfrm>
          <a:prstGeom prst="rect">
            <a:avLst/>
          </a:prstGeom>
        </p:spPr>
        <p:txBody>
          <a:bodyPr wrap="square">
            <a:spAutoFit/>
          </a:bodyPr>
          <a:lstStyle/>
          <a:p>
            <a:pPr algn="ctr">
              <a:lnSpc>
                <a:spcPct val="150000"/>
              </a:lnSpc>
            </a:pPr>
            <a:r>
              <a:rPr lang="en-US" b="1" dirty="0">
                <a:sym typeface="Wingdings" pitchFamily="2" charset="2"/>
              </a:rPr>
              <a:t>IN / NOT IN Clauses </a:t>
            </a:r>
          </a:p>
          <a:p>
            <a:pPr algn="ctr">
              <a:lnSpc>
                <a:spcPct val="150000"/>
              </a:lnSpc>
            </a:pPr>
            <a:r>
              <a:rPr lang="en-US" b="1" dirty="0">
                <a:sym typeface="Wingdings" pitchFamily="2" charset="2"/>
              </a:rPr>
              <a:t>(Query &amp; sub query are independent)</a:t>
            </a:r>
            <a:endParaRPr lang="en-US" dirty="0">
              <a:sym typeface="Wingdings" pitchFamily="2" charset="2"/>
            </a:endParaRPr>
          </a:p>
          <a:p>
            <a:pPr>
              <a:lnSpc>
                <a:spcPct val="150000"/>
              </a:lnSpc>
            </a:pPr>
            <a:r>
              <a:rPr lang="en-US" dirty="0">
                <a:sym typeface="Wingdings" pitchFamily="2" charset="2"/>
              </a:rPr>
              <a:t>1. </a:t>
            </a:r>
            <a:r>
              <a:rPr lang="en-US" dirty="0" err="1">
                <a:sym typeface="Wingdings" pitchFamily="2" charset="2"/>
              </a:rPr>
              <a:t>Eg</a:t>
            </a:r>
            <a:r>
              <a:rPr lang="en-US" dirty="0">
                <a:sym typeface="Wingdings" pitchFamily="2" charset="2"/>
              </a:rPr>
              <a:t> for use of IN : Find the names of sailors who have reserved boat 103.</a:t>
            </a:r>
          </a:p>
          <a:p>
            <a:r>
              <a:rPr lang="en-US" b="1" dirty="0"/>
              <a:t>SELECT S.SNAME</a:t>
            </a:r>
            <a:endParaRPr lang="en-US" dirty="0"/>
          </a:p>
          <a:p>
            <a:r>
              <a:rPr lang="en-US" b="1" dirty="0"/>
              <a:t>FROM SAILORS S, RESERVES R</a:t>
            </a:r>
            <a:endParaRPr lang="en-US" dirty="0"/>
          </a:p>
          <a:p>
            <a:r>
              <a:rPr lang="en-US" b="1" dirty="0"/>
              <a:t>WHERE S.SID = R.SID AND R.BID=103;</a:t>
            </a:r>
          </a:p>
          <a:p>
            <a:pPr algn="ctr"/>
            <a:r>
              <a:rPr lang="en-US" b="1" dirty="0"/>
              <a:t>OR</a:t>
            </a:r>
          </a:p>
          <a:p>
            <a:r>
              <a:rPr lang="en-US" b="1" dirty="0"/>
              <a:t>SELECT S.SNAME</a:t>
            </a:r>
            <a:endParaRPr lang="en-US" dirty="0"/>
          </a:p>
          <a:p>
            <a:r>
              <a:rPr lang="en-US" b="1" dirty="0"/>
              <a:t>FROM SAILORS S</a:t>
            </a:r>
          </a:p>
          <a:p>
            <a:r>
              <a:rPr lang="en-US" b="1" dirty="0"/>
              <a:t>WHERE S.SID IN (  SELECT R.SID</a:t>
            </a:r>
            <a:endParaRPr lang="en-US" dirty="0"/>
          </a:p>
          <a:p>
            <a:r>
              <a:rPr lang="en-US" b="1" dirty="0"/>
              <a:t>		FROM RESERVES R</a:t>
            </a:r>
          </a:p>
          <a:p>
            <a:r>
              <a:rPr lang="en-US" b="1" dirty="0"/>
              <a:t>		WHERE R.BID=103);</a:t>
            </a:r>
          </a:p>
          <a:p>
            <a:endParaRPr lang="en-US" dirty="0">
              <a:sym typeface="Wingdings" pitchFamily="2" charset="2"/>
            </a:endParaRPr>
          </a:p>
          <a:p>
            <a:r>
              <a:rPr lang="en-US" dirty="0">
                <a:sym typeface="Wingdings" pitchFamily="2" charset="2"/>
              </a:rPr>
              <a:t>2. </a:t>
            </a:r>
            <a:r>
              <a:rPr lang="en-US" dirty="0" err="1">
                <a:sym typeface="Wingdings" pitchFamily="2" charset="2"/>
              </a:rPr>
              <a:t>Eg</a:t>
            </a:r>
            <a:r>
              <a:rPr lang="en-US" dirty="0">
                <a:sym typeface="Wingdings" pitchFamily="2" charset="2"/>
              </a:rPr>
              <a:t> for use of NOT IN : To find the names of sailors who have not reserved boat 103, we just change IN to NOT IN as shown below.</a:t>
            </a:r>
          </a:p>
          <a:p>
            <a:endParaRPr lang="en-US" dirty="0">
              <a:sym typeface="Wingdings" pitchFamily="2" charset="2"/>
            </a:endParaRPr>
          </a:p>
          <a:p>
            <a:r>
              <a:rPr lang="en-US" b="1" dirty="0"/>
              <a:t>SELECT S.SNAME</a:t>
            </a:r>
            <a:endParaRPr lang="en-US" dirty="0"/>
          </a:p>
          <a:p>
            <a:r>
              <a:rPr lang="en-US" b="1" dirty="0"/>
              <a:t>FROM SAILORS S</a:t>
            </a:r>
          </a:p>
          <a:p>
            <a:r>
              <a:rPr lang="en-US" b="1" dirty="0"/>
              <a:t>WHERE S.SID NOT IN (  SELECT R.SID</a:t>
            </a:r>
            <a:endParaRPr lang="en-US" dirty="0"/>
          </a:p>
          <a:p>
            <a:r>
              <a:rPr lang="en-US" b="1" dirty="0"/>
              <a:t>		        FROM RESERVES R</a:t>
            </a:r>
          </a:p>
          <a:p>
            <a:r>
              <a:rPr lang="en-US" b="1" dirty="0"/>
              <a:t>		        WHERE R.BID=103);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1892826"/>
          </a:xfrm>
          <a:prstGeom prst="rect">
            <a:avLst/>
          </a:prstGeom>
        </p:spPr>
        <p:txBody>
          <a:bodyPr wrap="square">
            <a:spAutoFit/>
          </a:bodyPr>
          <a:lstStyle/>
          <a:p>
            <a:pPr>
              <a:lnSpc>
                <a:spcPct val="150000"/>
              </a:lnSpc>
            </a:pPr>
            <a:r>
              <a:rPr lang="en-US" dirty="0">
                <a:sym typeface="Wingdings" pitchFamily="2" charset="2"/>
              </a:rPr>
              <a:t>3. </a:t>
            </a:r>
            <a:r>
              <a:rPr lang="en-US" dirty="0" err="1">
                <a:sym typeface="Wingdings" pitchFamily="2" charset="2"/>
              </a:rPr>
              <a:t>Eg</a:t>
            </a:r>
            <a:r>
              <a:rPr lang="en-US" dirty="0">
                <a:sym typeface="Wingdings" pitchFamily="2" charset="2"/>
              </a:rPr>
              <a:t> for use of IN : Find the names of sailors who have reserved a red boat.</a:t>
            </a:r>
          </a:p>
          <a:p>
            <a:r>
              <a:rPr lang="en-US" b="1" dirty="0"/>
              <a:t>SELECT S.SNAME</a:t>
            </a:r>
            <a:endParaRPr lang="en-US" dirty="0"/>
          </a:p>
          <a:p>
            <a:r>
              <a:rPr lang="en-US" b="1" dirty="0"/>
              <a:t>FROM SAILORS  S, BOATS  B, RESERVES  R</a:t>
            </a:r>
            <a:endParaRPr lang="en-US" dirty="0"/>
          </a:p>
          <a:p>
            <a:r>
              <a:rPr lang="en-US" b="1" dirty="0"/>
              <a:t>WHERE S.SID = R.SID AND B.BID = R.BID AND B.COLOR=</a:t>
            </a:r>
            <a:r>
              <a:rPr lang="en-US" dirty="0"/>
              <a:t>"</a:t>
            </a:r>
            <a:r>
              <a:rPr lang="en-US" b="1" dirty="0"/>
              <a:t>RED</a:t>
            </a:r>
            <a:r>
              <a:rPr lang="en-US" dirty="0"/>
              <a:t>"</a:t>
            </a:r>
            <a:r>
              <a:rPr lang="en-US" b="1" dirty="0"/>
              <a:t>;</a:t>
            </a:r>
            <a:endParaRPr lang="en-US" dirty="0"/>
          </a:p>
          <a:p>
            <a:pPr algn="ctr"/>
            <a:r>
              <a:rPr lang="en-US" b="1" dirty="0"/>
              <a:t>OR</a:t>
            </a:r>
          </a:p>
          <a:p>
            <a:endParaRPr 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4108817"/>
          </a:xfrm>
          <a:prstGeom prst="rect">
            <a:avLst/>
          </a:prstGeom>
        </p:spPr>
        <p:txBody>
          <a:bodyPr wrap="square">
            <a:spAutoFit/>
          </a:bodyPr>
          <a:lstStyle/>
          <a:p>
            <a:pPr>
              <a:lnSpc>
                <a:spcPct val="150000"/>
              </a:lnSpc>
            </a:pPr>
            <a:r>
              <a:rPr lang="en-US" dirty="0">
                <a:sym typeface="Wingdings" pitchFamily="2" charset="2"/>
              </a:rPr>
              <a:t>3. </a:t>
            </a:r>
            <a:r>
              <a:rPr lang="en-US" dirty="0" err="1">
                <a:sym typeface="Wingdings" pitchFamily="2" charset="2"/>
              </a:rPr>
              <a:t>Eg</a:t>
            </a:r>
            <a:r>
              <a:rPr lang="en-US" dirty="0">
                <a:sym typeface="Wingdings" pitchFamily="2" charset="2"/>
              </a:rPr>
              <a:t> for use of IN : Find the names of sailors who have reserved a red boat.</a:t>
            </a:r>
          </a:p>
          <a:p>
            <a:r>
              <a:rPr lang="en-US" b="1" dirty="0"/>
              <a:t>SELECT S.SNAME</a:t>
            </a:r>
            <a:endParaRPr lang="en-US" dirty="0"/>
          </a:p>
          <a:p>
            <a:r>
              <a:rPr lang="en-US" b="1" dirty="0"/>
              <a:t>FROM SAILORS  S, BOATS  B, RESERVES  R</a:t>
            </a:r>
            <a:endParaRPr lang="en-US" dirty="0"/>
          </a:p>
          <a:p>
            <a:r>
              <a:rPr lang="en-US" b="1" dirty="0"/>
              <a:t>WHERE S.SID = R.SID AND B.BID = R.BID AND B.COLOR=</a:t>
            </a:r>
            <a:r>
              <a:rPr lang="en-US" dirty="0"/>
              <a:t>"</a:t>
            </a:r>
            <a:r>
              <a:rPr lang="en-US" b="1" dirty="0"/>
              <a:t>RED</a:t>
            </a:r>
            <a:r>
              <a:rPr lang="en-US" dirty="0"/>
              <a:t>"</a:t>
            </a:r>
            <a:r>
              <a:rPr lang="en-US" b="1" dirty="0"/>
              <a:t>;</a:t>
            </a:r>
            <a:endParaRPr lang="en-US" dirty="0"/>
          </a:p>
          <a:p>
            <a:pPr algn="ctr"/>
            <a:r>
              <a:rPr lang="en-US" b="1" dirty="0"/>
              <a:t>OR</a:t>
            </a:r>
          </a:p>
          <a:p>
            <a:r>
              <a:rPr lang="en-US" b="1" dirty="0"/>
              <a:t>SELECT S.SNAME</a:t>
            </a:r>
            <a:endParaRPr lang="en-US" dirty="0"/>
          </a:p>
          <a:p>
            <a:r>
              <a:rPr lang="en-US" b="1" dirty="0"/>
              <a:t>FROM SAILORS S</a:t>
            </a:r>
          </a:p>
          <a:p>
            <a:r>
              <a:rPr lang="en-US" b="1" dirty="0"/>
              <a:t>WHERE S.SID IN (  SELECT R.SID</a:t>
            </a:r>
            <a:endParaRPr lang="en-US" dirty="0"/>
          </a:p>
          <a:p>
            <a:r>
              <a:rPr lang="en-US" b="1" dirty="0"/>
              <a:t>		FROM RESERVES R</a:t>
            </a:r>
          </a:p>
          <a:p>
            <a:r>
              <a:rPr lang="en-US" b="1" dirty="0"/>
              <a:t>		WHERE R.BID IN  ( SELECT B.BID</a:t>
            </a:r>
          </a:p>
          <a:p>
            <a:r>
              <a:rPr lang="en-US" b="1" dirty="0"/>
              <a:t>				 FROM BOATS B</a:t>
            </a:r>
          </a:p>
          <a:p>
            <a:r>
              <a:rPr lang="en-US" b="1" dirty="0"/>
              <a:t>				 WHERE B.COLOR = “RED”));</a:t>
            </a:r>
          </a:p>
          <a:p>
            <a:r>
              <a:rPr lang="en-US" dirty="0">
                <a:sym typeface="Wingdings" pitchFamily="2" charset="2"/>
              </a:rPr>
              <a:t>4. </a:t>
            </a:r>
            <a:r>
              <a:rPr lang="en-US" dirty="0" err="1">
                <a:sym typeface="Wingdings" pitchFamily="2" charset="2"/>
              </a:rPr>
              <a:t>Eg</a:t>
            </a:r>
            <a:r>
              <a:rPr lang="en-US" dirty="0">
                <a:sym typeface="Wingdings" pitchFamily="2" charset="2"/>
              </a:rPr>
              <a:t> for use of NOT IN : Find the names of sailors who have not reserved a red boat., we just change IN to NOT IN as shown below.</a:t>
            </a:r>
          </a:p>
        </p:txBody>
      </p:sp>
    </p:spTree>
    <p:extLst>
      <p:ext uri="{BB962C8B-B14F-4D97-AF65-F5344CB8AC3E}">
        <p14:creationId xmlns:p14="http://schemas.microsoft.com/office/powerpoint/2010/main" val="4118734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6047809"/>
          </a:xfrm>
          <a:prstGeom prst="rect">
            <a:avLst/>
          </a:prstGeom>
        </p:spPr>
        <p:txBody>
          <a:bodyPr wrap="square">
            <a:spAutoFit/>
          </a:bodyPr>
          <a:lstStyle/>
          <a:p>
            <a:pPr>
              <a:lnSpc>
                <a:spcPct val="150000"/>
              </a:lnSpc>
            </a:pPr>
            <a:r>
              <a:rPr lang="en-US" dirty="0">
                <a:sym typeface="Wingdings" pitchFamily="2" charset="2"/>
              </a:rPr>
              <a:t>3. </a:t>
            </a:r>
            <a:r>
              <a:rPr lang="en-US" dirty="0" err="1">
                <a:sym typeface="Wingdings" pitchFamily="2" charset="2"/>
              </a:rPr>
              <a:t>Eg</a:t>
            </a:r>
            <a:r>
              <a:rPr lang="en-US" dirty="0">
                <a:sym typeface="Wingdings" pitchFamily="2" charset="2"/>
              </a:rPr>
              <a:t> for use of IN : Find the names of sailors who have reserved a red boat.</a:t>
            </a:r>
          </a:p>
          <a:p>
            <a:r>
              <a:rPr lang="en-US" b="1" dirty="0"/>
              <a:t>SELECT S.SNAME</a:t>
            </a:r>
            <a:endParaRPr lang="en-US" dirty="0"/>
          </a:p>
          <a:p>
            <a:r>
              <a:rPr lang="en-US" b="1" dirty="0"/>
              <a:t>FROM SAILORS  S, BOATS  B, RESERVES  R</a:t>
            </a:r>
            <a:endParaRPr lang="en-US" dirty="0"/>
          </a:p>
          <a:p>
            <a:r>
              <a:rPr lang="en-US" b="1" dirty="0"/>
              <a:t>WHERE S.SID = R.SID AND B.BID = R.BID AND B.COLOR=</a:t>
            </a:r>
            <a:r>
              <a:rPr lang="en-US" dirty="0"/>
              <a:t>"</a:t>
            </a:r>
            <a:r>
              <a:rPr lang="en-US" b="1" dirty="0"/>
              <a:t>RED</a:t>
            </a:r>
            <a:r>
              <a:rPr lang="en-US" dirty="0"/>
              <a:t>"</a:t>
            </a:r>
            <a:r>
              <a:rPr lang="en-US" b="1" dirty="0"/>
              <a:t>;</a:t>
            </a:r>
            <a:endParaRPr lang="en-US" dirty="0"/>
          </a:p>
          <a:p>
            <a:pPr algn="ctr"/>
            <a:r>
              <a:rPr lang="en-US" b="1" dirty="0"/>
              <a:t>OR</a:t>
            </a:r>
          </a:p>
          <a:p>
            <a:r>
              <a:rPr lang="en-US" b="1" dirty="0"/>
              <a:t>SELECT S.SNAME</a:t>
            </a:r>
            <a:endParaRPr lang="en-US" dirty="0"/>
          </a:p>
          <a:p>
            <a:r>
              <a:rPr lang="en-US" b="1" dirty="0"/>
              <a:t>FROM SAILORS S</a:t>
            </a:r>
          </a:p>
          <a:p>
            <a:r>
              <a:rPr lang="en-US" b="1" dirty="0"/>
              <a:t>WHERE S.SID IN (  SELECT R.SID</a:t>
            </a:r>
            <a:endParaRPr lang="en-US" dirty="0"/>
          </a:p>
          <a:p>
            <a:r>
              <a:rPr lang="en-US" b="1" dirty="0"/>
              <a:t>		FROM RESERVES R</a:t>
            </a:r>
          </a:p>
          <a:p>
            <a:r>
              <a:rPr lang="en-US" b="1" dirty="0"/>
              <a:t>		WHERE R.BID IN  ( SELECT B.BID</a:t>
            </a:r>
          </a:p>
          <a:p>
            <a:r>
              <a:rPr lang="en-US" b="1" dirty="0"/>
              <a:t>				 FROM BOATS B</a:t>
            </a:r>
          </a:p>
          <a:p>
            <a:r>
              <a:rPr lang="en-US" b="1" dirty="0"/>
              <a:t>				 WHERE B.COLOR = “RED”));</a:t>
            </a:r>
          </a:p>
          <a:p>
            <a:r>
              <a:rPr lang="en-US" dirty="0">
                <a:sym typeface="Wingdings" pitchFamily="2" charset="2"/>
              </a:rPr>
              <a:t>4. </a:t>
            </a:r>
            <a:r>
              <a:rPr lang="en-US" dirty="0" err="1">
                <a:sym typeface="Wingdings" pitchFamily="2" charset="2"/>
              </a:rPr>
              <a:t>Eg</a:t>
            </a:r>
            <a:r>
              <a:rPr lang="en-US" dirty="0">
                <a:sym typeface="Wingdings" pitchFamily="2" charset="2"/>
              </a:rPr>
              <a:t> for use of NOT IN : Find the names of sailors who have not reserved a red boat., we just change IN to NOT IN as shown below.</a:t>
            </a:r>
          </a:p>
          <a:p>
            <a:r>
              <a:rPr lang="en-US" b="1" dirty="0"/>
              <a:t>SELECT S.SNAME</a:t>
            </a:r>
            <a:endParaRPr lang="en-US" dirty="0"/>
          </a:p>
          <a:p>
            <a:r>
              <a:rPr lang="en-US" b="1" dirty="0"/>
              <a:t>FROM SAILORS S</a:t>
            </a:r>
          </a:p>
          <a:p>
            <a:r>
              <a:rPr lang="en-US" b="1" dirty="0"/>
              <a:t>WHERE S.SID NOT IN (  SELECT R.SID</a:t>
            </a:r>
            <a:endParaRPr lang="en-US" dirty="0"/>
          </a:p>
          <a:p>
            <a:r>
              <a:rPr lang="en-US" b="1" dirty="0"/>
              <a:t>		FROM RESERVES R</a:t>
            </a:r>
          </a:p>
          <a:p>
            <a:r>
              <a:rPr lang="en-US" b="1" dirty="0"/>
              <a:t>		WHERE R.BID NOT IN  ( SELECT B.BID</a:t>
            </a:r>
          </a:p>
          <a:p>
            <a:r>
              <a:rPr lang="en-US" b="1" dirty="0"/>
              <a:t>				 FROM BOATS B</a:t>
            </a:r>
          </a:p>
          <a:p>
            <a:r>
              <a:rPr lang="en-US" b="1" dirty="0"/>
              <a:t>				 WHERE B.COLOR = “RED”));</a:t>
            </a:r>
          </a:p>
        </p:txBody>
      </p:sp>
    </p:spTree>
    <p:extLst>
      <p:ext uri="{BB962C8B-B14F-4D97-AF65-F5344CB8AC3E}">
        <p14:creationId xmlns:p14="http://schemas.microsoft.com/office/powerpoint/2010/main" val="3521108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601807"/>
          </a:xfrm>
          <a:prstGeom prst="rect">
            <a:avLst/>
          </a:prstGeom>
        </p:spPr>
        <p:txBody>
          <a:bodyPr wrap="square">
            <a:spAutoFit/>
          </a:bodyPr>
          <a:lstStyle/>
          <a:p>
            <a:pPr algn="ctr"/>
            <a:r>
              <a:rPr lang="en-US" b="1" dirty="0">
                <a:sym typeface="Wingdings" pitchFamily="2" charset="2"/>
              </a:rPr>
              <a:t>EXISTS / NOT EXISTS Clauses </a:t>
            </a:r>
          </a:p>
          <a:p>
            <a:pPr algn="ctr"/>
            <a:r>
              <a:rPr lang="en-US" b="1" dirty="0">
                <a:sym typeface="Wingdings" pitchFamily="2" charset="2"/>
              </a:rPr>
              <a:t>(Inner query depends on the row that is being currently being examined in the outer query)</a:t>
            </a:r>
          </a:p>
          <a:p>
            <a:pPr>
              <a:lnSpc>
                <a:spcPct val="150000"/>
              </a:lnSpc>
            </a:pPr>
            <a:r>
              <a:rPr lang="en-US" dirty="0">
                <a:sym typeface="Wingdings" pitchFamily="2" charset="2"/>
              </a:rPr>
              <a:t>1. </a:t>
            </a:r>
            <a:r>
              <a:rPr lang="en-US" dirty="0" err="1">
                <a:sym typeface="Wingdings" pitchFamily="2" charset="2"/>
              </a:rPr>
              <a:t>Eg</a:t>
            </a:r>
            <a:r>
              <a:rPr lang="en-US" dirty="0">
                <a:sym typeface="Wingdings" pitchFamily="2" charset="2"/>
              </a:rPr>
              <a:t> for use of EXISTS : Find the names of sailors who have reserved boat 103.</a:t>
            </a:r>
          </a:p>
          <a:p>
            <a:r>
              <a:rPr lang="en-US" b="1" dirty="0"/>
              <a:t>SELECT S.SNAME</a:t>
            </a:r>
            <a:endParaRPr lang="en-US" dirty="0"/>
          </a:p>
          <a:p>
            <a:r>
              <a:rPr lang="en-US" b="1" dirty="0"/>
              <a:t>FROM SAILORS S, RESERVES R</a:t>
            </a:r>
            <a:endParaRPr lang="en-US" dirty="0"/>
          </a:p>
          <a:p>
            <a:r>
              <a:rPr lang="en-US" b="1" dirty="0"/>
              <a:t>WHERE S.SID = R.SID AND R.BID=103;</a:t>
            </a:r>
          </a:p>
          <a:p>
            <a:pPr algn="ctr"/>
            <a:r>
              <a:rPr lang="en-US" b="1" dirty="0"/>
              <a:t>OR</a:t>
            </a:r>
          </a:p>
          <a:p>
            <a:r>
              <a:rPr lang="en-US" b="1" dirty="0"/>
              <a:t>SELECT S.SNAME</a:t>
            </a:r>
            <a:endParaRPr lang="en-US" dirty="0"/>
          </a:p>
          <a:p>
            <a:r>
              <a:rPr lang="en-US" b="1" dirty="0"/>
              <a:t>FROM SAILORS S</a:t>
            </a:r>
          </a:p>
          <a:p>
            <a:r>
              <a:rPr lang="en-US" b="1" dirty="0"/>
              <a:t>WHERE  EXISTS (  SELECT *</a:t>
            </a:r>
            <a:endParaRPr lang="en-US" dirty="0"/>
          </a:p>
          <a:p>
            <a:r>
              <a:rPr lang="en-US" b="1" dirty="0"/>
              <a:t>		FROM RESERVES R</a:t>
            </a:r>
          </a:p>
          <a:p>
            <a:r>
              <a:rPr lang="en-US" b="1" dirty="0"/>
              <a:t>		WHERE R.BID=103 AND R.SID = S.SID );</a:t>
            </a:r>
          </a:p>
          <a:p>
            <a:endParaRPr lang="en-US" dirty="0">
              <a:sym typeface="Wingdings" pitchFamily="2" charset="2"/>
            </a:endParaRPr>
          </a:p>
          <a:p>
            <a:r>
              <a:rPr lang="en-US" dirty="0">
                <a:sym typeface="Wingdings" pitchFamily="2" charset="2"/>
              </a:rPr>
              <a:t>2. </a:t>
            </a:r>
            <a:r>
              <a:rPr lang="en-US" dirty="0" err="1">
                <a:sym typeface="Wingdings" pitchFamily="2" charset="2"/>
              </a:rPr>
              <a:t>Eg</a:t>
            </a:r>
            <a:r>
              <a:rPr lang="en-US" dirty="0">
                <a:sym typeface="Wingdings" pitchFamily="2" charset="2"/>
              </a:rPr>
              <a:t> for use of NOT EXISTS : To find the names of sailors who have not reserved boat 103, we just change EXISTS to NOT EXISTS as shown below.</a:t>
            </a:r>
          </a:p>
          <a:p>
            <a:endParaRPr lang="en-US" dirty="0">
              <a:sym typeface="Wingdings" pitchFamily="2" charset="2"/>
            </a:endParaRPr>
          </a:p>
          <a:p>
            <a:r>
              <a:rPr lang="en-US" b="1" dirty="0"/>
              <a:t>SELECT S.SNAME</a:t>
            </a:r>
            <a:endParaRPr lang="en-US" dirty="0"/>
          </a:p>
          <a:p>
            <a:r>
              <a:rPr lang="en-US" b="1" dirty="0"/>
              <a:t>FROM SAILORS S</a:t>
            </a:r>
          </a:p>
          <a:p>
            <a:r>
              <a:rPr lang="en-US" b="1" dirty="0"/>
              <a:t>WHERE  NOT EXISTS (  SELECT *</a:t>
            </a:r>
            <a:endParaRPr lang="en-US" dirty="0"/>
          </a:p>
          <a:p>
            <a:r>
              <a:rPr lang="en-US" b="1" dirty="0"/>
              <a:t>		FROM RESERVES R</a:t>
            </a:r>
          </a:p>
          <a:p>
            <a:r>
              <a:rPr lang="en-US" b="1" dirty="0"/>
              <a:t>		WHERE R.BID=103 AND R.SID = S.SID );</a:t>
            </a:r>
            <a:endParaRPr lang="en-US" b="1" dirty="0">
              <a:sym typeface="Wingdings" pitchFamily="2" charset="2"/>
            </a:endParaRPr>
          </a:p>
          <a:p>
            <a:pPr algn="ct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6601807"/>
          </a:xfrm>
          <a:prstGeom prst="rect">
            <a:avLst/>
          </a:prstGeom>
        </p:spPr>
        <p:txBody>
          <a:bodyPr wrap="square">
            <a:spAutoFit/>
          </a:bodyPr>
          <a:lstStyle/>
          <a:p>
            <a:pPr>
              <a:lnSpc>
                <a:spcPct val="150000"/>
              </a:lnSpc>
            </a:pPr>
            <a:r>
              <a:rPr lang="en-US" dirty="0">
                <a:sym typeface="Wingdings" pitchFamily="2" charset="2"/>
              </a:rPr>
              <a:t>3. </a:t>
            </a:r>
            <a:r>
              <a:rPr lang="en-US" dirty="0" err="1">
                <a:sym typeface="Wingdings" pitchFamily="2" charset="2"/>
              </a:rPr>
              <a:t>Eg</a:t>
            </a:r>
            <a:r>
              <a:rPr lang="en-US" dirty="0">
                <a:sym typeface="Wingdings" pitchFamily="2" charset="2"/>
              </a:rPr>
              <a:t> for use of EXISTS : Find the names of sailors who have reserved a red boat.</a:t>
            </a:r>
          </a:p>
          <a:p>
            <a:r>
              <a:rPr lang="en-US" b="1" dirty="0"/>
              <a:t>SELECT S.SNAME</a:t>
            </a:r>
            <a:endParaRPr lang="en-US" dirty="0"/>
          </a:p>
          <a:p>
            <a:r>
              <a:rPr lang="en-US" b="1" dirty="0"/>
              <a:t>FROM SAILORS  S, BOATS  B, RESERVES  R</a:t>
            </a:r>
            <a:endParaRPr lang="en-US" dirty="0"/>
          </a:p>
          <a:p>
            <a:r>
              <a:rPr lang="en-US" b="1" dirty="0"/>
              <a:t>WHERE S.SID = R.SID AND B.BID = R.BID AND B.COLOR=</a:t>
            </a:r>
            <a:r>
              <a:rPr lang="en-US" dirty="0"/>
              <a:t>"</a:t>
            </a:r>
            <a:r>
              <a:rPr lang="en-US" b="1" dirty="0"/>
              <a:t>RED</a:t>
            </a:r>
            <a:r>
              <a:rPr lang="en-US" dirty="0"/>
              <a:t>"</a:t>
            </a:r>
            <a:r>
              <a:rPr lang="en-US" b="1" dirty="0"/>
              <a:t>;</a:t>
            </a:r>
            <a:endParaRPr lang="en-US" dirty="0"/>
          </a:p>
          <a:p>
            <a:pPr algn="ctr"/>
            <a:r>
              <a:rPr lang="en-US" b="1" dirty="0"/>
              <a:t>OR</a:t>
            </a:r>
          </a:p>
          <a:p>
            <a:r>
              <a:rPr lang="en-US" b="1" dirty="0"/>
              <a:t>SELECT S.SNAME</a:t>
            </a:r>
          </a:p>
          <a:p>
            <a:r>
              <a:rPr lang="en-US" b="1" dirty="0"/>
              <a:t>FROM SAILORS S</a:t>
            </a:r>
          </a:p>
          <a:p>
            <a:r>
              <a:rPr lang="en-US" b="1" dirty="0"/>
              <a:t>WHERE  EXISTS ( SELECT *</a:t>
            </a:r>
          </a:p>
          <a:p>
            <a:r>
              <a:rPr lang="en-US" b="1" dirty="0"/>
              <a:t>	             FROM RESERVES R</a:t>
            </a:r>
          </a:p>
          <a:p>
            <a:r>
              <a:rPr lang="en-US" b="1" dirty="0"/>
              <a:t>	             WHERE EXISTS ( SELECT  *</a:t>
            </a:r>
          </a:p>
          <a:p>
            <a:r>
              <a:rPr lang="en-US" b="1" dirty="0"/>
              <a:t>			        FROM BOATS B</a:t>
            </a:r>
          </a:p>
          <a:p>
            <a:r>
              <a:rPr lang="en-US" b="1" dirty="0"/>
              <a:t>		                        WHERE B.COLOR = "RED" AND B.BID=R.BID AND R.SID = S.SID ));</a:t>
            </a:r>
          </a:p>
          <a:p>
            <a:r>
              <a:rPr lang="en-US" dirty="0">
                <a:sym typeface="Wingdings" pitchFamily="2" charset="2"/>
              </a:rPr>
              <a:t>4. </a:t>
            </a:r>
            <a:r>
              <a:rPr lang="en-US" dirty="0" err="1">
                <a:sym typeface="Wingdings" pitchFamily="2" charset="2"/>
              </a:rPr>
              <a:t>Eg</a:t>
            </a:r>
            <a:r>
              <a:rPr lang="en-US" dirty="0">
                <a:sym typeface="Wingdings" pitchFamily="2" charset="2"/>
              </a:rPr>
              <a:t> for use of NOT EXISTS : Find the names of sailors who have not reserved a red boat., we just change EXISTS to NOT EXISTS as shown below.</a:t>
            </a:r>
          </a:p>
          <a:p>
            <a:r>
              <a:rPr lang="en-US" b="1" dirty="0"/>
              <a:t>SELECT S.SNAME</a:t>
            </a:r>
          </a:p>
          <a:p>
            <a:r>
              <a:rPr lang="en-US" b="1" dirty="0"/>
              <a:t>FROM SAILORS S</a:t>
            </a:r>
          </a:p>
          <a:p>
            <a:r>
              <a:rPr lang="en-US" b="1" dirty="0"/>
              <a:t>WHERE  NOT EXISTS ( SELECT *</a:t>
            </a:r>
          </a:p>
          <a:p>
            <a:r>
              <a:rPr lang="en-US" b="1" dirty="0"/>
              <a:t>	             FROM RESERVES R</a:t>
            </a:r>
          </a:p>
          <a:p>
            <a:r>
              <a:rPr lang="en-US" b="1" dirty="0"/>
              <a:t>	             WHERE NOT EXISTS( SELECT  *</a:t>
            </a:r>
          </a:p>
          <a:p>
            <a:r>
              <a:rPr lang="en-US" b="1" dirty="0"/>
              <a:t>			        FROM BOATS B</a:t>
            </a:r>
          </a:p>
          <a:p>
            <a:r>
              <a:rPr lang="en-US" b="1" dirty="0"/>
              <a:t>		                        WHERE B.COLOR = "RED" AND B.BID=R.BID AND R.SID = S.SID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1061829"/>
          </a:xfrm>
          <a:prstGeom prst="rect">
            <a:avLst/>
          </a:prstGeom>
        </p:spPr>
        <p:txBody>
          <a:bodyPr wrap="square">
            <a:spAutoFit/>
          </a:bodyPr>
          <a:lstStyle/>
          <a:p>
            <a:pPr>
              <a:lnSpc>
                <a:spcPct val="150000"/>
              </a:lnSpc>
            </a:pPr>
            <a:r>
              <a:rPr lang="en-US" dirty="0">
                <a:sym typeface="Wingdings" pitchFamily="2" charset="2"/>
              </a:rPr>
              <a:t>5. Find the names of sailors who have reserved a red boat  &amp; a green boat.</a:t>
            </a:r>
          </a:p>
          <a:p>
            <a:endParaRPr lang="en-US" b="1" dirty="0"/>
          </a:p>
          <a:p>
            <a:endParaRPr lang="en-US" dirty="0">
              <a:sym typeface="Wingdings"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4247317"/>
          </a:xfrm>
          <a:prstGeom prst="rect">
            <a:avLst/>
          </a:prstGeom>
        </p:spPr>
        <p:txBody>
          <a:bodyPr wrap="square">
            <a:spAutoFit/>
          </a:bodyPr>
          <a:lstStyle/>
          <a:p>
            <a:r>
              <a:rPr lang="en-US" b="1" dirty="0"/>
              <a:t>DCL (Data Control Language):</a:t>
            </a:r>
          </a:p>
          <a:p>
            <a:pPr algn="just"/>
            <a:r>
              <a:rPr lang="en-US" dirty="0"/>
              <a:t>Data control commands in SQL allow you to control access to data within the database. These DCL commands are normally used to create objects related to user access and also control the distribution of privileges among users. Some data control commands are as follows:</a:t>
            </a:r>
          </a:p>
          <a:p>
            <a:pPr algn="just"/>
            <a:r>
              <a:rPr lang="en-US" b="1" dirty="0"/>
              <a:t>ALTER PASSWORD</a:t>
            </a:r>
          </a:p>
          <a:p>
            <a:pPr algn="just"/>
            <a:endParaRPr lang="en-US" b="1" dirty="0"/>
          </a:p>
          <a:p>
            <a:pPr algn="just"/>
            <a:r>
              <a:rPr lang="en-US" b="1" dirty="0"/>
              <a:t>GRANT</a:t>
            </a:r>
          </a:p>
          <a:p>
            <a:pPr algn="just"/>
            <a:endParaRPr lang="en-US" b="1" dirty="0"/>
          </a:p>
          <a:p>
            <a:pPr algn="just"/>
            <a:r>
              <a:rPr lang="en-US" b="1" dirty="0"/>
              <a:t>REVOKE</a:t>
            </a:r>
          </a:p>
          <a:p>
            <a:pPr algn="just"/>
            <a:endParaRPr lang="en-US" b="1" dirty="0"/>
          </a:p>
          <a:p>
            <a:pPr algn="just"/>
            <a:r>
              <a:rPr lang="en-US" b="1" dirty="0"/>
              <a:t>CREATE SYNONYM</a:t>
            </a:r>
          </a:p>
          <a:p>
            <a:pPr algn="just"/>
            <a:endParaRPr lang="en-US" dirty="0"/>
          </a:p>
          <a:p>
            <a:pPr algn="just"/>
            <a:r>
              <a:rPr lang="en-US" dirty="0"/>
              <a:t>You will find that these commands are often grouped with other commands.</a:t>
            </a:r>
          </a:p>
          <a:p>
            <a:endParaRPr 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3831818"/>
          </a:xfrm>
          <a:prstGeom prst="rect">
            <a:avLst/>
          </a:prstGeom>
        </p:spPr>
        <p:txBody>
          <a:bodyPr wrap="square">
            <a:spAutoFit/>
          </a:bodyPr>
          <a:lstStyle/>
          <a:p>
            <a:pPr>
              <a:lnSpc>
                <a:spcPct val="150000"/>
              </a:lnSpc>
            </a:pPr>
            <a:r>
              <a:rPr lang="en-US" dirty="0">
                <a:sym typeface="Wingdings" pitchFamily="2" charset="2"/>
              </a:rPr>
              <a:t>5. Find the names of sailors who have reserved a red boat  &amp; a green boat.</a:t>
            </a:r>
          </a:p>
          <a:p>
            <a:endParaRPr lang="en-US" b="1" dirty="0"/>
          </a:p>
          <a:p>
            <a:r>
              <a:rPr lang="en-US" b="1" dirty="0"/>
              <a:t>SELECT S.SNAME</a:t>
            </a:r>
            <a:endParaRPr lang="en-US" dirty="0"/>
          </a:p>
          <a:p>
            <a:r>
              <a:rPr lang="en-US" b="1" dirty="0"/>
              <a:t>FROM SAILORS  S, BOATS  B, RESERVES  R</a:t>
            </a:r>
            <a:endParaRPr lang="en-US" dirty="0"/>
          </a:p>
          <a:p>
            <a:r>
              <a:rPr lang="en-US" b="1" dirty="0"/>
              <a:t>WHERE S.SID = R.SID AND </a:t>
            </a:r>
          </a:p>
          <a:p>
            <a:r>
              <a:rPr lang="en-US" b="1" dirty="0"/>
              <a:t>              B.BID = R.BID AND </a:t>
            </a:r>
          </a:p>
          <a:p>
            <a:r>
              <a:rPr lang="en-US" b="1" dirty="0"/>
              <a:t>              B.COLOR=</a:t>
            </a:r>
            <a:r>
              <a:rPr lang="en-US" dirty="0"/>
              <a:t>"</a:t>
            </a:r>
            <a:r>
              <a:rPr lang="en-US" b="1" dirty="0"/>
              <a:t>RED</a:t>
            </a:r>
            <a:r>
              <a:rPr lang="en-US" dirty="0"/>
              <a:t>“ </a:t>
            </a:r>
            <a:r>
              <a:rPr lang="en-US" b="1" dirty="0"/>
              <a:t>AND </a:t>
            </a:r>
          </a:p>
          <a:p>
            <a:r>
              <a:rPr lang="en-US" b="1" dirty="0"/>
              <a:t>              S.SID IN  ( SELECT S1 .SID</a:t>
            </a:r>
          </a:p>
          <a:p>
            <a:r>
              <a:rPr lang="en-US" b="1" dirty="0"/>
              <a:t>		   FROM SAILORS  S1, BOATS  B1, RESERVES  R1</a:t>
            </a:r>
            <a:endParaRPr lang="en-US" dirty="0"/>
          </a:p>
          <a:p>
            <a:r>
              <a:rPr lang="en-US" b="1" dirty="0"/>
              <a:t>		   WHERE S1 .SID = R1 .SID AND </a:t>
            </a:r>
          </a:p>
          <a:p>
            <a:r>
              <a:rPr lang="en-US" b="1" dirty="0"/>
              <a:t>		   B1 .BID = R1 .BID AND </a:t>
            </a:r>
          </a:p>
          <a:p>
            <a:r>
              <a:rPr lang="en-US" b="1" dirty="0"/>
              <a:t>		   B1 .COLOR=</a:t>
            </a:r>
            <a:r>
              <a:rPr lang="en-US" dirty="0"/>
              <a:t>“</a:t>
            </a:r>
            <a:r>
              <a:rPr lang="en-US" b="1" dirty="0"/>
              <a:t>GREEN</a:t>
            </a:r>
            <a:r>
              <a:rPr lang="en-US" dirty="0"/>
              <a:t>“ );</a:t>
            </a:r>
          </a:p>
          <a:p>
            <a:endParaRPr lang="en-US" dirty="0">
              <a:sym typeface="Wingdings" pitchFamily="2" charset="2"/>
            </a:endParaRPr>
          </a:p>
        </p:txBody>
      </p:sp>
    </p:spTree>
    <p:extLst>
      <p:ext uri="{BB962C8B-B14F-4D97-AF65-F5344CB8AC3E}">
        <p14:creationId xmlns:p14="http://schemas.microsoft.com/office/powerpoint/2010/main" val="3113807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355312"/>
          </a:xfrm>
          <a:prstGeom prst="rect">
            <a:avLst/>
          </a:prstGeom>
        </p:spPr>
        <p:txBody>
          <a:bodyPr wrap="square">
            <a:spAutoFit/>
          </a:bodyPr>
          <a:lstStyle/>
          <a:p>
            <a:pPr algn="ctr"/>
            <a:r>
              <a:rPr lang="en-US" b="1" dirty="0">
                <a:sym typeface="Wingdings" pitchFamily="2" charset="2"/>
              </a:rPr>
              <a:t>Set Comparison Operators</a:t>
            </a:r>
          </a:p>
          <a:p>
            <a:endParaRPr lang="en-US" dirty="0">
              <a:sym typeface="Wingdings" pitchFamily="2" charset="2"/>
            </a:endParaRPr>
          </a:p>
          <a:p>
            <a:r>
              <a:rPr lang="en-US" dirty="0">
                <a:sym typeface="Wingdings" pitchFamily="2" charset="2"/>
              </a:rPr>
              <a:t>Here we have the comparison operators &lt;, &gt;, &lt;=, &gt;=, &lt;&gt;, = followed by ANY or ALL clauses.</a:t>
            </a:r>
          </a:p>
          <a:p>
            <a:endParaRPr lang="en-US" dirty="0">
              <a:sym typeface="Wingdings" pitchFamily="2" charset="2"/>
            </a:endParaRPr>
          </a:p>
          <a:p>
            <a:r>
              <a:rPr lang="en-US" dirty="0" err="1">
                <a:sym typeface="Wingdings" pitchFamily="2" charset="2"/>
              </a:rPr>
              <a:t>Eg</a:t>
            </a:r>
            <a:r>
              <a:rPr lang="en-US" dirty="0">
                <a:sym typeface="Wingdings" pitchFamily="2" charset="2"/>
              </a:rPr>
              <a:t>: Find the names of sailors who are older than some sailor called Andy.</a:t>
            </a:r>
          </a:p>
          <a:p>
            <a:r>
              <a:rPr lang="en-US" b="1" dirty="0">
                <a:sym typeface="Wingdings" pitchFamily="2" charset="2"/>
              </a:rPr>
              <a:t>SELECT S1.SNAME</a:t>
            </a:r>
          </a:p>
          <a:p>
            <a:r>
              <a:rPr lang="en-US" b="1" dirty="0">
                <a:sym typeface="Wingdings" pitchFamily="2" charset="2"/>
              </a:rPr>
              <a:t>FROM SAILORS S1</a:t>
            </a:r>
          </a:p>
          <a:p>
            <a:r>
              <a:rPr lang="en-US" b="1" dirty="0">
                <a:sym typeface="Wingdings" pitchFamily="2" charset="2"/>
              </a:rPr>
              <a:t>WHERE S1.AGE &gt; ANY ( SELECT S2.AGE</a:t>
            </a:r>
          </a:p>
          <a:p>
            <a:r>
              <a:rPr lang="en-US" b="1" dirty="0">
                <a:sym typeface="Wingdings" pitchFamily="2" charset="2"/>
              </a:rPr>
              <a:t>		         FROM SAILORS S2</a:t>
            </a:r>
          </a:p>
          <a:p>
            <a:r>
              <a:rPr lang="en-US" b="1" dirty="0">
                <a:sym typeface="Wingdings" pitchFamily="2" charset="2"/>
              </a:rPr>
              <a:t>		         WHERE S2.NAME = “ANDY”);</a:t>
            </a:r>
          </a:p>
          <a:p>
            <a:endParaRPr lang="en-US" dirty="0">
              <a:sym typeface="Wingdings" pitchFamily="2" charset="2"/>
            </a:endParaRPr>
          </a:p>
          <a:p>
            <a:r>
              <a:rPr lang="en-US" dirty="0" err="1">
                <a:sym typeface="Wingdings" pitchFamily="2" charset="2"/>
              </a:rPr>
              <a:t>Eg</a:t>
            </a:r>
            <a:r>
              <a:rPr lang="en-US" dirty="0">
                <a:sym typeface="Wingdings" pitchFamily="2" charset="2"/>
              </a:rPr>
              <a:t>: Find the names of sailors who are older than every sailor called Andy.</a:t>
            </a:r>
          </a:p>
          <a:p>
            <a:r>
              <a:rPr lang="en-US" b="1" dirty="0">
                <a:sym typeface="Wingdings" pitchFamily="2" charset="2"/>
              </a:rPr>
              <a:t>SELECT S1.SNAME</a:t>
            </a:r>
          </a:p>
          <a:p>
            <a:r>
              <a:rPr lang="en-US" b="1" dirty="0">
                <a:sym typeface="Wingdings" pitchFamily="2" charset="2"/>
              </a:rPr>
              <a:t>FROM SAILORS S1</a:t>
            </a:r>
          </a:p>
          <a:p>
            <a:r>
              <a:rPr lang="en-US" b="1" dirty="0">
                <a:sym typeface="Wingdings" pitchFamily="2" charset="2"/>
              </a:rPr>
              <a:t>WHERE S1.AGE &gt; ALL ( SELECT S2.AGE</a:t>
            </a:r>
          </a:p>
          <a:p>
            <a:r>
              <a:rPr lang="en-US" b="1" dirty="0">
                <a:sym typeface="Wingdings" pitchFamily="2" charset="2"/>
              </a:rPr>
              <a:t>		         FROM SAILORS S2</a:t>
            </a:r>
          </a:p>
          <a:p>
            <a:r>
              <a:rPr lang="en-US" b="1" dirty="0">
                <a:sym typeface="Wingdings" pitchFamily="2" charset="2"/>
              </a:rPr>
              <a:t>		         WHERE S2.NAME = “ANDY”);</a:t>
            </a:r>
          </a:p>
          <a:p>
            <a:endParaRPr lang="en-US" b="1" dirty="0">
              <a:sym typeface="Wingdings" pitchFamily="2"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186309"/>
          </a:xfrm>
          <a:prstGeom prst="rect">
            <a:avLst/>
          </a:prstGeom>
        </p:spPr>
        <p:txBody>
          <a:bodyPr wrap="square">
            <a:spAutoFit/>
          </a:bodyPr>
          <a:lstStyle/>
          <a:p>
            <a:pPr algn="ctr"/>
            <a:r>
              <a:rPr lang="en-US" b="1" dirty="0">
                <a:sym typeface="Wingdings" pitchFamily="2" charset="2"/>
              </a:rPr>
              <a:t>Aggregate Operators</a:t>
            </a:r>
          </a:p>
          <a:p>
            <a:pPr>
              <a:lnSpc>
                <a:spcPct val="150000"/>
              </a:lnSpc>
            </a:pPr>
            <a:r>
              <a:rPr lang="en-US" dirty="0">
                <a:sym typeface="Wingdings" pitchFamily="2" charset="2"/>
              </a:rPr>
              <a:t>SQL supports 5 aggregate operators which can be applied to any column say A.</a:t>
            </a:r>
          </a:p>
          <a:p>
            <a:pPr marL="342900" indent="-342900">
              <a:lnSpc>
                <a:spcPct val="150000"/>
              </a:lnSpc>
            </a:pPr>
            <a:r>
              <a:rPr lang="en-US" b="1" dirty="0">
                <a:sym typeface="Wingdings" pitchFamily="2" charset="2"/>
              </a:rPr>
              <a:t>1. COUNT ([DISTINCT] A) : </a:t>
            </a:r>
            <a:r>
              <a:rPr lang="en-US" dirty="0">
                <a:sym typeface="Wingdings" pitchFamily="2" charset="2"/>
              </a:rPr>
              <a:t>Counts the number of unique values in column A.</a:t>
            </a:r>
          </a:p>
          <a:p>
            <a:pPr marL="342900" indent="-342900">
              <a:lnSpc>
                <a:spcPct val="150000"/>
              </a:lnSpc>
            </a:pPr>
            <a:r>
              <a:rPr lang="en-US" b="1" dirty="0">
                <a:sym typeface="Wingdings" pitchFamily="2" charset="2"/>
              </a:rPr>
              <a:t>2. SUM ([DISTINCT] A) : </a:t>
            </a:r>
            <a:r>
              <a:rPr lang="en-US" dirty="0">
                <a:sym typeface="Wingdings" pitchFamily="2" charset="2"/>
              </a:rPr>
              <a:t>Returns the sum of all the unique values in column A.</a:t>
            </a:r>
          </a:p>
          <a:p>
            <a:pPr marL="342900" indent="-342900">
              <a:lnSpc>
                <a:spcPct val="150000"/>
              </a:lnSpc>
            </a:pPr>
            <a:r>
              <a:rPr lang="en-US" b="1" dirty="0">
                <a:sym typeface="Wingdings" pitchFamily="2" charset="2"/>
              </a:rPr>
              <a:t>3. AVG ([DISTINCT] A) : </a:t>
            </a:r>
            <a:r>
              <a:rPr lang="en-US" dirty="0">
                <a:sym typeface="Wingdings" pitchFamily="2" charset="2"/>
              </a:rPr>
              <a:t>Returns the average of all the unique values in column A.</a:t>
            </a:r>
          </a:p>
          <a:p>
            <a:pPr marL="342900" indent="-342900">
              <a:lnSpc>
                <a:spcPct val="150000"/>
              </a:lnSpc>
            </a:pPr>
            <a:r>
              <a:rPr lang="en-US" b="1" dirty="0">
                <a:sym typeface="Wingdings" pitchFamily="2" charset="2"/>
              </a:rPr>
              <a:t>4. MAX ([DISTINCT] A) : </a:t>
            </a:r>
            <a:r>
              <a:rPr lang="en-US" dirty="0">
                <a:sym typeface="Wingdings" pitchFamily="2" charset="2"/>
              </a:rPr>
              <a:t>Returns the maximum value in column A.</a:t>
            </a:r>
          </a:p>
          <a:p>
            <a:pPr marL="342900" indent="-342900">
              <a:lnSpc>
                <a:spcPct val="150000"/>
              </a:lnSpc>
            </a:pPr>
            <a:r>
              <a:rPr lang="en-US" b="1" dirty="0">
                <a:sym typeface="Wingdings" pitchFamily="2" charset="2"/>
              </a:rPr>
              <a:t>5. MIN ([DISTINCT] A) : </a:t>
            </a:r>
            <a:r>
              <a:rPr lang="en-US" dirty="0">
                <a:sym typeface="Wingdings" pitchFamily="2" charset="2"/>
              </a:rPr>
              <a:t>Returns the minimum value in column A.</a:t>
            </a:r>
          </a:p>
          <a:p>
            <a:pPr marL="342900" indent="-342900">
              <a:lnSpc>
                <a:spcPct val="150000"/>
              </a:lnSpc>
            </a:pPr>
            <a:r>
              <a:rPr lang="en-US" dirty="0" err="1">
                <a:sym typeface="Wingdings" pitchFamily="2" charset="2"/>
              </a:rPr>
              <a:t>Eg</a:t>
            </a:r>
            <a:r>
              <a:rPr lang="en-US" dirty="0">
                <a:sym typeface="Wingdings" pitchFamily="2" charset="2"/>
              </a:rPr>
              <a:t>:</a:t>
            </a:r>
          </a:p>
          <a:p>
            <a:pPr marL="342900" indent="-342900">
              <a:lnSpc>
                <a:spcPct val="150000"/>
              </a:lnSpc>
            </a:pPr>
            <a:r>
              <a:rPr lang="en-US" dirty="0">
                <a:sym typeface="Wingdings" pitchFamily="2" charset="2"/>
              </a:rPr>
              <a:t>1. Find the average age of all the sailors.</a:t>
            </a:r>
          </a:p>
          <a:p>
            <a:pPr marL="342900" indent="-342900">
              <a:lnSpc>
                <a:spcPct val="150000"/>
              </a:lnSpc>
            </a:pPr>
            <a:r>
              <a:rPr lang="en-US" b="1" dirty="0">
                <a:sym typeface="Wingdings" pitchFamily="2" charset="2"/>
              </a:rPr>
              <a:t>SELECT AVG(AGE)</a:t>
            </a:r>
          </a:p>
          <a:p>
            <a:pPr marL="342900" indent="-342900">
              <a:lnSpc>
                <a:spcPct val="150000"/>
              </a:lnSpc>
            </a:pPr>
            <a:r>
              <a:rPr lang="en-US" b="1" dirty="0">
                <a:sym typeface="Wingdings" pitchFamily="2" charset="2"/>
              </a:rPr>
              <a:t>FROM SAILORS;</a:t>
            </a:r>
          </a:p>
          <a:p>
            <a:pPr marL="342900" indent="-342900">
              <a:lnSpc>
                <a:spcPct val="150000"/>
              </a:lnSpc>
            </a:pPr>
            <a:r>
              <a:rPr lang="en-US" dirty="0">
                <a:sym typeface="Wingdings" pitchFamily="2" charset="2"/>
              </a:rPr>
              <a:t>2. Find the average age of all the sailors with a rating &gt; 10</a:t>
            </a:r>
          </a:p>
          <a:p>
            <a:pPr marL="342900" indent="-342900">
              <a:lnSpc>
                <a:spcPct val="150000"/>
              </a:lnSpc>
            </a:pPr>
            <a:r>
              <a:rPr lang="en-US" b="1" dirty="0">
                <a:sym typeface="Wingdings" pitchFamily="2" charset="2"/>
              </a:rPr>
              <a:t>SELECT AVG(AGE)</a:t>
            </a:r>
          </a:p>
          <a:p>
            <a:pPr marL="342900" indent="-342900">
              <a:lnSpc>
                <a:spcPct val="150000"/>
              </a:lnSpc>
            </a:pPr>
            <a:r>
              <a:rPr lang="en-US" b="1" dirty="0">
                <a:sym typeface="Wingdings" pitchFamily="2" charset="2"/>
              </a:rPr>
              <a:t>FROM SAILORS</a:t>
            </a:r>
          </a:p>
          <a:p>
            <a:pPr marL="342900" indent="-342900">
              <a:lnSpc>
                <a:spcPct val="150000"/>
              </a:lnSpc>
            </a:pPr>
            <a:r>
              <a:rPr lang="en-US" b="1" dirty="0">
                <a:sym typeface="Wingdings" pitchFamily="2" charset="2"/>
              </a:rPr>
              <a:t>WHERE RATING &gt; 10;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923330"/>
          </a:xfrm>
          <a:prstGeom prst="rect">
            <a:avLst/>
          </a:prstGeom>
        </p:spPr>
        <p:txBody>
          <a:bodyPr wrap="square">
            <a:spAutoFit/>
          </a:bodyPr>
          <a:lstStyle/>
          <a:p>
            <a:r>
              <a:rPr lang="en-US" dirty="0">
                <a:sym typeface="Wingdings" pitchFamily="2" charset="2"/>
              </a:rPr>
              <a:t>3. R</a:t>
            </a:r>
            <a:r>
              <a:rPr lang="en-US" dirty="0"/>
              <a:t>etrieve the highest salary in department 5.</a:t>
            </a:r>
            <a:endParaRPr lang="en-US" dirty="0">
              <a:sym typeface="Wingdings" pitchFamily="2" charset="2"/>
            </a:endParaRPr>
          </a:p>
          <a:p>
            <a:endParaRPr lang="en-US" b="1" dirty="0"/>
          </a:p>
          <a:p>
            <a:endParaRPr lang="en-US" b="1" dirty="0">
              <a:sym typeface="Wingdings" pitchFamily="2"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2585323"/>
          </a:xfrm>
          <a:prstGeom prst="rect">
            <a:avLst/>
          </a:prstGeom>
        </p:spPr>
        <p:txBody>
          <a:bodyPr wrap="square">
            <a:spAutoFit/>
          </a:bodyPr>
          <a:lstStyle/>
          <a:p>
            <a:r>
              <a:rPr lang="en-US" dirty="0">
                <a:sym typeface="Wingdings" pitchFamily="2" charset="2"/>
              </a:rPr>
              <a:t>3. R</a:t>
            </a:r>
            <a:r>
              <a:rPr lang="en-US" dirty="0"/>
              <a:t>etrieve the highest salary in department 5.</a:t>
            </a:r>
            <a:endParaRPr lang="en-US" dirty="0">
              <a:sym typeface="Wingdings" pitchFamily="2" charset="2"/>
            </a:endParaRPr>
          </a:p>
          <a:p>
            <a:endParaRPr lang="en-US" b="1" dirty="0"/>
          </a:p>
          <a:p>
            <a:r>
              <a:rPr lang="en-US" b="1" dirty="0"/>
              <a:t>SELECT MAX (SALARY)</a:t>
            </a:r>
          </a:p>
          <a:p>
            <a:r>
              <a:rPr lang="en-US" b="1" dirty="0"/>
              <a:t>FROM EMPLOYEE</a:t>
            </a:r>
          </a:p>
          <a:p>
            <a:r>
              <a:rPr lang="en-US" b="1" dirty="0"/>
              <a:t>WHERE DNO=5;</a:t>
            </a:r>
            <a:endParaRPr lang="en-US" dirty="0">
              <a:sym typeface="Wingdings" pitchFamily="2" charset="2"/>
            </a:endParaRPr>
          </a:p>
          <a:p>
            <a:endParaRPr lang="en-US" dirty="0">
              <a:sym typeface="Wingdings" pitchFamily="2" charset="2"/>
            </a:endParaRPr>
          </a:p>
          <a:p>
            <a:r>
              <a:rPr lang="en-US" dirty="0">
                <a:sym typeface="Wingdings" pitchFamily="2" charset="2"/>
              </a:rPr>
              <a:t>4. Find the name &amp; age of oldest sailor.</a:t>
            </a:r>
          </a:p>
          <a:p>
            <a:endParaRPr lang="en-US" b="1" dirty="0">
              <a:sym typeface="Wingdings" pitchFamily="2" charset="2"/>
            </a:endParaRPr>
          </a:p>
          <a:p>
            <a:endParaRPr lang="en-US" b="1" dirty="0">
              <a:sym typeface="Wingdings" pitchFamily="2" charset="2"/>
            </a:endParaRPr>
          </a:p>
        </p:txBody>
      </p:sp>
    </p:spTree>
    <p:extLst>
      <p:ext uri="{BB962C8B-B14F-4D97-AF65-F5344CB8AC3E}">
        <p14:creationId xmlns:p14="http://schemas.microsoft.com/office/powerpoint/2010/main" val="1727573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632311"/>
          </a:xfrm>
          <a:prstGeom prst="rect">
            <a:avLst/>
          </a:prstGeom>
        </p:spPr>
        <p:txBody>
          <a:bodyPr wrap="square">
            <a:spAutoFit/>
          </a:bodyPr>
          <a:lstStyle/>
          <a:p>
            <a:r>
              <a:rPr lang="en-US" dirty="0">
                <a:sym typeface="Wingdings" pitchFamily="2" charset="2"/>
              </a:rPr>
              <a:t>3. R</a:t>
            </a:r>
            <a:r>
              <a:rPr lang="en-US" dirty="0"/>
              <a:t>etrieve the highest salary in department 5.</a:t>
            </a:r>
            <a:endParaRPr lang="en-US" dirty="0">
              <a:sym typeface="Wingdings" pitchFamily="2" charset="2"/>
            </a:endParaRPr>
          </a:p>
          <a:p>
            <a:endParaRPr lang="en-US" b="1" dirty="0"/>
          </a:p>
          <a:p>
            <a:r>
              <a:rPr lang="en-US" b="1" dirty="0"/>
              <a:t>SELECT MAX (SALARY)</a:t>
            </a:r>
          </a:p>
          <a:p>
            <a:r>
              <a:rPr lang="en-US" b="1" dirty="0"/>
              <a:t>FROM EMPLOYEE</a:t>
            </a:r>
          </a:p>
          <a:p>
            <a:r>
              <a:rPr lang="en-US" b="1" dirty="0"/>
              <a:t>WHERE DNO=5;</a:t>
            </a:r>
            <a:endParaRPr lang="en-US" dirty="0">
              <a:sym typeface="Wingdings" pitchFamily="2" charset="2"/>
            </a:endParaRPr>
          </a:p>
          <a:p>
            <a:endParaRPr lang="en-US" dirty="0">
              <a:sym typeface="Wingdings" pitchFamily="2" charset="2"/>
            </a:endParaRPr>
          </a:p>
          <a:p>
            <a:r>
              <a:rPr lang="en-US" dirty="0">
                <a:sym typeface="Wingdings" pitchFamily="2" charset="2"/>
              </a:rPr>
              <a:t>4. Find the name &amp; age of oldest sailor.</a:t>
            </a:r>
          </a:p>
          <a:p>
            <a:endParaRPr lang="en-US" b="1" dirty="0">
              <a:sym typeface="Wingdings" pitchFamily="2" charset="2"/>
            </a:endParaRPr>
          </a:p>
          <a:p>
            <a:r>
              <a:rPr lang="en-US" b="1" dirty="0">
                <a:sym typeface="Wingdings" pitchFamily="2" charset="2"/>
              </a:rPr>
              <a:t>SELECT S.SNAME, S.AGE</a:t>
            </a:r>
          </a:p>
          <a:p>
            <a:r>
              <a:rPr lang="en-US" b="1" dirty="0">
                <a:sym typeface="Wingdings" pitchFamily="2" charset="2"/>
              </a:rPr>
              <a:t>FROM SAILORS S</a:t>
            </a:r>
          </a:p>
          <a:p>
            <a:r>
              <a:rPr lang="en-US" b="1" dirty="0">
                <a:sym typeface="Wingdings" pitchFamily="2" charset="2"/>
              </a:rPr>
              <a:t>WHERE S.AGE = (	SELECT MAX (S1 . AGE)</a:t>
            </a:r>
          </a:p>
          <a:p>
            <a:r>
              <a:rPr lang="en-US" b="1" dirty="0">
                <a:sym typeface="Wingdings" pitchFamily="2" charset="2"/>
              </a:rPr>
              <a:t>		FROM SAILORS S1);</a:t>
            </a:r>
          </a:p>
          <a:p>
            <a:pPr algn="ctr"/>
            <a:r>
              <a:rPr lang="en-US" dirty="0">
                <a:sym typeface="Wingdings" pitchFamily="2" charset="2"/>
              </a:rPr>
              <a:t>OR</a:t>
            </a:r>
          </a:p>
          <a:p>
            <a:endParaRPr lang="en-US" b="1" dirty="0">
              <a:sym typeface="Wingdings" pitchFamily="2" charset="2"/>
            </a:endParaRPr>
          </a:p>
          <a:p>
            <a:r>
              <a:rPr lang="en-US" b="1" dirty="0">
                <a:sym typeface="Wingdings" pitchFamily="2" charset="2"/>
              </a:rPr>
              <a:t>SELECT S.SNAME, S.AGE</a:t>
            </a:r>
          </a:p>
          <a:p>
            <a:r>
              <a:rPr lang="en-US" b="1" dirty="0">
                <a:sym typeface="Wingdings" pitchFamily="2" charset="2"/>
              </a:rPr>
              <a:t>FROM SAILORS S</a:t>
            </a:r>
          </a:p>
          <a:p>
            <a:r>
              <a:rPr lang="en-US" b="1" dirty="0">
                <a:sym typeface="Wingdings" pitchFamily="2" charset="2"/>
              </a:rPr>
              <a:t>WHERE (	SELECT MAX ( S1.AGE)</a:t>
            </a:r>
          </a:p>
          <a:p>
            <a:r>
              <a:rPr lang="en-US" b="1" dirty="0">
                <a:sym typeface="Wingdings" pitchFamily="2" charset="2"/>
              </a:rPr>
              <a:t>	FROM SAILORS S1 ) = S.AGE); </a:t>
            </a:r>
          </a:p>
          <a:p>
            <a:endParaRPr lang="en-US" b="1" dirty="0">
              <a:sym typeface="Wingdings" pitchFamily="2" charset="2"/>
            </a:endParaRPr>
          </a:p>
          <a:p>
            <a:r>
              <a:rPr lang="en-US" dirty="0">
                <a:sym typeface="Wingdings" pitchFamily="2" charset="2"/>
              </a:rPr>
              <a:t>5. </a:t>
            </a:r>
            <a:r>
              <a:rPr lang="en-US" dirty="0"/>
              <a:t>Count the number of </a:t>
            </a:r>
            <a:r>
              <a:rPr lang="en-US" dirty="0">
                <a:sym typeface="Wingdings" pitchFamily="2" charset="2"/>
              </a:rPr>
              <a:t>sailor</a:t>
            </a:r>
            <a:r>
              <a:rPr lang="en-US" dirty="0"/>
              <a:t>s.</a:t>
            </a:r>
          </a:p>
        </p:txBody>
      </p:sp>
    </p:spTree>
    <p:extLst>
      <p:ext uri="{BB962C8B-B14F-4D97-AF65-F5344CB8AC3E}">
        <p14:creationId xmlns:p14="http://schemas.microsoft.com/office/powerpoint/2010/main" val="2338292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186309"/>
          </a:xfrm>
          <a:prstGeom prst="rect">
            <a:avLst/>
          </a:prstGeom>
        </p:spPr>
        <p:txBody>
          <a:bodyPr wrap="square">
            <a:spAutoFit/>
          </a:bodyPr>
          <a:lstStyle/>
          <a:p>
            <a:r>
              <a:rPr lang="en-US" dirty="0">
                <a:sym typeface="Wingdings" pitchFamily="2" charset="2"/>
              </a:rPr>
              <a:t>3. R</a:t>
            </a:r>
            <a:r>
              <a:rPr lang="en-US" dirty="0"/>
              <a:t>etrieve the highest salary in department 5.</a:t>
            </a:r>
            <a:endParaRPr lang="en-US" dirty="0">
              <a:sym typeface="Wingdings" pitchFamily="2" charset="2"/>
            </a:endParaRPr>
          </a:p>
          <a:p>
            <a:endParaRPr lang="en-US" b="1" dirty="0"/>
          </a:p>
          <a:p>
            <a:r>
              <a:rPr lang="en-US" b="1" dirty="0"/>
              <a:t>SELECT MAX (SALARY)</a:t>
            </a:r>
          </a:p>
          <a:p>
            <a:r>
              <a:rPr lang="en-US" b="1" dirty="0"/>
              <a:t>FROM EMPLOYEE</a:t>
            </a:r>
          </a:p>
          <a:p>
            <a:r>
              <a:rPr lang="en-US" b="1" dirty="0"/>
              <a:t>WHERE DNO=5;</a:t>
            </a:r>
            <a:endParaRPr lang="en-US" dirty="0">
              <a:sym typeface="Wingdings" pitchFamily="2" charset="2"/>
            </a:endParaRPr>
          </a:p>
          <a:p>
            <a:endParaRPr lang="en-US" dirty="0">
              <a:sym typeface="Wingdings" pitchFamily="2" charset="2"/>
            </a:endParaRPr>
          </a:p>
          <a:p>
            <a:r>
              <a:rPr lang="en-US" dirty="0">
                <a:sym typeface="Wingdings" pitchFamily="2" charset="2"/>
              </a:rPr>
              <a:t>4. Find the name &amp; age of oldest sailor.</a:t>
            </a:r>
          </a:p>
          <a:p>
            <a:endParaRPr lang="en-US" b="1" dirty="0">
              <a:sym typeface="Wingdings" pitchFamily="2" charset="2"/>
            </a:endParaRPr>
          </a:p>
          <a:p>
            <a:r>
              <a:rPr lang="en-US" b="1" dirty="0">
                <a:sym typeface="Wingdings" pitchFamily="2" charset="2"/>
              </a:rPr>
              <a:t>SELECT S.SNAME, S.AGE</a:t>
            </a:r>
          </a:p>
          <a:p>
            <a:r>
              <a:rPr lang="en-US" b="1" dirty="0">
                <a:sym typeface="Wingdings" pitchFamily="2" charset="2"/>
              </a:rPr>
              <a:t>FROM SAILORS S</a:t>
            </a:r>
          </a:p>
          <a:p>
            <a:r>
              <a:rPr lang="en-US" b="1" dirty="0">
                <a:sym typeface="Wingdings" pitchFamily="2" charset="2"/>
              </a:rPr>
              <a:t>WHERE S.AGE = (	SELECT MAX (S1 . AGE)</a:t>
            </a:r>
          </a:p>
          <a:p>
            <a:r>
              <a:rPr lang="en-US" b="1" dirty="0">
                <a:sym typeface="Wingdings" pitchFamily="2" charset="2"/>
              </a:rPr>
              <a:t>		FROM SAILORS S1);</a:t>
            </a:r>
          </a:p>
          <a:p>
            <a:pPr algn="ctr"/>
            <a:r>
              <a:rPr lang="en-US" dirty="0">
                <a:sym typeface="Wingdings" pitchFamily="2" charset="2"/>
              </a:rPr>
              <a:t>OR</a:t>
            </a:r>
          </a:p>
          <a:p>
            <a:endParaRPr lang="en-US" b="1" dirty="0">
              <a:sym typeface="Wingdings" pitchFamily="2" charset="2"/>
            </a:endParaRPr>
          </a:p>
          <a:p>
            <a:r>
              <a:rPr lang="en-US" b="1" dirty="0">
                <a:sym typeface="Wingdings" pitchFamily="2" charset="2"/>
              </a:rPr>
              <a:t>SELECT S.SNAME, S.AGE</a:t>
            </a:r>
          </a:p>
          <a:p>
            <a:r>
              <a:rPr lang="en-US" b="1" dirty="0">
                <a:sym typeface="Wingdings" pitchFamily="2" charset="2"/>
              </a:rPr>
              <a:t>FROM SAILORS S</a:t>
            </a:r>
          </a:p>
          <a:p>
            <a:r>
              <a:rPr lang="en-US" b="1" dirty="0">
                <a:sym typeface="Wingdings" pitchFamily="2" charset="2"/>
              </a:rPr>
              <a:t>WHERE (	SELECT MAX ( S1.AGE)</a:t>
            </a:r>
          </a:p>
          <a:p>
            <a:r>
              <a:rPr lang="en-US" b="1" dirty="0">
                <a:sym typeface="Wingdings" pitchFamily="2" charset="2"/>
              </a:rPr>
              <a:t>	FROM SAILORS S1 ) = S.AGE); </a:t>
            </a:r>
          </a:p>
          <a:p>
            <a:endParaRPr lang="en-US" b="1" dirty="0">
              <a:sym typeface="Wingdings" pitchFamily="2" charset="2"/>
            </a:endParaRPr>
          </a:p>
          <a:p>
            <a:r>
              <a:rPr lang="en-US" dirty="0">
                <a:sym typeface="Wingdings" pitchFamily="2" charset="2"/>
              </a:rPr>
              <a:t>5. </a:t>
            </a:r>
            <a:r>
              <a:rPr lang="en-US" dirty="0"/>
              <a:t>Count the number of </a:t>
            </a:r>
            <a:r>
              <a:rPr lang="en-US" dirty="0">
                <a:sym typeface="Wingdings" pitchFamily="2" charset="2"/>
              </a:rPr>
              <a:t>sailor</a:t>
            </a:r>
            <a:r>
              <a:rPr lang="en-US" dirty="0"/>
              <a:t>s.</a:t>
            </a:r>
          </a:p>
          <a:p>
            <a:r>
              <a:rPr lang="en-US" b="1" dirty="0"/>
              <a:t>SELECT COUNT (*)</a:t>
            </a:r>
          </a:p>
          <a:p>
            <a:r>
              <a:rPr lang="en-US" b="1" dirty="0"/>
              <a:t>FROM SAILORS;</a:t>
            </a:r>
            <a:endParaRPr lang="en-US" b="1" dirty="0">
              <a:sym typeface="Wingdings" pitchFamily="2" charset="2"/>
            </a:endParaRPr>
          </a:p>
        </p:txBody>
      </p:sp>
    </p:spTree>
    <p:extLst>
      <p:ext uri="{BB962C8B-B14F-4D97-AF65-F5344CB8AC3E}">
        <p14:creationId xmlns:p14="http://schemas.microsoft.com/office/powerpoint/2010/main" val="3847108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923330"/>
          </a:xfrm>
          <a:prstGeom prst="rect">
            <a:avLst/>
          </a:prstGeom>
        </p:spPr>
        <p:txBody>
          <a:bodyPr wrap="square">
            <a:spAutoFit/>
          </a:bodyPr>
          <a:lstStyle/>
          <a:p>
            <a:r>
              <a:rPr lang="en-US" dirty="0">
                <a:sym typeface="Wingdings" pitchFamily="2" charset="2"/>
              </a:rPr>
              <a:t>6. R</a:t>
            </a:r>
            <a:r>
              <a:rPr lang="en-US" dirty="0"/>
              <a:t>etrieve the names of employees (from any department in the company) who earn a salary that is greater than the highest salary in department 5.</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2862322"/>
          </a:xfrm>
          <a:prstGeom prst="rect">
            <a:avLst/>
          </a:prstGeom>
        </p:spPr>
        <p:txBody>
          <a:bodyPr wrap="square">
            <a:spAutoFit/>
          </a:bodyPr>
          <a:lstStyle/>
          <a:p>
            <a:r>
              <a:rPr lang="en-US" dirty="0">
                <a:sym typeface="Wingdings" pitchFamily="2" charset="2"/>
              </a:rPr>
              <a:t>6. R</a:t>
            </a:r>
            <a:r>
              <a:rPr lang="en-US" dirty="0"/>
              <a:t>etrieve the names of employees (from any department in the company) who earn a salary that is greater than the highest salary in department 5.</a:t>
            </a:r>
          </a:p>
          <a:p>
            <a:endParaRPr lang="en-US" dirty="0"/>
          </a:p>
          <a:p>
            <a:r>
              <a:rPr lang="en-US" b="1" dirty="0"/>
              <a:t>SELECT LNAME, FNAME</a:t>
            </a:r>
          </a:p>
          <a:p>
            <a:r>
              <a:rPr lang="en-US" b="1" dirty="0"/>
              <a:t>FROM EMPLOYEE</a:t>
            </a:r>
          </a:p>
          <a:p>
            <a:r>
              <a:rPr lang="en-US" b="1" dirty="0"/>
              <a:t>WHERE SALARY &gt; ( SELECT MAX (SALARY)</a:t>
            </a:r>
          </a:p>
          <a:p>
            <a:r>
              <a:rPr lang="en-US" b="1" dirty="0"/>
              <a:t>		FROM EMPLOYEE</a:t>
            </a:r>
          </a:p>
          <a:p>
            <a:r>
              <a:rPr lang="en-US" b="1" dirty="0"/>
              <a:t>		WHERE DNO=5 );</a:t>
            </a:r>
          </a:p>
          <a:p>
            <a:endParaRPr lang="en-US" b="1" dirty="0"/>
          </a:p>
          <a:p>
            <a:r>
              <a:rPr lang="en-US" dirty="0"/>
              <a:t>7. Find the average salary of female employees in research department.</a:t>
            </a:r>
          </a:p>
        </p:txBody>
      </p:sp>
    </p:spTree>
    <p:extLst>
      <p:ext uri="{BB962C8B-B14F-4D97-AF65-F5344CB8AC3E}">
        <p14:creationId xmlns:p14="http://schemas.microsoft.com/office/powerpoint/2010/main" val="2664368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4247317"/>
          </a:xfrm>
          <a:prstGeom prst="rect">
            <a:avLst/>
          </a:prstGeom>
        </p:spPr>
        <p:txBody>
          <a:bodyPr wrap="square">
            <a:spAutoFit/>
          </a:bodyPr>
          <a:lstStyle/>
          <a:p>
            <a:r>
              <a:rPr lang="en-US" dirty="0">
                <a:sym typeface="Wingdings" pitchFamily="2" charset="2"/>
              </a:rPr>
              <a:t>6. R</a:t>
            </a:r>
            <a:r>
              <a:rPr lang="en-US" dirty="0"/>
              <a:t>etrieve the names of employees (from any department in the company) who earn a salary that is greater than the highest salary in department 5.</a:t>
            </a:r>
          </a:p>
          <a:p>
            <a:endParaRPr lang="en-US" dirty="0"/>
          </a:p>
          <a:p>
            <a:r>
              <a:rPr lang="en-US" b="1" dirty="0"/>
              <a:t>SELECT LNAME, FNAME</a:t>
            </a:r>
          </a:p>
          <a:p>
            <a:r>
              <a:rPr lang="en-US" b="1" dirty="0"/>
              <a:t>FROM EMPLOYEE</a:t>
            </a:r>
          </a:p>
          <a:p>
            <a:r>
              <a:rPr lang="en-US" b="1" dirty="0"/>
              <a:t>WHERE SALARY &gt; ( SELECT MAX (SALARY)</a:t>
            </a:r>
          </a:p>
          <a:p>
            <a:r>
              <a:rPr lang="en-US" b="1" dirty="0"/>
              <a:t>		FROM EMPLOYEE</a:t>
            </a:r>
          </a:p>
          <a:p>
            <a:r>
              <a:rPr lang="en-US" b="1" dirty="0"/>
              <a:t>		WHERE DNO=5 );</a:t>
            </a:r>
          </a:p>
          <a:p>
            <a:endParaRPr lang="en-US" b="1" dirty="0"/>
          </a:p>
          <a:p>
            <a:r>
              <a:rPr lang="en-US" dirty="0"/>
              <a:t>7. Find the average salary of female employees in research department.</a:t>
            </a:r>
          </a:p>
          <a:p>
            <a:r>
              <a:rPr lang="en-US" b="1" dirty="0"/>
              <a:t>SELECT AVG(E .SALARY)</a:t>
            </a:r>
          </a:p>
          <a:p>
            <a:r>
              <a:rPr lang="en-US" b="1" dirty="0"/>
              <a:t>FROM EMPLOYEE E, DEPARTMENT D</a:t>
            </a:r>
          </a:p>
          <a:p>
            <a:r>
              <a:rPr lang="en-US" b="1" dirty="0"/>
              <a:t>WHERE  E .DNO = D . DNUMBER  AND        </a:t>
            </a:r>
          </a:p>
          <a:p>
            <a:r>
              <a:rPr lang="en-US" b="1" dirty="0"/>
              <a:t>	D. DNAME = "RESEARCH" AND 	   </a:t>
            </a:r>
          </a:p>
          <a:p>
            <a:r>
              <a:rPr lang="en-US" b="1" dirty="0"/>
              <a:t>	E.GENDER = "F";</a:t>
            </a:r>
          </a:p>
        </p:txBody>
      </p:sp>
    </p:spTree>
    <p:extLst>
      <p:ext uri="{BB962C8B-B14F-4D97-AF65-F5344CB8AC3E}">
        <p14:creationId xmlns:p14="http://schemas.microsoft.com/office/powerpoint/2010/main" val="295370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33400"/>
            <a:ext cx="8458200" cy="3970318"/>
          </a:xfrm>
          <a:prstGeom prst="rect">
            <a:avLst/>
          </a:prstGeom>
        </p:spPr>
        <p:txBody>
          <a:bodyPr wrap="square">
            <a:spAutoFit/>
          </a:bodyPr>
          <a:lstStyle/>
          <a:p>
            <a:r>
              <a:rPr lang="en-US" b="1" dirty="0"/>
              <a:t>Data Administration Commands:</a:t>
            </a:r>
          </a:p>
          <a:p>
            <a:pPr algn="just"/>
            <a:r>
              <a:rPr lang="en-US" dirty="0"/>
              <a:t>Data administration commands allow the user to perform audits and perform analyses on operations within the database. They can also be used to help analyze system performance. Two general data administration commands are as follows:</a:t>
            </a:r>
          </a:p>
          <a:p>
            <a:pPr algn="just"/>
            <a:endParaRPr lang="en-US" dirty="0"/>
          </a:p>
          <a:p>
            <a:pPr algn="just"/>
            <a:r>
              <a:rPr lang="en-US" b="1" dirty="0"/>
              <a:t>START AUDIT</a:t>
            </a:r>
          </a:p>
          <a:p>
            <a:pPr algn="just"/>
            <a:endParaRPr lang="en-US" b="1" dirty="0"/>
          </a:p>
          <a:p>
            <a:pPr algn="just"/>
            <a:r>
              <a:rPr lang="en-US" b="1" dirty="0"/>
              <a:t>STOP AUDIT</a:t>
            </a:r>
          </a:p>
          <a:p>
            <a:pPr algn="just"/>
            <a:endParaRPr lang="en-US" dirty="0"/>
          </a:p>
          <a:p>
            <a:pPr algn="just"/>
            <a:r>
              <a:rPr lang="en-US" dirty="0"/>
              <a:t>Do not get </a:t>
            </a:r>
            <a:r>
              <a:rPr lang="en-US" b="1" dirty="0"/>
              <a:t>data administration</a:t>
            </a:r>
            <a:r>
              <a:rPr lang="en-US" dirty="0"/>
              <a:t> confused with </a:t>
            </a:r>
            <a:r>
              <a:rPr lang="en-US" b="1" dirty="0"/>
              <a:t>database administration</a:t>
            </a:r>
            <a:r>
              <a:rPr lang="en-US" dirty="0"/>
              <a:t>. </a:t>
            </a:r>
            <a:r>
              <a:rPr lang="en-US" i="1" dirty="0"/>
              <a:t>Database administration</a:t>
            </a:r>
            <a:r>
              <a:rPr lang="en-US" dirty="0"/>
              <a:t> is the overall administration of a database, which envelops the use of all levels of commands. </a:t>
            </a:r>
            <a:r>
              <a:rPr lang="en-US" i="1" dirty="0"/>
              <a:t>Database administration</a:t>
            </a:r>
            <a:r>
              <a:rPr lang="en-US" dirty="0"/>
              <a:t> is much more specific to each SQL implementation than are those core commands of the SQL language.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5632311"/>
          </a:xfrm>
          <a:prstGeom prst="rect">
            <a:avLst/>
          </a:prstGeom>
        </p:spPr>
        <p:txBody>
          <a:bodyPr wrap="square">
            <a:spAutoFit/>
          </a:bodyPr>
          <a:lstStyle/>
          <a:p>
            <a:pPr algn="ctr"/>
            <a:r>
              <a:rPr lang="en-US" b="1" dirty="0">
                <a:sym typeface="Wingdings" pitchFamily="2" charset="2"/>
              </a:rPr>
              <a:t>Renaming Attributes &amp; Joined Tables</a:t>
            </a:r>
          </a:p>
          <a:p>
            <a:endParaRPr lang="en-US" dirty="0">
              <a:sym typeface="Wingdings" pitchFamily="2" charset="2"/>
            </a:endParaRPr>
          </a:p>
          <a:p>
            <a:r>
              <a:rPr lang="en-US" dirty="0">
                <a:sym typeface="Wingdings" pitchFamily="2" charset="2"/>
              </a:rPr>
              <a:t>Use of </a:t>
            </a:r>
            <a:r>
              <a:rPr lang="en-US" b="1" dirty="0">
                <a:sym typeface="Wingdings" pitchFamily="2" charset="2"/>
              </a:rPr>
              <a:t>AS</a:t>
            </a:r>
            <a:r>
              <a:rPr lang="en-US" dirty="0">
                <a:sym typeface="Wingdings" pitchFamily="2" charset="2"/>
              </a:rPr>
              <a:t> &amp; </a:t>
            </a:r>
            <a:r>
              <a:rPr lang="en-US" b="1" dirty="0">
                <a:sym typeface="Wingdings" pitchFamily="2" charset="2"/>
              </a:rPr>
              <a:t>JOIN – ON </a:t>
            </a:r>
            <a:r>
              <a:rPr lang="en-US" dirty="0">
                <a:sym typeface="Wingdings" pitchFamily="2" charset="2"/>
              </a:rPr>
              <a:t>clauses</a:t>
            </a:r>
          </a:p>
          <a:p>
            <a:endParaRPr lang="en-US" dirty="0">
              <a:sym typeface="Wingdings" pitchFamily="2" charset="2"/>
            </a:endParaRPr>
          </a:p>
          <a:p>
            <a:pPr marL="342900" indent="-342900"/>
            <a:r>
              <a:rPr lang="en-US" b="1" dirty="0">
                <a:sym typeface="Wingdings" pitchFamily="2" charset="2"/>
              </a:rPr>
              <a:t>1. AS</a:t>
            </a:r>
            <a:r>
              <a:rPr lang="en-US" dirty="0">
                <a:sym typeface="Wingdings" pitchFamily="2" charset="2"/>
              </a:rPr>
              <a:t> clause is used to rename an attribute as well as tables.</a:t>
            </a:r>
          </a:p>
          <a:p>
            <a:pPr marL="342900" indent="-342900"/>
            <a:endParaRPr lang="en-US" dirty="0">
              <a:sym typeface="Wingdings" pitchFamily="2" charset="2"/>
            </a:endParaRPr>
          </a:p>
          <a:p>
            <a:pPr marL="342900" indent="-342900">
              <a:lnSpc>
                <a:spcPct val="150000"/>
              </a:lnSpc>
            </a:pPr>
            <a:r>
              <a:rPr lang="en-US" b="1" dirty="0">
                <a:sym typeface="Wingdings" pitchFamily="2" charset="2"/>
              </a:rPr>
              <a:t>2. JOIN – ON </a:t>
            </a:r>
            <a:r>
              <a:rPr lang="en-US" dirty="0">
                <a:sym typeface="Wingdings" pitchFamily="2" charset="2"/>
              </a:rPr>
              <a:t>clause is used with the FROM clause of the SELECT statement. JOIN clause is used to join two relations &amp; the ON clause is used to specify the join condition. </a:t>
            </a:r>
          </a:p>
          <a:p>
            <a:pPr marL="342900" indent="-342900">
              <a:lnSpc>
                <a:spcPct val="150000"/>
              </a:lnSpc>
            </a:pPr>
            <a:endParaRPr lang="en-US" dirty="0">
              <a:sym typeface="Wingdings" pitchFamily="2" charset="2"/>
            </a:endParaRPr>
          </a:p>
          <a:p>
            <a:pPr marL="342900" indent="-342900">
              <a:lnSpc>
                <a:spcPct val="150000"/>
              </a:lnSpc>
            </a:pPr>
            <a:r>
              <a:rPr lang="en-US" dirty="0" err="1">
                <a:sym typeface="Wingdings" pitchFamily="2" charset="2"/>
              </a:rPr>
              <a:t>Eg</a:t>
            </a:r>
            <a:r>
              <a:rPr lang="en-US" dirty="0">
                <a:sym typeface="Wingdings" pitchFamily="2" charset="2"/>
              </a:rPr>
              <a:t>: </a:t>
            </a:r>
          </a:p>
          <a:p>
            <a:pPr marL="342900" indent="-342900">
              <a:lnSpc>
                <a:spcPct val="150000"/>
              </a:lnSpc>
            </a:pPr>
            <a:r>
              <a:rPr lang="en-US" b="1" dirty="0">
                <a:sym typeface="Wingdings" pitchFamily="2" charset="2"/>
              </a:rPr>
              <a:t>SELECT FNAME, LNAME, ADDR AS ADDRESS</a:t>
            </a:r>
          </a:p>
          <a:p>
            <a:pPr marL="342900" indent="-342900">
              <a:lnSpc>
                <a:spcPct val="150000"/>
              </a:lnSpc>
            </a:pPr>
            <a:r>
              <a:rPr lang="en-US" b="1" dirty="0">
                <a:sym typeface="Wingdings" pitchFamily="2" charset="2"/>
              </a:rPr>
              <a:t>FROM (EMPLOYEE JOIN DEPARTMENT ON DNO=DNUMBER)</a:t>
            </a:r>
          </a:p>
          <a:p>
            <a:pPr marL="342900" indent="-342900">
              <a:lnSpc>
                <a:spcPct val="150000"/>
              </a:lnSpc>
            </a:pPr>
            <a:r>
              <a:rPr lang="en-US" b="1" dirty="0">
                <a:sym typeface="Wingdings" pitchFamily="2" charset="2"/>
              </a:rPr>
              <a:t>WHERE DNAME=“RESEARCH”;</a:t>
            </a:r>
          </a:p>
          <a:p>
            <a:pPr marL="342900" indent="-342900"/>
            <a:endParaRPr lang="en-US" dirty="0">
              <a:sym typeface="Wingdings" pitchFamily="2" charset="2"/>
            </a:endParaRPr>
          </a:p>
          <a:p>
            <a:endParaRPr lang="en-US" dirty="0">
              <a:sym typeface="Wingdings" pitchFamily="2" charset="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909310"/>
          </a:xfrm>
          <a:prstGeom prst="rect">
            <a:avLst/>
          </a:prstGeom>
        </p:spPr>
        <p:txBody>
          <a:bodyPr wrap="square">
            <a:spAutoFit/>
          </a:bodyPr>
          <a:lstStyle/>
          <a:p>
            <a:pPr algn="ctr"/>
            <a:r>
              <a:rPr lang="en-US" b="1" dirty="0"/>
              <a:t>GROUP BY and HAVING clauses</a:t>
            </a:r>
          </a:p>
          <a:p>
            <a:pPr algn="just"/>
            <a:r>
              <a:rPr lang="en-US" dirty="0"/>
              <a:t>In cases where we want to apply the aggregate functions to subgroups of tuples in a relation, where the subgroups are based on some attribute values. we need to partition the relation into groups of tuples. The GROUP BY clause specifies the grouping attributes, which should also appear in the SELECT clause, so that the value resulting from applying each aggregate function to a group of tuples appears along with the value of the grouping attributes.</a:t>
            </a:r>
          </a:p>
          <a:p>
            <a:pPr algn="just"/>
            <a:r>
              <a:rPr lang="en-US" dirty="0"/>
              <a:t>Syntax:</a:t>
            </a:r>
          </a:p>
          <a:p>
            <a:r>
              <a:rPr lang="en-US" b="1" dirty="0"/>
              <a:t>SELECT 	[ DISTINCT] &lt;Select-list&gt;</a:t>
            </a:r>
          </a:p>
          <a:p>
            <a:r>
              <a:rPr lang="en-US" b="1" dirty="0"/>
              <a:t>FROM 	&lt;Table-list&gt;</a:t>
            </a:r>
          </a:p>
          <a:p>
            <a:r>
              <a:rPr lang="en-US" b="1" dirty="0"/>
              <a:t>WHERE 	&lt;Condition&gt;</a:t>
            </a:r>
          </a:p>
          <a:p>
            <a:r>
              <a:rPr lang="en-US" b="1" dirty="0"/>
              <a:t>GROUP BY &lt;Grouping-list&gt;</a:t>
            </a:r>
          </a:p>
          <a:p>
            <a:r>
              <a:rPr lang="en-US" b="1" dirty="0"/>
              <a:t>HAVING 	&lt;Group- Condition&gt;</a:t>
            </a:r>
          </a:p>
          <a:p>
            <a:pPr>
              <a:buFont typeface="Arial" pitchFamily="34" charset="0"/>
              <a:buChar char="•"/>
            </a:pPr>
            <a:r>
              <a:rPr lang="en-US" b="1" dirty="0"/>
              <a:t>     &lt;Select-list&gt; </a:t>
            </a:r>
            <a:r>
              <a:rPr lang="en-US" dirty="0">
                <a:sym typeface="Wingdings" pitchFamily="2" charset="2"/>
              </a:rPr>
              <a:t> </a:t>
            </a:r>
            <a:r>
              <a:rPr lang="en-US" dirty="0"/>
              <a:t>consists of </a:t>
            </a:r>
          </a:p>
          <a:p>
            <a:pPr marL="342900" indent="-342900">
              <a:buAutoNum type="arabicParenBoth"/>
            </a:pPr>
            <a:r>
              <a:rPr lang="en-US" dirty="0"/>
              <a:t>a list of column names and </a:t>
            </a:r>
          </a:p>
          <a:p>
            <a:pPr marL="342900" indent="-342900">
              <a:buAutoNum type="arabicParenBoth"/>
            </a:pPr>
            <a:r>
              <a:rPr lang="en-US" dirty="0"/>
              <a:t>a list of terms having the form aggr optr ( </a:t>
            </a:r>
            <a:r>
              <a:rPr lang="en-US" i="1" dirty="0"/>
              <a:t>column-name) [AS &lt;new_name&gt;].</a:t>
            </a:r>
          </a:p>
          <a:p>
            <a:pPr marL="342900" indent="-342900">
              <a:buFont typeface="Arial" pitchFamily="34" charset="0"/>
              <a:buChar char="•"/>
            </a:pPr>
            <a:r>
              <a:rPr lang="en-US" b="1" dirty="0"/>
              <a:t>&lt;Grouping-list&gt; </a:t>
            </a:r>
            <a:r>
              <a:rPr lang="en-US" dirty="0">
                <a:sym typeface="Wingdings" pitchFamily="2" charset="2"/>
              </a:rPr>
              <a:t> the attributes appearing in the </a:t>
            </a:r>
            <a:r>
              <a:rPr lang="en-US" dirty="0"/>
              <a:t>Select-list must be present in the Grouping-list.</a:t>
            </a:r>
          </a:p>
          <a:p>
            <a:pPr marL="342900" indent="-342900">
              <a:buFont typeface="Arial" pitchFamily="34" charset="0"/>
              <a:buChar char="•"/>
            </a:pPr>
            <a:r>
              <a:rPr lang="en-US" dirty="0"/>
              <a:t>Expressions appearing in the group conditions must have a single value per group.</a:t>
            </a:r>
          </a:p>
          <a:p>
            <a:pPr marL="342900" indent="-342900"/>
            <a:endParaRPr lang="en-US" dirty="0"/>
          </a:p>
          <a:p>
            <a:pPr marL="342900" indent="-342900"/>
            <a:r>
              <a:rPr lang="en-US" dirty="0"/>
              <a:t>If the GROUP BY clause is omitted, the entire table is regarded as a single group.</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5078313"/>
          </a:xfrm>
          <a:prstGeom prst="rect">
            <a:avLst/>
          </a:prstGeom>
        </p:spPr>
        <p:txBody>
          <a:bodyPr wrap="square">
            <a:spAutoFit/>
          </a:bodyPr>
          <a:lstStyle/>
          <a:p>
            <a:r>
              <a:rPr lang="en-US" dirty="0" err="1">
                <a:sym typeface="Wingdings" pitchFamily="2" charset="2"/>
              </a:rPr>
              <a:t>Eg</a:t>
            </a:r>
            <a:r>
              <a:rPr lang="en-US" dirty="0">
                <a:sym typeface="Wingdings" pitchFamily="2" charset="2"/>
              </a:rPr>
              <a:t>: List the branch name &amp; the average account balance only where average account balance is more than 1200</a:t>
            </a:r>
          </a:p>
          <a:p>
            <a:endParaRPr lang="en-US" b="1" dirty="0">
              <a:sym typeface="Wingdings" pitchFamily="2" charset="2"/>
            </a:endParaRPr>
          </a:p>
          <a:p>
            <a:r>
              <a:rPr lang="en-US" b="1" dirty="0">
                <a:sym typeface="Wingdings" pitchFamily="2" charset="2"/>
              </a:rPr>
              <a:t>SELECT BR_NAME, AVG(BALANCE) AS AVG-BAL</a:t>
            </a:r>
          </a:p>
          <a:p>
            <a:r>
              <a:rPr lang="en-US" b="1" dirty="0">
                <a:sym typeface="Wingdings" pitchFamily="2" charset="2"/>
              </a:rPr>
              <a:t>FROM </a:t>
            </a:r>
            <a:r>
              <a:rPr lang="en-US" b="1">
                <a:sym typeface="Wingdings" pitchFamily="2" charset="2"/>
              </a:rPr>
              <a:t>ACCOUNT </a:t>
            </a:r>
            <a:endParaRPr lang="en-US" b="1" dirty="0">
              <a:sym typeface="Wingdings" pitchFamily="2" charset="2"/>
            </a:endParaRPr>
          </a:p>
          <a:p>
            <a:r>
              <a:rPr lang="en-US" b="1" dirty="0">
                <a:sym typeface="Wingdings" pitchFamily="2" charset="2"/>
              </a:rPr>
              <a:t>GROUP BY BR_NAME</a:t>
            </a:r>
          </a:p>
          <a:p>
            <a:r>
              <a:rPr lang="en-US" b="1" dirty="0">
                <a:sym typeface="Wingdings" pitchFamily="2" charset="2"/>
              </a:rPr>
              <a:t>HAVING AVG-BAL &gt; 1200 ;</a:t>
            </a:r>
          </a:p>
          <a:p>
            <a:endParaRPr lang="en-US" b="1" dirty="0">
              <a:sym typeface="Wingdings" pitchFamily="2" charset="2"/>
            </a:endParaRPr>
          </a:p>
          <a:p>
            <a:r>
              <a:rPr lang="en-US" dirty="0" err="1">
                <a:sym typeface="Wingdings" pitchFamily="2" charset="2"/>
              </a:rPr>
              <a:t>Eg</a:t>
            </a:r>
            <a:r>
              <a:rPr lang="en-US" dirty="0">
                <a:sym typeface="Wingdings" pitchFamily="2" charset="2"/>
              </a:rPr>
              <a:t>: For each project on which a minimum of at least 2 employees work, retrieve the project number, project name &amp; the number of employees who work on that project.</a:t>
            </a:r>
          </a:p>
          <a:p>
            <a:endParaRPr lang="en-US" dirty="0">
              <a:sym typeface="Wingdings" pitchFamily="2" charset="2"/>
            </a:endParaRPr>
          </a:p>
          <a:p>
            <a:r>
              <a:rPr lang="en-US" b="1" dirty="0">
                <a:sym typeface="Wingdings" pitchFamily="2" charset="2"/>
              </a:rPr>
              <a:t>SELECT PNUMBER, PNAME, COUNT(*) AS NO-EMPS</a:t>
            </a:r>
          </a:p>
          <a:p>
            <a:r>
              <a:rPr lang="en-US" b="1" dirty="0">
                <a:sym typeface="Wingdings" pitchFamily="2" charset="2"/>
              </a:rPr>
              <a:t>FROM PROJECT, WORKS_ON</a:t>
            </a:r>
          </a:p>
          <a:p>
            <a:r>
              <a:rPr lang="en-US" b="1" dirty="0">
                <a:sym typeface="Wingdings" pitchFamily="2" charset="2"/>
              </a:rPr>
              <a:t>WHERE PNUMBER=PNO</a:t>
            </a:r>
          </a:p>
          <a:p>
            <a:r>
              <a:rPr lang="en-US" b="1" dirty="0">
                <a:sym typeface="Wingdings" pitchFamily="2" charset="2"/>
              </a:rPr>
              <a:t>GROUP BY PNUMBER, PNAME</a:t>
            </a:r>
          </a:p>
          <a:p>
            <a:r>
              <a:rPr lang="en-US" b="1" dirty="0">
                <a:sym typeface="Wingdings" pitchFamily="2" charset="2"/>
              </a:rPr>
              <a:t>HAVING NO-EMPS &gt;2;</a:t>
            </a:r>
          </a:p>
          <a:p>
            <a:endParaRPr lang="en-US" b="1" dirty="0">
              <a:sym typeface="Wingdings" pitchFamily="2" charset="2"/>
            </a:endParaRP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6186309"/>
          </a:xfrm>
          <a:prstGeom prst="rect">
            <a:avLst/>
          </a:prstGeom>
        </p:spPr>
        <p:txBody>
          <a:bodyPr wrap="square">
            <a:spAutoFit/>
          </a:bodyPr>
          <a:lstStyle/>
          <a:p>
            <a:pPr algn="ctr"/>
            <a:r>
              <a:rPr lang="en-US" b="1" dirty="0"/>
              <a:t>Views (Virtual Tables) in SQL</a:t>
            </a:r>
          </a:p>
          <a:p>
            <a:pPr algn="just"/>
            <a:r>
              <a:rPr lang="en-US" dirty="0"/>
              <a:t>A </a:t>
            </a:r>
            <a:r>
              <a:rPr lang="en-US" b="1" dirty="0"/>
              <a:t>view</a:t>
            </a:r>
            <a:r>
              <a:rPr lang="en-US" dirty="0"/>
              <a:t> in SQL terminology is a single table that is derived from other tables. These other tables can be </a:t>
            </a:r>
            <a:r>
              <a:rPr lang="en-US" b="1" i="1" dirty="0"/>
              <a:t>base tables</a:t>
            </a:r>
            <a:r>
              <a:rPr lang="en-US" i="1" dirty="0"/>
              <a:t> or previously defined views. A view does not necessarily </a:t>
            </a:r>
            <a:r>
              <a:rPr lang="en-US" dirty="0"/>
              <a:t>exist in physical form &amp; so it is considered to be a </a:t>
            </a:r>
            <a:r>
              <a:rPr lang="en-US" b="1" dirty="0"/>
              <a:t>virtual table</a:t>
            </a:r>
            <a:r>
              <a:rPr lang="en-US" dirty="0"/>
              <a:t>, in contrast to base tables, whose tuples are always physically stored in the database.</a:t>
            </a:r>
          </a:p>
          <a:p>
            <a:pPr algn="just"/>
            <a:endParaRPr lang="en-US" dirty="0"/>
          </a:p>
          <a:p>
            <a:pPr algn="just"/>
            <a:r>
              <a:rPr lang="en-US" b="1" dirty="0"/>
              <a:t>CREATE VIEW Command : </a:t>
            </a:r>
            <a:r>
              <a:rPr lang="en-US" dirty="0"/>
              <a:t>To define a view, we must give the view a name &amp; must state the query that computes the view.</a:t>
            </a:r>
          </a:p>
          <a:p>
            <a:pPr algn="just"/>
            <a:r>
              <a:rPr lang="en-US" dirty="0"/>
              <a:t>Syntax:</a:t>
            </a:r>
          </a:p>
          <a:p>
            <a:pPr algn="just"/>
            <a:r>
              <a:rPr lang="en-US" b="1" dirty="0"/>
              <a:t>CREATE VIEW &lt;</a:t>
            </a:r>
            <a:r>
              <a:rPr lang="en-US" b="1" dirty="0" err="1"/>
              <a:t>view_name</a:t>
            </a:r>
            <a:r>
              <a:rPr lang="en-US" b="1" dirty="0"/>
              <a:t>&gt; AS &lt;Query expression&gt;;</a:t>
            </a:r>
          </a:p>
          <a:p>
            <a:pPr algn="just"/>
            <a:endParaRPr lang="en-US" dirty="0"/>
          </a:p>
          <a:p>
            <a:r>
              <a:rPr lang="en-US" dirty="0" err="1"/>
              <a:t>Eg</a:t>
            </a:r>
            <a:r>
              <a:rPr lang="en-US" dirty="0"/>
              <a:t>: </a:t>
            </a:r>
          </a:p>
          <a:p>
            <a:r>
              <a:rPr lang="en-US" b="1" dirty="0"/>
              <a:t>CREATE VIEW WORKS</a:t>
            </a:r>
          </a:p>
          <a:p>
            <a:r>
              <a:rPr lang="en-US" b="1" dirty="0"/>
              <a:t>AS SELECT </a:t>
            </a:r>
            <a:r>
              <a:rPr lang="en-US" b="1" dirty="0" err="1"/>
              <a:t>Fname</a:t>
            </a:r>
            <a:r>
              <a:rPr lang="en-US" b="1" dirty="0"/>
              <a:t>, </a:t>
            </a:r>
            <a:r>
              <a:rPr lang="en-US" b="1" dirty="0" err="1"/>
              <a:t>Lname</a:t>
            </a:r>
            <a:r>
              <a:rPr lang="en-US" b="1" dirty="0"/>
              <a:t>, </a:t>
            </a:r>
            <a:r>
              <a:rPr lang="en-US" b="1" dirty="0" err="1"/>
              <a:t>Pname</a:t>
            </a:r>
            <a:r>
              <a:rPr lang="en-US" b="1" dirty="0"/>
              <a:t>, Hours</a:t>
            </a:r>
          </a:p>
          <a:p>
            <a:r>
              <a:rPr lang="en-US" b="1" dirty="0"/>
              <a:t>FROM EMPLOYEE, PROJECT, WORKS_ON</a:t>
            </a:r>
          </a:p>
          <a:p>
            <a:r>
              <a:rPr lang="en-US" b="1" dirty="0"/>
              <a:t>WHERE </a:t>
            </a:r>
            <a:r>
              <a:rPr lang="en-US" b="1" dirty="0" err="1"/>
              <a:t>Ssn</a:t>
            </a:r>
            <a:r>
              <a:rPr lang="en-US" b="1" dirty="0"/>
              <a:t> = </a:t>
            </a:r>
            <a:r>
              <a:rPr lang="en-US" b="1" dirty="0" err="1"/>
              <a:t>Essn</a:t>
            </a:r>
            <a:r>
              <a:rPr lang="en-US" b="1" dirty="0"/>
              <a:t> AND </a:t>
            </a:r>
            <a:r>
              <a:rPr lang="en-US" b="1" dirty="0" err="1"/>
              <a:t>Pno</a:t>
            </a:r>
            <a:r>
              <a:rPr lang="en-US" b="1" dirty="0"/>
              <a:t> = </a:t>
            </a:r>
            <a:r>
              <a:rPr lang="en-US" b="1" dirty="0" err="1"/>
              <a:t>Pnumber</a:t>
            </a:r>
            <a:r>
              <a:rPr lang="en-US" b="1" dirty="0"/>
              <a:t>;</a:t>
            </a:r>
          </a:p>
          <a:p>
            <a:endParaRPr lang="en-US" b="1" dirty="0"/>
          </a:p>
          <a:p>
            <a:r>
              <a:rPr lang="en-US" b="1" dirty="0"/>
              <a:t>CREATE VIEW DEPT_INFO(</a:t>
            </a:r>
            <a:r>
              <a:rPr lang="en-US" b="1" dirty="0" err="1"/>
              <a:t>Dept_name</a:t>
            </a:r>
            <a:r>
              <a:rPr lang="en-US" b="1" dirty="0"/>
              <a:t>, </a:t>
            </a:r>
            <a:r>
              <a:rPr lang="en-US" b="1" dirty="0" err="1"/>
              <a:t>No_of_emps</a:t>
            </a:r>
            <a:r>
              <a:rPr lang="en-US" b="1" dirty="0"/>
              <a:t>, </a:t>
            </a:r>
            <a:r>
              <a:rPr lang="en-US" b="1" dirty="0" err="1"/>
              <a:t>Total_sal</a:t>
            </a:r>
            <a:r>
              <a:rPr lang="en-US" b="1" dirty="0"/>
              <a:t>)</a:t>
            </a:r>
          </a:p>
          <a:p>
            <a:r>
              <a:rPr lang="en-US" b="1" dirty="0"/>
              <a:t>AS SELECT </a:t>
            </a:r>
            <a:r>
              <a:rPr lang="en-US" b="1" dirty="0" err="1"/>
              <a:t>Dname</a:t>
            </a:r>
            <a:r>
              <a:rPr lang="en-US" b="1" dirty="0"/>
              <a:t>, COUNT (*), SUM (Salary)</a:t>
            </a:r>
          </a:p>
          <a:p>
            <a:r>
              <a:rPr lang="en-US" b="1" dirty="0"/>
              <a:t>FROM DEPARTMENT, EMPLOYEE</a:t>
            </a:r>
          </a:p>
          <a:p>
            <a:r>
              <a:rPr lang="en-US" b="1" dirty="0"/>
              <a:t>WHERE </a:t>
            </a:r>
            <a:r>
              <a:rPr lang="en-US" b="1" dirty="0" err="1"/>
              <a:t>Dnumber</a:t>
            </a:r>
            <a:r>
              <a:rPr lang="en-US" b="1" dirty="0"/>
              <a:t> = </a:t>
            </a:r>
            <a:r>
              <a:rPr lang="en-US" b="1" dirty="0" err="1"/>
              <a:t>Dno</a:t>
            </a:r>
            <a:endParaRPr lang="en-US" b="1" dirty="0"/>
          </a:p>
          <a:p>
            <a:r>
              <a:rPr lang="en-US" b="1" dirty="0"/>
              <a:t>GROUP BY </a:t>
            </a:r>
            <a:r>
              <a:rPr lang="en-US" b="1" dirty="0" err="1"/>
              <a:t>Dname</a:t>
            </a:r>
            <a:r>
              <a:rPr lang="en-US" b="1" dirty="0"/>
              <a: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632311"/>
          </a:xfrm>
          <a:prstGeom prst="rect">
            <a:avLst/>
          </a:prstGeom>
        </p:spPr>
        <p:txBody>
          <a:bodyPr wrap="square">
            <a:spAutoFit/>
          </a:bodyPr>
          <a:lstStyle/>
          <a:p>
            <a:pPr algn="just"/>
            <a:r>
              <a:rPr lang="en-US" dirty="0"/>
              <a:t>We can now specify SQL queries on a view—or virtual table—in the same way we specify queries involving base tables. For example, to retrieve the last name and first</a:t>
            </a:r>
          </a:p>
          <a:p>
            <a:pPr algn="just"/>
            <a:r>
              <a:rPr lang="en-US" dirty="0"/>
              <a:t>name of all employees who work on the ‘</a:t>
            </a:r>
            <a:r>
              <a:rPr lang="en-US" dirty="0" err="1"/>
              <a:t>ProductX</a:t>
            </a:r>
            <a:r>
              <a:rPr lang="en-US" dirty="0"/>
              <a:t>’ project, we can utilize the WORKS view and specify the query as shown below :</a:t>
            </a:r>
          </a:p>
          <a:p>
            <a:pPr algn="just"/>
            <a:endParaRPr lang="en-US" b="1" dirty="0"/>
          </a:p>
          <a:p>
            <a:pPr algn="just"/>
            <a:r>
              <a:rPr lang="en-US" b="1" dirty="0"/>
              <a:t>SELECT </a:t>
            </a:r>
            <a:r>
              <a:rPr lang="en-US" b="1" dirty="0" err="1"/>
              <a:t>Fname</a:t>
            </a:r>
            <a:r>
              <a:rPr lang="en-US" b="1" dirty="0"/>
              <a:t>, </a:t>
            </a:r>
            <a:r>
              <a:rPr lang="en-US" b="1" dirty="0" err="1"/>
              <a:t>Lname</a:t>
            </a:r>
            <a:endParaRPr lang="en-US" b="1" dirty="0"/>
          </a:p>
          <a:p>
            <a:pPr algn="just"/>
            <a:r>
              <a:rPr lang="en-US" b="1" dirty="0"/>
              <a:t>FROM WORKS</a:t>
            </a:r>
          </a:p>
          <a:p>
            <a:pPr algn="just"/>
            <a:r>
              <a:rPr lang="en-US" b="1" dirty="0"/>
              <a:t>WHERE </a:t>
            </a:r>
            <a:r>
              <a:rPr lang="en-US" b="1" dirty="0" err="1"/>
              <a:t>Pname</a:t>
            </a:r>
            <a:r>
              <a:rPr lang="en-US" b="1" dirty="0"/>
              <a:t> = ‘</a:t>
            </a:r>
            <a:r>
              <a:rPr lang="en-US" b="1" dirty="0" err="1"/>
              <a:t>ProductX</a:t>
            </a:r>
            <a:r>
              <a:rPr lang="en-US" b="1" dirty="0"/>
              <a:t>’;</a:t>
            </a:r>
          </a:p>
          <a:p>
            <a:pPr algn="just"/>
            <a:endParaRPr lang="en-US" b="1" dirty="0"/>
          </a:p>
          <a:p>
            <a:pPr algn="just"/>
            <a:r>
              <a:rPr lang="en-US" b="1" dirty="0"/>
              <a:t>	</a:t>
            </a:r>
            <a:r>
              <a:rPr lang="en-US" dirty="0"/>
              <a:t>The values present in the views can only be modified by using the </a:t>
            </a:r>
            <a:r>
              <a:rPr lang="en-US" b="1" dirty="0"/>
              <a:t>UPDATE</a:t>
            </a:r>
            <a:r>
              <a:rPr lang="en-US" dirty="0"/>
              <a:t> command which works similarly with the tables.</a:t>
            </a:r>
          </a:p>
          <a:p>
            <a:pPr algn="just"/>
            <a:r>
              <a:rPr lang="en-US" dirty="0" err="1"/>
              <a:t>Eg</a:t>
            </a:r>
            <a:r>
              <a:rPr lang="en-US" dirty="0"/>
              <a:t>:</a:t>
            </a:r>
          </a:p>
          <a:p>
            <a:pPr algn="just"/>
            <a:r>
              <a:rPr lang="en-US" b="1" dirty="0"/>
              <a:t>UPDATE WORKS</a:t>
            </a:r>
          </a:p>
          <a:p>
            <a:pPr algn="just"/>
            <a:r>
              <a:rPr lang="en-US" b="1" dirty="0"/>
              <a:t>SET PNAME=‘PRODUCT B’</a:t>
            </a:r>
          </a:p>
          <a:p>
            <a:pPr algn="just"/>
            <a:r>
              <a:rPr lang="en-US" b="1" dirty="0"/>
              <a:t>WHERE PNAME = ‘PRODUCT A’;</a:t>
            </a:r>
          </a:p>
          <a:p>
            <a:pPr algn="just"/>
            <a:endParaRPr lang="en-US" dirty="0"/>
          </a:p>
          <a:p>
            <a:pPr algn="just"/>
            <a:r>
              <a:rPr lang="en-US" dirty="0"/>
              <a:t>	If we do not need a view anymore, we can use the </a:t>
            </a:r>
            <a:r>
              <a:rPr lang="en-US" b="1" dirty="0"/>
              <a:t>DROP VIEW </a:t>
            </a:r>
            <a:r>
              <a:rPr lang="en-US" dirty="0"/>
              <a:t>command to dispose of it. For example, to get rid of the view </a:t>
            </a:r>
            <a:r>
              <a:rPr lang="en-US" b="1" dirty="0"/>
              <a:t>WORKS</a:t>
            </a:r>
            <a:r>
              <a:rPr lang="en-US" dirty="0"/>
              <a:t>, we can use the SQL statement in the following way:</a:t>
            </a:r>
          </a:p>
          <a:p>
            <a:r>
              <a:rPr lang="en-US" b="1" dirty="0"/>
              <a:t> DROP VIEW WORKS;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6324808"/>
          </a:xfrm>
          <a:prstGeom prst="rect">
            <a:avLst/>
          </a:prstGeom>
        </p:spPr>
        <p:txBody>
          <a:bodyPr wrap="square">
            <a:spAutoFit/>
          </a:bodyPr>
          <a:lstStyle/>
          <a:p>
            <a:pPr algn="ctr">
              <a:lnSpc>
                <a:spcPct val="150000"/>
              </a:lnSpc>
            </a:pPr>
            <a:r>
              <a:rPr lang="en-US" b="1" dirty="0"/>
              <a:t>Specifying Constraints as Assertions and Actions as Triggers</a:t>
            </a:r>
          </a:p>
          <a:p>
            <a:r>
              <a:rPr lang="en-US" dirty="0"/>
              <a:t>General meaning of </a:t>
            </a:r>
            <a:r>
              <a:rPr lang="en-US" b="1" dirty="0"/>
              <a:t>Assertions –</a:t>
            </a:r>
            <a:r>
              <a:rPr lang="en-US" dirty="0"/>
              <a:t>specifying anything explicitly.</a:t>
            </a:r>
          </a:p>
          <a:p>
            <a:r>
              <a:rPr lang="en-US" dirty="0"/>
              <a:t>We use the </a:t>
            </a:r>
            <a:r>
              <a:rPr lang="en-US" b="1" dirty="0"/>
              <a:t>CREATE ASSERTION </a:t>
            </a:r>
            <a:r>
              <a:rPr lang="en-US" dirty="0"/>
              <a:t>statement of the DDL for declarative assertions. Each assertion is given a constraint name &amp; is specified via a condition similar to the where clause of an SQL query.</a:t>
            </a:r>
          </a:p>
          <a:p>
            <a:r>
              <a:rPr lang="en-US" dirty="0"/>
              <a:t>Syntax:</a:t>
            </a:r>
          </a:p>
          <a:p>
            <a:r>
              <a:rPr lang="en-US" b="1" dirty="0"/>
              <a:t>CREATE ASSERTION &lt;CONSTRAINT_NAME&gt;</a:t>
            </a:r>
          </a:p>
          <a:p>
            <a:r>
              <a:rPr lang="en-US" b="1" dirty="0"/>
              <a:t>CHECK (&lt;CONDITION&gt;);</a:t>
            </a:r>
          </a:p>
          <a:p>
            <a:endParaRPr lang="en-US" b="1" dirty="0"/>
          </a:p>
          <a:p>
            <a:r>
              <a:rPr lang="en-US" dirty="0" err="1"/>
              <a:t>Eg</a:t>
            </a:r>
            <a:r>
              <a:rPr lang="en-US" dirty="0"/>
              <a:t>: To specify the constraint that the salary of an employee must not be greater than</a:t>
            </a:r>
          </a:p>
          <a:p>
            <a:r>
              <a:rPr lang="en-US" dirty="0"/>
              <a:t>the salary of the manager of the department that the employee works for in SQL, we</a:t>
            </a:r>
          </a:p>
          <a:p>
            <a:r>
              <a:rPr lang="en-US" dirty="0"/>
              <a:t>can write the following assertion:</a:t>
            </a:r>
          </a:p>
          <a:p>
            <a:r>
              <a:rPr lang="en-US" b="1" dirty="0"/>
              <a:t>CREATE ASSERTION SALARY_CONSTRAINT</a:t>
            </a:r>
          </a:p>
          <a:p>
            <a:r>
              <a:rPr lang="en-US" b="1" dirty="0"/>
              <a:t>CHECK 	( NOT EXISTS 	( SELECT *</a:t>
            </a:r>
          </a:p>
          <a:p>
            <a:r>
              <a:rPr lang="en-US" b="1" dirty="0"/>
              <a:t>			FROM EMPLOYEE E, EMPLOYEE M, DEPARTMENT D</a:t>
            </a:r>
          </a:p>
          <a:p>
            <a:r>
              <a:rPr lang="en-US" b="1" dirty="0"/>
              <a:t>			WHERE 	</a:t>
            </a:r>
            <a:r>
              <a:rPr lang="en-US" b="1" dirty="0" err="1"/>
              <a:t>E.Salary</a:t>
            </a:r>
            <a:r>
              <a:rPr lang="en-US" b="1" dirty="0"/>
              <a:t>&gt;</a:t>
            </a:r>
            <a:r>
              <a:rPr lang="en-US" b="1" dirty="0" err="1"/>
              <a:t>M.Salary</a:t>
            </a:r>
            <a:endParaRPr lang="en-US" b="1" dirty="0"/>
          </a:p>
          <a:p>
            <a:r>
              <a:rPr lang="en-US" b="1" dirty="0"/>
              <a:t>				AND </a:t>
            </a:r>
            <a:r>
              <a:rPr lang="en-US" b="1" dirty="0" err="1"/>
              <a:t>E.Dno</a:t>
            </a:r>
            <a:r>
              <a:rPr lang="en-US" b="1" dirty="0"/>
              <a:t> = </a:t>
            </a:r>
            <a:r>
              <a:rPr lang="en-US" b="1" dirty="0" err="1"/>
              <a:t>D.Dnumber</a:t>
            </a:r>
            <a:endParaRPr lang="en-US" b="1" dirty="0"/>
          </a:p>
          <a:p>
            <a:r>
              <a:rPr lang="en-US" b="1" dirty="0"/>
              <a:t>				AND D.Mgr_ssn = M.Ssn ) );</a:t>
            </a:r>
          </a:p>
          <a:p>
            <a:pPr algn="just"/>
            <a:r>
              <a:rPr lang="en-US" dirty="0"/>
              <a:t>Whenever some tuples in the database cause the condition of an ASSERTION statement to evaluate to FALSE, the constraint is </a:t>
            </a:r>
            <a:r>
              <a:rPr lang="en-US" b="1" dirty="0"/>
              <a:t>violated. </a:t>
            </a:r>
            <a:r>
              <a:rPr lang="en-US" dirty="0"/>
              <a:t>The constraint is satisfied by a database state if no combination of tuples in that </a:t>
            </a:r>
            <a:r>
              <a:rPr lang="en-US" i="1" dirty="0"/>
              <a:t>database </a:t>
            </a:r>
            <a:r>
              <a:rPr lang="en-US" dirty="0"/>
              <a:t>state violates the constraint.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355312"/>
          </a:xfrm>
          <a:prstGeom prst="rect">
            <a:avLst/>
          </a:prstGeom>
        </p:spPr>
        <p:txBody>
          <a:bodyPr wrap="square">
            <a:spAutoFit/>
          </a:bodyPr>
          <a:lstStyle/>
          <a:p>
            <a:pPr algn="ctr"/>
            <a:r>
              <a:rPr lang="en-US" b="1" dirty="0"/>
              <a:t>Introduction to Triggers in SQL</a:t>
            </a:r>
          </a:p>
          <a:p>
            <a:pPr algn="just"/>
            <a:r>
              <a:rPr lang="en-US" dirty="0"/>
              <a:t>A TRIGGER statement is used in cases where we specify the type of action to be taken in case of a constraint violation. A trigger is automatically invoked by the DBMS in response to specified changes to the database &amp; is typically specified by the DBA. A database that has a set of associated  triggers is called an </a:t>
            </a:r>
            <a:r>
              <a:rPr lang="en-US" b="1" dirty="0"/>
              <a:t>active database</a:t>
            </a:r>
            <a:r>
              <a:rPr lang="en-US" dirty="0"/>
              <a:t>. A Trigger description contains three parts:</a:t>
            </a:r>
          </a:p>
          <a:p>
            <a:pPr marL="342900" indent="-342900" algn="just">
              <a:buAutoNum type="arabicPeriod"/>
            </a:pPr>
            <a:r>
              <a:rPr lang="en-US" b="1" dirty="0"/>
              <a:t>EVENT: </a:t>
            </a:r>
            <a:r>
              <a:rPr lang="en-US" dirty="0"/>
              <a:t>A change to the database that activates the trigger</a:t>
            </a:r>
          </a:p>
          <a:p>
            <a:pPr marL="342900" indent="-342900" algn="just">
              <a:buAutoNum type="arabicPeriod"/>
            </a:pPr>
            <a:r>
              <a:rPr lang="en-US" b="1" dirty="0"/>
              <a:t>CONDITION: </a:t>
            </a:r>
            <a:r>
              <a:rPr lang="en-US" dirty="0"/>
              <a:t>A query or test that is run when the trigger  is activated.</a:t>
            </a:r>
          </a:p>
          <a:p>
            <a:pPr marL="342900" indent="-342900" algn="just">
              <a:buAutoNum type="arabicPeriod"/>
            </a:pPr>
            <a:r>
              <a:rPr lang="en-US" b="1" dirty="0"/>
              <a:t>ACTION:</a:t>
            </a:r>
            <a:r>
              <a:rPr lang="en-US" dirty="0"/>
              <a:t> A procedure that is executed when the trigger is activated &amp; its condition is true.</a:t>
            </a:r>
          </a:p>
          <a:p>
            <a:pPr marL="342900" indent="-342900"/>
            <a:r>
              <a:rPr lang="en-US" dirty="0" err="1"/>
              <a:t>Eg</a:t>
            </a:r>
            <a:r>
              <a:rPr lang="en-US" dirty="0"/>
              <a:t>:</a:t>
            </a:r>
          </a:p>
          <a:p>
            <a:r>
              <a:rPr lang="en-US" b="1" dirty="0"/>
              <a:t>CREATE TRIGGER SALARY_VIOLATION</a:t>
            </a:r>
          </a:p>
          <a:p>
            <a:r>
              <a:rPr lang="en-US" b="1" dirty="0"/>
              <a:t>BEFORE INSERT OR UPDATE OF SALARY, SUPERVISOR_SSN</a:t>
            </a:r>
          </a:p>
          <a:p>
            <a:r>
              <a:rPr lang="en-US" b="1" dirty="0"/>
              <a:t>   ON EMPLOYEE</a:t>
            </a:r>
          </a:p>
          <a:p>
            <a:r>
              <a:rPr lang="en-US" b="1" dirty="0"/>
              <a:t>FOR EACH ROW</a:t>
            </a:r>
          </a:p>
          <a:p>
            <a:r>
              <a:rPr lang="en-US" b="1" dirty="0"/>
              <a:t>   WHEN ( NEW.SALARY &gt; ( 	SELECT SALARY FROM EMPLOYEE</a:t>
            </a:r>
          </a:p>
          <a:p>
            <a:r>
              <a:rPr lang="en-US" b="1" dirty="0"/>
              <a:t>			WHERE SSN = NEW.SUPERVISOR_SSN ) )</a:t>
            </a:r>
          </a:p>
          <a:p>
            <a:r>
              <a:rPr lang="en-US" dirty="0"/>
              <a:t>			INFORM_SUPERVISOR(</a:t>
            </a:r>
            <a:r>
              <a:rPr lang="en-US" b="1" dirty="0" err="1"/>
              <a:t>NEW.Supervisor_ssn</a:t>
            </a:r>
            <a:r>
              <a:rPr lang="en-US" b="1" dirty="0"/>
              <a:t>,</a:t>
            </a:r>
          </a:p>
          <a:p>
            <a:r>
              <a:rPr lang="en-US" b="1" dirty="0"/>
              <a:t>			</a:t>
            </a:r>
            <a:r>
              <a:rPr lang="en-US" b="1" dirty="0" err="1"/>
              <a:t>NEW.Ssn</a:t>
            </a:r>
            <a:r>
              <a:rPr lang="en-US" b="1"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457200"/>
            <a:ext cx="8229600" cy="3416320"/>
          </a:xfrm>
          <a:prstGeom prst="rect">
            <a:avLst/>
          </a:prstGeom>
        </p:spPr>
        <p:txBody>
          <a:bodyPr wrap="square">
            <a:spAutoFit/>
          </a:bodyPr>
          <a:lstStyle/>
          <a:p>
            <a:pPr algn="just"/>
            <a:r>
              <a:rPr lang="en-US" b="1" dirty="0"/>
              <a:t>Transactional Control Commands</a:t>
            </a:r>
          </a:p>
          <a:p>
            <a:pPr algn="just"/>
            <a:r>
              <a:rPr lang="en-US" dirty="0"/>
              <a:t>In addition to the previously introduced categories of commands, there are commands that allow the user to manage database transactions.</a:t>
            </a:r>
          </a:p>
          <a:p>
            <a:pPr algn="just"/>
            <a:endParaRPr lang="en-US" dirty="0"/>
          </a:p>
          <a:p>
            <a:pPr algn="just"/>
            <a:r>
              <a:rPr lang="en-US" b="1" dirty="0"/>
              <a:t>COMMIT - </a:t>
            </a:r>
            <a:r>
              <a:rPr lang="en-US" dirty="0"/>
              <a:t>Saves database transactions</a:t>
            </a:r>
          </a:p>
          <a:p>
            <a:pPr algn="just"/>
            <a:endParaRPr lang="en-US" dirty="0"/>
          </a:p>
          <a:p>
            <a:pPr algn="just"/>
            <a:r>
              <a:rPr lang="en-US" b="1" dirty="0"/>
              <a:t>ROLLBACK - </a:t>
            </a:r>
            <a:r>
              <a:rPr lang="en-US" dirty="0"/>
              <a:t>Undoes database transactions</a:t>
            </a:r>
          </a:p>
          <a:p>
            <a:pPr algn="just"/>
            <a:endParaRPr lang="en-US" dirty="0"/>
          </a:p>
          <a:p>
            <a:pPr algn="just"/>
            <a:r>
              <a:rPr lang="en-US" b="1" dirty="0"/>
              <a:t>SAVEPOINT</a:t>
            </a:r>
            <a:r>
              <a:rPr lang="en-US" dirty="0"/>
              <a:t> </a:t>
            </a:r>
            <a:r>
              <a:rPr lang="en-US" b="1" dirty="0"/>
              <a:t> - </a:t>
            </a:r>
            <a:r>
              <a:rPr lang="en-US" dirty="0"/>
              <a:t>Creates points within groups of transactions in which to ROLLBACK</a:t>
            </a:r>
          </a:p>
          <a:p>
            <a:pPr algn="just"/>
            <a:endParaRPr lang="en-US" dirty="0"/>
          </a:p>
          <a:p>
            <a:pPr algn="just"/>
            <a:r>
              <a:rPr lang="en-US" b="1" dirty="0"/>
              <a:t>SET TRANSACTION</a:t>
            </a:r>
            <a:r>
              <a:rPr lang="en-US" dirty="0"/>
              <a:t> </a:t>
            </a:r>
            <a:r>
              <a:rPr lang="en-US" b="1" dirty="0"/>
              <a:t> - </a:t>
            </a:r>
            <a:r>
              <a:rPr lang="en-US" dirty="0"/>
              <a:t>Places a name on a transaction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369332"/>
          </a:xfrm>
          <a:prstGeom prst="rect">
            <a:avLst/>
          </a:prstGeom>
        </p:spPr>
        <p:txBody>
          <a:bodyPr wrap="square">
            <a:spAutoFit/>
          </a:bodyPr>
          <a:lstStyle/>
          <a:p>
            <a:pPr algn="ctr"/>
            <a:r>
              <a:rPr lang="en-US" b="1" dirty="0"/>
              <a:t>SQL Data Definition and Data Types</a:t>
            </a:r>
            <a:endParaRPr lang="en-US" dirty="0"/>
          </a:p>
        </p:txBody>
      </p:sp>
      <p:graphicFrame>
        <p:nvGraphicFramePr>
          <p:cNvPr id="6" name="Table 5"/>
          <p:cNvGraphicFramePr>
            <a:graphicFrameLocks noGrp="1"/>
          </p:cNvGraphicFramePr>
          <p:nvPr/>
        </p:nvGraphicFramePr>
        <p:xfrm>
          <a:off x="1524000" y="762000"/>
          <a:ext cx="6096000" cy="152511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7838">
                <a:tc>
                  <a:txBody>
                    <a:bodyPr/>
                    <a:lstStyle/>
                    <a:p>
                      <a:pPr algn="ctr"/>
                      <a:r>
                        <a:rPr lang="en-US" dirty="0"/>
                        <a:t>SQL terms </a:t>
                      </a:r>
                    </a:p>
                  </a:txBody>
                  <a:tcPr/>
                </a:tc>
                <a:tc>
                  <a:txBody>
                    <a:bodyPr/>
                    <a:lstStyle/>
                    <a:p>
                      <a:pPr algn="ctr"/>
                      <a:r>
                        <a:rPr lang="en-US" dirty="0"/>
                        <a:t>Relational model terms </a:t>
                      </a:r>
                      <a:endParaRPr lang="en-US" b="0" dirty="0"/>
                    </a:p>
                  </a:txBody>
                  <a:tcPr/>
                </a:tc>
                <a:extLst>
                  <a:ext uri="{0D108BD9-81ED-4DB2-BD59-A6C34878D82A}">
                    <a16:rowId xmlns:a16="http://schemas.microsoft.com/office/drawing/2014/main" val="10000"/>
                  </a:ext>
                </a:extLst>
              </a:tr>
              <a:tr h="289187">
                <a:tc>
                  <a:txBody>
                    <a:bodyPr/>
                    <a:lstStyle/>
                    <a:p>
                      <a:pPr algn="ctr"/>
                      <a:r>
                        <a:rPr lang="en-US" b="1" dirty="0"/>
                        <a:t>Table</a:t>
                      </a:r>
                      <a:endParaRPr lang="en-US" dirty="0"/>
                    </a:p>
                  </a:txBody>
                  <a:tcPr/>
                </a:tc>
                <a:tc>
                  <a:txBody>
                    <a:bodyPr/>
                    <a:lstStyle/>
                    <a:p>
                      <a:pPr algn="ctr"/>
                      <a:r>
                        <a:rPr lang="en-US" b="1" i="1" dirty="0"/>
                        <a:t>Relation</a:t>
                      </a:r>
                      <a:endParaRPr lang="en-US" b="1" dirty="0"/>
                    </a:p>
                  </a:txBody>
                  <a:tcPr/>
                </a:tc>
                <a:extLst>
                  <a:ext uri="{0D108BD9-81ED-4DB2-BD59-A6C34878D82A}">
                    <a16:rowId xmlns:a16="http://schemas.microsoft.com/office/drawing/2014/main" val="10001"/>
                  </a:ext>
                </a:extLst>
              </a:tr>
              <a:tr h="289187">
                <a:tc>
                  <a:txBody>
                    <a:bodyPr/>
                    <a:lstStyle/>
                    <a:p>
                      <a:pPr algn="ctr"/>
                      <a:r>
                        <a:rPr lang="en-US" b="1" dirty="0"/>
                        <a:t>Row</a:t>
                      </a:r>
                      <a:endParaRPr lang="en-US" dirty="0"/>
                    </a:p>
                  </a:txBody>
                  <a:tcPr/>
                </a:tc>
                <a:tc>
                  <a:txBody>
                    <a:bodyPr/>
                    <a:lstStyle/>
                    <a:p>
                      <a:pPr algn="ctr"/>
                      <a:r>
                        <a:rPr lang="en-US" b="1" i="1" dirty="0"/>
                        <a:t>Tuple</a:t>
                      </a:r>
                      <a:endParaRPr lang="en-US" b="1" dirty="0"/>
                    </a:p>
                  </a:txBody>
                  <a:tcPr/>
                </a:tc>
                <a:extLst>
                  <a:ext uri="{0D108BD9-81ED-4DB2-BD59-A6C34878D82A}">
                    <a16:rowId xmlns:a16="http://schemas.microsoft.com/office/drawing/2014/main" val="10002"/>
                  </a:ext>
                </a:extLst>
              </a:tr>
              <a:tr h="289187">
                <a:tc>
                  <a:txBody>
                    <a:bodyPr/>
                    <a:lstStyle/>
                    <a:p>
                      <a:pPr algn="ctr"/>
                      <a:r>
                        <a:rPr lang="en-US" b="1" dirty="0"/>
                        <a:t>Column</a:t>
                      </a:r>
                      <a:endParaRPr lang="en-US" dirty="0"/>
                    </a:p>
                  </a:txBody>
                  <a:tcPr/>
                </a:tc>
                <a:tc>
                  <a:txBody>
                    <a:bodyPr/>
                    <a:lstStyle/>
                    <a:p>
                      <a:pPr algn="ctr"/>
                      <a:r>
                        <a:rPr lang="en-US" b="1" i="1" dirty="0"/>
                        <a:t>Attribute</a:t>
                      </a:r>
                      <a:endParaRPr lang="en-US" b="1" dirty="0"/>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0" y="2514600"/>
            <a:ext cx="9144000" cy="369332"/>
          </a:xfrm>
          <a:prstGeom prst="rect">
            <a:avLst/>
          </a:prstGeom>
        </p:spPr>
        <p:txBody>
          <a:bodyPr wrap="square">
            <a:spAutoFit/>
          </a:bodyPr>
          <a:lstStyle/>
          <a:p>
            <a:pPr algn="ctr"/>
            <a:r>
              <a:rPr lang="en-US" b="1" dirty="0"/>
              <a:t>Schema and Catalog Concepts in SQL</a:t>
            </a:r>
            <a:endParaRPr lang="en-US" dirty="0"/>
          </a:p>
        </p:txBody>
      </p:sp>
      <p:sp>
        <p:nvSpPr>
          <p:cNvPr id="10" name="Rectangle 9"/>
          <p:cNvSpPr/>
          <p:nvPr/>
        </p:nvSpPr>
        <p:spPr>
          <a:xfrm>
            <a:off x="304800" y="2971800"/>
            <a:ext cx="8382000" cy="3139321"/>
          </a:xfrm>
          <a:prstGeom prst="rect">
            <a:avLst/>
          </a:prstGeom>
        </p:spPr>
        <p:txBody>
          <a:bodyPr wrap="square">
            <a:spAutoFit/>
          </a:bodyPr>
          <a:lstStyle/>
          <a:p>
            <a:pPr algn="just"/>
            <a:r>
              <a:rPr lang="en-US" dirty="0"/>
              <a:t>An </a:t>
            </a:r>
            <a:r>
              <a:rPr lang="en-US" b="1" dirty="0"/>
              <a:t>SQL schema </a:t>
            </a:r>
            <a:r>
              <a:rPr lang="en-US" dirty="0"/>
              <a:t>is identified by a </a:t>
            </a:r>
            <a:r>
              <a:rPr lang="en-US" b="1" dirty="0"/>
              <a:t>schema name</a:t>
            </a:r>
            <a:r>
              <a:rPr lang="en-US" dirty="0"/>
              <a:t> and includes an </a:t>
            </a:r>
            <a:r>
              <a:rPr lang="en-US" b="1" dirty="0"/>
              <a:t>authorization</a:t>
            </a:r>
            <a:r>
              <a:rPr lang="en-US" dirty="0"/>
              <a:t> identifier to indicate the user or account who owns the schema, as well as </a:t>
            </a:r>
            <a:r>
              <a:rPr lang="en-US" b="1" dirty="0"/>
              <a:t>descriptors</a:t>
            </a:r>
            <a:r>
              <a:rPr lang="en-US" dirty="0"/>
              <a:t> for </a:t>
            </a:r>
            <a:r>
              <a:rPr lang="en-US" i="1" dirty="0"/>
              <a:t>each element in the schema.</a:t>
            </a:r>
          </a:p>
          <a:p>
            <a:pPr algn="just"/>
            <a:endParaRPr lang="en-US" b="1" dirty="0"/>
          </a:p>
          <a:p>
            <a:pPr algn="just"/>
            <a:r>
              <a:rPr lang="en-US" b="1" dirty="0"/>
              <a:t>Syntax:</a:t>
            </a:r>
          </a:p>
          <a:p>
            <a:pPr algn="just"/>
            <a:r>
              <a:rPr lang="en-US" b="1" dirty="0"/>
              <a:t>CREATE SCHEMA COMPANY AUTHORIZATION ‘</a:t>
            </a:r>
            <a:r>
              <a:rPr lang="en-US" b="1" dirty="0" err="1"/>
              <a:t>Jsmith</a:t>
            </a:r>
            <a:r>
              <a:rPr lang="en-US" b="1" dirty="0"/>
              <a:t>’;</a:t>
            </a:r>
            <a:endParaRPr lang="en-US" dirty="0"/>
          </a:p>
          <a:p>
            <a:pPr algn="just"/>
            <a:endParaRPr lang="en-US" dirty="0"/>
          </a:p>
          <a:p>
            <a:pPr algn="just"/>
            <a:r>
              <a:rPr lang="en-US" dirty="0"/>
              <a:t>SQL uses the concept of a </a:t>
            </a:r>
            <a:r>
              <a:rPr lang="en-US" b="1" dirty="0"/>
              <a:t>catalog</a:t>
            </a:r>
            <a:r>
              <a:rPr lang="en-US" dirty="0"/>
              <a:t>—a named collection of schemas. A catalog always contains a special schema called </a:t>
            </a:r>
            <a:r>
              <a:rPr lang="en-US" b="1" dirty="0"/>
              <a:t>INFORMATION_SCHEMA</a:t>
            </a:r>
            <a:r>
              <a:rPr lang="en-US" dirty="0"/>
              <a:t>, which provides information on all the schemas in the catalog and all the element descriptors in these schemas.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6440</TotalTime>
  <Words>8785</Words>
  <Application>Microsoft Office PowerPoint</Application>
  <PresentationFormat>On-screen Show (4:3)</PresentationFormat>
  <Paragraphs>1017</Paragraphs>
  <Slides>76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Franklin Gothic Book</vt:lpstr>
      <vt:lpstr>Franklin Gothic Medium</vt:lpstr>
      <vt:lpstr>Lucida Sans Typewriter</vt:lpstr>
      <vt:lpstr>Times New Roman</vt:lpstr>
      <vt:lpstr>Wingdings</vt:lpstr>
      <vt:lpstr>Wingdings 2</vt:lpstr>
      <vt:lpstr>Trek</vt:lpstr>
      <vt:lpstr>Unit 3: SQL (Structured query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Dr.AIT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SQL (Structured query language)</dc:title>
  <dc:creator>MECHANICAL</dc:creator>
  <cp:lastModifiedBy>Veena Potdar</cp:lastModifiedBy>
  <cp:revision>391</cp:revision>
  <dcterms:created xsi:type="dcterms:W3CDTF">2020-09-14T04:35:05Z</dcterms:created>
  <dcterms:modified xsi:type="dcterms:W3CDTF">2023-12-10T11:07:27Z</dcterms:modified>
</cp:coreProperties>
</file>