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14" r:id="rId2"/>
  </p:sldIdLst>
  <p:sldSz cx="9144000" cy="5143500" type="screen16x9"/>
  <p:notesSz cx="6858000" cy="9144000"/>
  <p:embeddedFontLst>
    <p:embeddedFont>
      <p:font typeface="Livvic" pitchFamily="2" charset="0"/>
      <p:regular r:id="rId4"/>
      <p:bold r:id="rId5"/>
      <p:italic r:id="rId6"/>
      <p:boldItalic r:id="rId7"/>
    </p:embeddedFont>
    <p:embeddedFont>
      <p:font typeface="Oswald" panose="00000500000000000000" pitchFamily="2" charset="0"/>
      <p:regular r:id="rId8"/>
      <p:bold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zaratali.S. Mogalalli" initials="HM" lastIdx="1" clrIdx="0">
    <p:extLst>
      <p:ext uri="{19B8F6BF-5375-455C-9EA6-DF929625EA0E}">
        <p15:presenceInfo xmlns:p15="http://schemas.microsoft.com/office/powerpoint/2012/main" userId="f55d6b9ab949af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4010BD-4036-47D1-A0E3-117679F3F313}">
  <a:tblStyle styleId="{FF4010BD-4036-47D1-A0E3-117679F3F3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32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A5F24-A475-A2AA-0FB9-11020E0CDBF1}"/>
              </a:ext>
            </a:extLst>
          </p:cNvPr>
          <p:cNvSpPr txBox="1"/>
          <p:nvPr/>
        </p:nvSpPr>
        <p:spPr>
          <a:xfrm>
            <a:off x="223865" y="467124"/>
            <a:ext cx="569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1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1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Design Of Schema.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1487B-3106-D28C-36E4-C09475B686A6}"/>
              </a:ext>
            </a:extLst>
          </p:cNvPr>
          <p:cNvSpPr txBox="1"/>
          <p:nvPr/>
        </p:nvSpPr>
        <p:spPr>
          <a:xfrm>
            <a:off x="130996" y="27164"/>
            <a:ext cx="611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Room Management and Rentals:</a:t>
            </a:r>
            <a:endParaRPr lang="en-IN" sz="2400" dirty="0"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9FF947-E7EC-5F4E-1AB1-66E755003993}"/>
              </a:ext>
            </a:extLst>
          </p:cNvPr>
          <p:cNvGraphicFramePr>
            <a:graphicFrameLocks noGrp="1"/>
          </p:cNvGraphicFramePr>
          <p:nvPr/>
        </p:nvGraphicFramePr>
        <p:xfrm>
          <a:off x="583230" y="3332631"/>
          <a:ext cx="4064001" cy="304800"/>
        </p:xfrm>
        <a:graphic>
          <a:graphicData uri="http://schemas.openxmlformats.org/drawingml/2006/table">
            <a:tbl>
              <a:tblPr firstRow="1" bandRow="1">
                <a:tableStyleId>{FF4010BD-4036-47D1-A0E3-117679F3F313}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846311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56789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2327434"/>
                    </a:ext>
                  </a:extLst>
                </a:gridCol>
              </a:tblGrid>
              <a:tr h="22761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Owner_id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Owner_name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User_id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3587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494E58-7045-C206-FF72-D00BD3A81516}"/>
              </a:ext>
            </a:extLst>
          </p:cNvPr>
          <p:cNvSpPr txBox="1"/>
          <p:nvPr/>
        </p:nvSpPr>
        <p:spPr>
          <a:xfrm>
            <a:off x="583230" y="857834"/>
            <a:ext cx="62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F5FF2BB-2D3E-A307-D05A-77C259E4EF2B}"/>
              </a:ext>
            </a:extLst>
          </p:cNvPr>
          <p:cNvGraphicFramePr>
            <a:graphicFrameLocks noGrp="1"/>
          </p:cNvGraphicFramePr>
          <p:nvPr/>
        </p:nvGraphicFramePr>
        <p:xfrm>
          <a:off x="620141" y="1147850"/>
          <a:ext cx="6096000" cy="304800"/>
        </p:xfrm>
        <a:graphic>
          <a:graphicData uri="http://schemas.openxmlformats.org/drawingml/2006/table">
            <a:tbl>
              <a:tblPr firstRow="1" bandRow="1">
                <a:tableStyleId>{FF4010BD-4036-47D1-A0E3-117679F3F313}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647033536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182193703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178424824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94950497"/>
                    </a:ext>
                  </a:extLst>
                </a:gridCol>
              </a:tblGrid>
              <a:tr h="28879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User_id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User_name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User_email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User_password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00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75FC7E5-71F2-E643-2F5D-D6F4A2357D60}"/>
              </a:ext>
            </a:extLst>
          </p:cNvPr>
          <p:cNvSpPr txBox="1"/>
          <p:nvPr/>
        </p:nvSpPr>
        <p:spPr>
          <a:xfrm>
            <a:off x="556861" y="1495256"/>
            <a:ext cx="75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F5F495C-FC81-69A1-6D76-3F88F8A94724}"/>
              </a:ext>
            </a:extLst>
          </p:cNvPr>
          <p:cNvGraphicFramePr>
            <a:graphicFrameLocks noGrp="1"/>
          </p:cNvGraphicFramePr>
          <p:nvPr/>
        </p:nvGraphicFramePr>
        <p:xfrm>
          <a:off x="620141" y="1760011"/>
          <a:ext cx="8286753" cy="341706"/>
        </p:xfrm>
        <a:graphic>
          <a:graphicData uri="http://schemas.openxmlformats.org/drawingml/2006/table">
            <a:tbl>
              <a:tblPr firstRow="1" bandRow="1">
                <a:tableStyleId>{FF4010BD-4036-47D1-A0E3-117679F3F313}</a:tableStyleId>
              </a:tblPr>
              <a:tblGrid>
                <a:gridCol w="999059">
                  <a:extLst>
                    <a:ext uri="{9D8B030D-6E8A-4147-A177-3AD203B41FA5}">
                      <a16:colId xmlns:a16="http://schemas.microsoft.com/office/drawing/2014/main" val="340400880"/>
                    </a:ext>
                  </a:extLst>
                </a:gridCol>
                <a:gridCol w="999059">
                  <a:extLst>
                    <a:ext uri="{9D8B030D-6E8A-4147-A177-3AD203B41FA5}">
                      <a16:colId xmlns:a16="http://schemas.microsoft.com/office/drawing/2014/main" val="912572406"/>
                    </a:ext>
                  </a:extLst>
                </a:gridCol>
                <a:gridCol w="1164760">
                  <a:extLst>
                    <a:ext uri="{9D8B030D-6E8A-4147-A177-3AD203B41FA5}">
                      <a16:colId xmlns:a16="http://schemas.microsoft.com/office/drawing/2014/main" val="688496044"/>
                    </a:ext>
                  </a:extLst>
                </a:gridCol>
                <a:gridCol w="833357">
                  <a:extLst>
                    <a:ext uri="{9D8B030D-6E8A-4147-A177-3AD203B41FA5}">
                      <a16:colId xmlns:a16="http://schemas.microsoft.com/office/drawing/2014/main" val="4154807979"/>
                    </a:ext>
                  </a:extLst>
                </a:gridCol>
                <a:gridCol w="999059">
                  <a:extLst>
                    <a:ext uri="{9D8B030D-6E8A-4147-A177-3AD203B41FA5}">
                      <a16:colId xmlns:a16="http://schemas.microsoft.com/office/drawing/2014/main" val="2566076723"/>
                    </a:ext>
                  </a:extLst>
                </a:gridCol>
                <a:gridCol w="999059">
                  <a:extLst>
                    <a:ext uri="{9D8B030D-6E8A-4147-A177-3AD203B41FA5}">
                      <a16:colId xmlns:a16="http://schemas.microsoft.com/office/drawing/2014/main" val="3269549338"/>
                    </a:ext>
                  </a:extLst>
                </a:gridCol>
                <a:gridCol w="1153344">
                  <a:extLst>
                    <a:ext uri="{9D8B030D-6E8A-4147-A177-3AD203B41FA5}">
                      <a16:colId xmlns:a16="http://schemas.microsoft.com/office/drawing/2014/main" val="2436256563"/>
                    </a:ext>
                  </a:extLst>
                </a:gridCol>
                <a:gridCol w="1139056">
                  <a:extLst>
                    <a:ext uri="{9D8B030D-6E8A-4147-A177-3AD203B41FA5}">
                      <a16:colId xmlns:a16="http://schemas.microsoft.com/office/drawing/2014/main" val="2682625455"/>
                    </a:ext>
                  </a:extLst>
                </a:gridCol>
              </a:tblGrid>
              <a:tr h="34170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Image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Reviews_id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Owner_id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2685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D58C963-B73B-3ECE-5189-CA55536C93A3}"/>
              </a:ext>
            </a:extLst>
          </p:cNvPr>
          <p:cNvSpPr txBox="1"/>
          <p:nvPr/>
        </p:nvSpPr>
        <p:spPr>
          <a:xfrm>
            <a:off x="549717" y="2230221"/>
            <a:ext cx="1036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Category: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332F6A7-9332-7AF4-F095-72B9FDE76D15}"/>
              </a:ext>
            </a:extLst>
          </p:cNvPr>
          <p:cNvGraphicFramePr>
            <a:graphicFrameLocks noGrp="1"/>
          </p:cNvGraphicFramePr>
          <p:nvPr/>
        </p:nvGraphicFramePr>
        <p:xfrm>
          <a:off x="620141" y="2614150"/>
          <a:ext cx="8194359" cy="327337"/>
        </p:xfrm>
        <a:graphic>
          <a:graphicData uri="http://schemas.openxmlformats.org/drawingml/2006/table">
            <a:tbl>
              <a:tblPr firstRow="1" bandRow="1">
                <a:tableStyleId>{FF4010BD-4036-47D1-A0E3-117679F3F313}</a:tableStyleId>
              </a:tblPr>
              <a:tblGrid>
                <a:gridCol w="1029018">
                  <a:extLst>
                    <a:ext uri="{9D8B030D-6E8A-4147-A177-3AD203B41FA5}">
                      <a16:colId xmlns:a16="http://schemas.microsoft.com/office/drawing/2014/main" val="3182240870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329322922"/>
                    </a:ext>
                  </a:extLst>
                </a:gridCol>
                <a:gridCol w="870267">
                  <a:extLst>
                    <a:ext uri="{9D8B030D-6E8A-4147-A177-3AD203B41FA5}">
                      <a16:colId xmlns:a16="http://schemas.microsoft.com/office/drawing/2014/main" val="3883008862"/>
                    </a:ext>
                  </a:extLst>
                </a:gridCol>
                <a:gridCol w="781369">
                  <a:extLst>
                    <a:ext uri="{9D8B030D-6E8A-4147-A177-3AD203B41FA5}">
                      <a16:colId xmlns:a16="http://schemas.microsoft.com/office/drawing/2014/main" val="1950295632"/>
                    </a:ext>
                  </a:extLst>
                </a:gridCol>
                <a:gridCol w="987744">
                  <a:extLst>
                    <a:ext uri="{9D8B030D-6E8A-4147-A177-3AD203B41FA5}">
                      <a16:colId xmlns:a16="http://schemas.microsoft.com/office/drawing/2014/main" val="897501003"/>
                    </a:ext>
                  </a:extLst>
                </a:gridCol>
                <a:gridCol w="701993">
                  <a:extLst>
                    <a:ext uri="{9D8B030D-6E8A-4147-A177-3AD203B41FA5}">
                      <a16:colId xmlns:a16="http://schemas.microsoft.com/office/drawing/2014/main" val="2632367029"/>
                    </a:ext>
                  </a:extLst>
                </a:gridCol>
                <a:gridCol w="1057592">
                  <a:extLst>
                    <a:ext uri="{9D8B030D-6E8A-4147-A177-3AD203B41FA5}">
                      <a16:colId xmlns:a16="http://schemas.microsoft.com/office/drawing/2014/main" val="43726522"/>
                    </a:ext>
                  </a:extLst>
                </a:gridCol>
                <a:gridCol w="701993">
                  <a:extLst>
                    <a:ext uri="{9D8B030D-6E8A-4147-A177-3AD203B41FA5}">
                      <a16:colId xmlns:a16="http://schemas.microsoft.com/office/drawing/2014/main" val="2136855961"/>
                    </a:ext>
                  </a:extLst>
                </a:gridCol>
                <a:gridCol w="957578">
                  <a:extLst>
                    <a:ext uri="{9D8B030D-6E8A-4147-A177-3AD203B41FA5}">
                      <a16:colId xmlns:a16="http://schemas.microsoft.com/office/drawing/2014/main" val="2262766231"/>
                    </a:ext>
                  </a:extLst>
                </a:gridCol>
              </a:tblGrid>
              <a:tr h="32733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Residential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Commercial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Vacation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Cottage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Apartment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Condo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Townhouse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Listing_id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10154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2C820A5-35B6-9318-1772-BEF90D690246}"/>
              </a:ext>
            </a:extLst>
          </p:cNvPr>
          <p:cNvSpPr txBox="1"/>
          <p:nvPr/>
        </p:nvSpPr>
        <p:spPr>
          <a:xfrm>
            <a:off x="545042" y="2944026"/>
            <a:ext cx="91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1C46E-5422-2077-42E1-A03BBBD87FE1}"/>
              </a:ext>
            </a:extLst>
          </p:cNvPr>
          <p:cNvSpPr txBox="1"/>
          <p:nvPr/>
        </p:nvSpPr>
        <p:spPr>
          <a:xfrm>
            <a:off x="583230" y="3718259"/>
            <a:ext cx="100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5B7F1C5-1CC4-AF23-F30E-F3714718C3A5}"/>
              </a:ext>
            </a:extLst>
          </p:cNvPr>
          <p:cNvGraphicFramePr>
            <a:graphicFrameLocks noGrp="1"/>
          </p:cNvGraphicFramePr>
          <p:nvPr/>
        </p:nvGraphicFramePr>
        <p:xfrm>
          <a:off x="620141" y="4176867"/>
          <a:ext cx="3484033" cy="304800"/>
        </p:xfrm>
        <a:graphic>
          <a:graphicData uri="http://schemas.openxmlformats.org/drawingml/2006/table">
            <a:tbl>
              <a:tblPr firstRow="1" bandRow="1">
                <a:tableStyleId>{FF4010BD-4036-47D1-A0E3-117679F3F313}</a:tableStyleId>
              </a:tblPr>
              <a:tblGrid>
                <a:gridCol w="1188353">
                  <a:extLst>
                    <a:ext uri="{9D8B030D-6E8A-4147-A177-3AD203B41FA5}">
                      <a16:colId xmlns:a16="http://schemas.microsoft.com/office/drawing/2014/main" val="1941233111"/>
                    </a:ext>
                  </a:extLst>
                </a:gridCol>
                <a:gridCol w="1489533">
                  <a:extLst>
                    <a:ext uri="{9D8B030D-6E8A-4147-A177-3AD203B41FA5}">
                      <a16:colId xmlns:a16="http://schemas.microsoft.com/office/drawing/2014/main" val="4012408560"/>
                    </a:ext>
                  </a:extLst>
                </a:gridCol>
                <a:gridCol w="806147">
                  <a:extLst>
                    <a:ext uri="{9D8B030D-6E8A-4147-A177-3AD203B41FA5}">
                      <a16:colId xmlns:a16="http://schemas.microsoft.com/office/drawing/2014/main" val="1324038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Author 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Author_name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User_id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401104"/>
                  </a:ext>
                </a:extLst>
              </a:tr>
            </a:tbl>
          </a:graphicData>
        </a:graphic>
      </p:graphicFrame>
      <p:graphicFrame>
        <p:nvGraphicFramePr>
          <p:cNvPr id="650" name="Table 649">
            <a:extLst>
              <a:ext uri="{FF2B5EF4-FFF2-40B4-BE49-F238E27FC236}">
                <a16:creationId xmlns:a16="http://schemas.microsoft.com/office/drawing/2014/main" id="{3C9F4548-3D46-1ABE-ED3D-2209B0353793}"/>
              </a:ext>
            </a:extLst>
          </p:cNvPr>
          <p:cNvGraphicFramePr>
            <a:graphicFrameLocks noGrp="1"/>
          </p:cNvGraphicFramePr>
          <p:nvPr/>
        </p:nvGraphicFramePr>
        <p:xfrm>
          <a:off x="4443413" y="4176867"/>
          <a:ext cx="4193382" cy="370840"/>
        </p:xfrm>
        <a:graphic>
          <a:graphicData uri="http://schemas.openxmlformats.org/drawingml/2006/table">
            <a:tbl>
              <a:tblPr firstRow="1" bandRow="1">
                <a:tableStyleId>{FF4010BD-4036-47D1-A0E3-117679F3F313}</a:tableStyleId>
              </a:tblPr>
              <a:tblGrid>
                <a:gridCol w="1097100">
                  <a:extLst>
                    <a:ext uri="{9D8B030D-6E8A-4147-A177-3AD203B41FA5}">
                      <a16:colId xmlns:a16="http://schemas.microsoft.com/office/drawing/2014/main" val="2608563799"/>
                    </a:ext>
                  </a:extLst>
                </a:gridCol>
                <a:gridCol w="1076224">
                  <a:extLst>
                    <a:ext uri="{9D8B030D-6E8A-4147-A177-3AD203B41FA5}">
                      <a16:colId xmlns:a16="http://schemas.microsoft.com/office/drawing/2014/main" val="1303712067"/>
                    </a:ext>
                  </a:extLst>
                </a:gridCol>
                <a:gridCol w="1010029">
                  <a:extLst>
                    <a:ext uri="{9D8B030D-6E8A-4147-A177-3AD203B41FA5}">
                      <a16:colId xmlns:a16="http://schemas.microsoft.com/office/drawing/2014/main" val="1307489267"/>
                    </a:ext>
                  </a:extLst>
                </a:gridCol>
                <a:gridCol w="1010029">
                  <a:extLst>
                    <a:ext uri="{9D8B030D-6E8A-4147-A177-3AD203B41FA5}">
                      <a16:colId xmlns:a16="http://schemas.microsoft.com/office/drawing/2014/main" val="324125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681267"/>
                  </a:ext>
                </a:extLst>
              </a:tr>
            </a:tbl>
          </a:graphicData>
        </a:graphic>
      </p:graphicFrame>
      <p:sp>
        <p:nvSpPr>
          <p:cNvPr id="652" name="TextBox 651">
            <a:extLst>
              <a:ext uri="{FF2B5EF4-FFF2-40B4-BE49-F238E27FC236}">
                <a16:creationId xmlns:a16="http://schemas.microsoft.com/office/drawing/2014/main" id="{8A87852B-4AE8-115F-5342-0F928E48253A}"/>
              </a:ext>
            </a:extLst>
          </p:cNvPr>
          <p:cNvSpPr txBox="1"/>
          <p:nvPr/>
        </p:nvSpPr>
        <p:spPr>
          <a:xfrm>
            <a:off x="4309467" y="3790090"/>
            <a:ext cx="1241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Reviews:</a:t>
            </a:r>
          </a:p>
        </p:txBody>
      </p:sp>
    </p:spTree>
    <p:extLst>
      <p:ext uri="{BB962C8B-B14F-4D97-AF65-F5344CB8AC3E}">
        <p14:creationId xmlns:p14="http://schemas.microsoft.com/office/powerpoint/2010/main" val="420546257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85</Words>
  <Application>Microsoft Office PowerPoint</Application>
  <PresentationFormat>On-screen Show (16:9)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Oswald</vt:lpstr>
      <vt:lpstr>Roboto Condensed Light</vt:lpstr>
      <vt:lpstr>Livvic</vt:lpstr>
      <vt:lpstr>Roboto</vt:lpstr>
      <vt:lpstr>Times New Roman</vt:lpstr>
      <vt:lpstr>Arial</vt:lpstr>
      <vt:lpstr>Software Development Bussines Plan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MINI PROJECT</dc:title>
  <dc:creator>Hazaratali.S. Mogalalli</dc:creator>
  <cp:lastModifiedBy>Hazaratali.S. Mogalalli</cp:lastModifiedBy>
  <cp:revision>9</cp:revision>
  <dcterms:modified xsi:type="dcterms:W3CDTF">2024-01-21T22:47:12Z</dcterms:modified>
</cp:coreProperties>
</file>