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51" autoAdjust="0"/>
    <p:restoredTop sz="94660"/>
  </p:normalViewPr>
  <p:slideViewPr>
    <p:cSldViewPr>
      <p:cViewPr varScale="1">
        <p:scale>
          <a:sx n="78" d="100"/>
          <a:sy n="78" d="100"/>
        </p:scale>
        <p:origin x="1277"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754251-CA44-4B58-BBE2-FAF89EE54605}" type="datetimeFigureOut">
              <a:rPr lang="en-US" smtClean="0"/>
              <a:pPr/>
              <a:t>1/2/2024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C50C26-8FEC-48C5-B76E-B6935F2F5D4C}" type="slidenum">
              <a:rPr lang="en-IN" smtClean="0"/>
              <a:pPr/>
              <a:t>‹#›</a:t>
            </a:fld>
            <a:endParaRPr lang="en-IN"/>
          </a:p>
        </p:txBody>
      </p:sp>
    </p:spTree>
    <p:extLst>
      <p:ext uri="{BB962C8B-B14F-4D97-AF65-F5344CB8AC3E}">
        <p14:creationId xmlns:p14="http://schemas.microsoft.com/office/powerpoint/2010/main" val="1149208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CBC50C26-8FEC-48C5-B76E-B6935F2F5D4C}" type="slidenum">
              <a:rPr lang="en-IN" smtClean="0"/>
              <a:pPr/>
              <a:t>46</a:t>
            </a:fld>
            <a:endParaRPr lang="en-IN"/>
          </a:p>
        </p:txBody>
      </p:sp>
    </p:spTree>
    <p:extLst>
      <p:ext uri="{BB962C8B-B14F-4D97-AF65-F5344CB8AC3E}">
        <p14:creationId xmlns:p14="http://schemas.microsoft.com/office/powerpoint/2010/main" val="885501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a:t>Click to edit Master title style</a:t>
            </a:r>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F606BF30-131A-4FEA-AD7A-FF65631C238F}" type="datetimeFigureOut">
              <a:rPr lang="en-US" smtClean="0"/>
              <a:pPr/>
              <a:t>1/2/2024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43B9128E-1013-41B4-88E0-B2865D631A8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606BF30-131A-4FEA-AD7A-FF65631C238F}"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128E-1013-41B4-88E0-B2865D631A8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606BF30-131A-4FEA-AD7A-FF65631C238F}"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128E-1013-41B4-88E0-B2865D631A8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F606BF30-131A-4FEA-AD7A-FF65631C238F}" type="datetimeFigureOut">
              <a:rPr lang="en-US" smtClean="0"/>
              <a:pPr/>
              <a:t>1/2/2024</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43B9128E-1013-41B4-88E0-B2865D631A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F606BF30-131A-4FEA-AD7A-FF65631C238F}" type="datetimeFigureOut">
              <a:rPr lang="en-US" smtClean="0"/>
              <a:pPr/>
              <a:t>1/2/2024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43B9128E-1013-41B4-88E0-B2865D631A86}"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a:t>Click to edit Master title style</a:t>
            </a:r>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F606BF30-131A-4FEA-AD7A-FF65631C238F}" type="datetimeFigureOut">
              <a:rPr lang="en-US" smtClean="0"/>
              <a:pPr/>
              <a:t>1/2/2024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43B9128E-1013-41B4-88E0-B2865D631A8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F606BF30-131A-4FEA-AD7A-FF65631C238F}" type="datetimeFigureOut">
              <a:rPr lang="en-US" smtClean="0"/>
              <a:pPr/>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43B9128E-1013-41B4-88E0-B2865D631A86}"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F606BF30-131A-4FEA-AD7A-FF65631C238F}" type="datetimeFigureOut">
              <a:rPr lang="en-US" smtClean="0"/>
              <a:pPr/>
              <a:t>1/2/2024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B9128E-1013-41B4-88E0-B2865D631A8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606BF30-131A-4FEA-AD7A-FF65631C238F}" type="datetimeFigureOut">
              <a:rPr lang="en-US" smtClean="0"/>
              <a:pPr/>
              <a:t>1/2/2024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128E-1013-41B4-88E0-B2865D631A8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F606BF30-131A-4FEA-AD7A-FF65631C238F}" type="datetimeFigureOut">
              <a:rPr lang="en-US" smtClean="0"/>
              <a:pPr/>
              <a:t>1/2/2024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B9128E-1013-41B4-88E0-B2865D631A8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F606BF30-131A-4FEA-AD7A-FF65631C238F}" type="datetimeFigureOut">
              <a:rPr lang="en-US" smtClean="0"/>
              <a:pPr/>
              <a:t>1/2/2024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43B9128E-1013-41B4-88E0-B2865D631A86}"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F606BF30-131A-4FEA-AD7A-FF65631C238F}" type="datetimeFigureOut">
              <a:rPr lang="en-US" smtClean="0"/>
              <a:pPr/>
              <a:t>1/2/2024</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43B9128E-1013-41B4-88E0-B2865D631A86}"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609600"/>
            <a:ext cx="8458200" cy="609600"/>
          </a:xfrm>
        </p:spPr>
        <p:txBody>
          <a:bodyPr>
            <a:normAutofit/>
          </a:bodyPr>
          <a:lstStyle/>
          <a:p>
            <a:pPr algn="ctr"/>
            <a:r>
              <a:rPr lang="en-US" sz="3200" b="1" dirty="0">
                <a:latin typeface="Lucida Sans Typewriter" pitchFamily="49" charset="0"/>
              </a:rPr>
              <a:t>Unit 1: Introduction to Databases</a:t>
            </a:r>
            <a:endParaRPr lang="en-US" sz="3200" dirty="0">
              <a:latin typeface="Lucida Sans Typewriter" pitchFamily="49" charset="0"/>
            </a:endParaRPr>
          </a:p>
        </p:txBody>
      </p:sp>
      <p:sp>
        <p:nvSpPr>
          <p:cNvPr id="4" name="Rectangle 3"/>
          <p:cNvSpPr/>
          <p:nvPr/>
        </p:nvSpPr>
        <p:spPr>
          <a:xfrm>
            <a:off x="381000" y="2209800"/>
            <a:ext cx="8458200" cy="1200329"/>
          </a:xfrm>
          <a:prstGeom prst="rect">
            <a:avLst/>
          </a:prstGeom>
        </p:spPr>
        <p:txBody>
          <a:bodyPr wrap="square">
            <a:spAutoFit/>
          </a:bodyPr>
          <a:lstStyle/>
          <a:p>
            <a:r>
              <a:rPr lang="en-US" sz="2400" b="1" dirty="0">
                <a:solidFill>
                  <a:schemeClr val="tx2">
                    <a:shade val="75000"/>
                  </a:schemeClr>
                </a:solidFill>
                <a:latin typeface="Lucida Sans Typewriter" pitchFamily="49" charset="0"/>
              </a:rPr>
              <a:t>1. Databases and Database Users</a:t>
            </a:r>
          </a:p>
          <a:p>
            <a:endParaRPr lang="en-US" sz="2400" b="1" dirty="0">
              <a:solidFill>
                <a:schemeClr val="tx2">
                  <a:shade val="75000"/>
                </a:schemeClr>
              </a:solidFill>
              <a:latin typeface="Lucida Sans Typewriter" pitchFamily="49" charset="0"/>
            </a:endParaRPr>
          </a:p>
          <a:p>
            <a:r>
              <a:rPr lang="en-US" sz="2400" b="1" dirty="0">
                <a:solidFill>
                  <a:schemeClr val="tx2">
                    <a:shade val="75000"/>
                  </a:schemeClr>
                </a:solidFill>
                <a:latin typeface="Lucida Sans Typewriter" pitchFamily="49" charset="0"/>
              </a:rPr>
              <a:t>2. Database System Concepts and Architecture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8305800" cy="5632311"/>
          </a:xfrm>
          <a:prstGeom prst="rect">
            <a:avLst/>
          </a:prstGeom>
        </p:spPr>
        <p:txBody>
          <a:bodyPr wrap="square">
            <a:spAutoFit/>
          </a:bodyPr>
          <a:lstStyle/>
          <a:p>
            <a:pPr algn="ctr"/>
            <a:r>
              <a:rPr lang="en-US" b="1" dirty="0"/>
              <a:t>Workers behind the Scene</a:t>
            </a:r>
          </a:p>
          <a:p>
            <a:pPr algn="just"/>
            <a:endParaRPr lang="en-US" b="1" dirty="0"/>
          </a:p>
          <a:p>
            <a:pPr algn="just"/>
            <a:r>
              <a:rPr lang="en-US" dirty="0"/>
              <a:t>■ </a:t>
            </a:r>
            <a:r>
              <a:rPr lang="en-US" b="1" dirty="0"/>
              <a:t>DBMS system designers and implementers </a:t>
            </a:r>
            <a:r>
              <a:rPr lang="en-US" dirty="0"/>
              <a:t>design and implement the DBMS modules and interfaces as a software package. A DBMS is a very complex software system that consists of many components, or modules, including modules for implementing the catalog, query language processing, interface processing, accessing and buffering data, controlling concurrency, and handling data recovery and security. The DBMS must interface with other system software, such as the operating system and compilers for various programming languages.</a:t>
            </a:r>
          </a:p>
          <a:p>
            <a:pPr algn="just"/>
            <a:endParaRPr lang="en-US" dirty="0"/>
          </a:p>
          <a:p>
            <a:pPr algn="just"/>
            <a:r>
              <a:rPr lang="en-US" dirty="0"/>
              <a:t>■ </a:t>
            </a:r>
            <a:r>
              <a:rPr lang="en-US" b="1" dirty="0"/>
              <a:t>Tool developers design and implement </a:t>
            </a:r>
            <a:r>
              <a:rPr lang="en-US" dirty="0"/>
              <a:t>tools—the software packages that facilitate database modeling and design, database system design, and improved performance. Tools are optional packages that are often purchased separately. They include packages for database design, performance monitoring, natural language or graphical interfaces, prototyping, simulation, and test data generation. In many cases, independent software vendors develop and market these tools.</a:t>
            </a:r>
          </a:p>
          <a:p>
            <a:pPr algn="just"/>
            <a:endParaRPr lang="en-US" dirty="0"/>
          </a:p>
          <a:p>
            <a:pPr algn="just"/>
            <a:r>
              <a:rPr lang="en-US" dirty="0"/>
              <a:t>■ </a:t>
            </a:r>
            <a:r>
              <a:rPr lang="en-US" b="1" dirty="0"/>
              <a:t>Operators and maintenance personnel (system administration personnel) </a:t>
            </a:r>
            <a:r>
              <a:rPr lang="en-US" dirty="0"/>
              <a:t>are responsible for the actual running and maintenance of the hardware and software environment for the database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52400"/>
            <a:ext cx="4170694" cy="369332"/>
          </a:xfrm>
          <a:prstGeom prst="rect">
            <a:avLst/>
          </a:prstGeom>
        </p:spPr>
        <p:txBody>
          <a:bodyPr wrap="none">
            <a:spAutoFit/>
          </a:bodyPr>
          <a:lstStyle/>
          <a:p>
            <a:r>
              <a:rPr lang="en-US" b="1" dirty="0"/>
              <a:t>Advantages of Using the DBMS Approach</a:t>
            </a:r>
            <a:endParaRPr lang="en-US" dirty="0"/>
          </a:p>
        </p:txBody>
      </p:sp>
      <p:sp>
        <p:nvSpPr>
          <p:cNvPr id="3" name="Rectangle 2"/>
          <p:cNvSpPr/>
          <p:nvPr/>
        </p:nvSpPr>
        <p:spPr>
          <a:xfrm>
            <a:off x="381000" y="838200"/>
            <a:ext cx="8534400" cy="5632311"/>
          </a:xfrm>
          <a:prstGeom prst="rect">
            <a:avLst/>
          </a:prstGeom>
        </p:spPr>
        <p:txBody>
          <a:bodyPr wrap="square">
            <a:spAutoFit/>
          </a:bodyPr>
          <a:lstStyle/>
          <a:p>
            <a:pPr algn="just"/>
            <a:r>
              <a:rPr lang="en-US" b="1" dirty="0"/>
              <a:t>Controlling Redundancy: </a:t>
            </a:r>
            <a:r>
              <a:rPr lang="en-US" dirty="0"/>
              <a:t>In traditional software development utilizing file processing, every user group maintains its own files for handling its data-processing applications resulting in redundancy.</a:t>
            </a:r>
          </a:p>
          <a:p>
            <a:pPr algn="just"/>
            <a:endParaRPr lang="en-US" b="1" dirty="0"/>
          </a:p>
          <a:p>
            <a:pPr algn="just"/>
            <a:r>
              <a:rPr lang="en-US" b="1" dirty="0"/>
              <a:t>Restricting Unauthorized Access: </a:t>
            </a:r>
            <a:r>
              <a:rPr lang="en-US" dirty="0"/>
              <a:t>A DBMS should provide a security and authorization subsystem</a:t>
            </a:r>
            <a:r>
              <a:rPr lang="en-US" b="1" dirty="0"/>
              <a:t>, </a:t>
            </a:r>
            <a:r>
              <a:rPr lang="en-US" dirty="0"/>
              <a:t>which the DBA uses to create accounts and to specify account restrictions. Then, the DBMS should enforce these restrictions automatically.</a:t>
            </a:r>
          </a:p>
          <a:p>
            <a:pPr algn="just"/>
            <a:endParaRPr lang="en-US" b="1" dirty="0"/>
          </a:p>
          <a:p>
            <a:pPr algn="just"/>
            <a:r>
              <a:rPr lang="en-US" b="1" dirty="0"/>
              <a:t>Providing Persistent Storage for Program Objects: </a:t>
            </a:r>
            <a:r>
              <a:rPr lang="en-US" dirty="0"/>
              <a:t>Databases can be used to provide persistent storage for program objects and data structures. This is one of the main reasons for object-oriented database systems.</a:t>
            </a:r>
          </a:p>
          <a:p>
            <a:pPr algn="just"/>
            <a:endParaRPr lang="en-US" b="1" dirty="0"/>
          </a:p>
          <a:p>
            <a:pPr algn="just"/>
            <a:r>
              <a:rPr lang="en-US" b="1" dirty="0"/>
              <a:t>Providing Storage Structures and Search </a:t>
            </a:r>
            <a:r>
              <a:rPr lang="fr-FR" b="1" dirty="0"/>
              <a:t>Techniques for Efficient Query  Processing :  </a:t>
            </a:r>
            <a:r>
              <a:rPr lang="en-US" dirty="0"/>
              <a:t>Database systems must provide capabilities for </a:t>
            </a:r>
            <a:r>
              <a:rPr lang="en-US" i="1" dirty="0"/>
              <a:t>efficiently executing queries and updates. </a:t>
            </a:r>
            <a:r>
              <a:rPr lang="en-US" dirty="0"/>
              <a:t>Indexes are used which are typically based on tree data structures or hash data structures that are suitably modified for disk search. The DBMS often has a </a:t>
            </a:r>
            <a:r>
              <a:rPr lang="en-US" b="1" dirty="0"/>
              <a:t>buffering or caching module </a:t>
            </a:r>
            <a:r>
              <a:rPr lang="en-US" dirty="0"/>
              <a:t>that maintains parts</a:t>
            </a:r>
            <a:r>
              <a:rPr lang="en-US" b="1" dirty="0"/>
              <a:t> </a:t>
            </a:r>
            <a:r>
              <a:rPr lang="en-US" dirty="0"/>
              <a:t>of the database in main memory buffers for faster retrieval. The </a:t>
            </a:r>
            <a:r>
              <a:rPr lang="en-US" b="1" dirty="0"/>
              <a:t>query processing and optimization </a:t>
            </a:r>
            <a:r>
              <a:rPr lang="en-US" dirty="0"/>
              <a:t>module of the DBMS is responsible for choosing an efficient query execution plan for each query based on the existing storage structures.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1" y="228600"/>
            <a:ext cx="8610600" cy="6463308"/>
          </a:xfrm>
          <a:prstGeom prst="rect">
            <a:avLst/>
          </a:prstGeom>
        </p:spPr>
        <p:txBody>
          <a:bodyPr wrap="square">
            <a:spAutoFit/>
          </a:bodyPr>
          <a:lstStyle/>
          <a:p>
            <a:pPr algn="just"/>
            <a:r>
              <a:rPr lang="en-US" b="1" dirty="0"/>
              <a:t>Providing Backup and Recovery: </a:t>
            </a:r>
            <a:r>
              <a:rPr lang="en-US" dirty="0"/>
              <a:t>A DBMS must provide facilities for recovering from hardware or software failures. The backup and recovery subsystem of the DBMS is responsible for recovery. </a:t>
            </a:r>
          </a:p>
          <a:p>
            <a:pPr algn="just"/>
            <a:endParaRPr lang="en-US" dirty="0"/>
          </a:p>
          <a:p>
            <a:pPr algn="just"/>
            <a:r>
              <a:rPr lang="en-US" b="1" dirty="0"/>
              <a:t>Providing Multiple User Interfaces: </a:t>
            </a:r>
            <a:r>
              <a:rPr lang="en-US" dirty="0"/>
              <a:t>Because many types of users with varying levels of technical knowledge use a database, a DBMS should provide a variety of user interfaces.</a:t>
            </a:r>
          </a:p>
          <a:p>
            <a:pPr algn="just"/>
            <a:endParaRPr lang="en-US" dirty="0"/>
          </a:p>
          <a:p>
            <a:pPr algn="just"/>
            <a:r>
              <a:rPr lang="en-US" b="1" dirty="0"/>
              <a:t>Representing Complex Relationships among Data: </a:t>
            </a:r>
            <a:r>
              <a:rPr lang="en-US" dirty="0"/>
              <a:t>DBMS must have the capability to represent a variety of complex relationships among the data, to define new relationships as they arise, and to retrieve and update related data easily and efficiently.</a:t>
            </a:r>
          </a:p>
          <a:p>
            <a:pPr algn="just"/>
            <a:endParaRPr lang="en-US" b="1" dirty="0"/>
          </a:p>
          <a:p>
            <a:pPr algn="just"/>
            <a:r>
              <a:rPr lang="en-US" b="1" dirty="0"/>
              <a:t>Enforcing Integrity Constraints: </a:t>
            </a:r>
            <a:r>
              <a:rPr lang="en-US" dirty="0"/>
              <a:t>Most database applications have certain </a:t>
            </a:r>
            <a:r>
              <a:rPr lang="en-US" b="1" dirty="0"/>
              <a:t>integrity constraints </a:t>
            </a:r>
            <a:r>
              <a:rPr lang="en-US" dirty="0"/>
              <a:t>that must hold for the data. A DBMS should provide capabilities for defining and enforcing these constraints. The simplest type of integrity constraint involves specifying a data type for each data item.</a:t>
            </a:r>
          </a:p>
          <a:p>
            <a:pPr algn="just"/>
            <a:endParaRPr lang="en-US" dirty="0"/>
          </a:p>
          <a:p>
            <a:pPr algn="just"/>
            <a:r>
              <a:rPr lang="en-US" b="1" dirty="0"/>
              <a:t>Permitting Inferencing and Actions Using Rules and Triggers: </a:t>
            </a:r>
            <a:r>
              <a:rPr lang="en-US" dirty="0"/>
              <a:t>Some database systems provide capabilities for defining </a:t>
            </a:r>
            <a:r>
              <a:rPr lang="en-US" i="1" dirty="0"/>
              <a:t>deduction rules for inferencing </a:t>
            </a:r>
            <a:r>
              <a:rPr lang="en-US" dirty="0"/>
              <a:t>new information from the stored database facts. Such systems are called </a:t>
            </a:r>
            <a:r>
              <a:rPr lang="en-US" b="1" dirty="0"/>
              <a:t>deductive database systems.</a:t>
            </a:r>
            <a:endParaRPr lang="en-US" dirty="0"/>
          </a:p>
          <a:p>
            <a:endParaRPr lang="en-US" b="1"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5355312"/>
          </a:xfrm>
          <a:prstGeom prst="rect">
            <a:avLst/>
          </a:prstGeom>
        </p:spPr>
        <p:txBody>
          <a:bodyPr wrap="square">
            <a:spAutoFit/>
          </a:bodyPr>
          <a:lstStyle/>
          <a:p>
            <a:pPr algn="ctr"/>
            <a:r>
              <a:rPr lang="en-US" b="1" dirty="0"/>
              <a:t>Additional Implications of Using the Database Approach:</a:t>
            </a:r>
          </a:p>
          <a:p>
            <a:pPr algn="ctr"/>
            <a:endParaRPr lang="en-US" b="1" dirty="0"/>
          </a:p>
          <a:p>
            <a:pPr algn="just"/>
            <a:r>
              <a:rPr lang="en-US" b="1" dirty="0"/>
              <a:t>Potential for Enforcing Standards. </a:t>
            </a:r>
            <a:r>
              <a:rPr lang="en-US" dirty="0"/>
              <a:t>The database approach permits the DBA to define and enforce standards among database users in a large organization. Potential for Enforcing Standards. </a:t>
            </a:r>
          </a:p>
          <a:p>
            <a:pPr algn="just"/>
            <a:r>
              <a:rPr lang="en-US" b="1" dirty="0"/>
              <a:t>Reduced Application Development Time. </a:t>
            </a:r>
            <a:r>
              <a:rPr lang="en-US" dirty="0"/>
              <a:t>Development time using a DBMS is estimated to be one sixth to one-fourth of that for a file system.</a:t>
            </a:r>
          </a:p>
          <a:p>
            <a:pPr algn="just"/>
            <a:r>
              <a:rPr lang="en-US" b="1" dirty="0"/>
              <a:t>Flexibility. </a:t>
            </a:r>
            <a:r>
              <a:rPr lang="en-US" dirty="0"/>
              <a:t>It may be necessary to change the structure of a database as requirements</a:t>
            </a:r>
          </a:p>
          <a:p>
            <a:pPr algn="just"/>
            <a:r>
              <a:rPr lang="en-US" dirty="0"/>
              <a:t>change. Modern DBMSs allow certain types of evolutionary changes to the structure of the database without affecting the stored data and the existing application programs.</a:t>
            </a:r>
          </a:p>
          <a:p>
            <a:pPr algn="just"/>
            <a:r>
              <a:rPr lang="en-US" b="1" dirty="0"/>
              <a:t>Availability of Up-to-Date Information. </a:t>
            </a:r>
            <a:r>
              <a:rPr lang="en-US" dirty="0"/>
              <a:t>A DBMS makes the database available to all users. As soon as one user’s update is applied to the database, all other users can immediately see this update. This availability of up-to-date information is essential for many transaction-processing applications, such as reservation systems or banking databases.</a:t>
            </a:r>
          </a:p>
          <a:p>
            <a:pPr algn="just"/>
            <a:r>
              <a:rPr lang="en-US" b="1" dirty="0"/>
              <a:t>Economies of Scale. </a:t>
            </a:r>
            <a:r>
              <a:rPr lang="en-US" dirty="0"/>
              <a:t>The DBMS approach permits consolidation of data and applications, thus reducing the amount of wasteful overlap between activities of data-processing personnel in different projects or departments as well as  redundancies among applications&amp; also reducing overall costs of operation and management.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304800"/>
            <a:ext cx="2657651" cy="369332"/>
          </a:xfrm>
          <a:prstGeom prst="rect">
            <a:avLst/>
          </a:prstGeom>
        </p:spPr>
        <p:txBody>
          <a:bodyPr wrap="none">
            <a:spAutoFit/>
          </a:bodyPr>
          <a:lstStyle/>
          <a:p>
            <a:r>
              <a:rPr lang="en-US" b="1" dirty="0"/>
              <a:t>When Not to Use a DBMS</a:t>
            </a:r>
            <a:endParaRPr lang="en-US" dirty="0"/>
          </a:p>
        </p:txBody>
      </p:sp>
      <p:sp>
        <p:nvSpPr>
          <p:cNvPr id="3" name="Rectangle 2"/>
          <p:cNvSpPr/>
          <p:nvPr/>
        </p:nvSpPr>
        <p:spPr>
          <a:xfrm>
            <a:off x="304800" y="838200"/>
            <a:ext cx="8458200" cy="5355312"/>
          </a:xfrm>
          <a:prstGeom prst="rect">
            <a:avLst/>
          </a:prstGeom>
        </p:spPr>
        <p:txBody>
          <a:bodyPr wrap="square">
            <a:spAutoFit/>
          </a:bodyPr>
          <a:lstStyle/>
          <a:p>
            <a:pPr algn="just"/>
            <a:r>
              <a:rPr lang="en-US" dirty="0"/>
              <a:t>There are a few situations in which a DBMS may involve unnecessary overhead costs that would not be incurred in traditional file processing. The overhead costs of using a DBMS are due to the following:</a:t>
            </a:r>
          </a:p>
          <a:p>
            <a:pPr algn="just"/>
            <a:endParaRPr lang="en-US" dirty="0"/>
          </a:p>
          <a:p>
            <a:pPr algn="just"/>
            <a:r>
              <a:rPr lang="en-US" dirty="0"/>
              <a:t>■ High initial investment in hardware, software, and training.</a:t>
            </a:r>
          </a:p>
          <a:p>
            <a:pPr algn="just"/>
            <a:r>
              <a:rPr lang="en-US" dirty="0"/>
              <a:t>■ The generality that a DBMS provides for defining and processing data.</a:t>
            </a:r>
          </a:p>
          <a:p>
            <a:pPr algn="just"/>
            <a:r>
              <a:rPr lang="en-US" dirty="0"/>
              <a:t>■ Overhead for providing security, concurrency control, recovery, and integrity</a:t>
            </a:r>
          </a:p>
          <a:p>
            <a:pPr algn="just"/>
            <a:r>
              <a:rPr lang="en-US" dirty="0"/>
              <a:t>Functions. </a:t>
            </a:r>
          </a:p>
          <a:p>
            <a:pPr algn="just"/>
            <a:endParaRPr lang="en-US" dirty="0"/>
          </a:p>
          <a:p>
            <a:pPr algn="just"/>
            <a:r>
              <a:rPr lang="en-US" dirty="0"/>
              <a:t>Therefore, it may be more desirable to develop customized database applications under the following circumstances:</a:t>
            </a:r>
          </a:p>
          <a:p>
            <a:pPr algn="just"/>
            <a:endParaRPr lang="en-US" dirty="0"/>
          </a:p>
          <a:p>
            <a:pPr algn="just"/>
            <a:r>
              <a:rPr lang="en-US" dirty="0"/>
              <a:t>■ Simple, well-defined database applications that are not expected to change</a:t>
            </a:r>
          </a:p>
          <a:p>
            <a:pPr algn="just"/>
            <a:r>
              <a:rPr lang="en-US" dirty="0"/>
              <a:t>at all.</a:t>
            </a:r>
          </a:p>
          <a:p>
            <a:pPr algn="just"/>
            <a:r>
              <a:rPr lang="en-US" dirty="0"/>
              <a:t>■ Stringent, real-time requirements for some application programs that may</a:t>
            </a:r>
          </a:p>
          <a:p>
            <a:pPr algn="just"/>
            <a:r>
              <a:rPr lang="en-US" dirty="0"/>
              <a:t>not be met because of DBMS overhead.</a:t>
            </a:r>
          </a:p>
          <a:p>
            <a:pPr algn="just"/>
            <a:r>
              <a:rPr lang="en-US" dirty="0"/>
              <a:t>■ Embedded systems with limited storage capacity, where a general-purpose</a:t>
            </a:r>
          </a:p>
          <a:p>
            <a:pPr algn="just"/>
            <a:r>
              <a:rPr lang="en-US" dirty="0"/>
              <a:t>DBMS would not fit.</a:t>
            </a:r>
          </a:p>
          <a:p>
            <a:pPr algn="just"/>
            <a:r>
              <a:rPr lang="en-US" dirty="0"/>
              <a:t>■ No multiple-user access to data.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52401"/>
            <a:ext cx="8382000" cy="369332"/>
          </a:xfrm>
          <a:prstGeom prst="rect">
            <a:avLst/>
          </a:prstGeom>
        </p:spPr>
        <p:txBody>
          <a:bodyPr wrap="square">
            <a:spAutoFit/>
          </a:bodyPr>
          <a:lstStyle/>
          <a:p>
            <a:pPr algn="ctr"/>
            <a:r>
              <a:rPr lang="en-US" b="1" dirty="0">
                <a:solidFill>
                  <a:schemeClr val="tx2">
                    <a:shade val="75000"/>
                  </a:schemeClr>
                </a:solidFill>
                <a:latin typeface="Lucida Sans Typewriter" pitchFamily="49" charset="0"/>
              </a:rPr>
              <a:t>Database System Concepts and Architecture</a:t>
            </a:r>
            <a:endParaRPr lang="en-US" dirty="0"/>
          </a:p>
        </p:txBody>
      </p:sp>
      <p:sp>
        <p:nvSpPr>
          <p:cNvPr id="3" name="Rectangle 2"/>
          <p:cNvSpPr/>
          <p:nvPr/>
        </p:nvSpPr>
        <p:spPr>
          <a:xfrm>
            <a:off x="228600" y="685800"/>
            <a:ext cx="8534400" cy="1754326"/>
          </a:xfrm>
          <a:prstGeom prst="rect">
            <a:avLst/>
          </a:prstGeom>
        </p:spPr>
        <p:txBody>
          <a:bodyPr wrap="square">
            <a:spAutoFit/>
          </a:bodyPr>
          <a:lstStyle/>
          <a:p>
            <a:r>
              <a:rPr lang="en-US" b="1" dirty="0"/>
              <a:t>Data abstraction </a:t>
            </a:r>
            <a:r>
              <a:rPr lang="en-US" dirty="0"/>
              <a:t>generally refers to the suppression of details of data organization and storage, and the highlighting of the essential features for an improved understanding of data.</a:t>
            </a:r>
          </a:p>
          <a:p>
            <a:endParaRPr lang="en-US" dirty="0"/>
          </a:p>
          <a:p>
            <a:r>
              <a:rPr lang="en-US" dirty="0"/>
              <a:t>A </a:t>
            </a:r>
            <a:r>
              <a:rPr lang="en-US" b="1" dirty="0"/>
              <a:t>data model—</a:t>
            </a:r>
            <a:r>
              <a:rPr lang="en-US" dirty="0"/>
              <a:t>a collection of concepts that can be used to describe the structure of a database—provides the necessary means to achieve this abstraction</a:t>
            </a:r>
          </a:p>
        </p:txBody>
      </p:sp>
      <p:sp>
        <p:nvSpPr>
          <p:cNvPr id="4" name="Rectangle 3"/>
          <p:cNvSpPr/>
          <p:nvPr/>
        </p:nvSpPr>
        <p:spPr>
          <a:xfrm>
            <a:off x="304800" y="2743200"/>
            <a:ext cx="8077200" cy="3693319"/>
          </a:xfrm>
          <a:prstGeom prst="rect">
            <a:avLst/>
          </a:prstGeom>
        </p:spPr>
        <p:txBody>
          <a:bodyPr wrap="square">
            <a:spAutoFit/>
          </a:bodyPr>
          <a:lstStyle/>
          <a:p>
            <a:pPr algn="ctr"/>
            <a:r>
              <a:rPr lang="en-US" b="1" dirty="0">
                <a:solidFill>
                  <a:schemeClr val="tx2">
                    <a:shade val="75000"/>
                  </a:schemeClr>
                </a:solidFill>
                <a:latin typeface="Lucida Sans Typewriter" pitchFamily="49" charset="0"/>
              </a:rPr>
              <a:t>Categories of Data Models</a:t>
            </a:r>
          </a:p>
          <a:p>
            <a:pPr algn="ctr"/>
            <a:endParaRPr lang="en-US" b="1" dirty="0"/>
          </a:p>
          <a:p>
            <a:r>
              <a:rPr lang="en-US" b="1" dirty="0"/>
              <a:t>High-level or conceptual data models </a:t>
            </a:r>
            <a:r>
              <a:rPr lang="en-US" dirty="0"/>
              <a:t>provide concepts that are close to the way many users perceive data. </a:t>
            </a:r>
            <a:r>
              <a:rPr lang="en-US" b="1" dirty="0" err="1"/>
              <a:t>Eg</a:t>
            </a:r>
            <a:r>
              <a:rPr lang="en-US" b="1" dirty="0"/>
              <a:t>: ER Model,</a:t>
            </a:r>
            <a:r>
              <a:rPr lang="en-US" dirty="0"/>
              <a:t> </a:t>
            </a:r>
            <a:r>
              <a:rPr lang="en-US" b="1" dirty="0"/>
              <a:t>Object data model</a:t>
            </a:r>
            <a:endParaRPr lang="en-US" dirty="0"/>
          </a:p>
          <a:p>
            <a:endParaRPr lang="en-US" b="1" dirty="0"/>
          </a:p>
          <a:p>
            <a:r>
              <a:rPr lang="en-US" b="1" dirty="0"/>
              <a:t>Low-level or physical data models </a:t>
            </a:r>
            <a:r>
              <a:rPr lang="en-US" dirty="0"/>
              <a:t>provide concepts that describe the details of how data is stored on the computer storage media, typically magnetic disks. </a:t>
            </a:r>
            <a:r>
              <a:rPr lang="en-US" b="1" dirty="0" err="1"/>
              <a:t>Eg</a:t>
            </a:r>
            <a:r>
              <a:rPr lang="en-US" b="1" dirty="0"/>
              <a:t>: Information is represented by record formats, record orderings, and access paths</a:t>
            </a:r>
          </a:p>
          <a:p>
            <a:endParaRPr lang="en-US" b="1" dirty="0"/>
          </a:p>
          <a:p>
            <a:r>
              <a:rPr lang="en-US" b="1" dirty="0"/>
              <a:t>Representational or implementation data models </a:t>
            </a:r>
            <a:r>
              <a:rPr lang="en-US" dirty="0"/>
              <a:t>which provide concepts that may be easily understood by end users but that are not too far removed from the way data is organized in computer storage. </a:t>
            </a:r>
            <a:r>
              <a:rPr lang="en-US" b="1" dirty="0" err="1"/>
              <a:t>Eg</a:t>
            </a:r>
            <a:r>
              <a:rPr lang="en-US" b="1" dirty="0"/>
              <a:t>: Record-based data models, Hierarchical models, Network Model</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0"/>
            <a:ext cx="5867400" cy="369332"/>
          </a:xfrm>
          <a:prstGeom prst="rect">
            <a:avLst/>
          </a:prstGeom>
        </p:spPr>
        <p:txBody>
          <a:bodyPr wrap="square">
            <a:spAutoFit/>
          </a:bodyPr>
          <a:lstStyle/>
          <a:p>
            <a:pPr algn="ctr"/>
            <a:r>
              <a:rPr lang="en-US" b="1" dirty="0"/>
              <a:t>Schemas, Instances, and Database State</a:t>
            </a:r>
            <a:endParaRPr lang="en-US" dirty="0"/>
          </a:p>
        </p:txBody>
      </p:sp>
      <p:sp>
        <p:nvSpPr>
          <p:cNvPr id="3" name="Rectangle 2"/>
          <p:cNvSpPr/>
          <p:nvPr/>
        </p:nvSpPr>
        <p:spPr>
          <a:xfrm>
            <a:off x="381000" y="685801"/>
            <a:ext cx="8458200" cy="1754326"/>
          </a:xfrm>
          <a:prstGeom prst="rect">
            <a:avLst/>
          </a:prstGeom>
        </p:spPr>
        <p:txBody>
          <a:bodyPr wrap="square">
            <a:spAutoFit/>
          </a:bodyPr>
          <a:lstStyle/>
          <a:p>
            <a:r>
              <a:rPr lang="en-US" b="1" dirty="0"/>
              <a:t>Schema : </a:t>
            </a:r>
            <a:r>
              <a:rPr lang="en-US" dirty="0"/>
              <a:t>The description of a database is called the </a:t>
            </a:r>
            <a:r>
              <a:rPr lang="en-US" b="1" dirty="0"/>
              <a:t>database schema, </a:t>
            </a:r>
            <a:r>
              <a:rPr lang="en-US" dirty="0"/>
              <a:t>which is specified during database design and is not expected to change frequently.</a:t>
            </a:r>
          </a:p>
          <a:p>
            <a:endParaRPr lang="en-US" b="1" dirty="0"/>
          </a:p>
          <a:p>
            <a:r>
              <a:rPr lang="en-US" b="1" dirty="0"/>
              <a:t>Schema diagram: </a:t>
            </a:r>
            <a:r>
              <a:rPr lang="en-US" dirty="0"/>
              <a:t>It is a displayed schema &amp; the diagram displays the structure of each record type but not the actual instances of records.</a:t>
            </a:r>
          </a:p>
          <a:p>
            <a:r>
              <a:rPr lang="en-US" dirty="0" err="1"/>
              <a:t>Eg</a:t>
            </a:r>
            <a:r>
              <a:rPr lang="en-US" dirty="0"/>
              <a:t>: </a:t>
            </a:r>
          </a:p>
        </p:txBody>
      </p:sp>
      <p:pic>
        <p:nvPicPr>
          <p:cNvPr id="1026" name="Picture 2"/>
          <p:cNvPicPr>
            <a:picLocks noChangeAspect="1" noChangeArrowheads="1"/>
          </p:cNvPicPr>
          <p:nvPr/>
        </p:nvPicPr>
        <p:blipFill>
          <a:blip r:embed="rId2"/>
          <a:srcRect/>
          <a:stretch>
            <a:fillRect/>
          </a:stretch>
        </p:blipFill>
        <p:spPr bwMode="auto">
          <a:xfrm>
            <a:off x="914400" y="2438400"/>
            <a:ext cx="6477000" cy="3879056"/>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990600"/>
            <a:ext cx="7924800" cy="2585323"/>
          </a:xfrm>
          <a:prstGeom prst="rect">
            <a:avLst/>
          </a:prstGeom>
        </p:spPr>
        <p:txBody>
          <a:bodyPr wrap="square">
            <a:spAutoFit/>
          </a:bodyPr>
          <a:lstStyle/>
          <a:p>
            <a:pPr algn="just"/>
            <a:r>
              <a:rPr lang="en-US" b="1" dirty="0"/>
              <a:t>Schema construct : </a:t>
            </a:r>
            <a:r>
              <a:rPr lang="en-US" dirty="0"/>
              <a:t>Each object in the schema—such as STUDENT or COURSE is a schema construct.</a:t>
            </a:r>
          </a:p>
          <a:p>
            <a:pPr algn="just"/>
            <a:endParaRPr lang="en-US" b="1" dirty="0"/>
          </a:p>
          <a:p>
            <a:pPr algn="just"/>
            <a:r>
              <a:rPr lang="en-US" b="1" dirty="0"/>
              <a:t>Database state or snapshot.: </a:t>
            </a:r>
            <a:r>
              <a:rPr lang="en-US" dirty="0"/>
              <a:t>It is the data in the database at a particular moment in time. (</a:t>
            </a:r>
            <a:r>
              <a:rPr lang="en-US" b="1" dirty="0"/>
              <a:t>occurrences or instances)</a:t>
            </a:r>
          </a:p>
          <a:p>
            <a:pPr algn="just"/>
            <a:endParaRPr lang="en-US" b="1" dirty="0"/>
          </a:p>
          <a:p>
            <a:r>
              <a:rPr lang="en-US" b="1" dirty="0"/>
              <a:t>Intension : </a:t>
            </a:r>
            <a:r>
              <a:rPr lang="en-US" dirty="0"/>
              <a:t>The schema is sometimes called the </a:t>
            </a:r>
            <a:r>
              <a:rPr lang="en-US" b="1" dirty="0"/>
              <a:t>intension.</a:t>
            </a:r>
          </a:p>
          <a:p>
            <a:endParaRPr lang="en-US" b="1" dirty="0"/>
          </a:p>
          <a:p>
            <a:r>
              <a:rPr lang="en-US" b="1" dirty="0"/>
              <a:t>Extension : </a:t>
            </a:r>
            <a:r>
              <a:rPr lang="en-US" dirty="0"/>
              <a:t>A database state is called an </a:t>
            </a:r>
            <a:r>
              <a:rPr lang="en-US" b="1" dirty="0"/>
              <a:t>extension </a:t>
            </a:r>
            <a:r>
              <a:rPr lang="en-US" dirty="0"/>
              <a:t>of the schema.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52400"/>
            <a:ext cx="7543800" cy="369332"/>
          </a:xfrm>
          <a:prstGeom prst="rect">
            <a:avLst/>
          </a:prstGeom>
        </p:spPr>
        <p:txBody>
          <a:bodyPr wrap="square">
            <a:spAutoFit/>
          </a:bodyPr>
          <a:lstStyle/>
          <a:p>
            <a:pPr algn="ctr"/>
            <a:r>
              <a:rPr lang="en-US" b="1" dirty="0"/>
              <a:t>Three-Schema Architecture and Data Independence</a:t>
            </a:r>
            <a:endParaRPr lang="en-US" dirty="0"/>
          </a:p>
        </p:txBody>
      </p:sp>
      <p:sp>
        <p:nvSpPr>
          <p:cNvPr id="3" name="Rectangle 2"/>
          <p:cNvSpPr/>
          <p:nvPr/>
        </p:nvSpPr>
        <p:spPr>
          <a:xfrm>
            <a:off x="152400" y="762000"/>
            <a:ext cx="8763000" cy="646331"/>
          </a:xfrm>
          <a:prstGeom prst="rect">
            <a:avLst/>
          </a:prstGeom>
        </p:spPr>
        <p:txBody>
          <a:bodyPr wrap="square">
            <a:spAutoFit/>
          </a:bodyPr>
          <a:lstStyle/>
          <a:p>
            <a:r>
              <a:rPr lang="en-US" b="1" dirty="0"/>
              <a:t>The Three-Schema Architecture: </a:t>
            </a:r>
            <a:r>
              <a:rPr lang="en-US" dirty="0"/>
              <a:t>The goal of the three-schema architecture is to separate the user applications from the physical database.</a:t>
            </a:r>
          </a:p>
        </p:txBody>
      </p:sp>
      <p:pic>
        <p:nvPicPr>
          <p:cNvPr id="2050" name="Picture 2"/>
          <p:cNvPicPr>
            <a:picLocks noChangeAspect="1" noChangeArrowheads="1"/>
          </p:cNvPicPr>
          <p:nvPr/>
        </p:nvPicPr>
        <p:blipFill>
          <a:blip r:embed="rId2"/>
          <a:srcRect/>
          <a:stretch>
            <a:fillRect/>
          </a:stretch>
        </p:blipFill>
        <p:spPr bwMode="auto">
          <a:xfrm>
            <a:off x="762000" y="1524000"/>
            <a:ext cx="7620000" cy="46482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458200" cy="3970318"/>
          </a:xfrm>
          <a:prstGeom prst="rect">
            <a:avLst/>
          </a:prstGeom>
        </p:spPr>
        <p:txBody>
          <a:bodyPr wrap="square">
            <a:spAutoFit/>
          </a:bodyPr>
          <a:lstStyle/>
          <a:p>
            <a:pPr algn="ctr"/>
            <a:r>
              <a:rPr lang="en-US" b="1" dirty="0"/>
              <a:t>The Three-Schema Architecture</a:t>
            </a:r>
          </a:p>
          <a:p>
            <a:endParaRPr lang="en-US" b="1" dirty="0"/>
          </a:p>
          <a:p>
            <a:pPr indent="-342900" algn="just"/>
            <a:r>
              <a:rPr lang="en-US" dirty="0"/>
              <a:t>1. </a:t>
            </a:r>
            <a:r>
              <a:rPr lang="en-US" b="1" dirty="0"/>
              <a:t>The internal level has an internal schema, </a:t>
            </a:r>
            <a:r>
              <a:rPr lang="en-US" dirty="0"/>
              <a:t>which describes the physical storage structure of the database. The internal schema uses a physical data model and describes the complete details of data storage and access paths for the database.</a:t>
            </a:r>
          </a:p>
          <a:p>
            <a:pPr marL="342900" indent="-342900" algn="just">
              <a:buAutoNum type="arabicPeriod"/>
            </a:pPr>
            <a:endParaRPr lang="en-US" dirty="0"/>
          </a:p>
          <a:p>
            <a:pPr algn="just"/>
            <a:r>
              <a:rPr lang="en-US" b="1" dirty="0"/>
              <a:t>2. The conceptual level has a conceptual schema, </a:t>
            </a:r>
            <a:r>
              <a:rPr lang="en-US" dirty="0"/>
              <a:t>which describes the structure of the whole database for a community of users. The conceptual schema hides the details of physical storage structures and concentrates on describing entities, data types, relationships, user operations, and constraints.</a:t>
            </a:r>
          </a:p>
          <a:p>
            <a:pPr algn="just"/>
            <a:endParaRPr lang="en-US" dirty="0"/>
          </a:p>
          <a:p>
            <a:pPr algn="just"/>
            <a:r>
              <a:rPr lang="en-US" b="1" dirty="0"/>
              <a:t>3. The external or view level includes a number of external schemas or user views</a:t>
            </a:r>
            <a:r>
              <a:rPr lang="en-US" dirty="0"/>
              <a:t>. Each external schema describes the part of the database that a particular user group is interested in and hides the rest of the database from that user group.</a:t>
            </a:r>
          </a:p>
        </p:txBody>
      </p:sp>
      <p:sp>
        <p:nvSpPr>
          <p:cNvPr id="3" name="Rectangle 2"/>
          <p:cNvSpPr/>
          <p:nvPr/>
        </p:nvSpPr>
        <p:spPr>
          <a:xfrm>
            <a:off x="381000" y="4343400"/>
            <a:ext cx="8534400" cy="2031325"/>
          </a:xfrm>
          <a:prstGeom prst="rect">
            <a:avLst/>
          </a:prstGeom>
        </p:spPr>
        <p:txBody>
          <a:bodyPr wrap="square">
            <a:spAutoFit/>
          </a:bodyPr>
          <a:lstStyle/>
          <a:p>
            <a:pPr algn="just"/>
            <a:r>
              <a:rPr lang="en-US" dirty="0"/>
              <a:t>	In the three-schema architecture, each user group refers to its own external schema. Hence, the DBMS must transform a request specified on an external schema into a request against the conceptual schema, and then into a request on the internal schema for processing over the stored database. If the request is a database retrieval, the data extracted from the stored database must be reformatted to match the user’s external view. The processes of transforming requests and results between levels are called </a:t>
            </a:r>
            <a:r>
              <a:rPr lang="en-US" b="1" dirty="0"/>
              <a:t>mappings.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458200" cy="6832640"/>
          </a:xfrm>
          <a:prstGeom prst="rect">
            <a:avLst/>
          </a:prstGeom>
        </p:spPr>
        <p:txBody>
          <a:bodyPr wrap="square">
            <a:spAutoFit/>
          </a:bodyPr>
          <a:lstStyle/>
          <a:p>
            <a:pPr algn="ctr"/>
            <a:r>
              <a:rPr lang="en-US" b="1" dirty="0">
                <a:solidFill>
                  <a:schemeClr val="tx2">
                    <a:shade val="75000"/>
                  </a:schemeClr>
                </a:solidFill>
                <a:latin typeface="Lucida Sans Typewriter" pitchFamily="49" charset="0"/>
              </a:rPr>
              <a:t>Databases and Database Users</a:t>
            </a:r>
            <a:endParaRPr lang="en-US" b="1" dirty="0"/>
          </a:p>
          <a:p>
            <a:pPr algn="just"/>
            <a:endParaRPr lang="en-US" b="1" dirty="0"/>
          </a:p>
          <a:p>
            <a:pPr algn="just"/>
            <a:r>
              <a:rPr lang="en-US" b="1" dirty="0"/>
              <a:t>Data</a:t>
            </a:r>
            <a:r>
              <a:rPr lang="en-US" dirty="0"/>
              <a:t> is known fact that can be recorded and that have implicit meaning.</a:t>
            </a:r>
          </a:p>
          <a:p>
            <a:pPr algn="just"/>
            <a:endParaRPr lang="en-US" dirty="0"/>
          </a:p>
          <a:p>
            <a:pPr algn="just"/>
            <a:r>
              <a:rPr lang="en-US" dirty="0"/>
              <a:t>A </a:t>
            </a:r>
            <a:r>
              <a:rPr lang="en-US" b="1" dirty="0"/>
              <a:t>database</a:t>
            </a:r>
            <a:r>
              <a:rPr lang="en-US" dirty="0"/>
              <a:t> is a logically coherent collection of data with some inherent meaning.</a:t>
            </a:r>
          </a:p>
          <a:p>
            <a:pPr algn="just"/>
            <a:endParaRPr lang="en-US" dirty="0"/>
          </a:p>
          <a:p>
            <a:pPr algn="just"/>
            <a:r>
              <a:rPr lang="en-US" dirty="0"/>
              <a:t>A database represents some aspect of the real world, sometimes called the </a:t>
            </a:r>
            <a:r>
              <a:rPr lang="en-US" b="1" dirty="0" err="1"/>
              <a:t>Miniworld</a:t>
            </a:r>
            <a:endParaRPr lang="en-US" b="1" dirty="0"/>
          </a:p>
          <a:p>
            <a:pPr algn="just"/>
            <a:endParaRPr lang="en-US" b="1" dirty="0"/>
          </a:p>
          <a:p>
            <a:pPr algn="just"/>
            <a:r>
              <a:rPr lang="en-US" dirty="0"/>
              <a:t>A database management system (</a:t>
            </a:r>
            <a:r>
              <a:rPr lang="en-US" b="1" dirty="0"/>
              <a:t>DBMS</a:t>
            </a:r>
            <a:r>
              <a:rPr lang="en-US" dirty="0"/>
              <a:t>) is a computerized system that enables users to create and maintain a database.</a:t>
            </a:r>
          </a:p>
          <a:p>
            <a:pPr algn="just"/>
            <a:endParaRPr lang="en-US" dirty="0"/>
          </a:p>
          <a:p>
            <a:pPr algn="just"/>
            <a:r>
              <a:rPr lang="en-US" b="1" dirty="0"/>
              <a:t>Defining </a:t>
            </a:r>
            <a:r>
              <a:rPr lang="en-US" dirty="0"/>
              <a:t>a database involves specifying the data types, structures, and constraints of the data to be stored in the database.</a:t>
            </a:r>
          </a:p>
          <a:p>
            <a:pPr algn="just"/>
            <a:endParaRPr lang="en-US" dirty="0"/>
          </a:p>
          <a:p>
            <a:pPr algn="just"/>
            <a:r>
              <a:rPr lang="en-US" b="1" dirty="0"/>
              <a:t>Constructing  </a:t>
            </a:r>
            <a:r>
              <a:rPr lang="en-US" dirty="0"/>
              <a:t>the database is the process of storing the data on some storage medium that is controlled by the DBMS.</a:t>
            </a:r>
          </a:p>
          <a:p>
            <a:pPr algn="just"/>
            <a:endParaRPr lang="en-US" dirty="0"/>
          </a:p>
          <a:p>
            <a:pPr algn="just"/>
            <a:r>
              <a:rPr lang="en-US" b="1" dirty="0"/>
              <a:t>Manipulating </a:t>
            </a:r>
            <a:r>
              <a:rPr lang="en-US" dirty="0"/>
              <a:t>a database includes functions such as querying the database to retrieve specific data, updating the database to reflect changes in the </a:t>
            </a:r>
            <a:r>
              <a:rPr lang="en-US" dirty="0" err="1"/>
              <a:t>miniworld</a:t>
            </a:r>
            <a:r>
              <a:rPr lang="en-US" dirty="0"/>
              <a:t>, and generating reports from the data.</a:t>
            </a:r>
          </a:p>
          <a:p>
            <a:pPr algn="just"/>
            <a:endParaRPr lang="en-US" dirty="0"/>
          </a:p>
          <a:p>
            <a:pPr algn="just"/>
            <a:r>
              <a:rPr lang="en-US" b="1" dirty="0"/>
              <a:t>Sharing  </a:t>
            </a:r>
            <a:r>
              <a:rPr lang="en-US" dirty="0"/>
              <a:t>a database allows multiple users and programs to access the database simultaneously.</a:t>
            </a:r>
          </a:p>
          <a:p>
            <a:pPr algn="just"/>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369332"/>
          </a:xfrm>
          <a:prstGeom prst="rect">
            <a:avLst/>
          </a:prstGeom>
        </p:spPr>
        <p:txBody>
          <a:bodyPr wrap="square">
            <a:spAutoFit/>
          </a:bodyPr>
          <a:lstStyle/>
          <a:p>
            <a:pPr algn="ctr"/>
            <a:r>
              <a:rPr lang="en-US" b="1" dirty="0"/>
              <a:t>Data Independence</a:t>
            </a:r>
            <a:endParaRPr lang="en-US" dirty="0"/>
          </a:p>
        </p:txBody>
      </p:sp>
      <p:sp>
        <p:nvSpPr>
          <p:cNvPr id="3" name="Rectangle 2"/>
          <p:cNvSpPr/>
          <p:nvPr/>
        </p:nvSpPr>
        <p:spPr>
          <a:xfrm>
            <a:off x="304800" y="685800"/>
            <a:ext cx="8534400" cy="3416320"/>
          </a:xfrm>
          <a:prstGeom prst="rect">
            <a:avLst/>
          </a:prstGeom>
        </p:spPr>
        <p:txBody>
          <a:bodyPr wrap="square">
            <a:spAutoFit/>
          </a:bodyPr>
          <a:lstStyle/>
          <a:p>
            <a:pPr algn="just"/>
            <a:r>
              <a:rPr lang="en-US" b="1" dirty="0"/>
              <a:t>Data independence </a:t>
            </a:r>
            <a:r>
              <a:rPr lang="en-US" dirty="0"/>
              <a:t>can be defined as the capacity to change the schema at one level of a database system without having to change the schema at the next higher level.</a:t>
            </a:r>
          </a:p>
          <a:p>
            <a:pPr algn="just"/>
            <a:r>
              <a:rPr lang="en-US" dirty="0"/>
              <a:t>We can define two types of data independence:</a:t>
            </a:r>
          </a:p>
          <a:p>
            <a:pPr indent="-342900" algn="just"/>
            <a:endParaRPr lang="en-US" b="1" dirty="0"/>
          </a:p>
          <a:p>
            <a:pPr indent="-342900" algn="just"/>
            <a:r>
              <a:rPr lang="en-US" b="1" dirty="0"/>
              <a:t>1. Logical data independence </a:t>
            </a:r>
            <a:r>
              <a:rPr lang="en-US" dirty="0"/>
              <a:t>is the capacity to change the conceptual schema without having to change external schemas or application programs.</a:t>
            </a:r>
          </a:p>
          <a:p>
            <a:pPr marL="342900" indent="-342900" algn="just"/>
            <a:r>
              <a:rPr lang="en-US" dirty="0" err="1"/>
              <a:t>Eg</a:t>
            </a:r>
            <a:r>
              <a:rPr lang="en-US" dirty="0"/>
              <a:t>: By introducing a constraint the views are not changed or affected.</a:t>
            </a:r>
          </a:p>
          <a:p>
            <a:pPr marL="342900" indent="-342900" algn="just"/>
            <a:endParaRPr lang="en-US" dirty="0"/>
          </a:p>
          <a:p>
            <a:pPr algn="just"/>
            <a:r>
              <a:rPr lang="en-US" b="1" dirty="0"/>
              <a:t>2. Physical data independence </a:t>
            </a:r>
            <a:r>
              <a:rPr lang="en-US" dirty="0"/>
              <a:t>is the capacity to change the internal schema without having to change the conceptual schema.</a:t>
            </a:r>
          </a:p>
          <a:p>
            <a:pPr algn="just"/>
            <a:r>
              <a:rPr lang="en-US" dirty="0" err="1"/>
              <a:t>Eg</a:t>
            </a:r>
            <a:r>
              <a:rPr lang="en-US" dirty="0"/>
              <a:t>: If there is a change in the path where data is stored, it will not affect the views of users.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369332"/>
          </a:xfrm>
          <a:prstGeom prst="rect">
            <a:avLst/>
          </a:prstGeom>
        </p:spPr>
        <p:txBody>
          <a:bodyPr wrap="square">
            <a:spAutoFit/>
          </a:bodyPr>
          <a:lstStyle/>
          <a:p>
            <a:pPr algn="ctr"/>
            <a:r>
              <a:rPr lang="en-US" b="1" dirty="0"/>
              <a:t>DBMS Interfaces</a:t>
            </a:r>
            <a:endParaRPr lang="en-US" dirty="0"/>
          </a:p>
        </p:txBody>
      </p:sp>
      <p:sp>
        <p:nvSpPr>
          <p:cNvPr id="3" name="Rectangle 2"/>
          <p:cNvSpPr/>
          <p:nvPr/>
        </p:nvSpPr>
        <p:spPr>
          <a:xfrm>
            <a:off x="228600" y="685800"/>
            <a:ext cx="8610600" cy="5909310"/>
          </a:xfrm>
          <a:prstGeom prst="rect">
            <a:avLst/>
          </a:prstGeom>
        </p:spPr>
        <p:txBody>
          <a:bodyPr wrap="square">
            <a:spAutoFit/>
          </a:bodyPr>
          <a:lstStyle/>
          <a:p>
            <a:pPr algn="just"/>
            <a:r>
              <a:rPr lang="en-US" b="1" dirty="0"/>
              <a:t>Menu-based Interfaces for Web Clients or Browsing : </a:t>
            </a:r>
            <a:r>
              <a:rPr lang="en-US" dirty="0"/>
              <a:t>These interfaces present the user with lists of options (called </a:t>
            </a:r>
            <a:r>
              <a:rPr lang="en-US" b="1" dirty="0"/>
              <a:t>menus) </a:t>
            </a:r>
            <a:r>
              <a:rPr lang="en-US" dirty="0"/>
              <a:t>that lead the user through the formulation of a request. Web-based user interfaces are used in browsing interfaces</a:t>
            </a:r>
            <a:r>
              <a:rPr lang="en-US" b="1" dirty="0"/>
              <a:t>.</a:t>
            </a:r>
            <a:endParaRPr lang="en-US" dirty="0"/>
          </a:p>
          <a:p>
            <a:pPr algn="just"/>
            <a:endParaRPr lang="en-US" b="1" dirty="0"/>
          </a:p>
          <a:p>
            <a:pPr algn="just"/>
            <a:r>
              <a:rPr lang="en-US" b="1" dirty="0"/>
              <a:t>Apps for Mobile Devices: </a:t>
            </a:r>
            <a:r>
              <a:rPr lang="en-US" dirty="0"/>
              <a:t>The apps have built-in programmed interfaces that typically allow users to login using their account name and password. The apps then provide a limited menu of options for mobile access.</a:t>
            </a:r>
          </a:p>
          <a:p>
            <a:pPr algn="just"/>
            <a:endParaRPr lang="en-US" b="1" dirty="0"/>
          </a:p>
          <a:p>
            <a:pPr algn="just"/>
            <a:r>
              <a:rPr lang="en-US" b="1" dirty="0"/>
              <a:t>Forms-based Interfaces: </a:t>
            </a:r>
            <a:r>
              <a:rPr lang="en-US" dirty="0"/>
              <a:t>A forms-based interface displays a form to each user. Users can fill out all of the form entries to insert new data, or they can fill out only certain entries, in which case the DBMS will retrieve matching data for the remaining entries.</a:t>
            </a:r>
          </a:p>
          <a:p>
            <a:pPr algn="just"/>
            <a:endParaRPr lang="en-US" b="1" dirty="0"/>
          </a:p>
          <a:p>
            <a:pPr algn="just"/>
            <a:r>
              <a:rPr lang="en-US" b="1" dirty="0"/>
              <a:t>Graphical User Interfaces: </a:t>
            </a:r>
            <a:r>
              <a:rPr lang="en-US" dirty="0"/>
              <a:t>A GUI typically displays a schema to the user in diagrammatic</a:t>
            </a:r>
            <a:r>
              <a:rPr lang="en-US" b="1" dirty="0"/>
              <a:t> </a:t>
            </a:r>
            <a:r>
              <a:rPr lang="en-US" dirty="0"/>
              <a:t>form. The user then can specify a query by manipulating the diagram.</a:t>
            </a:r>
          </a:p>
          <a:p>
            <a:pPr algn="just"/>
            <a:endParaRPr lang="en-US" b="1" dirty="0"/>
          </a:p>
          <a:p>
            <a:pPr algn="just"/>
            <a:r>
              <a:rPr lang="en-US" b="1" dirty="0"/>
              <a:t>Natural Language Interfaces: </a:t>
            </a:r>
            <a:r>
              <a:rPr lang="en-US" dirty="0"/>
              <a:t>These interfaces accept requests written in English or some other language and attempt to understand them. A natural language interface usually has its own schema, which is similar to the database conceptual schema, as well as a dictionary of important words.</a:t>
            </a:r>
          </a:p>
          <a:p>
            <a:pPr algn="just"/>
            <a:endParaRPr lang="en-US" b="1" dirty="0"/>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5355312"/>
          </a:xfrm>
          <a:prstGeom prst="rect">
            <a:avLst/>
          </a:prstGeom>
        </p:spPr>
        <p:txBody>
          <a:bodyPr wrap="square">
            <a:spAutoFit/>
          </a:bodyPr>
          <a:lstStyle/>
          <a:p>
            <a:pPr algn="just"/>
            <a:r>
              <a:rPr lang="en-US" b="1" dirty="0"/>
              <a:t>Keyword-based Database Search: </a:t>
            </a:r>
            <a:r>
              <a:rPr lang="en-US" dirty="0"/>
              <a:t>These are somewhat similar to Web search engines, which accept strings of natural language words and match them with documents at specific sites or Web pages.</a:t>
            </a:r>
          </a:p>
          <a:p>
            <a:pPr algn="just"/>
            <a:endParaRPr lang="en-US" b="1" dirty="0"/>
          </a:p>
          <a:p>
            <a:pPr algn="just"/>
            <a:r>
              <a:rPr lang="en-US" b="1" dirty="0"/>
              <a:t>Speech Input and Output: </a:t>
            </a:r>
            <a:r>
              <a:rPr lang="en-US" dirty="0"/>
              <a:t>Limited use of speech as an input query and speech as an answer to a question or result of a request is becoming commonplace. Applications with limited vocabularies, such as inquiries for telephone directory, flight arrival / departure allowing speech for input and output to enable customers to access this information.</a:t>
            </a:r>
          </a:p>
          <a:p>
            <a:pPr algn="just"/>
            <a:endParaRPr lang="en-US" b="1" dirty="0"/>
          </a:p>
          <a:p>
            <a:pPr algn="just"/>
            <a:r>
              <a:rPr lang="en-US" b="1" dirty="0"/>
              <a:t>Interfaces for Parametric Users: </a:t>
            </a:r>
            <a:r>
              <a:rPr lang="en-US" dirty="0"/>
              <a:t>Parametric users, such as bank tellers, often have a small set of operations that they must perform repeatedly. For example, a teller is able to use single function keys to invoke routine and repetitive transactions such as account deposits or withdrawals.</a:t>
            </a:r>
          </a:p>
          <a:p>
            <a:pPr algn="just"/>
            <a:endParaRPr lang="en-US" b="1" dirty="0"/>
          </a:p>
          <a:p>
            <a:pPr algn="just"/>
            <a:r>
              <a:rPr lang="en-US" b="1" dirty="0"/>
              <a:t>Interfaces for the DBA: </a:t>
            </a:r>
            <a:r>
              <a:rPr lang="en-US" dirty="0"/>
              <a:t>Most database systems contain privileged commands that can be used only by the DBA staff. These include commands for creating accounts, setting system parameters, granting account authorization, changing a schema, and reorganizing the storage structures of a database.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369332"/>
          </a:xfrm>
          <a:prstGeom prst="rect">
            <a:avLst/>
          </a:prstGeom>
        </p:spPr>
        <p:txBody>
          <a:bodyPr wrap="square">
            <a:spAutoFit/>
          </a:bodyPr>
          <a:lstStyle/>
          <a:p>
            <a:pPr algn="ctr"/>
            <a:r>
              <a:rPr lang="en-US" b="1" dirty="0"/>
              <a:t>The Database System Environment</a:t>
            </a:r>
            <a:endParaRPr lang="en-US" dirty="0"/>
          </a:p>
        </p:txBody>
      </p:sp>
      <p:sp>
        <p:nvSpPr>
          <p:cNvPr id="3" name="Rectangle 2"/>
          <p:cNvSpPr/>
          <p:nvPr/>
        </p:nvSpPr>
        <p:spPr>
          <a:xfrm>
            <a:off x="228600" y="533400"/>
            <a:ext cx="2869247" cy="369332"/>
          </a:xfrm>
          <a:prstGeom prst="rect">
            <a:avLst/>
          </a:prstGeom>
        </p:spPr>
        <p:txBody>
          <a:bodyPr wrap="none">
            <a:spAutoFit/>
          </a:bodyPr>
          <a:lstStyle/>
          <a:p>
            <a:r>
              <a:rPr lang="en-US" b="1" dirty="0"/>
              <a:t>DBMS Component Modules</a:t>
            </a:r>
            <a:endParaRPr lang="en-US" dirty="0"/>
          </a:p>
        </p:txBody>
      </p:sp>
      <p:pic>
        <p:nvPicPr>
          <p:cNvPr id="1026" name="Picture 2"/>
          <p:cNvPicPr>
            <a:picLocks noChangeAspect="1" noChangeArrowheads="1"/>
          </p:cNvPicPr>
          <p:nvPr/>
        </p:nvPicPr>
        <p:blipFill>
          <a:blip r:embed="rId2"/>
          <a:srcRect/>
          <a:stretch>
            <a:fillRect/>
          </a:stretch>
        </p:blipFill>
        <p:spPr bwMode="auto">
          <a:xfrm>
            <a:off x="381000" y="902732"/>
            <a:ext cx="8382000" cy="583108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9045" y="533400"/>
            <a:ext cx="8413955" cy="5909310"/>
          </a:xfrm>
          <a:prstGeom prst="rect">
            <a:avLst/>
          </a:prstGeom>
        </p:spPr>
        <p:txBody>
          <a:bodyPr wrap="square">
            <a:spAutoFit/>
          </a:bodyPr>
          <a:lstStyle/>
          <a:p>
            <a:pPr algn="just">
              <a:buFont typeface="Wingdings" pitchFamily="2" charset="2"/>
              <a:buChar char="q"/>
            </a:pPr>
            <a:r>
              <a:rPr lang="en-US" sz="2100" dirty="0"/>
              <a:t> The database and the DBMS catalog are usually stored on disk. Access to the disk is controlled primarily by the </a:t>
            </a:r>
            <a:r>
              <a:rPr lang="en-US" sz="2100" b="1" dirty="0"/>
              <a:t>operating system (OS), </a:t>
            </a:r>
            <a:r>
              <a:rPr lang="en-US" sz="2100" dirty="0"/>
              <a:t>which schedules disk read/write.</a:t>
            </a:r>
          </a:p>
          <a:p>
            <a:pPr algn="just"/>
            <a:endParaRPr lang="en-US" sz="2100" dirty="0"/>
          </a:p>
          <a:p>
            <a:pPr algn="just">
              <a:buFont typeface="Wingdings" pitchFamily="2" charset="2"/>
              <a:buChar char="q"/>
            </a:pPr>
            <a:r>
              <a:rPr lang="en-US" sz="2100" dirty="0"/>
              <a:t> A higher-level </a:t>
            </a:r>
            <a:r>
              <a:rPr lang="en-US" sz="2100" b="1" dirty="0"/>
              <a:t>stored data manager </a:t>
            </a:r>
            <a:r>
              <a:rPr lang="en-US" sz="2100" dirty="0"/>
              <a:t>module of the DBMS controls access to DBMS information that is stored on disk, whether it is part of the database or the catalog.</a:t>
            </a:r>
          </a:p>
          <a:p>
            <a:pPr algn="just"/>
            <a:endParaRPr lang="en-US" sz="2100" dirty="0"/>
          </a:p>
          <a:p>
            <a:pPr algn="just">
              <a:buFont typeface="Wingdings" pitchFamily="2" charset="2"/>
              <a:buChar char="q"/>
            </a:pPr>
            <a:r>
              <a:rPr lang="en-US" sz="2100" dirty="0"/>
              <a:t> Casual users and persons with occasional need for information from the database interact using the </a:t>
            </a:r>
            <a:r>
              <a:rPr lang="en-US" sz="2100" b="1" dirty="0"/>
              <a:t>interactive query interface.</a:t>
            </a:r>
          </a:p>
          <a:p>
            <a:pPr algn="just"/>
            <a:endParaRPr lang="en-US" sz="2100" b="1" dirty="0"/>
          </a:p>
          <a:p>
            <a:pPr algn="just">
              <a:buFont typeface="Wingdings" pitchFamily="2" charset="2"/>
              <a:buChar char="q"/>
            </a:pPr>
            <a:r>
              <a:rPr lang="en-US" sz="2100" b="1" dirty="0"/>
              <a:t> </a:t>
            </a:r>
            <a:r>
              <a:rPr lang="en-US" sz="2100" dirty="0"/>
              <a:t>The queries are parsed and validated for correctness of the query syntax, the names of files and data elements, and so on by a </a:t>
            </a:r>
            <a:r>
              <a:rPr lang="en-US" sz="2100" b="1" dirty="0"/>
              <a:t>query compiler </a:t>
            </a:r>
            <a:r>
              <a:rPr lang="en-US" sz="2100" dirty="0"/>
              <a:t>that compiles them into an internal form.</a:t>
            </a:r>
          </a:p>
          <a:p>
            <a:pPr algn="just"/>
            <a:endParaRPr lang="en-US" sz="2100" dirty="0"/>
          </a:p>
          <a:p>
            <a:pPr algn="just">
              <a:buFont typeface="Wingdings" pitchFamily="2" charset="2"/>
              <a:buChar char="q"/>
            </a:pPr>
            <a:r>
              <a:rPr lang="en-US" sz="2100" dirty="0"/>
              <a:t> The </a:t>
            </a:r>
            <a:r>
              <a:rPr lang="en-US" sz="2100" b="1" dirty="0"/>
              <a:t>query optimizer </a:t>
            </a:r>
            <a:r>
              <a:rPr lang="en-US" sz="2100" dirty="0"/>
              <a:t>is concerned with the rearrangement and possible reordering of operations, elimination of redundancies, and use of efficient search algorithms during execution.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4293483"/>
          </a:xfrm>
          <a:prstGeom prst="rect">
            <a:avLst/>
          </a:prstGeom>
        </p:spPr>
        <p:txBody>
          <a:bodyPr wrap="square">
            <a:spAutoFit/>
          </a:bodyPr>
          <a:lstStyle/>
          <a:p>
            <a:pPr algn="just">
              <a:buFont typeface="Wingdings" pitchFamily="2" charset="2"/>
              <a:buChar char="q"/>
            </a:pPr>
            <a:r>
              <a:rPr lang="en-US" sz="2100" b="1" dirty="0"/>
              <a:t> </a:t>
            </a:r>
            <a:r>
              <a:rPr lang="en-US" sz="2100" dirty="0"/>
              <a:t>The </a:t>
            </a:r>
            <a:r>
              <a:rPr lang="en-US" sz="2100" b="1" dirty="0"/>
              <a:t>pre-compiler </a:t>
            </a:r>
            <a:r>
              <a:rPr lang="en-US" sz="2100" dirty="0"/>
              <a:t>extracts DML commands from an application program written in a host programming language. These commands are sent to the DML compiler for compilation into object code for database access. The rest of the program is sent to the host language compiler. </a:t>
            </a:r>
          </a:p>
          <a:p>
            <a:pPr algn="just">
              <a:buFont typeface="Wingdings" pitchFamily="2" charset="2"/>
              <a:buChar char="q"/>
            </a:pPr>
            <a:endParaRPr lang="en-US" sz="2100" b="1" dirty="0"/>
          </a:p>
          <a:p>
            <a:pPr algn="just">
              <a:buFont typeface="Wingdings" pitchFamily="2" charset="2"/>
              <a:buChar char="q"/>
            </a:pPr>
            <a:r>
              <a:rPr lang="en-US" sz="2100" b="1" dirty="0"/>
              <a:t>T</a:t>
            </a:r>
            <a:r>
              <a:rPr lang="en-US" sz="2100" dirty="0"/>
              <a:t>he </a:t>
            </a:r>
            <a:r>
              <a:rPr lang="en-US" sz="2100" b="1" dirty="0"/>
              <a:t>runtime database processor </a:t>
            </a:r>
            <a:r>
              <a:rPr lang="en-US" sz="2100" dirty="0"/>
              <a:t>executes </a:t>
            </a:r>
          </a:p>
          <a:p>
            <a:pPr algn="just"/>
            <a:r>
              <a:rPr lang="en-US" sz="2100" dirty="0"/>
              <a:t>	(1) The privileged commands, </a:t>
            </a:r>
          </a:p>
          <a:p>
            <a:pPr algn="just"/>
            <a:r>
              <a:rPr lang="en-US" sz="2100" dirty="0"/>
              <a:t> 	(2) The executable query plans and </a:t>
            </a:r>
          </a:p>
          <a:p>
            <a:pPr algn="just"/>
            <a:r>
              <a:rPr lang="en-US" sz="2100" dirty="0"/>
              <a:t>	(3) The canned transactions with runtime parameters.</a:t>
            </a:r>
          </a:p>
          <a:p>
            <a:pPr algn="just">
              <a:buFont typeface="Wingdings" pitchFamily="2" charset="2"/>
              <a:buChar char="q"/>
            </a:pPr>
            <a:endParaRPr lang="en-US" sz="2100" dirty="0"/>
          </a:p>
          <a:p>
            <a:pPr algn="just">
              <a:buFont typeface="Wingdings" pitchFamily="2" charset="2"/>
              <a:buChar char="q"/>
            </a:pPr>
            <a:r>
              <a:rPr lang="en-US" sz="2100" b="1" dirty="0"/>
              <a:t> Concurrency control </a:t>
            </a:r>
            <a:r>
              <a:rPr lang="en-US" sz="2100" dirty="0"/>
              <a:t>and </a:t>
            </a:r>
            <a:r>
              <a:rPr lang="en-US" sz="2100" b="1" dirty="0"/>
              <a:t>backup and recovery systems </a:t>
            </a:r>
            <a:r>
              <a:rPr lang="en-US" sz="2100" dirty="0"/>
              <a:t>are a separate module. They are integrated into the working of the runtime database processor for purposes of transaction management.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105835"/>
            <a:ext cx="8458200" cy="954107"/>
          </a:xfrm>
          <a:prstGeom prst="rect">
            <a:avLst/>
          </a:prstGeom>
        </p:spPr>
        <p:txBody>
          <a:bodyPr wrap="square">
            <a:spAutoFit/>
          </a:bodyPr>
          <a:lstStyle/>
          <a:p>
            <a:pPr algn="ctr"/>
            <a:r>
              <a:rPr lang="en-US" sz="2800" dirty="0">
                <a:latin typeface="Lucida Sans Typewriter" pitchFamily="49" charset="0"/>
              </a:rPr>
              <a:t>Data Modeling Using the Entity-Relationship (ER) Model</a:t>
            </a:r>
            <a:endParaRPr lang="en-IN" sz="2800" dirty="0">
              <a:latin typeface="Lucida Sans Typewriter"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0"/>
            <a:ext cx="9144000" cy="812800"/>
          </a:xfrm>
        </p:spPr>
        <p:txBody>
          <a:bodyPr>
            <a:normAutofit fontScale="90000"/>
          </a:bodyPr>
          <a:lstStyle/>
          <a:p>
            <a:pPr algn="ctr"/>
            <a:r>
              <a:rPr lang="en-US" sz="2800" b="1" dirty="0"/>
              <a:t>Using High-Level Conceptual Data Models for Database Design</a:t>
            </a:r>
            <a:endParaRPr lang="en-US" sz="2800" dirty="0"/>
          </a:p>
        </p:txBody>
      </p:sp>
      <p:pic>
        <p:nvPicPr>
          <p:cNvPr id="48131" name="Picture 2"/>
          <p:cNvPicPr>
            <a:picLocks noGrp="1" noChangeAspect="1" noChangeArrowheads="1"/>
          </p:cNvPicPr>
          <p:nvPr>
            <p:ph idx="1"/>
          </p:nvPr>
        </p:nvPicPr>
        <p:blipFill>
          <a:blip r:embed="rId2"/>
          <a:srcRect/>
          <a:stretch>
            <a:fillRect/>
          </a:stretch>
        </p:blipFill>
        <p:spPr>
          <a:xfrm>
            <a:off x="217488" y="736600"/>
            <a:ext cx="8680450" cy="6045200"/>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2"/>
          <p:cNvSpPr>
            <a:spLocks noGrp="1"/>
          </p:cNvSpPr>
          <p:nvPr>
            <p:ph idx="1"/>
          </p:nvPr>
        </p:nvSpPr>
        <p:spPr>
          <a:xfrm>
            <a:off x="174625" y="812800"/>
            <a:ext cx="8780463" cy="5849938"/>
          </a:xfrm>
        </p:spPr>
        <p:txBody>
          <a:bodyPr/>
          <a:lstStyle/>
          <a:p>
            <a:pPr algn="just"/>
            <a:r>
              <a:rPr lang="en-US" sz="2400" dirty="0"/>
              <a:t>The 1st step shown is </a:t>
            </a:r>
            <a:r>
              <a:rPr lang="en-US" sz="2400" b="1" dirty="0"/>
              <a:t>requirements collection and analysis. </a:t>
            </a:r>
            <a:r>
              <a:rPr lang="en-US" sz="2400" dirty="0"/>
              <a:t>During this step, the database designers interview prospective database users to understand and document their data requirements resulting in concisely written set of users’ requirements.</a:t>
            </a:r>
          </a:p>
          <a:p>
            <a:pPr algn="just"/>
            <a:r>
              <a:rPr lang="en-US" sz="2400" dirty="0"/>
              <a:t>Parallelly, </a:t>
            </a:r>
            <a:r>
              <a:rPr lang="en-US" sz="2400" b="1" dirty="0"/>
              <a:t>functional requirements </a:t>
            </a:r>
            <a:r>
              <a:rPr lang="en-US" sz="2400" dirty="0"/>
              <a:t>of the application are specified using data flow diagrams, sequence diagrams, scenarios, and other techniques.</a:t>
            </a:r>
          </a:p>
          <a:p>
            <a:pPr algn="just"/>
            <a:r>
              <a:rPr lang="en-US" sz="2400" dirty="0"/>
              <a:t>The 2nd step is to create a </a:t>
            </a:r>
            <a:r>
              <a:rPr lang="en-US" sz="2400" b="1" dirty="0"/>
              <a:t>conceptual schema </a:t>
            </a:r>
            <a:r>
              <a:rPr lang="en-US" sz="2400" dirty="0"/>
              <a:t>for the database, using a high-level conceptual data model. This step is called conceptual design. The conceptual schema is a concise description of the data requirements of the users and includes detailed descriptions of the entity types, relationships, and constraints; these are expressed using the concepts provided by the high-level data model.</a:t>
            </a:r>
          </a:p>
        </p:txBody>
      </p:sp>
      <p:sp>
        <p:nvSpPr>
          <p:cNvPr id="49155" name="Title 1"/>
          <p:cNvSpPr>
            <a:spLocks noGrp="1"/>
          </p:cNvSpPr>
          <p:nvPr>
            <p:ph type="title"/>
          </p:nvPr>
        </p:nvSpPr>
        <p:spPr>
          <a:xfrm>
            <a:off x="0" y="0"/>
            <a:ext cx="9144000" cy="812800"/>
          </a:xfrm>
        </p:spPr>
        <p:txBody>
          <a:bodyPr>
            <a:normAutofit fontScale="90000"/>
          </a:bodyPr>
          <a:lstStyle/>
          <a:p>
            <a:pPr algn="ctr"/>
            <a:r>
              <a:rPr lang="en-US" sz="2800" b="1" dirty="0"/>
              <a:t>Using High-Level Conceptual Data Models</a:t>
            </a:r>
            <a:br>
              <a:rPr lang="en-US" sz="2800" b="1" dirty="0"/>
            </a:br>
            <a:r>
              <a:rPr lang="en-US" sz="2800" b="1" dirty="0"/>
              <a:t>for Database Design</a:t>
            </a:r>
            <a:endParaRPr lang="en-US"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2"/>
          <p:cNvSpPr>
            <a:spLocks noGrp="1"/>
          </p:cNvSpPr>
          <p:nvPr>
            <p:ph idx="1"/>
          </p:nvPr>
        </p:nvSpPr>
        <p:spPr>
          <a:xfrm>
            <a:off x="174625" y="812800"/>
            <a:ext cx="8780463" cy="5849938"/>
          </a:xfrm>
        </p:spPr>
        <p:txBody>
          <a:bodyPr/>
          <a:lstStyle/>
          <a:p>
            <a:pPr algn="just"/>
            <a:r>
              <a:rPr lang="en-US" sz="2400" dirty="0"/>
              <a:t>The 3rd step in </a:t>
            </a:r>
            <a:r>
              <a:rPr lang="en-US" sz="2400" b="1" dirty="0"/>
              <a:t>database design </a:t>
            </a:r>
            <a:r>
              <a:rPr lang="en-US" sz="2400" dirty="0"/>
              <a:t>is the actual implementation of the database, using a commercial DBMS. Most current commercial DBMSs use an implementation data model—such as the relational (SQL) model—so the conceptual schema is transformed from the high-level data model into the implementation data model. This step is called logical design or data model mapping; its result is a database schema in the implementation data model of the DBMS.</a:t>
            </a:r>
          </a:p>
          <a:p>
            <a:pPr algn="just"/>
            <a:r>
              <a:rPr lang="en-US" sz="2400" dirty="0"/>
              <a:t>The last step is the </a:t>
            </a:r>
            <a:r>
              <a:rPr lang="en-US" sz="2400" b="1" dirty="0"/>
              <a:t>physical design phase</a:t>
            </a:r>
            <a:r>
              <a:rPr lang="en-US" sz="2400" dirty="0"/>
              <a:t>, during which the internal storage structures, file organizations, indexes, access paths, and physical design parameters for the database files are specified. In parallel with these activities, application programs are designed and implemented as database transactions corresponding to the high-level transaction specifications.</a:t>
            </a:r>
          </a:p>
        </p:txBody>
      </p:sp>
      <p:sp>
        <p:nvSpPr>
          <p:cNvPr id="50179" name="Title 1"/>
          <p:cNvSpPr>
            <a:spLocks noGrp="1"/>
          </p:cNvSpPr>
          <p:nvPr>
            <p:ph type="title"/>
          </p:nvPr>
        </p:nvSpPr>
        <p:spPr>
          <a:xfrm>
            <a:off x="0" y="0"/>
            <a:ext cx="9144000" cy="812800"/>
          </a:xfrm>
        </p:spPr>
        <p:txBody>
          <a:bodyPr>
            <a:normAutofit fontScale="90000"/>
          </a:bodyPr>
          <a:lstStyle/>
          <a:p>
            <a:pPr algn="ctr"/>
            <a:r>
              <a:rPr lang="en-US" sz="2800" b="1" dirty="0"/>
              <a:t>Using High-Level Conceptual Data Models</a:t>
            </a:r>
            <a:br>
              <a:rPr lang="en-US" sz="2800" b="1" dirty="0"/>
            </a:br>
            <a:r>
              <a:rPr lang="en-US" sz="2800" b="1" dirty="0"/>
              <a:t>for Database Design</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04800"/>
            <a:ext cx="7467600" cy="369332"/>
          </a:xfrm>
          <a:prstGeom prst="rect">
            <a:avLst/>
          </a:prstGeom>
        </p:spPr>
        <p:txBody>
          <a:bodyPr wrap="square">
            <a:spAutoFit/>
          </a:bodyPr>
          <a:lstStyle/>
          <a:p>
            <a:pPr algn="ctr"/>
            <a:r>
              <a:rPr lang="en-US" dirty="0"/>
              <a:t>A simplified database system environment.</a:t>
            </a:r>
          </a:p>
        </p:txBody>
      </p:sp>
      <p:pic>
        <p:nvPicPr>
          <p:cNvPr id="1026" name="Picture 2"/>
          <p:cNvPicPr>
            <a:picLocks noChangeAspect="1" noChangeArrowheads="1"/>
          </p:cNvPicPr>
          <p:nvPr/>
        </p:nvPicPr>
        <p:blipFill>
          <a:blip r:embed="rId2"/>
          <a:srcRect/>
          <a:stretch>
            <a:fillRect/>
          </a:stretch>
        </p:blipFill>
        <p:spPr bwMode="auto">
          <a:xfrm>
            <a:off x="533400" y="838200"/>
            <a:ext cx="8001000" cy="5791200"/>
          </a:xfrm>
          <a:prstGeom prst="rect">
            <a:avLst/>
          </a:prstGeom>
          <a:noFill/>
          <a:ln w="9525">
            <a:noFill/>
            <a:miter lim="800000"/>
            <a:headEnd/>
            <a:tailEnd/>
          </a:ln>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50825" y="244475"/>
            <a:ext cx="8534400" cy="393700"/>
          </a:xfrm>
        </p:spPr>
        <p:txBody>
          <a:bodyPr>
            <a:normAutofit fontScale="90000"/>
          </a:bodyPr>
          <a:lstStyle/>
          <a:p>
            <a:pPr algn="ctr"/>
            <a:r>
              <a:rPr lang="en-US" sz="4000" dirty="0"/>
              <a:t>ER Model Concepts</a:t>
            </a:r>
          </a:p>
        </p:txBody>
      </p:sp>
      <p:sp>
        <p:nvSpPr>
          <p:cNvPr id="51203" name="Rectangle 3"/>
          <p:cNvSpPr>
            <a:spLocks noGrp="1" noChangeArrowheads="1"/>
          </p:cNvSpPr>
          <p:nvPr>
            <p:ph type="body" idx="1"/>
          </p:nvPr>
        </p:nvSpPr>
        <p:spPr>
          <a:xfrm>
            <a:off x="250825" y="1131888"/>
            <a:ext cx="8534400" cy="5429250"/>
          </a:xfrm>
        </p:spPr>
        <p:txBody>
          <a:bodyPr/>
          <a:lstStyle/>
          <a:p>
            <a:pPr algn="just">
              <a:lnSpc>
                <a:spcPct val="90000"/>
              </a:lnSpc>
              <a:buFont typeface="Wingdings" pitchFamily="2" charset="2"/>
              <a:buNone/>
            </a:pPr>
            <a:r>
              <a:rPr lang="en-US" sz="2400" dirty="0"/>
              <a:t>ER Model describes data in terms of Entities, Attributes &amp; Relationships between the entities.</a:t>
            </a:r>
          </a:p>
          <a:p>
            <a:pPr algn="just"/>
            <a:r>
              <a:rPr lang="en-US" sz="2400" b="1" dirty="0"/>
              <a:t>Entity: </a:t>
            </a:r>
            <a:r>
              <a:rPr lang="en-US" sz="2400" dirty="0"/>
              <a:t>is a thing or object in the real world with an independent existence. An entity may be an object with a physical existence (for </a:t>
            </a:r>
            <a:r>
              <a:rPr lang="en-US" sz="2400" dirty="0" err="1"/>
              <a:t>eg</a:t>
            </a:r>
            <a:r>
              <a:rPr lang="en-US" sz="2400" dirty="0"/>
              <a:t>, a particular person, car, house, or employee) or it may be an object with a conceptual existence (for </a:t>
            </a:r>
            <a:r>
              <a:rPr lang="en-US" sz="2400" dirty="0" err="1"/>
              <a:t>eg</a:t>
            </a:r>
            <a:r>
              <a:rPr lang="en-US" sz="2400" dirty="0"/>
              <a:t>, a company, a job, or a university course).</a:t>
            </a:r>
          </a:p>
          <a:p>
            <a:pPr algn="just"/>
            <a:r>
              <a:rPr lang="en-US" sz="2400" b="1" dirty="0"/>
              <a:t>Attribute: </a:t>
            </a:r>
            <a:r>
              <a:rPr lang="en-US" sz="2400" dirty="0"/>
              <a:t>is a property that describes an entity. Each attribute will  have a value or set of values. For </a:t>
            </a:r>
            <a:r>
              <a:rPr lang="en-US" sz="2400" dirty="0" err="1"/>
              <a:t>eg</a:t>
            </a:r>
            <a:r>
              <a:rPr lang="en-US" sz="2400" dirty="0"/>
              <a:t>, an EMPLOYEE entity may have a Name, SSN, Address, Gender </a:t>
            </a:r>
            <a:r>
              <a:rPr lang="en-US" sz="2400" dirty="0" err="1"/>
              <a:t>BirthDate</a:t>
            </a:r>
            <a:r>
              <a:rPr lang="en-US" sz="2400" dirty="0"/>
              <a:t>.</a:t>
            </a:r>
          </a:p>
          <a:p>
            <a:pPr>
              <a:buFont typeface="Wingdings" pitchFamily="2" charset="2"/>
              <a:buNone/>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50825" y="128588"/>
            <a:ext cx="8534400" cy="509587"/>
          </a:xfrm>
        </p:spPr>
        <p:txBody>
          <a:bodyPr>
            <a:normAutofit fontScale="90000"/>
          </a:bodyPr>
          <a:lstStyle/>
          <a:p>
            <a:pPr algn="ctr"/>
            <a:r>
              <a:rPr lang="en-US" sz="4000" dirty="0"/>
              <a:t>Types of Attributes</a:t>
            </a:r>
          </a:p>
        </p:txBody>
      </p:sp>
      <p:sp>
        <p:nvSpPr>
          <p:cNvPr id="52227" name="Rectangle 3"/>
          <p:cNvSpPr>
            <a:spLocks noGrp="1" noChangeArrowheads="1"/>
          </p:cNvSpPr>
          <p:nvPr>
            <p:ph type="body" idx="1"/>
          </p:nvPr>
        </p:nvSpPr>
        <p:spPr>
          <a:xfrm>
            <a:off x="250825" y="638175"/>
            <a:ext cx="8534400" cy="5922963"/>
          </a:xfrm>
        </p:spPr>
        <p:txBody>
          <a:bodyPr>
            <a:normAutofit lnSpcReduction="10000"/>
          </a:bodyPr>
          <a:lstStyle/>
          <a:p>
            <a:pPr algn="just">
              <a:lnSpc>
                <a:spcPct val="90000"/>
              </a:lnSpc>
              <a:buFont typeface="Wingdings" pitchFamily="2" charset="2"/>
              <a:buNone/>
              <a:defRPr/>
            </a:pPr>
            <a:r>
              <a:rPr lang="en-US" sz="2400" b="1" dirty="0"/>
              <a:t>Simple or atomic attribute</a:t>
            </a:r>
          </a:p>
          <a:p>
            <a:pPr lvl="1" algn="just">
              <a:lnSpc>
                <a:spcPct val="90000"/>
              </a:lnSpc>
              <a:buFontTx/>
              <a:buNone/>
              <a:defRPr/>
            </a:pPr>
            <a:r>
              <a:rPr lang="en-US" sz="2400" dirty="0"/>
              <a:t>Attributes that cannot be subdivided. Each entity has a single atomic value for the attribute. For example, SSN, </a:t>
            </a:r>
            <a:r>
              <a:rPr lang="en-US" sz="2400" dirty="0" err="1"/>
              <a:t>CourseID</a:t>
            </a:r>
            <a:r>
              <a:rPr lang="en-US" sz="2400" dirty="0"/>
              <a:t> </a:t>
            </a:r>
          </a:p>
          <a:p>
            <a:pPr algn="just">
              <a:lnSpc>
                <a:spcPct val="90000"/>
              </a:lnSpc>
              <a:buFont typeface="Wingdings" pitchFamily="2" charset="2"/>
              <a:buNone/>
              <a:defRPr/>
            </a:pPr>
            <a:r>
              <a:rPr lang="en-US" sz="2400" b="1" dirty="0"/>
              <a:t>Composite attribute</a:t>
            </a:r>
          </a:p>
          <a:p>
            <a:pPr lvl="1" algn="just">
              <a:lnSpc>
                <a:spcPct val="90000"/>
              </a:lnSpc>
              <a:buFontTx/>
              <a:buNone/>
              <a:defRPr/>
            </a:pPr>
            <a:r>
              <a:rPr lang="en-US" sz="2400" dirty="0"/>
              <a:t>Attributes that can be further subdivided into smaller sub-parts representing more basic attributes with independent meaning.</a:t>
            </a:r>
          </a:p>
          <a:p>
            <a:pPr lvl="1" algn="just">
              <a:lnSpc>
                <a:spcPct val="90000"/>
              </a:lnSpc>
              <a:buFontTx/>
              <a:buNone/>
              <a:defRPr/>
            </a:pPr>
            <a:r>
              <a:rPr lang="en-US" sz="2400" dirty="0"/>
              <a:t>For example, Address (Apt#, House#, Street, City, State, </a:t>
            </a:r>
            <a:r>
              <a:rPr lang="en-US" sz="2400" dirty="0" err="1"/>
              <a:t>ZipCode</a:t>
            </a:r>
            <a:r>
              <a:rPr lang="en-US" sz="2400" dirty="0"/>
              <a:t>, Country) or Name (</a:t>
            </a:r>
            <a:r>
              <a:rPr lang="en-US" sz="2400" dirty="0" err="1"/>
              <a:t>FirstName</a:t>
            </a:r>
            <a:r>
              <a:rPr lang="en-US" sz="2400" dirty="0"/>
              <a:t>, </a:t>
            </a:r>
            <a:r>
              <a:rPr lang="en-US" sz="2400" dirty="0" err="1"/>
              <a:t>MiddleName</a:t>
            </a:r>
            <a:r>
              <a:rPr lang="en-US" sz="2400" dirty="0"/>
              <a:t>, </a:t>
            </a:r>
            <a:r>
              <a:rPr lang="en-US" sz="2400" dirty="0" err="1"/>
              <a:t>LastName</a:t>
            </a:r>
            <a:r>
              <a:rPr lang="en-US" sz="2400" dirty="0"/>
              <a:t>). </a:t>
            </a:r>
          </a:p>
          <a:p>
            <a:pPr algn="just">
              <a:lnSpc>
                <a:spcPct val="90000"/>
              </a:lnSpc>
              <a:buFont typeface="Wingdings" pitchFamily="2" charset="2"/>
              <a:buNone/>
              <a:defRPr/>
            </a:pPr>
            <a:r>
              <a:rPr lang="en-US" sz="2400" b="1" dirty="0"/>
              <a:t>Single-Valued attribute</a:t>
            </a:r>
          </a:p>
          <a:p>
            <a:pPr>
              <a:buFont typeface="Wingdings" pitchFamily="2" charset="2"/>
              <a:buNone/>
              <a:defRPr/>
            </a:pPr>
            <a:r>
              <a:rPr lang="en-US" sz="2400" dirty="0"/>
              <a:t>	Attributes have a single value for a particular entity. </a:t>
            </a:r>
          </a:p>
          <a:p>
            <a:pPr>
              <a:buFont typeface="Wingdings" pitchFamily="2" charset="2"/>
              <a:buNone/>
              <a:defRPr/>
            </a:pPr>
            <a:r>
              <a:rPr lang="en-US" sz="2400" dirty="0"/>
              <a:t>	For example, age, DOB</a:t>
            </a:r>
            <a:endParaRPr lang="en-US" sz="2400" b="1" dirty="0"/>
          </a:p>
          <a:p>
            <a:pPr algn="just">
              <a:lnSpc>
                <a:spcPct val="90000"/>
              </a:lnSpc>
              <a:buFont typeface="Wingdings" pitchFamily="2" charset="2"/>
              <a:buNone/>
              <a:defRPr/>
            </a:pPr>
            <a:r>
              <a:rPr lang="en-US" sz="2400" b="1" dirty="0"/>
              <a:t>Multi-valued attribute</a:t>
            </a:r>
          </a:p>
          <a:p>
            <a:pPr lvl="1" algn="just">
              <a:lnSpc>
                <a:spcPct val="90000"/>
              </a:lnSpc>
              <a:buFontTx/>
              <a:buNone/>
              <a:defRPr/>
            </a:pPr>
            <a:r>
              <a:rPr lang="en-US" sz="2400" dirty="0"/>
              <a:t>An entity may have multiple values for that attribute. For example, Color of a CAR or </a:t>
            </a:r>
            <a:r>
              <a:rPr lang="en-US" sz="2400" dirty="0" err="1"/>
              <a:t>PreviousDegrees</a:t>
            </a:r>
            <a:r>
              <a:rPr lang="en-US" sz="2400" dirty="0"/>
              <a:t> of a STUDENT. Denoted as {Color} or {</a:t>
            </a:r>
            <a:r>
              <a:rPr lang="en-US" sz="2400" dirty="0" err="1"/>
              <a:t>PreviousDegrees</a:t>
            </a:r>
            <a:r>
              <a:rPr lang="en-US" sz="2400" dirty="0"/>
              <a:t>}.</a:t>
            </a:r>
          </a:p>
          <a:p>
            <a:pPr lvl="1" indent="-742950" algn="just">
              <a:lnSpc>
                <a:spcPct val="90000"/>
              </a:lnSpc>
              <a:buFontTx/>
              <a:buNone/>
              <a:defRPr/>
            </a:pPr>
            <a:endParaRPr lang="en-US" sz="2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0825" y="85725"/>
            <a:ext cx="8534400" cy="509588"/>
          </a:xfrm>
        </p:spPr>
        <p:txBody>
          <a:bodyPr>
            <a:normAutofit fontScale="90000"/>
          </a:bodyPr>
          <a:lstStyle/>
          <a:p>
            <a:pPr algn="ctr"/>
            <a:r>
              <a:rPr lang="en-US" sz="4000" dirty="0"/>
              <a:t>Types of Attributes</a:t>
            </a:r>
          </a:p>
        </p:txBody>
      </p:sp>
      <p:sp>
        <p:nvSpPr>
          <p:cNvPr id="52227" name="Rectangle 3"/>
          <p:cNvSpPr>
            <a:spLocks noGrp="1" noChangeArrowheads="1"/>
          </p:cNvSpPr>
          <p:nvPr>
            <p:ph type="body" idx="1"/>
          </p:nvPr>
        </p:nvSpPr>
        <p:spPr>
          <a:xfrm>
            <a:off x="250825" y="595313"/>
            <a:ext cx="8534400" cy="6262687"/>
          </a:xfrm>
        </p:spPr>
        <p:txBody>
          <a:bodyPr/>
          <a:lstStyle/>
          <a:p>
            <a:pPr algn="just">
              <a:lnSpc>
                <a:spcPct val="90000"/>
              </a:lnSpc>
              <a:buFont typeface="Wingdings" pitchFamily="2" charset="2"/>
              <a:buNone/>
              <a:defRPr/>
            </a:pPr>
            <a:r>
              <a:rPr lang="en-US" sz="2200" b="1" dirty="0"/>
              <a:t>Derived attribute</a:t>
            </a:r>
          </a:p>
          <a:p>
            <a:pPr marL="508000" lvl="1" indent="-50800" algn="just">
              <a:lnSpc>
                <a:spcPct val="90000"/>
              </a:lnSpc>
              <a:buFontTx/>
              <a:buNone/>
              <a:defRPr/>
            </a:pPr>
            <a:r>
              <a:rPr lang="en-US" sz="2200" dirty="0"/>
              <a:t>If the value of an attribute can be derived from some other attribute then it is known as derived attribute. For example, age is derived from (Current date-DOB)</a:t>
            </a:r>
            <a:endParaRPr lang="en-US" sz="2200" b="1" dirty="0"/>
          </a:p>
          <a:p>
            <a:pPr algn="just">
              <a:lnSpc>
                <a:spcPct val="90000"/>
              </a:lnSpc>
              <a:buFont typeface="Wingdings" pitchFamily="2" charset="2"/>
              <a:buNone/>
              <a:defRPr/>
            </a:pPr>
            <a:r>
              <a:rPr lang="en-US" sz="2200" b="1" dirty="0"/>
              <a:t>Stored attribute</a:t>
            </a:r>
          </a:p>
          <a:p>
            <a:pPr lvl="1" algn="just">
              <a:lnSpc>
                <a:spcPct val="90000"/>
              </a:lnSpc>
              <a:buFontTx/>
              <a:buNone/>
              <a:defRPr/>
            </a:pPr>
            <a:r>
              <a:rPr lang="en-US" sz="2200" dirty="0"/>
              <a:t>If the value of an attribute cannot be derived from any other attribute then it is known as stored attribute. For example, DOB</a:t>
            </a:r>
          </a:p>
          <a:p>
            <a:pPr lvl="1" indent="-742950" algn="just">
              <a:lnSpc>
                <a:spcPct val="90000"/>
              </a:lnSpc>
              <a:buFontTx/>
              <a:buNone/>
              <a:defRPr/>
            </a:pPr>
            <a:r>
              <a:rPr lang="en-US" sz="2200" b="1" dirty="0"/>
              <a:t>Complex Attributes</a:t>
            </a:r>
          </a:p>
          <a:p>
            <a:pPr algn="just">
              <a:buFont typeface="Wingdings" pitchFamily="2" charset="2"/>
              <a:buNone/>
              <a:defRPr/>
            </a:pPr>
            <a:r>
              <a:rPr lang="en-US" sz="2200" dirty="0"/>
              <a:t>	Composite and multi-valued attributes can be nested arbitrarily. We can represent arbitrary nesting by grouping components of a composite attribute between parentheses ( ) and separating the components with commas, and by displaying multi-valued attributes between braces { }. Such attributes are called </a:t>
            </a:r>
            <a:r>
              <a:rPr lang="en-US" sz="2200" b="1" dirty="0"/>
              <a:t>complex attributes</a:t>
            </a:r>
            <a:r>
              <a:rPr lang="en-US" sz="2200" dirty="0"/>
              <a:t>. For </a:t>
            </a:r>
            <a:r>
              <a:rPr lang="en-US" sz="2200" dirty="0" err="1"/>
              <a:t>eg</a:t>
            </a:r>
            <a:r>
              <a:rPr lang="en-US" sz="2200" dirty="0"/>
              <a:t>, if a person can have more than one residence and each residence can have a single address and multiple phones, an attribute </a:t>
            </a:r>
            <a:r>
              <a:rPr lang="en-US" sz="2200" dirty="0" err="1"/>
              <a:t>Address_phone</a:t>
            </a:r>
            <a:r>
              <a:rPr lang="en-US" sz="2200" dirty="0"/>
              <a:t> for a person can be specified.</a:t>
            </a:r>
          </a:p>
          <a:p>
            <a:pPr algn="just">
              <a:buFont typeface="Wingdings" pitchFamily="2" charset="2"/>
              <a:buNone/>
              <a:defRPr/>
            </a:pPr>
            <a:endParaRPr lang="en-US" sz="2200" dirty="0"/>
          </a:p>
        </p:txBody>
      </p:sp>
      <p:pic>
        <p:nvPicPr>
          <p:cNvPr id="53252" name="Picture 3"/>
          <p:cNvPicPr>
            <a:picLocks noChangeAspect="1" noChangeArrowheads="1"/>
          </p:cNvPicPr>
          <p:nvPr/>
        </p:nvPicPr>
        <p:blipFill>
          <a:blip r:embed="rId2"/>
          <a:srcRect/>
          <a:stretch>
            <a:fillRect/>
          </a:stretch>
        </p:blipFill>
        <p:spPr bwMode="auto">
          <a:xfrm>
            <a:off x="738188" y="6126163"/>
            <a:ext cx="7346950" cy="55086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50825" y="128588"/>
            <a:ext cx="8534400" cy="509587"/>
          </a:xfrm>
        </p:spPr>
        <p:txBody>
          <a:bodyPr>
            <a:normAutofit fontScale="90000"/>
          </a:bodyPr>
          <a:lstStyle/>
          <a:p>
            <a:pPr algn="ctr"/>
            <a:r>
              <a:rPr lang="en-US" sz="4000" dirty="0"/>
              <a:t>Types of Attributes</a:t>
            </a:r>
          </a:p>
        </p:txBody>
      </p:sp>
      <p:sp>
        <p:nvSpPr>
          <p:cNvPr id="52227" name="Rectangle 3"/>
          <p:cNvSpPr>
            <a:spLocks noGrp="1" noChangeArrowheads="1"/>
          </p:cNvSpPr>
          <p:nvPr>
            <p:ph type="body" idx="1"/>
          </p:nvPr>
        </p:nvSpPr>
        <p:spPr>
          <a:xfrm>
            <a:off x="250825" y="638175"/>
            <a:ext cx="8534400" cy="5922963"/>
          </a:xfrm>
        </p:spPr>
        <p:txBody>
          <a:bodyPr>
            <a:normAutofit lnSpcReduction="10000"/>
          </a:bodyPr>
          <a:lstStyle/>
          <a:p>
            <a:pPr lvl="1" indent="-742950" algn="just">
              <a:lnSpc>
                <a:spcPct val="90000"/>
              </a:lnSpc>
              <a:buFontTx/>
              <a:buNone/>
              <a:defRPr/>
            </a:pPr>
            <a:r>
              <a:rPr lang="en-US" sz="2400" b="1" dirty="0"/>
              <a:t>NULL Values</a:t>
            </a:r>
          </a:p>
          <a:p>
            <a:pPr>
              <a:buFont typeface="Wingdings" pitchFamily="2" charset="2"/>
              <a:buNone/>
              <a:defRPr/>
            </a:pPr>
            <a:r>
              <a:rPr lang="en-US" sz="2800" dirty="0"/>
              <a:t>	In some cases, a particular entity may not have an applicable value for an attribute. For such attributes, a special value called NULL is assigned. NULL is assigned in 2 cases:</a:t>
            </a:r>
          </a:p>
          <a:p>
            <a:pPr>
              <a:buFont typeface="Wingdings" pitchFamily="2" charset="2"/>
              <a:buNone/>
              <a:defRPr/>
            </a:pPr>
            <a:r>
              <a:rPr lang="en-US" sz="2800" dirty="0"/>
              <a:t>		* A particular attribute is </a:t>
            </a:r>
            <a:r>
              <a:rPr lang="en-US" sz="2800" b="1" dirty="0"/>
              <a:t>not applicable</a:t>
            </a:r>
            <a:r>
              <a:rPr lang="en-US" sz="2800" dirty="0"/>
              <a:t> for an entity.</a:t>
            </a:r>
          </a:p>
          <a:p>
            <a:pPr marL="1146175" indent="-1146175">
              <a:buFont typeface="Wingdings" pitchFamily="2" charset="2"/>
              <a:buNone/>
              <a:defRPr/>
            </a:pPr>
            <a:r>
              <a:rPr lang="en-US" sz="2800" dirty="0"/>
              <a:t>	For </a:t>
            </a:r>
            <a:r>
              <a:rPr lang="en-US" sz="2800" dirty="0" err="1"/>
              <a:t>eg</a:t>
            </a:r>
            <a:r>
              <a:rPr lang="en-US" sz="2800" dirty="0"/>
              <a:t>. For UG students, the attribute Degree is not applicable so NULL is assigned.</a:t>
            </a:r>
          </a:p>
          <a:p>
            <a:pPr marL="914400" indent="-914400">
              <a:buFont typeface="Wingdings" pitchFamily="2" charset="2"/>
              <a:buNone/>
              <a:defRPr/>
            </a:pPr>
            <a:r>
              <a:rPr lang="en-US" sz="2800" dirty="0"/>
              <a:t>	* The value of an attribute is </a:t>
            </a:r>
            <a:r>
              <a:rPr lang="en-US" sz="2800" b="1" dirty="0"/>
              <a:t>not known, </a:t>
            </a:r>
            <a:r>
              <a:rPr lang="en-US" sz="2800" dirty="0"/>
              <a:t> but it is applicable</a:t>
            </a:r>
          </a:p>
          <a:p>
            <a:pPr marL="1204913" indent="-1204913">
              <a:buFont typeface="Wingdings" pitchFamily="2" charset="2"/>
              <a:buNone/>
              <a:defRPr/>
            </a:pPr>
            <a:r>
              <a:rPr lang="en-US" sz="2800" b="1" dirty="0"/>
              <a:t>	</a:t>
            </a:r>
            <a:r>
              <a:rPr lang="en-US" sz="2800" dirty="0"/>
              <a:t>For </a:t>
            </a:r>
            <a:r>
              <a:rPr lang="en-US" sz="2800" dirty="0" err="1"/>
              <a:t>eg</a:t>
            </a:r>
            <a:r>
              <a:rPr lang="en-US" sz="2800" dirty="0"/>
              <a:t>. If phone number of student is not known, NULL   is assigned.</a:t>
            </a:r>
            <a:endParaRPr lang="en-US" sz="28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p:cNvSpPr>
            <a:spLocks noGrp="1" noChangeArrowheads="1"/>
          </p:cNvSpPr>
          <p:nvPr>
            <p:ph type="title"/>
          </p:nvPr>
        </p:nvSpPr>
        <p:spPr>
          <a:xfrm>
            <a:off x="685800" y="136525"/>
            <a:ext cx="7772400" cy="704850"/>
          </a:xfrm>
        </p:spPr>
        <p:txBody>
          <a:bodyPr>
            <a:normAutofit fontScale="90000"/>
          </a:bodyPr>
          <a:lstStyle/>
          <a:p>
            <a:r>
              <a:rPr lang="en-US" sz="4000"/>
              <a:t>Entity Types and Key Attributes</a:t>
            </a:r>
          </a:p>
        </p:txBody>
      </p:sp>
      <p:sp>
        <p:nvSpPr>
          <p:cNvPr id="55299" name="Rectangle 5"/>
          <p:cNvSpPr>
            <a:spLocks noGrp="1" noChangeArrowheads="1"/>
          </p:cNvSpPr>
          <p:nvPr>
            <p:ph type="body" idx="1"/>
          </p:nvPr>
        </p:nvSpPr>
        <p:spPr>
          <a:xfrm>
            <a:off x="231775" y="1089025"/>
            <a:ext cx="8553450" cy="5529263"/>
          </a:xfrm>
        </p:spPr>
        <p:txBody>
          <a:bodyPr>
            <a:normAutofit lnSpcReduction="10000"/>
          </a:bodyPr>
          <a:lstStyle/>
          <a:p>
            <a:pPr>
              <a:lnSpc>
                <a:spcPct val="90000"/>
              </a:lnSpc>
            </a:pPr>
            <a:r>
              <a:rPr lang="en-US" sz="2800" dirty="0"/>
              <a:t>Entities with the same basic attributes are grouped or typed into an </a:t>
            </a:r>
            <a:r>
              <a:rPr lang="en-US" sz="2800" b="1" dirty="0"/>
              <a:t>entity type</a:t>
            </a:r>
            <a:r>
              <a:rPr lang="en-US" sz="2800" dirty="0"/>
              <a:t>. For example, the EMPLOYEE entity type or the PROJECT entity type.</a:t>
            </a:r>
          </a:p>
          <a:p>
            <a:pPr>
              <a:lnSpc>
                <a:spcPct val="90000"/>
              </a:lnSpc>
            </a:pPr>
            <a:r>
              <a:rPr lang="en-US" sz="2800" b="1" dirty="0"/>
              <a:t>Key Attribute (Primary Key):</a:t>
            </a:r>
            <a:r>
              <a:rPr lang="en-US" sz="2800" dirty="0"/>
              <a:t> An entity type having an attribute whose values are distinct for each individual entity in the entity set is called key attribute &amp; its values can be used to identify each entity uniquely. For </a:t>
            </a:r>
            <a:r>
              <a:rPr lang="en-US" sz="2800" dirty="0" err="1"/>
              <a:t>eg</a:t>
            </a:r>
            <a:r>
              <a:rPr lang="en-US" sz="2800" dirty="0"/>
              <a:t>, SSN of EMPLOYEE.</a:t>
            </a:r>
          </a:p>
          <a:p>
            <a:pPr>
              <a:lnSpc>
                <a:spcPct val="90000"/>
              </a:lnSpc>
            </a:pPr>
            <a:r>
              <a:rPr lang="en-US" sz="2800" b="1" dirty="0"/>
              <a:t>Candidate Key: </a:t>
            </a:r>
            <a:r>
              <a:rPr lang="en-US" sz="2800" dirty="0"/>
              <a:t>A Candidate Key uniquely identifies the rows in a table. There can be more than one candidate keys in a table of which one is chosen as primary key. Also called </a:t>
            </a:r>
            <a:r>
              <a:rPr lang="en-US" sz="2800" b="1" dirty="0"/>
              <a:t>Minimal Super Key. </a:t>
            </a:r>
            <a:r>
              <a:rPr lang="en-US" sz="2800" dirty="0"/>
              <a:t>For </a:t>
            </a:r>
            <a:r>
              <a:rPr lang="en-US" sz="2800" dirty="0" err="1"/>
              <a:t>eg</a:t>
            </a:r>
            <a:r>
              <a:rPr lang="en-US" sz="2800" dirty="0"/>
              <a:t>, Car(</a:t>
            </a:r>
            <a:r>
              <a:rPr lang="en-US" sz="2800" u="sng" dirty="0" err="1"/>
              <a:t>RegNo</a:t>
            </a:r>
            <a:r>
              <a:rPr lang="en-US" sz="2800" u="sng" dirty="0"/>
              <a:t>, </a:t>
            </a:r>
            <a:r>
              <a:rPr lang="en-US" sz="2800" u="sng" dirty="0" err="1"/>
              <a:t>ChassisNo</a:t>
            </a:r>
            <a:r>
              <a:rPr lang="en-US" sz="2800" dirty="0"/>
              <a:t>, Color, Make, Year)</a:t>
            </a:r>
          </a:p>
          <a:p>
            <a:pPr>
              <a:lnSpc>
                <a:spcPct val="90000"/>
              </a:lnSpc>
            </a:pPr>
            <a:r>
              <a:rPr lang="en-US" sz="2800" b="1" dirty="0"/>
              <a:t>Alternate Key: </a:t>
            </a:r>
            <a:r>
              <a:rPr lang="en-US" sz="2800" dirty="0"/>
              <a:t>Any of the candidate keys that is not a part of the primary key is called Alternate key.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a:xfrm>
            <a:off x="685800" y="136525"/>
            <a:ext cx="7772400" cy="719138"/>
          </a:xfrm>
        </p:spPr>
        <p:txBody>
          <a:bodyPr>
            <a:normAutofit fontScale="90000"/>
          </a:bodyPr>
          <a:lstStyle/>
          <a:p>
            <a:r>
              <a:rPr lang="en-US" sz="4000"/>
              <a:t>Entity Types and Key Attributes</a:t>
            </a:r>
          </a:p>
        </p:txBody>
      </p:sp>
      <p:sp>
        <p:nvSpPr>
          <p:cNvPr id="56323" name="Rectangle 5"/>
          <p:cNvSpPr>
            <a:spLocks noGrp="1" noChangeArrowheads="1"/>
          </p:cNvSpPr>
          <p:nvPr>
            <p:ph type="body" idx="1"/>
          </p:nvPr>
        </p:nvSpPr>
        <p:spPr>
          <a:xfrm>
            <a:off x="231775" y="1103313"/>
            <a:ext cx="8553450" cy="5514975"/>
          </a:xfrm>
        </p:spPr>
        <p:txBody>
          <a:bodyPr>
            <a:normAutofit/>
          </a:bodyPr>
          <a:lstStyle/>
          <a:p>
            <a:pPr>
              <a:lnSpc>
                <a:spcPct val="90000"/>
              </a:lnSpc>
            </a:pPr>
            <a:r>
              <a:rPr lang="en-US" sz="2800" b="1" dirty="0"/>
              <a:t>Foreign Key: </a:t>
            </a:r>
            <a:r>
              <a:rPr lang="en-US" sz="2800" dirty="0"/>
              <a:t>A foreign key is an attribute which refers to the primary key of another table used to establish &amp; enforce a link between the data in 2 tables.</a:t>
            </a:r>
          </a:p>
          <a:p>
            <a:pPr>
              <a:lnSpc>
                <a:spcPct val="90000"/>
              </a:lnSpc>
            </a:pPr>
            <a:r>
              <a:rPr lang="en-US" sz="2800" b="1" dirty="0"/>
              <a:t>Super Key: </a:t>
            </a:r>
            <a:r>
              <a:rPr lang="en-US" sz="2800" dirty="0"/>
              <a:t>Any unique key with some non-unique key combination is called super key of the relationship. </a:t>
            </a:r>
          </a:p>
          <a:p>
            <a:pPr>
              <a:lnSpc>
                <a:spcPct val="90000"/>
              </a:lnSpc>
              <a:buFont typeface="Wingdings" pitchFamily="2" charset="2"/>
              <a:buNone/>
            </a:pPr>
            <a:r>
              <a:rPr lang="en-US" sz="2800" dirty="0"/>
              <a:t>		For e.g., Emp(</a:t>
            </a:r>
            <a:r>
              <a:rPr lang="en-US" sz="2800" u="sng" dirty="0"/>
              <a:t>SSN, </a:t>
            </a:r>
            <a:r>
              <a:rPr lang="en-US" sz="2800" u="sng" dirty="0" err="1"/>
              <a:t>Fname</a:t>
            </a:r>
            <a:r>
              <a:rPr lang="en-US" sz="2800" u="sng" dirty="0"/>
              <a:t>, </a:t>
            </a:r>
            <a:r>
              <a:rPr lang="en-US" sz="2800" u="sng" dirty="0" err="1"/>
              <a:t>Lname</a:t>
            </a:r>
            <a:r>
              <a:rPr lang="en-US" sz="2800" dirty="0"/>
              <a:t>, DOB, </a:t>
            </a:r>
            <a:r>
              <a:rPr lang="en-US" sz="2800" dirty="0" err="1"/>
              <a:t>Addr</a:t>
            </a:r>
            <a:r>
              <a:rPr lang="en-US" sz="2800" dirty="0"/>
              <a:t>,)</a:t>
            </a:r>
            <a:endParaRPr lang="en-US" sz="28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body" idx="1"/>
          </p:nvPr>
        </p:nvSpPr>
        <p:spPr>
          <a:xfrm>
            <a:off x="231775" y="392113"/>
            <a:ext cx="8553450" cy="6226175"/>
          </a:xfrm>
        </p:spPr>
        <p:txBody>
          <a:bodyPr>
            <a:normAutofit fontScale="92500"/>
          </a:bodyPr>
          <a:lstStyle/>
          <a:p>
            <a:pPr>
              <a:buFont typeface="Wingdings" pitchFamily="2" charset="2"/>
              <a:buNone/>
            </a:pPr>
            <a:r>
              <a:rPr lang="en-US" sz="2800" b="1" dirty="0"/>
              <a:t>Value Sets (Domains) of Attributes: </a:t>
            </a:r>
            <a:r>
              <a:rPr lang="en-US" sz="2800" dirty="0"/>
              <a:t>the set of values that may be assigned to that attribute for each individual entity in an entity set is called value set or domain. For </a:t>
            </a:r>
            <a:r>
              <a:rPr lang="en-US" sz="2800" dirty="0" err="1"/>
              <a:t>e.g</a:t>
            </a:r>
            <a:r>
              <a:rPr lang="en-US" sz="2800" dirty="0"/>
              <a:t>, For employee entity, if age limit is 20-58, then the value set of the attribute age consists of integers from 20 to 58. Age: Domain is [20-58]</a:t>
            </a:r>
          </a:p>
          <a:p>
            <a:pPr>
              <a:buFont typeface="Wingdings" pitchFamily="2" charset="2"/>
              <a:buNone/>
            </a:pPr>
            <a:r>
              <a:rPr lang="en-US" sz="2800" dirty="0"/>
              <a:t>	It can be represented mathematically as:</a:t>
            </a:r>
          </a:p>
          <a:p>
            <a:pPr>
              <a:buFont typeface="Wingdings" pitchFamily="2" charset="2"/>
              <a:buNone/>
            </a:pPr>
            <a:r>
              <a:rPr lang="en-US" sz="2800" dirty="0"/>
              <a:t>		A: E </a:t>
            </a:r>
            <a:r>
              <a:rPr lang="en-US" sz="2800" dirty="0">
                <a:sym typeface="Wingdings" pitchFamily="2" charset="2"/>
              </a:rPr>
              <a:t> P(V) </a:t>
            </a:r>
          </a:p>
          <a:p>
            <a:pPr>
              <a:buFont typeface="Wingdings" pitchFamily="2" charset="2"/>
              <a:buNone/>
            </a:pPr>
            <a:r>
              <a:rPr lang="en-US" sz="2800" dirty="0">
                <a:sym typeface="Wingdings" pitchFamily="2" charset="2"/>
              </a:rPr>
              <a:t>		where  	A is an attribute</a:t>
            </a:r>
          </a:p>
          <a:p>
            <a:pPr>
              <a:buFont typeface="Wingdings" pitchFamily="2" charset="2"/>
              <a:buNone/>
            </a:pPr>
            <a:r>
              <a:rPr lang="en-US" sz="2800" dirty="0">
                <a:sym typeface="Wingdings" pitchFamily="2" charset="2"/>
              </a:rPr>
              <a:t>			E is an entity set</a:t>
            </a:r>
          </a:p>
          <a:p>
            <a:pPr>
              <a:buFont typeface="Wingdings" pitchFamily="2" charset="2"/>
              <a:buNone/>
            </a:pPr>
            <a:r>
              <a:rPr lang="en-US" sz="2800" dirty="0">
                <a:sym typeface="Wingdings" pitchFamily="2" charset="2"/>
              </a:rPr>
              <a:t>			V is a value set</a:t>
            </a:r>
          </a:p>
          <a:p>
            <a:pPr>
              <a:buFont typeface="Wingdings" pitchFamily="2" charset="2"/>
              <a:buNone/>
            </a:pPr>
            <a:r>
              <a:rPr lang="en-US" sz="2800" dirty="0">
                <a:sym typeface="Wingdings" pitchFamily="2" charset="2"/>
              </a:rPr>
              <a:t>			P(V) is a power set, which includes all subsets 		of V</a:t>
            </a:r>
          </a:p>
          <a:p>
            <a:pPr>
              <a:buFont typeface="Wingdings" pitchFamily="2" charset="2"/>
              <a:buNone/>
            </a:pPr>
            <a:r>
              <a:rPr lang="en-US" sz="2800" dirty="0"/>
              <a:t>We refer to the value of attribute A for entity e as A(e).</a:t>
            </a:r>
            <a:r>
              <a:rPr lang="en-US" sz="2800" dirty="0">
                <a:sym typeface="Wingdings" pitchFamily="2" charset="2"/>
              </a:rPr>
              <a:t> </a:t>
            </a:r>
            <a:endParaRPr lang="en-US" sz="28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body" idx="1"/>
          </p:nvPr>
        </p:nvSpPr>
        <p:spPr>
          <a:xfrm>
            <a:off x="231775" y="533400"/>
            <a:ext cx="8680450" cy="6323218"/>
          </a:xfrm>
        </p:spPr>
        <p:txBody>
          <a:bodyPr>
            <a:normAutofit fontScale="92500" lnSpcReduction="20000"/>
          </a:bodyPr>
          <a:lstStyle/>
          <a:p>
            <a:pPr marL="0" indent="0">
              <a:buFont typeface="Wingdings" pitchFamily="2" charset="2"/>
              <a:buNone/>
              <a:defRPr/>
            </a:pPr>
            <a:r>
              <a:rPr lang="en-US" sz="2800" b="1" dirty="0"/>
              <a:t>Relationship: </a:t>
            </a:r>
            <a:r>
              <a:rPr lang="en-US" sz="2800" dirty="0"/>
              <a:t>is an association among 2 or more entities. It can be thought of as verbs linking 2 or more nouns.</a:t>
            </a:r>
          </a:p>
          <a:p>
            <a:pPr>
              <a:buFont typeface="Wingdings" pitchFamily="2" charset="2"/>
              <a:buNone/>
              <a:defRPr/>
            </a:pPr>
            <a:r>
              <a:rPr lang="en-US" sz="2800" dirty="0" err="1"/>
              <a:t>Eg</a:t>
            </a:r>
            <a:r>
              <a:rPr lang="en-US" sz="2800" dirty="0"/>
              <a:t>: 	a) Company OWNS Computer</a:t>
            </a:r>
          </a:p>
          <a:p>
            <a:pPr>
              <a:buFont typeface="Wingdings" pitchFamily="2" charset="2"/>
              <a:buNone/>
              <a:defRPr/>
            </a:pPr>
            <a:r>
              <a:rPr lang="en-US" sz="2800" dirty="0"/>
              <a:t>		b) Employee SUPERVISES Dept</a:t>
            </a:r>
          </a:p>
          <a:p>
            <a:pPr marL="176213" indent="-176213" algn="just">
              <a:defRPr/>
            </a:pPr>
            <a:r>
              <a:rPr lang="en-US" sz="2800" b="1" dirty="0"/>
              <a:t>Relationship type, Set &amp; Instances: </a:t>
            </a:r>
            <a:r>
              <a:rPr lang="en-US" sz="2800" dirty="0"/>
              <a:t>A relationship type R among n entity types E1,E2, . . ,En defines a set of associations or a relationship set - among entities from these entity types. Mathematically, the relationship set R is a set of relationship instances </a:t>
            </a:r>
            <a:r>
              <a:rPr lang="en-US" sz="2800" dirty="0" err="1"/>
              <a:t>ri</a:t>
            </a:r>
            <a:r>
              <a:rPr lang="en-US" sz="2800" dirty="0"/>
              <a:t>, where each </a:t>
            </a:r>
            <a:r>
              <a:rPr lang="en-US" sz="2800" dirty="0" err="1"/>
              <a:t>ri</a:t>
            </a:r>
            <a:r>
              <a:rPr lang="en-US" sz="2800" dirty="0"/>
              <a:t> associates n individual entities (e1, e2, .  , en), and each entity </a:t>
            </a:r>
            <a:r>
              <a:rPr lang="en-US" sz="2800" dirty="0" err="1"/>
              <a:t>ej</a:t>
            </a:r>
            <a:r>
              <a:rPr lang="en-US" sz="2800" dirty="0"/>
              <a:t> in </a:t>
            </a:r>
            <a:r>
              <a:rPr lang="en-US" sz="2800" dirty="0" err="1"/>
              <a:t>ri</a:t>
            </a:r>
            <a:r>
              <a:rPr lang="en-US" sz="2800" dirty="0"/>
              <a:t> is a member of entity set </a:t>
            </a:r>
            <a:r>
              <a:rPr lang="en-US" sz="2800" dirty="0" err="1"/>
              <a:t>Ej</a:t>
            </a:r>
            <a:r>
              <a:rPr lang="en-US" sz="2800" dirty="0"/>
              <a:t>, 1 ≤ j ≤ n. Hence, a relationship set is a mathematical relation on E1, E2, . ., En; alternatively, it can be defined as a subset of the Cartesian product of the entity sets E1 × E2 × . . × En. Each of the entity types E1, E2, . . , En is said to participate in the relationship type R; similarly, each of the individual entities e1, e2, . . , en is said to participate in the relationship instance </a:t>
            </a:r>
            <a:r>
              <a:rPr lang="en-US" sz="2800" dirty="0" err="1"/>
              <a:t>ri</a:t>
            </a:r>
            <a:r>
              <a:rPr lang="en-US" sz="2800" dirty="0"/>
              <a:t> = (e1, e2, . . , en).</a:t>
            </a:r>
          </a:p>
        </p:txBody>
      </p:sp>
      <p:sp>
        <p:nvSpPr>
          <p:cNvPr id="58371" name="Rectangle 2"/>
          <p:cNvSpPr>
            <a:spLocks noGrp="1" noChangeArrowheads="1"/>
          </p:cNvSpPr>
          <p:nvPr>
            <p:ph type="title"/>
          </p:nvPr>
        </p:nvSpPr>
        <p:spPr>
          <a:xfrm>
            <a:off x="231775" y="1383"/>
            <a:ext cx="8553450" cy="532018"/>
          </a:xfrm>
        </p:spPr>
        <p:txBody>
          <a:bodyPr/>
          <a:lstStyle/>
          <a:p>
            <a:pPr algn="l"/>
            <a:r>
              <a:rPr lang="en-US" sz="2800" b="1" dirty="0"/>
              <a:t>Relationship Types, Relationship Sets, Roles</a:t>
            </a:r>
            <a:endParaRPr lang="en-US"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p:cNvSpPr>
            <a:spLocks noGrp="1" noChangeArrowheads="1"/>
          </p:cNvSpPr>
          <p:nvPr>
            <p:ph type="body" idx="1"/>
          </p:nvPr>
        </p:nvSpPr>
        <p:spPr>
          <a:xfrm>
            <a:off x="231775" y="668338"/>
            <a:ext cx="8553450" cy="6080125"/>
          </a:xfrm>
        </p:spPr>
        <p:txBody>
          <a:bodyPr>
            <a:normAutofit fontScale="92500" lnSpcReduction="10000"/>
          </a:bodyPr>
          <a:lstStyle/>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marL="0" indent="0">
              <a:buFont typeface="Wingdings" pitchFamily="2" charset="2"/>
              <a:buNone/>
              <a:defRPr/>
            </a:pPr>
            <a:endParaRPr lang="en-US" sz="2300" dirty="0"/>
          </a:p>
          <a:p>
            <a:pPr algn="just">
              <a:buFont typeface="Wingdings" pitchFamily="2" charset="2"/>
              <a:buNone/>
              <a:defRPr/>
            </a:pPr>
            <a:endParaRPr lang="en-US" sz="2400" dirty="0"/>
          </a:p>
          <a:p>
            <a:pPr algn="just">
              <a:buFont typeface="Wingdings" pitchFamily="2" charset="2"/>
              <a:buNone/>
              <a:defRPr/>
            </a:pPr>
            <a:endParaRPr lang="en-US" sz="2400" dirty="0"/>
          </a:p>
          <a:p>
            <a:pPr marL="0" indent="0" algn="just">
              <a:buFont typeface="Wingdings" pitchFamily="2" charset="2"/>
              <a:buNone/>
              <a:defRPr/>
            </a:pPr>
            <a:r>
              <a:rPr lang="en-US" sz="2600" dirty="0"/>
              <a:t>Instances in the WORKS_FOR relationship set, which represents a relationship type WORKS_FOR between EMPLOYEE and DEPARTMENT</a:t>
            </a:r>
          </a:p>
        </p:txBody>
      </p:sp>
      <p:sp>
        <p:nvSpPr>
          <p:cNvPr id="59395" name="Rectangle 2"/>
          <p:cNvSpPr>
            <a:spLocks noGrp="1" noChangeArrowheads="1"/>
          </p:cNvSpPr>
          <p:nvPr>
            <p:ph type="title"/>
          </p:nvPr>
        </p:nvSpPr>
        <p:spPr>
          <a:xfrm>
            <a:off x="231775" y="69850"/>
            <a:ext cx="8553450" cy="714375"/>
          </a:xfrm>
        </p:spPr>
        <p:txBody>
          <a:bodyPr/>
          <a:lstStyle/>
          <a:p>
            <a:pPr algn="l"/>
            <a:r>
              <a:rPr lang="en-US" sz="2800" b="1"/>
              <a:t>Relationship Types, Relationship Sets, Roles</a:t>
            </a:r>
            <a:endParaRPr lang="en-US" sz="2800"/>
          </a:p>
        </p:txBody>
      </p:sp>
      <p:pic>
        <p:nvPicPr>
          <p:cNvPr id="59396" name="Picture 2"/>
          <p:cNvPicPr>
            <a:picLocks noChangeAspect="1" noChangeArrowheads="1"/>
          </p:cNvPicPr>
          <p:nvPr/>
        </p:nvPicPr>
        <p:blipFill>
          <a:blip r:embed="rId2"/>
          <a:srcRect/>
          <a:stretch>
            <a:fillRect/>
          </a:stretch>
        </p:blipFill>
        <p:spPr bwMode="auto">
          <a:xfrm>
            <a:off x="1562100" y="678170"/>
            <a:ext cx="5892800" cy="4843463"/>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5"/>
          <p:cNvSpPr>
            <a:spLocks noGrp="1"/>
          </p:cNvSpPr>
          <p:nvPr>
            <p:ph idx="1"/>
          </p:nvPr>
        </p:nvSpPr>
        <p:spPr>
          <a:xfrm>
            <a:off x="304800" y="152400"/>
            <a:ext cx="8475663" cy="6705600"/>
          </a:xfrm>
        </p:spPr>
        <p:txBody>
          <a:bodyPr>
            <a:normAutofit fontScale="92500"/>
          </a:bodyPr>
          <a:lstStyle/>
          <a:p>
            <a:pPr marL="0" indent="0">
              <a:buFont typeface="Wingdings" pitchFamily="2" charset="2"/>
              <a:buNone/>
            </a:pPr>
            <a:r>
              <a:rPr lang="en-US" sz="2800" b="1" dirty="0"/>
              <a:t>Degree of a Relationship Type: </a:t>
            </a:r>
            <a:r>
              <a:rPr lang="en-US" sz="2800" dirty="0"/>
              <a:t>The degree of a relationship type is the number of participating entity types. A relationship type of degree two is called </a:t>
            </a:r>
            <a:r>
              <a:rPr lang="en-US" sz="2800" b="1" dirty="0"/>
              <a:t>binary</a:t>
            </a:r>
            <a:r>
              <a:rPr lang="en-US" sz="2800" dirty="0"/>
              <a:t>, and one of degree three is called </a:t>
            </a:r>
            <a:r>
              <a:rPr lang="en-US" sz="2800" b="1" dirty="0"/>
              <a:t>ternary</a:t>
            </a:r>
            <a:r>
              <a:rPr lang="en-US" sz="2800" dirty="0"/>
              <a:t>.</a:t>
            </a:r>
          </a:p>
          <a:p>
            <a:pPr marL="0" indent="0">
              <a:buFont typeface="Wingdings" pitchFamily="2" charset="2"/>
              <a:buNone/>
            </a:pPr>
            <a:r>
              <a:rPr lang="en-US" sz="2800" dirty="0" err="1"/>
              <a:t>Eg</a:t>
            </a:r>
            <a:r>
              <a:rPr lang="en-US" sz="2800" dirty="0"/>
              <a:t>:   	1) Binary </a:t>
            </a:r>
            <a:r>
              <a:rPr lang="en-US" sz="2800" dirty="0">
                <a:sym typeface="Wingdings" pitchFamily="2" charset="2"/>
              </a:rPr>
              <a:t> 	</a:t>
            </a:r>
            <a:r>
              <a:rPr lang="en-US" sz="2800" dirty="0">
                <a:solidFill>
                  <a:schemeClr val="tx1"/>
                </a:solidFill>
                <a:highlight>
                  <a:srgbClr val="FFFF00"/>
                </a:highlight>
                <a:sym typeface="Wingdings" pitchFamily="2" charset="2"/>
              </a:rPr>
              <a:t>Employee</a:t>
            </a:r>
            <a:r>
              <a:rPr lang="en-US" sz="2800" dirty="0">
                <a:sym typeface="Wingdings" pitchFamily="2" charset="2"/>
              </a:rPr>
              <a:t> WORKSFOR </a:t>
            </a:r>
            <a:r>
              <a:rPr lang="en-US" sz="2800" dirty="0">
                <a:highlight>
                  <a:srgbClr val="00FF00"/>
                </a:highlight>
                <a:sym typeface="Wingdings" pitchFamily="2" charset="2"/>
              </a:rPr>
              <a:t>Department</a:t>
            </a:r>
          </a:p>
          <a:p>
            <a:pPr marL="0" indent="0">
              <a:buFont typeface="Wingdings" pitchFamily="2" charset="2"/>
              <a:buNone/>
            </a:pPr>
            <a:r>
              <a:rPr lang="en-US" sz="2800" dirty="0"/>
              <a:t>	2) Ternary </a:t>
            </a:r>
            <a:r>
              <a:rPr lang="en-US" sz="2800" dirty="0">
                <a:sym typeface="Wingdings" pitchFamily="2" charset="2"/>
              </a:rPr>
              <a:t> </a:t>
            </a:r>
            <a:r>
              <a:rPr lang="en-US" sz="2800" dirty="0">
                <a:highlight>
                  <a:srgbClr val="FFFF00"/>
                </a:highlight>
                <a:sym typeface="Wingdings" pitchFamily="2" charset="2"/>
              </a:rPr>
              <a:t>Supplier</a:t>
            </a:r>
            <a:r>
              <a:rPr lang="en-US" sz="2800" dirty="0">
                <a:sym typeface="Wingdings" pitchFamily="2" charset="2"/>
              </a:rPr>
              <a:t> SUPPLY </a:t>
            </a:r>
            <a:r>
              <a:rPr lang="en-US" sz="2800" dirty="0">
                <a:highlight>
                  <a:srgbClr val="00FFFF"/>
                </a:highlight>
                <a:sym typeface="Wingdings" pitchFamily="2" charset="2"/>
              </a:rPr>
              <a:t>Parts</a:t>
            </a:r>
          </a:p>
          <a:p>
            <a:pPr marL="0" indent="0">
              <a:buFont typeface="Wingdings" pitchFamily="2" charset="2"/>
              <a:buNone/>
            </a:pPr>
            <a:r>
              <a:rPr lang="en-US" sz="2800" dirty="0">
                <a:sym typeface="Wingdings" pitchFamily="2" charset="2"/>
              </a:rPr>
              <a:t>			</a:t>
            </a:r>
            <a:r>
              <a:rPr lang="en-US" sz="2800" dirty="0">
                <a:highlight>
                  <a:srgbClr val="00FFFF"/>
                </a:highlight>
                <a:sym typeface="Wingdings" pitchFamily="2" charset="2"/>
              </a:rPr>
              <a:t>Parts</a:t>
            </a:r>
            <a:r>
              <a:rPr lang="en-US" sz="2800" dirty="0">
                <a:sym typeface="Wingdings" pitchFamily="2" charset="2"/>
              </a:rPr>
              <a:t> SUPPLY </a:t>
            </a:r>
            <a:r>
              <a:rPr lang="en-US" sz="2800" dirty="0">
                <a:highlight>
                  <a:srgbClr val="00FF00"/>
                </a:highlight>
                <a:sym typeface="Wingdings" pitchFamily="2" charset="2"/>
              </a:rPr>
              <a:t>Projects</a:t>
            </a:r>
          </a:p>
          <a:p>
            <a:pPr marL="0" indent="0" algn="just">
              <a:buFont typeface="Wingdings" pitchFamily="2" charset="2"/>
              <a:buNone/>
            </a:pPr>
            <a:r>
              <a:rPr lang="en-US" sz="2800" b="1" dirty="0"/>
              <a:t>Role Names: </a:t>
            </a:r>
            <a:r>
              <a:rPr lang="en-US" sz="2800" dirty="0"/>
              <a:t>Each entity type that participates in a relationship type plays a particular role in the relationship. The role name signifies the role that a participating entity from the entity type plays in each relationship instance, and it helps to explain what the relationship means. For example, in the WORKS_FOR relationship type, EMPLOYEE plays the role of </a:t>
            </a:r>
            <a:r>
              <a:rPr lang="en-US" sz="2800" i="1" dirty="0"/>
              <a:t>employee or worker </a:t>
            </a:r>
            <a:r>
              <a:rPr lang="en-US" sz="2800" dirty="0"/>
              <a:t>and DEPARTMENT plays the role of </a:t>
            </a:r>
            <a:r>
              <a:rPr lang="en-US" sz="2800" i="1" dirty="0"/>
              <a:t>department or employer.</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152400"/>
            <a:ext cx="1319144" cy="369332"/>
          </a:xfrm>
          <a:prstGeom prst="rect">
            <a:avLst/>
          </a:prstGeom>
        </p:spPr>
        <p:txBody>
          <a:bodyPr wrap="none">
            <a:spAutoFit/>
          </a:bodyPr>
          <a:lstStyle/>
          <a:p>
            <a:r>
              <a:rPr lang="en-US" b="1" dirty="0"/>
              <a:t>An Example</a:t>
            </a:r>
            <a:endParaRPr lang="en-US" dirty="0"/>
          </a:p>
        </p:txBody>
      </p:sp>
      <p:pic>
        <p:nvPicPr>
          <p:cNvPr id="2050" name="Picture 2"/>
          <p:cNvPicPr>
            <a:picLocks noChangeAspect="1" noChangeArrowheads="1"/>
          </p:cNvPicPr>
          <p:nvPr/>
        </p:nvPicPr>
        <p:blipFill>
          <a:blip r:embed="rId2"/>
          <a:srcRect/>
          <a:stretch>
            <a:fillRect/>
          </a:stretch>
        </p:blipFill>
        <p:spPr bwMode="auto">
          <a:xfrm>
            <a:off x="457200" y="609600"/>
            <a:ext cx="3886200" cy="838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 y="1676400"/>
            <a:ext cx="4648200" cy="11430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57200" y="2971800"/>
            <a:ext cx="4724400" cy="16002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457200" y="4724400"/>
            <a:ext cx="4191000" cy="15240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334000" y="5029200"/>
            <a:ext cx="2971800" cy="10668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5"/>
          <p:cNvSpPr>
            <a:spLocks noGrp="1"/>
          </p:cNvSpPr>
          <p:nvPr>
            <p:ph idx="1"/>
          </p:nvPr>
        </p:nvSpPr>
        <p:spPr>
          <a:xfrm>
            <a:off x="304800" y="76200"/>
            <a:ext cx="8475663" cy="6781800"/>
          </a:xfrm>
        </p:spPr>
        <p:txBody>
          <a:bodyPr>
            <a:normAutofit lnSpcReduction="10000"/>
          </a:bodyPr>
          <a:lstStyle/>
          <a:p>
            <a:pPr marL="0" indent="0" algn="just">
              <a:buFont typeface="Wingdings" pitchFamily="2" charset="2"/>
              <a:buNone/>
            </a:pPr>
            <a:r>
              <a:rPr lang="en-US" sz="2400" b="1" dirty="0"/>
              <a:t>Recursive Relationships: </a:t>
            </a:r>
            <a:r>
              <a:rPr lang="en-US" sz="2400" dirty="0"/>
              <a:t>in some cases the same entity type participates more than once in a relationship type in different roles. In such cases the role name becomes essential for distinguishing the meaning of the role that each participating entity plays. Such relationship types are called </a:t>
            </a:r>
            <a:r>
              <a:rPr lang="en-US" sz="2400" b="1" dirty="0"/>
              <a:t>recursive relationships </a:t>
            </a:r>
            <a:r>
              <a:rPr lang="en-US" sz="2400" dirty="0"/>
              <a:t>or</a:t>
            </a:r>
            <a:r>
              <a:rPr lang="en-US" sz="2400" b="1" dirty="0"/>
              <a:t> self-referencing relationships.</a:t>
            </a:r>
            <a:r>
              <a:rPr lang="en-US" sz="2400" dirty="0"/>
              <a:t> </a:t>
            </a:r>
            <a:r>
              <a:rPr lang="en-US" sz="2400" dirty="0" err="1"/>
              <a:t>Eg</a:t>
            </a:r>
            <a:r>
              <a:rPr lang="en-US" sz="2400" dirty="0"/>
              <a:t>: The SUPERVISION relationship type relates an employee to a supervisor. The EMPLOYEE entity type participates twice in SUPERVISION: once in the role of supervisor (or boss), and once in the role of supervisee (or subordinate). </a:t>
            </a:r>
          </a:p>
          <a:p>
            <a:pPr marL="0" indent="0" algn="just">
              <a:buFont typeface="Wingdings" pitchFamily="2" charset="2"/>
              <a:buNone/>
            </a:pPr>
            <a:endParaRPr lang="en-US" sz="2400" b="1" dirty="0"/>
          </a:p>
          <a:p>
            <a:pPr marL="0" indent="0" algn="just">
              <a:buFont typeface="Wingdings" pitchFamily="2" charset="2"/>
              <a:buNone/>
            </a:pPr>
            <a:r>
              <a:rPr lang="en-US" sz="2400" b="1" dirty="0"/>
              <a:t>Constraints on Relationship Types: </a:t>
            </a:r>
            <a:r>
              <a:rPr lang="en-US" sz="2400" dirty="0"/>
              <a:t>Relationship types usually have certain constraints that limit the possible combinations of entities that may participate in the corresponding relationship set. These constraints are determined from the mini world situation that the relationships represent. </a:t>
            </a:r>
            <a:r>
              <a:rPr lang="en-US" sz="2400" dirty="0" err="1"/>
              <a:t>Eg</a:t>
            </a:r>
            <a:r>
              <a:rPr lang="en-US" sz="2400" dirty="0"/>
              <a:t>: if the company has a rule that each employee must work for exactly one department, then we would like to describe this constraint in the schema.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Content Placeholder 5"/>
          <p:cNvSpPr>
            <a:spLocks noGrp="1"/>
          </p:cNvSpPr>
          <p:nvPr>
            <p:ph idx="1"/>
          </p:nvPr>
        </p:nvSpPr>
        <p:spPr>
          <a:xfrm>
            <a:off x="304800" y="406400"/>
            <a:ext cx="8664575" cy="6299200"/>
          </a:xfrm>
          <a:ln>
            <a:solidFill>
              <a:schemeClr val="tx1"/>
            </a:solidFill>
          </a:ln>
        </p:spPr>
        <p:txBody>
          <a:bodyPr>
            <a:normAutofit fontScale="92500" lnSpcReduction="20000"/>
          </a:bodyPr>
          <a:lstStyle/>
          <a:p>
            <a:pPr marL="0" indent="0" algn="just">
              <a:buFont typeface="Wingdings" pitchFamily="2" charset="2"/>
              <a:buNone/>
            </a:pPr>
            <a:r>
              <a:rPr lang="en-US" sz="2400" dirty="0">
                <a:solidFill>
                  <a:schemeClr val="tx1"/>
                </a:solidFill>
              </a:rPr>
              <a:t>There are two main types of binary relationship constraints: </a:t>
            </a:r>
            <a:r>
              <a:rPr lang="en-US" sz="2400" b="1" i="1" dirty="0">
                <a:solidFill>
                  <a:schemeClr val="tx1"/>
                </a:solidFill>
              </a:rPr>
              <a:t>cardinality ratio </a:t>
            </a:r>
            <a:r>
              <a:rPr lang="en-US" sz="2400" i="1" dirty="0">
                <a:solidFill>
                  <a:schemeClr val="tx1"/>
                </a:solidFill>
              </a:rPr>
              <a:t>and </a:t>
            </a:r>
            <a:r>
              <a:rPr lang="en-US" sz="2400" b="1" i="1" dirty="0">
                <a:solidFill>
                  <a:schemeClr val="tx1"/>
                </a:solidFill>
              </a:rPr>
              <a:t>participation.</a:t>
            </a:r>
          </a:p>
          <a:p>
            <a:pPr marL="0" indent="0" algn="just">
              <a:buFont typeface="Wingdings" pitchFamily="2" charset="2"/>
              <a:buNone/>
            </a:pPr>
            <a:r>
              <a:rPr lang="en-US" sz="2400" b="1" dirty="0">
                <a:solidFill>
                  <a:schemeClr val="tx1"/>
                </a:solidFill>
              </a:rPr>
              <a:t>Cardinality Ratio: </a:t>
            </a:r>
            <a:r>
              <a:rPr lang="en-US" sz="2400" dirty="0">
                <a:solidFill>
                  <a:schemeClr val="tx1"/>
                </a:solidFill>
              </a:rPr>
              <a:t>The </a:t>
            </a:r>
            <a:r>
              <a:rPr lang="en-US" sz="2400" b="1" dirty="0">
                <a:solidFill>
                  <a:schemeClr val="tx1"/>
                </a:solidFill>
              </a:rPr>
              <a:t>cardinality ratio </a:t>
            </a:r>
            <a:r>
              <a:rPr lang="en-US" sz="2400" dirty="0">
                <a:solidFill>
                  <a:schemeClr val="tx1"/>
                </a:solidFill>
              </a:rPr>
              <a:t>for a relationship specifies the maximum number of relationship instances that an entity can participate in. The possible cardinality ratios for binary relationship types are 1:1, 1:N, N:1, and M:N.</a:t>
            </a:r>
          </a:p>
          <a:p>
            <a:pPr marL="0" indent="0" algn="just">
              <a:buFont typeface="Wingdings" pitchFamily="2" charset="2"/>
              <a:buNone/>
            </a:pPr>
            <a:r>
              <a:rPr lang="en-US" sz="2400" b="1" dirty="0">
                <a:solidFill>
                  <a:schemeClr val="tx1"/>
                </a:solidFill>
              </a:rPr>
              <a:t>1:1 Relationship:</a:t>
            </a:r>
            <a:r>
              <a:rPr lang="en-US" sz="2400" dirty="0">
                <a:solidFill>
                  <a:schemeClr val="tx1"/>
                </a:solidFill>
              </a:rPr>
              <a:t> Between entity sets E1 &amp; E2 indicates that for each entity in either set there is at most 1 entity in the second set that is associated with it.</a:t>
            </a:r>
          </a:p>
          <a:p>
            <a:pPr marL="0" indent="0" algn="just">
              <a:buFont typeface="Wingdings" pitchFamily="2" charset="2"/>
              <a:buNone/>
            </a:pPr>
            <a:r>
              <a:rPr lang="en-US" sz="2400" dirty="0" err="1">
                <a:solidFill>
                  <a:schemeClr val="tx1"/>
                </a:solidFill>
              </a:rPr>
              <a:t>Eg</a:t>
            </a:r>
            <a:r>
              <a:rPr lang="en-US" sz="2400" dirty="0">
                <a:solidFill>
                  <a:schemeClr val="tx1"/>
                </a:solidFill>
              </a:rPr>
              <a:t>: A constraint that only 1 manager per department &amp; a manager manages only one department. It can be represented as: </a:t>
            </a:r>
          </a:p>
          <a:p>
            <a:pPr marL="0" indent="0" algn="just">
              <a:buFont typeface="Wingdings" pitchFamily="2" charset="2"/>
              <a:buNone/>
            </a:pPr>
            <a:r>
              <a:rPr lang="en-US" sz="2400" dirty="0">
                <a:solidFill>
                  <a:schemeClr val="tx1"/>
                </a:solidFill>
              </a:rPr>
              <a:t>		       1	   1</a:t>
            </a:r>
          </a:p>
          <a:p>
            <a:pPr marL="0" indent="0" algn="just">
              <a:buFont typeface="Wingdings" pitchFamily="2" charset="2"/>
              <a:buNone/>
            </a:pPr>
            <a:endParaRPr lang="en-US" sz="2400" dirty="0">
              <a:solidFill>
                <a:schemeClr val="tx1"/>
              </a:solidFill>
            </a:endParaRPr>
          </a:p>
          <a:p>
            <a:pPr marL="0" indent="0" algn="just">
              <a:buFont typeface="Wingdings" pitchFamily="2" charset="2"/>
              <a:buNone/>
            </a:pPr>
            <a:endParaRPr lang="en-US" sz="2400" b="1" dirty="0">
              <a:solidFill>
                <a:schemeClr val="tx1"/>
              </a:solidFill>
            </a:endParaRPr>
          </a:p>
          <a:p>
            <a:pPr marL="0" indent="0" algn="just">
              <a:buFont typeface="Wingdings" pitchFamily="2" charset="2"/>
              <a:buNone/>
            </a:pPr>
            <a:r>
              <a:rPr lang="en-US" sz="2400" b="1" dirty="0">
                <a:solidFill>
                  <a:schemeClr val="tx1"/>
                </a:solidFill>
              </a:rPr>
              <a:t>1:N Relationship: </a:t>
            </a:r>
            <a:r>
              <a:rPr lang="en-US" sz="2400" dirty="0">
                <a:solidFill>
                  <a:schemeClr val="tx1"/>
                </a:solidFill>
              </a:rPr>
              <a:t>From entity set E1 to E2 indicates that for an occurrence of the entity from the set E1, there could be 0, 1 or more entities associated with it. Each entity in E2 is associated with at most 1 entity in the entity set E1.</a:t>
            </a:r>
          </a:p>
          <a:p>
            <a:pPr marL="0" indent="0" algn="just">
              <a:buFont typeface="Wingdings" pitchFamily="2" charset="2"/>
              <a:buNone/>
            </a:pPr>
            <a:r>
              <a:rPr lang="en-US" sz="2400" dirty="0" err="1">
                <a:solidFill>
                  <a:schemeClr val="tx1"/>
                </a:solidFill>
              </a:rPr>
              <a:t>Eg</a:t>
            </a:r>
            <a:r>
              <a:rPr lang="en-US" sz="2400" dirty="0">
                <a:solidFill>
                  <a:schemeClr val="tx1"/>
                </a:solidFill>
              </a:rPr>
              <a:t>: Relationship between Manager &amp; Employee</a:t>
            </a:r>
          </a:p>
          <a:p>
            <a:pPr marL="0" indent="0" algn="just">
              <a:buFont typeface="Wingdings" pitchFamily="2" charset="2"/>
              <a:buNone/>
            </a:pPr>
            <a:r>
              <a:rPr lang="en-US" sz="2000" dirty="0">
                <a:solidFill>
                  <a:schemeClr val="tx1"/>
                </a:solidFill>
              </a:rPr>
              <a:t>		       1       N</a:t>
            </a:r>
          </a:p>
          <a:p>
            <a:pPr marL="0" indent="0" algn="just">
              <a:buFont typeface="Wingdings" pitchFamily="2" charset="2"/>
              <a:buNone/>
            </a:pPr>
            <a:endParaRPr lang="en-US" sz="2300" dirty="0">
              <a:solidFill>
                <a:schemeClr val="tx1"/>
              </a:solidFill>
            </a:endParaRPr>
          </a:p>
        </p:txBody>
      </p:sp>
      <p:grpSp>
        <p:nvGrpSpPr>
          <p:cNvPr id="2" name="Group 14"/>
          <p:cNvGrpSpPr>
            <a:grpSpLocks/>
          </p:cNvGrpSpPr>
          <p:nvPr/>
        </p:nvGrpSpPr>
        <p:grpSpPr bwMode="auto">
          <a:xfrm>
            <a:off x="973138" y="3741737"/>
            <a:ext cx="4149725" cy="449263"/>
            <a:chOff x="4630061" y="3831771"/>
            <a:chExt cx="4150402" cy="449943"/>
          </a:xfrm>
        </p:grpSpPr>
        <p:sp>
          <p:nvSpPr>
            <p:cNvPr id="62475" name="Rectangle 10"/>
            <p:cNvSpPr>
              <a:spLocks noChangeArrowheads="1"/>
            </p:cNvSpPr>
            <p:nvPr/>
          </p:nvSpPr>
          <p:spPr bwMode="auto">
            <a:xfrm>
              <a:off x="4630061" y="3831771"/>
              <a:ext cx="1625600" cy="449943"/>
            </a:xfrm>
            <a:prstGeom prst="rect">
              <a:avLst/>
            </a:prstGeom>
            <a:noFill/>
            <a:ln w="9525" algn="ctr">
              <a:solidFill>
                <a:schemeClr val="tx1"/>
              </a:solidFill>
              <a:miter lim="800000"/>
              <a:headEnd/>
              <a:tailEnd/>
            </a:ln>
          </p:spPr>
          <p:txBody>
            <a:bodyPr wrap="none"/>
            <a:lstStyle/>
            <a:p>
              <a:r>
                <a:rPr lang="en-US" sz="1600"/>
                <a:t>Department (E1)</a:t>
              </a:r>
            </a:p>
          </p:txBody>
        </p:sp>
        <p:sp>
          <p:nvSpPr>
            <p:cNvPr id="62476" name="Rectangle 11"/>
            <p:cNvSpPr>
              <a:spLocks noChangeArrowheads="1"/>
            </p:cNvSpPr>
            <p:nvPr/>
          </p:nvSpPr>
          <p:spPr bwMode="auto">
            <a:xfrm>
              <a:off x="7126514" y="3831771"/>
              <a:ext cx="1653949" cy="449943"/>
            </a:xfrm>
            <a:prstGeom prst="rect">
              <a:avLst/>
            </a:prstGeom>
            <a:noFill/>
            <a:ln w="9525" algn="ctr">
              <a:solidFill>
                <a:schemeClr val="tx1"/>
              </a:solidFill>
              <a:miter lim="800000"/>
              <a:headEnd/>
              <a:tailEnd/>
            </a:ln>
          </p:spPr>
          <p:txBody>
            <a:bodyPr wrap="none"/>
            <a:lstStyle/>
            <a:p>
              <a:r>
                <a:rPr lang="en-US" sz="1600"/>
                <a:t>   Manager (E2)</a:t>
              </a:r>
            </a:p>
          </p:txBody>
        </p:sp>
        <p:cxnSp>
          <p:nvCxnSpPr>
            <p:cNvPr id="62477" name="Straight Arrow Connector 13"/>
            <p:cNvCxnSpPr>
              <a:cxnSpLocks noChangeShapeType="1"/>
            </p:cNvCxnSpPr>
            <p:nvPr/>
          </p:nvCxnSpPr>
          <p:spPr bwMode="auto">
            <a:xfrm>
              <a:off x="6255661" y="4034971"/>
              <a:ext cx="870853" cy="1588"/>
            </a:xfrm>
            <a:prstGeom prst="straightConnector1">
              <a:avLst/>
            </a:prstGeom>
            <a:noFill/>
            <a:ln w="9525" algn="ctr">
              <a:solidFill>
                <a:schemeClr val="tx1"/>
              </a:solidFill>
              <a:miter lim="800000"/>
              <a:headEnd type="arrow" w="med" len="med"/>
              <a:tailEnd type="arrow" w="med" len="med"/>
            </a:ln>
          </p:spPr>
        </p:cxnSp>
      </p:grpSp>
      <p:grpSp>
        <p:nvGrpSpPr>
          <p:cNvPr id="3" name="Group 21"/>
          <p:cNvGrpSpPr>
            <a:grpSpLocks/>
          </p:cNvGrpSpPr>
          <p:nvPr/>
        </p:nvGrpSpPr>
        <p:grpSpPr bwMode="auto">
          <a:xfrm>
            <a:off x="979488" y="6180138"/>
            <a:ext cx="4151312" cy="449262"/>
            <a:chOff x="979721" y="6052411"/>
            <a:chExt cx="4150402" cy="449943"/>
          </a:xfrm>
        </p:grpSpPr>
        <p:grpSp>
          <p:nvGrpSpPr>
            <p:cNvPr id="4" name="Group 15"/>
            <p:cNvGrpSpPr>
              <a:grpSpLocks/>
            </p:cNvGrpSpPr>
            <p:nvPr/>
          </p:nvGrpSpPr>
          <p:grpSpPr bwMode="auto">
            <a:xfrm>
              <a:off x="979721" y="6052411"/>
              <a:ext cx="4150402" cy="449943"/>
              <a:chOff x="4630061" y="3831771"/>
              <a:chExt cx="4150402" cy="449943"/>
            </a:xfrm>
          </p:grpSpPr>
          <p:sp>
            <p:nvSpPr>
              <p:cNvPr id="62472" name="Rectangle 16"/>
              <p:cNvSpPr>
                <a:spLocks noChangeArrowheads="1"/>
              </p:cNvSpPr>
              <p:nvPr/>
            </p:nvSpPr>
            <p:spPr bwMode="auto">
              <a:xfrm>
                <a:off x="4630061" y="3831771"/>
                <a:ext cx="1625600" cy="449943"/>
              </a:xfrm>
              <a:prstGeom prst="rect">
                <a:avLst/>
              </a:prstGeom>
              <a:noFill/>
              <a:ln w="9525" algn="ctr">
                <a:solidFill>
                  <a:schemeClr val="tx1"/>
                </a:solidFill>
                <a:miter lim="800000"/>
                <a:headEnd/>
                <a:tailEnd/>
              </a:ln>
            </p:spPr>
            <p:txBody>
              <a:bodyPr wrap="none"/>
              <a:lstStyle/>
              <a:p>
                <a:r>
                  <a:rPr lang="en-US" sz="1600" dirty="0"/>
                  <a:t>Manager (E1)</a:t>
                </a:r>
              </a:p>
            </p:txBody>
          </p:sp>
          <p:sp>
            <p:nvSpPr>
              <p:cNvPr id="62473" name="Rectangle 17"/>
              <p:cNvSpPr>
                <a:spLocks noChangeArrowheads="1"/>
              </p:cNvSpPr>
              <p:nvPr/>
            </p:nvSpPr>
            <p:spPr bwMode="auto">
              <a:xfrm>
                <a:off x="7126514" y="3831771"/>
                <a:ext cx="1653949" cy="449943"/>
              </a:xfrm>
              <a:prstGeom prst="rect">
                <a:avLst/>
              </a:prstGeom>
              <a:noFill/>
              <a:ln w="9525" algn="ctr">
                <a:solidFill>
                  <a:schemeClr val="tx1"/>
                </a:solidFill>
                <a:miter lim="800000"/>
                <a:headEnd/>
                <a:tailEnd/>
              </a:ln>
            </p:spPr>
            <p:txBody>
              <a:bodyPr wrap="none"/>
              <a:lstStyle/>
              <a:p>
                <a:r>
                  <a:rPr lang="en-US" sz="1600"/>
                  <a:t>   Employee (E2)</a:t>
                </a:r>
              </a:p>
            </p:txBody>
          </p:sp>
          <p:cxnSp>
            <p:nvCxnSpPr>
              <p:cNvPr id="62474" name="Straight Arrow Connector 18"/>
              <p:cNvCxnSpPr>
                <a:cxnSpLocks noChangeShapeType="1"/>
              </p:cNvCxnSpPr>
              <p:nvPr/>
            </p:nvCxnSpPr>
            <p:spPr bwMode="auto">
              <a:xfrm>
                <a:off x="6255661" y="4034971"/>
                <a:ext cx="870853" cy="1588"/>
              </a:xfrm>
              <a:prstGeom prst="straightConnector1">
                <a:avLst/>
              </a:prstGeom>
              <a:noFill/>
              <a:ln w="9525" algn="ctr">
                <a:solidFill>
                  <a:schemeClr val="tx1"/>
                </a:solidFill>
                <a:miter lim="800000"/>
                <a:headEnd type="arrow" w="med" len="med"/>
                <a:tailEnd type="arrow" w="med" len="med"/>
              </a:ln>
            </p:spPr>
          </p:cxnSp>
        </p:grpSp>
        <p:cxnSp>
          <p:nvCxnSpPr>
            <p:cNvPr id="62471" name="Straight Arrow Connector 20"/>
            <p:cNvCxnSpPr>
              <a:cxnSpLocks noChangeShapeType="1"/>
            </p:cNvCxnSpPr>
            <p:nvPr/>
          </p:nvCxnSpPr>
          <p:spPr bwMode="auto">
            <a:xfrm>
              <a:off x="3018969" y="6255611"/>
              <a:ext cx="377372" cy="1588"/>
            </a:xfrm>
            <a:prstGeom prst="straightConnector1">
              <a:avLst/>
            </a:prstGeom>
            <a:noFill/>
            <a:ln w="9525" algn="ctr">
              <a:solidFill>
                <a:schemeClr val="tx1"/>
              </a:solidFill>
              <a:miter lim="800000"/>
              <a:headEnd/>
              <a:tailEnd type="arrow" w="med" len="med"/>
            </a:ln>
          </p:spPr>
        </p:cxn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5"/>
          <p:cNvSpPr>
            <a:spLocks noGrp="1"/>
          </p:cNvSpPr>
          <p:nvPr>
            <p:ph idx="1"/>
          </p:nvPr>
        </p:nvSpPr>
        <p:spPr>
          <a:xfrm>
            <a:off x="304800" y="406400"/>
            <a:ext cx="8664575" cy="6226175"/>
          </a:xfrm>
          <a:ln>
            <a:solidFill>
              <a:schemeClr val="bg2"/>
            </a:solidFill>
          </a:ln>
        </p:spPr>
        <p:txBody>
          <a:bodyPr/>
          <a:lstStyle/>
          <a:p>
            <a:pPr marL="0" indent="0" algn="just">
              <a:buFont typeface="Wingdings" pitchFamily="2" charset="2"/>
              <a:buNone/>
            </a:pPr>
            <a:r>
              <a:rPr lang="en-US" sz="2400" b="1" dirty="0"/>
              <a:t>N:1 Relationship: </a:t>
            </a:r>
            <a:r>
              <a:rPr lang="en-US" sz="2400" dirty="0"/>
              <a:t>From entity set E1 to E2 indicates that for an occurrence of the entity from the set E2, there could be 0, 1 or more entities associated with it. Each entity in E1 is associated with at most 1 entity in the entity set E2.</a:t>
            </a:r>
          </a:p>
          <a:p>
            <a:pPr marL="0" indent="0" algn="just">
              <a:buFont typeface="Wingdings" pitchFamily="2" charset="2"/>
              <a:buNone/>
            </a:pPr>
            <a:r>
              <a:rPr lang="en-US" sz="2400" dirty="0" err="1"/>
              <a:t>Eg</a:t>
            </a:r>
            <a:r>
              <a:rPr lang="en-US" sz="2400" dirty="0"/>
              <a:t>: The reverse relationship between Employee  &amp; Manager </a:t>
            </a:r>
          </a:p>
          <a:p>
            <a:pPr marL="0" indent="0" algn="just">
              <a:buFont typeface="Wingdings" pitchFamily="2" charset="2"/>
              <a:buNone/>
            </a:pPr>
            <a:r>
              <a:rPr lang="en-US" sz="2400" dirty="0"/>
              <a:t>		       N       1</a:t>
            </a:r>
          </a:p>
          <a:p>
            <a:pPr marL="0" indent="0" algn="just">
              <a:buFont typeface="Wingdings" pitchFamily="2" charset="2"/>
              <a:buNone/>
            </a:pPr>
            <a:endParaRPr lang="en-US" sz="2400" dirty="0"/>
          </a:p>
          <a:p>
            <a:pPr marL="0" indent="0" algn="just">
              <a:buFont typeface="Wingdings" pitchFamily="2" charset="2"/>
              <a:buNone/>
            </a:pPr>
            <a:endParaRPr lang="en-US" sz="2400" dirty="0"/>
          </a:p>
          <a:p>
            <a:pPr marL="0" indent="0" algn="just">
              <a:buFont typeface="Wingdings" pitchFamily="2" charset="2"/>
              <a:buNone/>
            </a:pPr>
            <a:r>
              <a:rPr lang="en-US" sz="2400" b="1" dirty="0"/>
              <a:t>M:N Relationship: </a:t>
            </a:r>
            <a:r>
              <a:rPr lang="en-US" sz="2400" dirty="0"/>
              <a:t>Between entity sets E1 &amp; E2 indicates that there is no restriction on the number of entities in one set associated with an entity in another set. </a:t>
            </a:r>
            <a:r>
              <a:rPr lang="en-US" sz="2400" dirty="0" err="1"/>
              <a:t>Eg</a:t>
            </a:r>
            <a:r>
              <a:rPr lang="en-US" sz="2400" dirty="0"/>
              <a:t>: Relationship between Employee &amp; Project 		</a:t>
            </a:r>
          </a:p>
          <a:p>
            <a:pPr marL="0" indent="0" algn="just">
              <a:buFont typeface="Wingdings" pitchFamily="2" charset="2"/>
              <a:buNone/>
            </a:pPr>
            <a:r>
              <a:rPr lang="en-US" sz="2400" dirty="0"/>
              <a:t>		       M   N</a:t>
            </a:r>
          </a:p>
        </p:txBody>
      </p:sp>
      <p:grpSp>
        <p:nvGrpSpPr>
          <p:cNvPr id="2" name="Group 15"/>
          <p:cNvGrpSpPr>
            <a:grpSpLocks/>
          </p:cNvGrpSpPr>
          <p:nvPr/>
        </p:nvGrpSpPr>
        <p:grpSpPr bwMode="auto">
          <a:xfrm>
            <a:off x="1146640" y="2654300"/>
            <a:ext cx="4151312" cy="450850"/>
            <a:chOff x="979721" y="1928812"/>
            <a:chExt cx="4150402" cy="449943"/>
          </a:xfrm>
        </p:grpSpPr>
        <p:grpSp>
          <p:nvGrpSpPr>
            <p:cNvPr id="3" name="Group 15"/>
            <p:cNvGrpSpPr>
              <a:grpSpLocks/>
            </p:cNvGrpSpPr>
            <p:nvPr/>
          </p:nvGrpSpPr>
          <p:grpSpPr bwMode="auto">
            <a:xfrm>
              <a:off x="979721" y="1928812"/>
              <a:ext cx="4150402" cy="449943"/>
              <a:chOff x="4630061" y="3831771"/>
              <a:chExt cx="4150402" cy="449943"/>
            </a:xfrm>
          </p:grpSpPr>
          <p:sp>
            <p:nvSpPr>
              <p:cNvPr id="63501" name="Rectangle 16"/>
              <p:cNvSpPr>
                <a:spLocks noChangeArrowheads="1"/>
              </p:cNvSpPr>
              <p:nvPr/>
            </p:nvSpPr>
            <p:spPr bwMode="auto">
              <a:xfrm>
                <a:off x="4630061" y="3831771"/>
                <a:ext cx="1625600" cy="449943"/>
              </a:xfrm>
              <a:prstGeom prst="rect">
                <a:avLst/>
              </a:prstGeom>
              <a:noFill/>
              <a:ln w="9525" algn="ctr">
                <a:solidFill>
                  <a:schemeClr val="tx1"/>
                </a:solidFill>
                <a:miter lim="800000"/>
                <a:headEnd/>
                <a:tailEnd/>
              </a:ln>
            </p:spPr>
            <p:txBody>
              <a:bodyPr wrap="none"/>
              <a:lstStyle/>
              <a:p>
                <a:r>
                  <a:rPr lang="en-US" sz="1600" dirty="0"/>
                  <a:t>Employee (E1)</a:t>
                </a:r>
              </a:p>
            </p:txBody>
          </p:sp>
          <p:sp>
            <p:nvSpPr>
              <p:cNvPr id="63502" name="Rectangle 17"/>
              <p:cNvSpPr>
                <a:spLocks noChangeArrowheads="1"/>
              </p:cNvSpPr>
              <p:nvPr/>
            </p:nvSpPr>
            <p:spPr bwMode="auto">
              <a:xfrm>
                <a:off x="7126514" y="3831771"/>
                <a:ext cx="1653949" cy="449943"/>
              </a:xfrm>
              <a:prstGeom prst="rect">
                <a:avLst/>
              </a:prstGeom>
              <a:noFill/>
              <a:ln w="9525" algn="ctr">
                <a:solidFill>
                  <a:schemeClr val="tx1"/>
                </a:solidFill>
                <a:miter lim="800000"/>
                <a:headEnd/>
                <a:tailEnd/>
              </a:ln>
            </p:spPr>
            <p:txBody>
              <a:bodyPr wrap="none"/>
              <a:lstStyle/>
              <a:p>
                <a:r>
                  <a:rPr lang="en-US" sz="1600" dirty="0"/>
                  <a:t> Manager (E2)</a:t>
                </a:r>
              </a:p>
            </p:txBody>
          </p:sp>
          <p:cxnSp>
            <p:nvCxnSpPr>
              <p:cNvPr id="63503" name="Straight Arrow Connector 18"/>
              <p:cNvCxnSpPr>
                <a:cxnSpLocks noChangeShapeType="1"/>
              </p:cNvCxnSpPr>
              <p:nvPr/>
            </p:nvCxnSpPr>
            <p:spPr bwMode="auto">
              <a:xfrm>
                <a:off x="6255661" y="4034971"/>
                <a:ext cx="870853" cy="1588"/>
              </a:xfrm>
              <a:prstGeom prst="straightConnector1">
                <a:avLst/>
              </a:prstGeom>
              <a:noFill/>
              <a:ln w="9525" algn="ctr">
                <a:solidFill>
                  <a:schemeClr val="tx1"/>
                </a:solidFill>
                <a:miter lim="800000"/>
                <a:headEnd type="arrow" w="med" len="med"/>
                <a:tailEnd type="arrow" w="med" len="med"/>
              </a:ln>
            </p:spPr>
          </p:cxnSp>
        </p:grpSp>
        <p:cxnSp>
          <p:nvCxnSpPr>
            <p:cNvPr id="63500" name="Straight Arrow Connector 14"/>
            <p:cNvCxnSpPr>
              <a:cxnSpLocks noChangeShapeType="1"/>
            </p:cNvCxnSpPr>
            <p:nvPr/>
          </p:nvCxnSpPr>
          <p:spPr bwMode="auto">
            <a:xfrm rot="10800000">
              <a:off x="2699659" y="2133600"/>
              <a:ext cx="406400" cy="1588"/>
            </a:xfrm>
            <a:prstGeom prst="straightConnector1">
              <a:avLst/>
            </a:prstGeom>
            <a:noFill/>
            <a:ln w="9525" algn="ctr">
              <a:solidFill>
                <a:schemeClr val="tx1"/>
              </a:solidFill>
              <a:miter lim="800000"/>
              <a:headEnd/>
              <a:tailEnd type="arrow" w="med" len="med"/>
            </a:ln>
          </p:spPr>
        </p:cxnSp>
      </p:grpSp>
      <p:grpSp>
        <p:nvGrpSpPr>
          <p:cNvPr id="4" name="Group 29"/>
          <p:cNvGrpSpPr>
            <a:grpSpLocks/>
          </p:cNvGrpSpPr>
          <p:nvPr/>
        </p:nvGrpSpPr>
        <p:grpSpPr bwMode="auto">
          <a:xfrm>
            <a:off x="987425" y="5568950"/>
            <a:ext cx="4149725" cy="450850"/>
            <a:chOff x="986981" y="4751788"/>
            <a:chExt cx="4150402" cy="449943"/>
          </a:xfrm>
        </p:grpSpPr>
        <p:grpSp>
          <p:nvGrpSpPr>
            <p:cNvPr id="5" name="Group 15"/>
            <p:cNvGrpSpPr>
              <a:grpSpLocks/>
            </p:cNvGrpSpPr>
            <p:nvPr/>
          </p:nvGrpSpPr>
          <p:grpSpPr bwMode="auto">
            <a:xfrm>
              <a:off x="986981" y="4751788"/>
              <a:ext cx="4150402" cy="449943"/>
              <a:chOff x="4630061" y="3831771"/>
              <a:chExt cx="4150402" cy="449943"/>
            </a:xfrm>
          </p:grpSpPr>
          <p:sp>
            <p:nvSpPr>
              <p:cNvPr id="63496" name="Rectangle 22"/>
              <p:cNvSpPr>
                <a:spLocks noChangeArrowheads="1"/>
              </p:cNvSpPr>
              <p:nvPr/>
            </p:nvSpPr>
            <p:spPr bwMode="auto">
              <a:xfrm>
                <a:off x="4630061" y="3831771"/>
                <a:ext cx="1625600" cy="449943"/>
              </a:xfrm>
              <a:prstGeom prst="rect">
                <a:avLst/>
              </a:prstGeom>
              <a:noFill/>
              <a:ln w="9525" algn="ctr">
                <a:solidFill>
                  <a:schemeClr val="tx1"/>
                </a:solidFill>
                <a:miter lim="800000"/>
                <a:headEnd/>
                <a:tailEnd/>
              </a:ln>
            </p:spPr>
            <p:txBody>
              <a:bodyPr wrap="none"/>
              <a:lstStyle/>
              <a:p>
                <a:r>
                  <a:rPr lang="en-US" sz="1600" dirty="0"/>
                  <a:t>Employee (E1)</a:t>
                </a:r>
              </a:p>
            </p:txBody>
          </p:sp>
          <p:sp>
            <p:nvSpPr>
              <p:cNvPr id="63497" name="Rectangle 23"/>
              <p:cNvSpPr>
                <a:spLocks noChangeArrowheads="1"/>
              </p:cNvSpPr>
              <p:nvPr/>
            </p:nvSpPr>
            <p:spPr bwMode="auto">
              <a:xfrm>
                <a:off x="7126514" y="3831771"/>
                <a:ext cx="1653949" cy="449943"/>
              </a:xfrm>
              <a:prstGeom prst="rect">
                <a:avLst/>
              </a:prstGeom>
              <a:noFill/>
              <a:ln w="9525" algn="ctr">
                <a:solidFill>
                  <a:schemeClr val="tx1"/>
                </a:solidFill>
                <a:miter lim="800000"/>
                <a:headEnd/>
                <a:tailEnd/>
              </a:ln>
            </p:spPr>
            <p:txBody>
              <a:bodyPr wrap="none"/>
              <a:lstStyle/>
              <a:p>
                <a:r>
                  <a:rPr lang="en-US" sz="1600" dirty="0"/>
                  <a:t> Project (E2)</a:t>
                </a:r>
              </a:p>
            </p:txBody>
          </p:sp>
          <p:cxnSp>
            <p:nvCxnSpPr>
              <p:cNvPr id="63498" name="Straight Arrow Connector 24"/>
              <p:cNvCxnSpPr>
                <a:cxnSpLocks noChangeShapeType="1"/>
              </p:cNvCxnSpPr>
              <p:nvPr/>
            </p:nvCxnSpPr>
            <p:spPr bwMode="auto">
              <a:xfrm>
                <a:off x="6255661" y="4034971"/>
                <a:ext cx="870853" cy="1588"/>
              </a:xfrm>
              <a:prstGeom prst="straightConnector1">
                <a:avLst/>
              </a:prstGeom>
              <a:noFill/>
              <a:ln w="9525" algn="ctr">
                <a:solidFill>
                  <a:schemeClr val="tx1"/>
                </a:solidFill>
                <a:miter lim="800000"/>
                <a:headEnd type="arrow" w="med" len="med"/>
                <a:tailEnd type="arrow" w="med" len="med"/>
              </a:ln>
            </p:spPr>
          </p:cxnSp>
        </p:grpSp>
        <p:cxnSp>
          <p:nvCxnSpPr>
            <p:cNvPr id="63495" name="Straight Arrow Connector 26"/>
            <p:cNvCxnSpPr>
              <a:cxnSpLocks noChangeShapeType="1"/>
            </p:cNvCxnSpPr>
            <p:nvPr/>
          </p:nvCxnSpPr>
          <p:spPr bwMode="auto">
            <a:xfrm>
              <a:off x="2656116" y="4952994"/>
              <a:ext cx="776516" cy="1588"/>
            </a:xfrm>
            <a:prstGeom prst="straightConnector1">
              <a:avLst/>
            </a:prstGeom>
            <a:noFill/>
            <a:ln w="9525" algn="ctr">
              <a:solidFill>
                <a:schemeClr val="tx1"/>
              </a:solidFill>
              <a:miter lim="800000"/>
              <a:headEnd type="arrow" w="med" len="med"/>
              <a:tailEnd type="arrow" w="med" len="med"/>
            </a:ln>
          </p:spPr>
        </p:cxn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Content Placeholder 5"/>
          <p:cNvSpPr>
            <a:spLocks noGrp="1"/>
          </p:cNvSpPr>
          <p:nvPr>
            <p:ph idx="1"/>
          </p:nvPr>
        </p:nvSpPr>
        <p:spPr>
          <a:xfrm>
            <a:off x="304800" y="228600"/>
            <a:ext cx="8664575" cy="6553200"/>
          </a:xfrm>
          <a:ln>
            <a:solidFill>
              <a:schemeClr val="bg2"/>
            </a:solidFill>
          </a:ln>
        </p:spPr>
        <p:txBody>
          <a:bodyPr>
            <a:normAutofit fontScale="92500" lnSpcReduction="10000"/>
          </a:bodyPr>
          <a:lstStyle/>
          <a:p>
            <a:pPr marL="0" indent="0" algn="just">
              <a:buFont typeface="Wingdings" pitchFamily="2" charset="2"/>
              <a:buNone/>
              <a:defRPr/>
            </a:pPr>
            <a:r>
              <a:rPr lang="en-US" sz="2600" b="1" dirty="0"/>
              <a:t>Participation Constraint: </a:t>
            </a:r>
            <a:r>
              <a:rPr lang="en-US" sz="2600" dirty="0"/>
              <a:t>It specifies whether the existence of an entity depends on its being related to another entity via the relationship type. This constraint specifies the </a:t>
            </a:r>
            <a:r>
              <a:rPr lang="en-US" sz="2600" i="1" dirty="0"/>
              <a:t>minimum </a:t>
            </a:r>
            <a:r>
              <a:rPr lang="en-US" sz="2600" dirty="0"/>
              <a:t>number of relationship instances that each entity can participate in and is sometimes called the </a:t>
            </a:r>
            <a:r>
              <a:rPr lang="en-US" sz="2600" b="1" dirty="0"/>
              <a:t>minimum cardinality constraint. </a:t>
            </a:r>
            <a:r>
              <a:rPr lang="en-US" sz="2600" dirty="0"/>
              <a:t>There are 2 types of participation constraints - </a:t>
            </a:r>
            <a:r>
              <a:rPr lang="en-US" sz="2600" b="1" dirty="0"/>
              <a:t>total</a:t>
            </a:r>
            <a:r>
              <a:rPr lang="en-US" sz="2600" dirty="0"/>
              <a:t> and </a:t>
            </a:r>
            <a:r>
              <a:rPr lang="en-US" sz="2600" b="1" dirty="0"/>
              <a:t>partial</a:t>
            </a:r>
            <a:r>
              <a:rPr lang="en-US" sz="2600" dirty="0"/>
              <a:t>.</a:t>
            </a:r>
          </a:p>
          <a:p>
            <a:pPr marL="0" indent="0" algn="just">
              <a:buFont typeface="Wingdings" pitchFamily="2" charset="2"/>
              <a:buNone/>
              <a:defRPr/>
            </a:pPr>
            <a:endParaRPr lang="en-US" sz="2600" b="1" dirty="0"/>
          </a:p>
          <a:p>
            <a:pPr marL="0" indent="0" algn="just">
              <a:buFont typeface="Wingdings" pitchFamily="2" charset="2"/>
              <a:buNone/>
              <a:defRPr/>
            </a:pPr>
            <a:r>
              <a:rPr lang="en-US" sz="2600" b="1" dirty="0"/>
              <a:t>a. Total Participation Constraint (Existence Dependency</a:t>
            </a:r>
            <a:r>
              <a:rPr lang="en-US" sz="2600" dirty="0"/>
              <a:t>): </a:t>
            </a:r>
          </a:p>
          <a:p>
            <a:pPr algn="just">
              <a:buFont typeface="Wingdings" pitchFamily="2" charset="2"/>
              <a:buNone/>
              <a:defRPr/>
            </a:pPr>
            <a:r>
              <a:rPr lang="en-US" sz="2600" dirty="0" err="1"/>
              <a:t>Eg</a:t>
            </a:r>
            <a:r>
              <a:rPr lang="en-US" sz="2600" dirty="0"/>
              <a:t>: If a company policy states that every employee must work for a department, then an employee entity can exist only if it participates in at least one WORKS_FOR relationship instance. Thus, the participation of EMPLOYEE in WORKS_FOR is called </a:t>
            </a:r>
            <a:r>
              <a:rPr lang="en-US" sz="2600" b="1" dirty="0"/>
              <a:t>total participation</a:t>
            </a:r>
          </a:p>
          <a:p>
            <a:pPr algn="just">
              <a:buFont typeface="Wingdings" pitchFamily="2" charset="2"/>
              <a:buNone/>
              <a:defRPr/>
            </a:pPr>
            <a:endParaRPr lang="en-US" sz="2600" b="1" dirty="0"/>
          </a:p>
          <a:p>
            <a:pPr algn="just">
              <a:buFont typeface="Wingdings" pitchFamily="2" charset="2"/>
              <a:buNone/>
              <a:defRPr/>
            </a:pPr>
            <a:r>
              <a:rPr lang="en-US" sz="2600" b="1" dirty="0"/>
              <a:t>b. Partial Participation Constraint:</a:t>
            </a:r>
          </a:p>
          <a:p>
            <a:pPr algn="just">
              <a:buFont typeface="Wingdings" pitchFamily="2" charset="2"/>
              <a:buNone/>
              <a:defRPr/>
            </a:pPr>
            <a:r>
              <a:rPr lang="en-US" sz="2600" dirty="0" err="1"/>
              <a:t>Eg</a:t>
            </a:r>
            <a:r>
              <a:rPr lang="en-US" sz="2600" dirty="0"/>
              <a:t>: Every employee does not manage a department, so the participation of EMPLOYEE in the MANAGES relationship type is </a:t>
            </a:r>
            <a:r>
              <a:rPr lang="en-US" sz="2600" b="1" dirty="0"/>
              <a:t>partial.</a:t>
            </a:r>
          </a:p>
          <a:p>
            <a:pPr marL="0" indent="0" algn="just">
              <a:buFont typeface="Wingdings" pitchFamily="2" charset="2"/>
              <a:buNone/>
              <a:defRPr/>
            </a:pPr>
            <a:endParaRPr lang="en-US"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Content Placeholder 5"/>
          <p:cNvSpPr>
            <a:spLocks noGrp="1"/>
          </p:cNvSpPr>
          <p:nvPr>
            <p:ph idx="1"/>
          </p:nvPr>
        </p:nvSpPr>
        <p:spPr>
          <a:xfrm>
            <a:off x="304800" y="406400"/>
            <a:ext cx="8664575" cy="6226175"/>
          </a:xfrm>
          <a:ln>
            <a:solidFill>
              <a:schemeClr val="bg2"/>
            </a:solidFill>
          </a:ln>
        </p:spPr>
        <p:txBody>
          <a:bodyPr/>
          <a:lstStyle/>
          <a:p>
            <a:pPr marL="0" indent="0" algn="just">
              <a:buFont typeface="Wingdings" pitchFamily="2" charset="2"/>
              <a:buNone/>
            </a:pPr>
            <a:r>
              <a:rPr lang="en-US" sz="2000" b="1" dirty="0">
                <a:solidFill>
                  <a:schemeClr val="tx1"/>
                </a:solidFill>
              </a:rPr>
              <a:t>Attributes of Relationship Types: </a:t>
            </a:r>
            <a:r>
              <a:rPr lang="en-US" sz="2000" dirty="0">
                <a:solidFill>
                  <a:schemeClr val="tx1"/>
                </a:solidFill>
              </a:rPr>
              <a:t>Relationship types can also have attributes, similar to those of entity types. For example, to record the number of hours per week that a particular employee works on a particular project, we can include an attribute Hours for the WORKS_ON relationship type.</a:t>
            </a:r>
          </a:p>
          <a:p>
            <a:pPr marL="0" indent="0" algn="just">
              <a:buFont typeface="Wingdings" pitchFamily="2" charset="2"/>
              <a:buNone/>
            </a:pPr>
            <a:endParaRPr lang="en-US" sz="2000" dirty="0">
              <a:solidFill>
                <a:schemeClr val="tx1"/>
              </a:solidFill>
            </a:endParaRPr>
          </a:p>
          <a:p>
            <a:pPr marL="0" indent="0" algn="just">
              <a:buFont typeface="Wingdings" pitchFamily="2" charset="2"/>
              <a:buNone/>
            </a:pPr>
            <a:endParaRPr lang="en-US" sz="2000" dirty="0">
              <a:solidFill>
                <a:schemeClr val="tx1"/>
              </a:solidFill>
            </a:endParaRPr>
          </a:p>
          <a:p>
            <a:pPr marL="0" indent="0" algn="just">
              <a:buFont typeface="Wingdings" pitchFamily="2" charset="2"/>
              <a:buNone/>
            </a:pPr>
            <a:endParaRPr lang="en-US" sz="2000" dirty="0">
              <a:solidFill>
                <a:schemeClr val="tx1"/>
              </a:solidFill>
            </a:endParaRPr>
          </a:p>
          <a:p>
            <a:pPr marL="0" indent="0" algn="just">
              <a:buFont typeface="Wingdings" pitchFamily="2" charset="2"/>
              <a:buNone/>
            </a:pPr>
            <a:endParaRPr lang="en-US" sz="2000" dirty="0">
              <a:solidFill>
                <a:schemeClr val="tx1"/>
              </a:solidFill>
            </a:endParaRPr>
          </a:p>
          <a:p>
            <a:pPr marL="0" indent="0" algn="just">
              <a:buFont typeface="Wingdings" pitchFamily="2" charset="2"/>
              <a:buNone/>
            </a:pPr>
            <a:r>
              <a:rPr lang="en-US" sz="2000" b="1" dirty="0">
                <a:solidFill>
                  <a:schemeClr val="tx1"/>
                </a:solidFill>
              </a:rPr>
              <a:t>Weak Entity Types: </a:t>
            </a:r>
            <a:r>
              <a:rPr lang="en-US" sz="2000" dirty="0">
                <a:solidFill>
                  <a:schemeClr val="tx1"/>
                </a:solidFill>
              </a:rPr>
              <a:t>Entity types that do not have key attributes of their own are called </a:t>
            </a:r>
            <a:r>
              <a:rPr lang="en-US" sz="2000" b="1" dirty="0">
                <a:solidFill>
                  <a:schemeClr val="tx1"/>
                </a:solidFill>
              </a:rPr>
              <a:t>weak entity types. </a:t>
            </a:r>
            <a:r>
              <a:rPr lang="en-US" sz="2000" dirty="0">
                <a:solidFill>
                  <a:schemeClr val="tx1"/>
                </a:solidFill>
              </a:rPr>
              <a:t>Entities belonging to a weak entity type are identified by being related to specific entities from another entity type in combination with one of their attribute values. We call this other entity type the </a:t>
            </a:r>
            <a:r>
              <a:rPr lang="en-US" sz="2000" b="1" dirty="0">
                <a:solidFill>
                  <a:schemeClr val="tx1"/>
                </a:solidFill>
              </a:rPr>
              <a:t>identifying </a:t>
            </a:r>
            <a:r>
              <a:rPr lang="en-US" sz="2000" dirty="0">
                <a:solidFill>
                  <a:schemeClr val="tx1"/>
                </a:solidFill>
              </a:rPr>
              <a:t>or </a:t>
            </a:r>
            <a:r>
              <a:rPr lang="en-US" sz="2000" b="1" dirty="0">
                <a:solidFill>
                  <a:schemeClr val="tx1"/>
                </a:solidFill>
              </a:rPr>
              <a:t>owner entity type. </a:t>
            </a:r>
            <a:r>
              <a:rPr lang="en-US" sz="2000" dirty="0">
                <a:solidFill>
                  <a:schemeClr val="tx1"/>
                </a:solidFill>
              </a:rPr>
              <a:t>We call the relationship type that relates a weak entity type to its owner the </a:t>
            </a:r>
            <a:r>
              <a:rPr lang="en-US" sz="2000" b="1" dirty="0">
                <a:solidFill>
                  <a:schemeClr val="tx1"/>
                </a:solidFill>
              </a:rPr>
              <a:t>identifying relationship </a:t>
            </a:r>
            <a:r>
              <a:rPr lang="en-US" sz="2000" dirty="0">
                <a:solidFill>
                  <a:schemeClr val="tx1"/>
                </a:solidFill>
              </a:rPr>
              <a:t>of the weak entity type.</a:t>
            </a:r>
          </a:p>
          <a:p>
            <a:pPr marL="0" indent="0" algn="just">
              <a:buFont typeface="Wingdings" pitchFamily="2" charset="2"/>
              <a:buNone/>
            </a:pPr>
            <a:r>
              <a:rPr lang="en-US" sz="2000" b="1" dirty="0">
                <a:solidFill>
                  <a:schemeClr val="tx1"/>
                </a:solidFill>
              </a:rPr>
              <a:t>Partial Key: </a:t>
            </a:r>
            <a:r>
              <a:rPr lang="en-US" sz="2000" dirty="0">
                <a:solidFill>
                  <a:schemeClr val="tx1"/>
                </a:solidFill>
              </a:rPr>
              <a:t>A weak entity type normally has a </a:t>
            </a:r>
            <a:r>
              <a:rPr lang="en-US" sz="2000" b="1" dirty="0">
                <a:solidFill>
                  <a:schemeClr val="tx1"/>
                </a:solidFill>
              </a:rPr>
              <a:t>partial key, </a:t>
            </a:r>
            <a:r>
              <a:rPr lang="en-US" sz="2000" dirty="0">
                <a:solidFill>
                  <a:schemeClr val="tx1"/>
                </a:solidFill>
              </a:rPr>
              <a:t>which is the attribute that can uniquely identify weak entities that are related to the same owner entity. </a:t>
            </a:r>
            <a:r>
              <a:rPr lang="en-US" sz="2000" dirty="0" err="1">
                <a:solidFill>
                  <a:schemeClr val="tx1"/>
                </a:solidFill>
              </a:rPr>
              <a:t>Eg</a:t>
            </a:r>
            <a:r>
              <a:rPr lang="en-US" sz="2000" dirty="0">
                <a:solidFill>
                  <a:schemeClr val="tx1"/>
                </a:solidFill>
              </a:rPr>
              <a:t>: Dependents (</a:t>
            </a:r>
            <a:r>
              <a:rPr lang="en-US" sz="2000" u="sng" dirty="0">
                <a:solidFill>
                  <a:schemeClr val="tx1"/>
                </a:solidFill>
              </a:rPr>
              <a:t>ESSN, Name</a:t>
            </a:r>
            <a:r>
              <a:rPr lang="en-US" sz="2000" dirty="0">
                <a:solidFill>
                  <a:schemeClr val="tx1"/>
                </a:solidFill>
              </a:rPr>
              <a:t>, </a:t>
            </a:r>
            <a:r>
              <a:rPr lang="en-US" sz="2000" dirty="0" err="1">
                <a:solidFill>
                  <a:schemeClr val="tx1"/>
                </a:solidFill>
              </a:rPr>
              <a:t>Bdate</a:t>
            </a:r>
            <a:r>
              <a:rPr lang="en-US" sz="2000" dirty="0">
                <a:solidFill>
                  <a:schemeClr val="tx1"/>
                </a:solidFill>
              </a:rPr>
              <a:t>, Relationship)</a:t>
            </a:r>
          </a:p>
          <a:p>
            <a:pPr marL="0" indent="0" algn="just">
              <a:buFont typeface="Wingdings" pitchFamily="2" charset="2"/>
              <a:buNone/>
            </a:pPr>
            <a:r>
              <a:rPr lang="en-US" sz="2000" dirty="0">
                <a:solidFill>
                  <a:schemeClr val="tx1"/>
                </a:solidFill>
              </a:rPr>
              <a:t>                                 	</a:t>
            </a:r>
            <a:r>
              <a:rPr lang="en-US" sz="1200" b="1" dirty="0">
                <a:solidFill>
                  <a:schemeClr val="tx1"/>
                </a:solidFill>
              </a:rPr>
              <a:t>Partial Key</a:t>
            </a:r>
            <a:endParaRPr lang="en-US" sz="2000" b="1" dirty="0">
              <a:solidFill>
                <a:schemeClr val="tx1"/>
              </a:solidFill>
            </a:endParaRPr>
          </a:p>
        </p:txBody>
      </p:sp>
      <p:grpSp>
        <p:nvGrpSpPr>
          <p:cNvPr id="2" name="Group 12"/>
          <p:cNvGrpSpPr>
            <a:grpSpLocks/>
          </p:cNvGrpSpPr>
          <p:nvPr/>
        </p:nvGrpSpPr>
        <p:grpSpPr bwMode="auto">
          <a:xfrm>
            <a:off x="1103313" y="1698625"/>
            <a:ext cx="7067550" cy="1465263"/>
            <a:chOff x="1103086" y="1785262"/>
            <a:chExt cx="7068458" cy="1465941"/>
          </a:xfrm>
        </p:grpSpPr>
        <p:sp>
          <p:nvSpPr>
            <p:cNvPr id="65541" name="Flowchart: Process 2"/>
            <p:cNvSpPr>
              <a:spLocks noChangeArrowheads="1"/>
            </p:cNvSpPr>
            <p:nvPr/>
          </p:nvSpPr>
          <p:spPr bwMode="auto">
            <a:xfrm>
              <a:off x="1103086" y="2017486"/>
              <a:ext cx="1741714" cy="537028"/>
            </a:xfrm>
            <a:prstGeom prst="flowChartProcess">
              <a:avLst/>
            </a:prstGeom>
            <a:noFill/>
            <a:ln w="9525" algn="ctr">
              <a:solidFill>
                <a:schemeClr val="tx1"/>
              </a:solidFill>
              <a:miter lim="800000"/>
              <a:headEnd/>
              <a:tailEnd/>
            </a:ln>
          </p:spPr>
          <p:txBody>
            <a:bodyPr wrap="none"/>
            <a:lstStyle/>
            <a:p>
              <a:pPr algn="ctr"/>
              <a:r>
                <a:rPr lang="en-US" sz="2000" dirty="0"/>
                <a:t>Employee</a:t>
              </a:r>
            </a:p>
          </p:txBody>
        </p:sp>
        <p:cxnSp>
          <p:nvCxnSpPr>
            <p:cNvPr id="65542" name="Straight Connector 4"/>
            <p:cNvCxnSpPr>
              <a:cxnSpLocks noChangeShapeType="1"/>
            </p:cNvCxnSpPr>
            <p:nvPr/>
          </p:nvCxnSpPr>
          <p:spPr bwMode="auto">
            <a:xfrm flipV="1">
              <a:off x="2844800" y="2300514"/>
              <a:ext cx="624114" cy="1"/>
            </a:xfrm>
            <a:prstGeom prst="line">
              <a:avLst/>
            </a:prstGeom>
            <a:noFill/>
            <a:ln w="9525" algn="ctr">
              <a:solidFill>
                <a:schemeClr val="tx1"/>
              </a:solidFill>
              <a:miter lim="800000"/>
              <a:headEnd/>
              <a:tailEnd/>
            </a:ln>
          </p:spPr>
        </p:cxnSp>
        <p:sp>
          <p:nvSpPr>
            <p:cNvPr id="65543" name="Flowchart: Decision 6"/>
            <p:cNvSpPr>
              <a:spLocks noChangeArrowheads="1"/>
            </p:cNvSpPr>
            <p:nvPr/>
          </p:nvSpPr>
          <p:spPr bwMode="auto">
            <a:xfrm>
              <a:off x="3439886" y="1785262"/>
              <a:ext cx="2017486" cy="1001485"/>
            </a:xfrm>
            <a:prstGeom prst="flowChartDecision">
              <a:avLst/>
            </a:prstGeom>
            <a:noFill/>
            <a:ln w="9525" algn="ctr">
              <a:solidFill>
                <a:schemeClr val="tx1"/>
              </a:solidFill>
              <a:miter lim="800000"/>
              <a:headEnd/>
              <a:tailEnd/>
            </a:ln>
          </p:spPr>
          <p:txBody>
            <a:bodyPr wrap="none"/>
            <a:lstStyle/>
            <a:p>
              <a:pPr algn="ctr"/>
              <a:r>
                <a:rPr lang="en-US" sz="2000" dirty="0"/>
                <a:t>Works-for</a:t>
              </a:r>
            </a:p>
          </p:txBody>
        </p:sp>
        <p:sp>
          <p:nvSpPr>
            <p:cNvPr id="65544" name="Rectangle 7"/>
            <p:cNvSpPr>
              <a:spLocks noChangeArrowheads="1"/>
            </p:cNvSpPr>
            <p:nvPr/>
          </p:nvSpPr>
          <p:spPr bwMode="auto">
            <a:xfrm>
              <a:off x="6096001" y="2017486"/>
              <a:ext cx="2075543" cy="537028"/>
            </a:xfrm>
            <a:prstGeom prst="rect">
              <a:avLst/>
            </a:prstGeom>
            <a:noFill/>
            <a:ln w="9525" algn="ctr">
              <a:solidFill>
                <a:schemeClr val="tx1"/>
              </a:solidFill>
              <a:miter lim="800000"/>
              <a:headEnd/>
              <a:tailEnd/>
            </a:ln>
          </p:spPr>
          <p:txBody>
            <a:bodyPr wrap="none"/>
            <a:lstStyle/>
            <a:p>
              <a:pPr algn="ctr"/>
              <a:r>
                <a:rPr lang="en-US" sz="2000" dirty="0"/>
                <a:t>Project</a:t>
              </a:r>
            </a:p>
          </p:txBody>
        </p:sp>
        <p:cxnSp>
          <p:nvCxnSpPr>
            <p:cNvPr id="65545" name="Straight Connector 8"/>
            <p:cNvCxnSpPr>
              <a:cxnSpLocks noChangeShapeType="1"/>
            </p:cNvCxnSpPr>
            <p:nvPr/>
          </p:nvCxnSpPr>
          <p:spPr bwMode="auto">
            <a:xfrm flipV="1">
              <a:off x="5450066" y="2293260"/>
              <a:ext cx="624114" cy="1"/>
            </a:xfrm>
            <a:prstGeom prst="line">
              <a:avLst/>
            </a:prstGeom>
            <a:noFill/>
            <a:ln w="9525" algn="ctr">
              <a:solidFill>
                <a:schemeClr val="tx1"/>
              </a:solidFill>
              <a:miter lim="800000"/>
              <a:headEnd/>
              <a:tailEnd/>
            </a:ln>
          </p:spPr>
        </p:cxnSp>
        <p:cxnSp>
          <p:nvCxnSpPr>
            <p:cNvPr id="65546" name="Straight Connector 10"/>
            <p:cNvCxnSpPr>
              <a:cxnSpLocks noChangeShapeType="1"/>
            </p:cNvCxnSpPr>
            <p:nvPr/>
          </p:nvCxnSpPr>
          <p:spPr bwMode="auto">
            <a:xfrm rot="10800000" flipV="1">
              <a:off x="3439886" y="2554513"/>
              <a:ext cx="508000" cy="232233"/>
            </a:xfrm>
            <a:prstGeom prst="line">
              <a:avLst/>
            </a:prstGeom>
            <a:noFill/>
            <a:ln w="9525" algn="ctr">
              <a:solidFill>
                <a:schemeClr val="tx1"/>
              </a:solidFill>
              <a:miter lim="800000"/>
              <a:headEnd/>
              <a:tailEnd/>
            </a:ln>
          </p:spPr>
        </p:cxnSp>
        <p:sp>
          <p:nvSpPr>
            <p:cNvPr id="65547" name="Oval 11"/>
            <p:cNvSpPr>
              <a:spLocks noChangeArrowheads="1"/>
            </p:cNvSpPr>
            <p:nvPr/>
          </p:nvSpPr>
          <p:spPr bwMode="auto">
            <a:xfrm>
              <a:off x="2264227" y="2641607"/>
              <a:ext cx="1277257" cy="609596"/>
            </a:xfrm>
            <a:prstGeom prst="ellipse">
              <a:avLst/>
            </a:prstGeom>
            <a:noFill/>
            <a:ln w="9525" algn="ctr">
              <a:solidFill>
                <a:schemeClr val="tx1"/>
              </a:solidFill>
              <a:miter lim="800000"/>
              <a:headEnd/>
              <a:tailEnd/>
            </a:ln>
          </p:spPr>
          <p:txBody>
            <a:bodyPr wrap="none"/>
            <a:lstStyle/>
            <a:p>
              <a:pPr algn="ctr"/>
              <a:r>
                <a:rPr lang="en-US" sz="2000" dirty="0"/>
                <a:t>Hours</a:t>
              </a:r>
            </a:p>
          </p:txBody>
        </p:sp>
      </p:grpSp>
      <p:cxnSp>
        <p:nvCxnSpPr>
          <p:cNvPr id="65540" name="Straight Arrow Connector 14"/>
          <p:cNvCxnSpPr>
            <a:cxnSpLocks noChangeShapeType="1"/>
          </p:cNvCxnSpPr>
          <p:nvPr/>
        </p:nvCxnSpPr>
        <p:spPr bwMode="auto">
          <a:xfrm rot="5400000">
            <a:off x="3424237" y="6073775"/>
            <a:ext cx="160338" cy="1588"/>
          </a:xfrm>
          <a:prstGeom prst="straightConnector1">
            <a:avLst/>
          </a:prstGeom>
          <a:noFill/>
          <a:ln w="9525" algn="ctr">
            <a:solidFill>
              <a:schemeClr val="tx1"/>
            </a:solidFill>
            <a:miter lim="800000"/>
            <a:headEnd/>
            <a:tailEnd type="arrow" w="med" len="med"/>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Content Placeholder 5"/>
          <p:cNvSpPr>
            <a:spLocks noGrp="1"/>
          </p:cNvSpPr>
          <p:nvPr>
            <p:ph idx="1"/>
          </p:nvPr>
        </p:nvSpPr>
        <p:spPr>
          <a:xfrm>
            <a:off x="304800" y="406400"/>
            <a:ext cx="8664575" cy="6226175"/>
          </a:xfrm>
          <a:ln>
            <a:solidFill>
              <a:schemeClr val="bg2"/>
            </a:solidFill>
          </a:ln>
        </p:spPr>
        <p:txBody>
          <a:bodyPr/>
          <a:lstStyle/>
          <a:p>
            <a:pPr marL="0" indent="0" algn="ctr">
              <a:buFont typeface="Wingdings" pitchFamily="2" charset="2"/>
              <a:buNone/>
            </a:pPr>
            <a:r>
              <a:rPr lang="en-US" sz="2800" b="1" dirty="0"/>
              <a:t>Entity Relationship Diagram</a:t>
            </a:r>
          </a:p>
          <a:p>
            <a:pPr marL="0" indent="0" algn="just">
              <a:buFont typeface="Wingdings" pitchFamily="2" charset="2"/>
              <a:buNone/>
            </a:pPr>
            <a:r>
              <a:rPr lang="en-US" sz="2400" dirty="0"/>
              <a:t>	</a:t>
            </a:r>
          </a:p>
          <a:p>
            <a:pPr marL="0" indent="0" algn="just">
              <a:buFont typeface="Wingdings" pitchFamily="2" charset="2"/>
              <a:buNone/>
            </a:pPr>
            <a:r>
              <a:rPr lang="en-US" sz="2400" dirty="0"/>
              <a:t>	</a:t>
            </a:r>
            <a:r>
              <a:rPr lang="en-US" sz="2800" dirty="0"/>
              <a:t>An ER diagram is a </a:t>
            </a:r>
            <a:r>
              <a:rPr lang="en-US" sz="2800" b="1" dirty="0"/>
              <a:t>graphical depiction</a:t>
            </a:r>
            <a:r>
              <a:rPr lang="en-US" sz="2800" dirty="0"/>
              <a:t> of organizational system elements &amp; the association among the elements. ER diagrams can help define system boundaries. The elements that make up the system are referred to as entities &amp; a relationship is the association that describes the interaction between entities. ER diagram also indicates the cardinality of a relationship</a:t>
            </a:r>
            <a:endParaRPr 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4419600" y="762000"/>
            <a:ext cx="4724400" cy="5940088"/>
          </a:xfrm>
          <a:ln>
            <a:noFill/>
          </a:ln>
        </p:spPr>
        <p:txBody>
          <a:bodyPr wrap="square">
            <a:spAutoFit/>
          </a:bodyPr>
          <a:lstStyle/>
          <a:p>
            <a:pPr marL="0" indent="0">
              <a:spcBef>
                <a:spcPts val="0"/>
              </a:spcBef>
              <a:buSzPct val="70000"/>
              <a:buFont typeface="Monotype Sorts"/>
              <a:buNone/>
            </a:pPr>
            <a:r>
              <a:rPr lang="en-US" sz="1600" b="1" u="sng" dirty="0">
                <a:solidFill>
                  <a:schemeClr val="tx1"/>
                </a:solidFill>
              </a:rPr>
              <a:t>Meaning</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ENTITY TYPE</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WEAK ENTITY TYPE</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RELATIONSHIP TYPE</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IDENTIFYING RELATIONSHIP TYPE</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ATTRIBUTE</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KEY ATTRIBUTE</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MULTIVALUED ATTRIBUTE</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COMPOSITE ATTRIBUTE</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DERIVED ATTRIBUTE</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TOTAL PARTICIPATION OF E</a:t>
            </a:r>
            <a:r>
              <a:rPr lang="en-US" sz="1400" b="1" baseline="-25000" dirty="0">
                <a:solidFill>
                  <a:schemeClr val="tx1"/>
                </a:solidFill>
              </a:rPr>
              <a:t>2</a:t>
            </a:r>
            <a:r>
              <a:rPr lang="en-US" sz="1400" b="1" dirty="0">
                <a:solidFill>
                  <a:schemeClr val="tx1"/>
                </a:solidFill>
              </a:rPr>
              <a:t> IN R</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CARDINALITY RATIO 1:N FOR E</a:t>
            </a:r>
            <a:r>
              <a:rPr lang="en-US" sz="1400" b="1" baseline="-25000" dirty="0">
                <a:solidFill>
                  <a:schemeClr val="tx1"/>
                </a:solidFill>
              </a:rPr>
              <a:t>1</a:t>
            </a:r>
            <a:r>
              <a:rPr lang="en-US" sz="1400" b="1" dirty="0">
                <a:solidFill>
                  <a:schemeClr val="tx1"/>
                </a:solidFill>
              </a:rPr>
              <a:t>:E</a:t>
            </a:r>
            <a:r>
              <a:rPr lang="en-US" sz="1400" b="1" baseline="-25000" dirty="0">
                <a:solidFill>
                  <a:schemeClr val="tx1"/>
                </a:solidFill>
              </a:rPr>
              <a:t>2 </a:t>
            </a:r>
            <a:r>
              <a:rPr lang="en-US" sz="1400" b="1" dirty="0">
                <a:solidFill>
                  <a:schemeClr val="tx1"/>
                </a:solidFill>
              </a:rPr>
              <a:t>IN R</a:t>
            </a:r>
          </a:p>
          <a:p>
            <a:pPr marL="0" indent="0">
              <a:spcBef>
                <a:spcPts val="0"/>
              </a:spcBef>
              <a:buSzPct val="70000"/>
              <a:buFont typeface="Monotype Sorts"/>
              <a:buNone/>
            </a:pPr>
            <a:endParaRPr lang="en-US" sz="1400" b="1" dirty="0">
              <a:solidFill>
                <a:schemeClr val="tx1"/>
              </a:solidFill>
            </a:endParaRPr>
          </a:p>
          <a:p>
            <a:pPr marL="0" indent="0">
              <a:spcBef>
                <a:spcPts val="0"/>
              </a:spcBef>
              <a:buSzPct val="70000"/>
              <a:buFont typeface="Monotype Sorts"/>
              <a:buNone/>
            </a:pPr>
            <a:r>
              <a:rPr lang="en-US" sz="1400" b="1" dirty="0">
                <a:solidFill>
                  <a:schemeClr val="tx1"/>
                </a:solidFill>
              </a:rPr>
              <a:t>STRUCTURAL CONSTRAINT (min, max) ON PARTICIPATION OF E IN R</a:t>
            </a:r>
          </a:p>
        </p:txBody>
      </p:sp>
      <p:sp>
        <p:nvSpPr>
          <p:cNvPr id="67587" name="Text Box 4"/>
          <p:cNvSpPr txBox="1">
            <a:spLocks noChangeArrowheads="1"/>
          </p:cNvSpPr>
          <p:nvPr/>
        </p:nvSpPr>
        <p:spPr bwMode="auto">
          <a:xfrm>
            <a:off x="2819400" y="762000"/>
            <a:ext cx="852487" cy="246221"/>
          </a:xfrm>
          <a:prstGeom prst="rect">
            <a:avLst/>
          </a:prstGeom>
          <a:noFill/>
          <a:ln w="9525">
            <a:noFill/>
            <a:miter lim="800000"/>
            <a:headEnd/>
            <a:tailEnd/>
          </a:ln>
        </p:spPr>
        <p:txBody>
          <a:bodyPr wrap="square" tIns="0" bIns="0">
            <a:spAutoFit/>
          </a:bodyPr>
          <a:lstStyle/>
          <a:p>
            <a:pPr eaLnBrk="0" hangingPunct="0"/>
            <a:r>
              <a:rPr lang="en-US" sz="1600" b="1" u="sng" dirty="0"/>
              <a:t>Symbol</a:t>
            </a:r>
          </a:p>
        </p:txBody>
      </p:sp>
      <p:sp>
        <p:nvSpPr>
          <p:cNvPr id="67588" name="Rectangle 5"/>
          <p:cNvSpPr>
            <a:spLocks noChangeArrowheads="1"/>
          </p:cNvSpPr>
          <p:nvPr/>
        </p:nvSpPr>
        <p:spPr bwMode="auto">
          <a:xfrm>
            <a:off x="2620963" y="1293813"/>
            <a:ext cx="901700" cy="314325"/>
          </a:xfrm>
          <a:prstGeom prst="rect">
            <a:avLst/>
          </a:prstGeom>
          <a:noFill/>
          <a:ln w="9525">
            <a:solidFill>
              <a:schemeClr val="tx1"/>
            </a:solidFill>
            <a:miter lim="800000"/>
            <a:headEnd/>
            <a:tailEnd/>
          </a:ln>
        </p:spPr>
        <p:txBody>
          <a:bodyPr wrap="none" anchor="ctr"/>
          <a:lstStyle/>
          <a:p>
            <a:endParaRPr lang="en-US"/>
          </a:p>
        </p:txBody>
      </p:sp>
      <p:grpSp>
        <p:nvGrpSpPr>
          <p:cNvPr id="2" name="Group 6"/>
          <p:cNvGrpSpPr>
            <a:grpSpLocks/>
          </p:cNvGrpSpPr>
          <p:nvPr/>
        </p:nvGrpSpPr>
        <p:grpSpPr bwMode="auto">
          <a:xfrm>
            <a:off x="2576513" y="1725613"/>
            <a:ext cx="990600" cy="400050"/>
            <a:chOff x="1085" y="1108"/>
            <a:chExt cx="624" cy="252"/>
          </a:xfrm>
        </p:grpSpPr>
        <p:sp>
          <p:nvSpPr>
            <p:cNvPr id="67641" name="Rectangle 7"/>
            <p:cNvSpPr>
              <a:spLocks noChangeArrowheads="1"/>
            </p:cNvSpPr>
            <p:nvPr/>
          </p:nvSpPr>
          <p:spPr bwMode="auto">
            <a:xfrm>
              <a:off x="1109" y="1130"/>
              <a:ext cx="576" cy="202"/>
            </a:xfrm>
            <a:prstGeom prst="rect">
              <a:avLst/>
            </a:prstGeom>
            <a:noFill/>
            <a:ln w="9525">
              <a:solidFill>
                <a:schemeClr val="tx1"/>
              </a:solidFill>
              <a:miter lim="800000"/>
              <a:headEnd/>
              <a:tailEnd/>
            </a:ln>
          </p:spPr>
          <p:txBody>
            <a:bodyPr wrap="none" anchor="ctr"/>
            <a:lstStyle/>
            <a:p>
              <a:endParaRPr lang="en-US"/>
            </a:p>
          </p:txBody>
        </p:sp>
        <p:sp>
          <p:nvSpPr>
            <p:cNvPr id="67642" name="Rectangle 8"/>
            <p:cNvSpPr>
              <a:spLocks noChangeArrowheads="1"/>
            </p:cNvSpPr>
            <p:nvPr/>
          </p:nvSpPr>
          <p:spPr bwMode="auto">
            <a:xfrm>
              <a:off x="1085" y="1108"/>
              <a:ext cx="624" cy="252"/>
            </a:xfrm>
            <a:prstGeom prst="rect">
              <a:avLst/>
            </a:prstGeom>
            <a:noFill/>
            <a:ln w="9525">
              <a:solidFill>
                <a:schemeClr val="tx1"/>
              </a:solidFill>
              <a:miter lim="800000"/>
              <a:headEnd/>
              <a:tailEnd/>
            </a:ln>
          </p:spPr>
          <p:txBody>
            <a:bodyPr wrap="none" anchor="ctr"/>
            <a:lstStyle/>
            <a:p>
              <a:endParaRPr lang="en-US"/>
            </a:p>
          </p:txBody>
        </p:sp>
      </p:grpSp>
      <p:sp>
        <p:nvSpPr>
          <p:cNvPr id="67590" name="Rectangle 9"/>
          <p:cNvSpPr>
            <a:spLocks noChangeArrowheads="1"/>
          </p:cNvSpPr>
          <p:nvPr/>
        </p:nvSpPr>
        <p:spPr bwMode="auto">
          <a:xfrm rot="2723072">
            <a:off x="2892425" y="2246313"/>
            <a:ext cx="254000" cy="254000"/>
          </a:xfrm>
          <a:prstGeom prst="rect">
            <a:avLst/>
          </a:prstGeom>
          <a:noFill/>
          <a:ln w="9525">
            <a:solidFill>
              <a:schemeClr val="tx1"/>
            </a:solidFill>
            <a:miter lim="800000"/>
            <a:headEnd/>
            <a:tailEnd/>
          </a:ln>
        </p:spPr>
        <p:txBody>
          <a:bodyPr wrap="none" anchor="ctr"/>
          <a:lstStyle/>
          <a:p>
            <a:endParaRPr lang="en-US"/>
          </a:p>
        </p:txBody>
      </p:sp>
      <p:grpSp>
        <p:nvGrpSpPr>
          <p:cNvPr id="3" name="Group 10"/>
          <p:cNvGrpSpPr>
            <a:grpSpLocks/>
          </p:cNvGrpSpPr>
          <p:nvPr/>
        </p:nvGrpSpPr>
        <p:grpSpPr bwMode="auto">
          <a:xfrm>
            <a:off x="2859088" y="2651125"/>
            <a:ext cx="320675" cy="320675"/>
            <a:chOff x="1263" y="1691"/>
            <a:chExt cx="202" cy="202"/>
          </a:xfrm>
        </p:grpSpPr>
        <p:sp>
          <p:nvSpPr>
            <p:cNvPr id="67639" name="Rectangle 11"/>
            <p:cNvSpPr>
              <a:spLocks noChangeArrowheads="1"/>
            </p:cNvSpPr>
            <p:nvPr/>
          </p:nvSpPr>
          <p:spPr bwMode="auto">
            <a:xfrm rot="2723072">
              <a:off x="1284" y="1717"/>
              <a:ext cx="160" cy="160"/>
            </a:xfrm>
            <a:prstGeom prst="rect">
              <a:avLst/>
            </a:prstGeom>
            <a:noFill/>
            <a:ln w="9525">
              <a:solidFill>
                <a:schemeClr val="tx1"/>
              </a:solidFill>
              <a:miter lim="800000"/>
              <a:headEnd/>
              <a:tailEnd/>
            </a:ln>
          </p:spPr>
          <p:txBody>
            <a:bodyPr wrap="none" anchor="ctr"/>
            <a:lstStyle/>
            <a:p>
              <a:endParaRPr lang="en-US"/>
            </a:p>
          </p:txBody>
        </p:sp>
        <p:sp>
          <p:nvSpPr>
            <p:cNvPr id="67640" name="Rectangle 12"/>
            <p:cNvSpPr>
              <a:spLocks noChangeArrowheads="1"/>
            </p:cNvSpPr>
            <p:nvPr/>
          </p:nvSpPr>
          <p:spPr bwMode="auto">
            <a:xfrm rot="2723072">
              <a:off x="1263" y="1691"/>
              <a:ext cx="202" cy="202"/>
            </a:xfrm>
            <a:prstGeom prst="rect">
              <a:avLst/>
            </a:prstGeom>
            <a:noFill/>
            <a:ln w="9525">
              <a:solidFill>
                <a:schemeClr val="tx1"/>
              </a:solidFill>
              <a:miter lim="800000"/>
              <a:headEnd/>
              <a:tailEnd/>
            </a:ln>
          </p:spPr>
          <p:txBody>
            <a:bodyPr wrap="none" anchor="ctr"/>
            <a:lstStyle/>
            <a:p>
              <a:endParaRPr lang="en-US"/>
            </a:p>
          </p:txBody>
        </p:sp>
      </p:grpSp>
      <p:grpSp>
        <p:nvGrpSpPr>
          <p:cNvPr id="4" name="Group 13"/>
          <p:cNvGrpSpPr>
            <a:grpSpLocks/>
          </p:cNvGrpSpPr>
          <p:nvPr/>
        </p:nvGrpSpPr>
        <p:grpSpPr bwMode="auto">
          <a:xfrm>
            <a:off x="2332038" y="3135313"/>
            <a:ext cx="1143000" cy="211137"/>
            <a:chOff x="931" y="2046"/>
            <a:chExt cx="720" cy="133"/>
          </a:xfrm>
        </p:grpSpPr>
        <p:sp>
          <p:nvSpPr>
            <p:cNvPr id="67637" name="Oval 14"/>
            <p:cNvSpPr>
              <a:spLocks noChangeArrowheads="1"/>
            </p:cNvSpPr>
            <p:nvPr/>
          </p:nvSpPr>
          <p:spPr bwMode="auto">
            <a:xfrm>
              <a:off x="1181" y="2046"/>
              <a:ext cx="470" cy="133"/>
            </a:xfrm>
            <a:prstGeom prst="ellipse">
              <a:avLst/>
            </a:prstGeom>
            <a:noFill/>
            <a:ln w="9525">
              <a:solidFill>
                <a:schemeClr val="tx1"/>
              </a:solidFill>
              <a:round/>
              <a:headEnd/>
              <a:tailEnd/>
            </a:ln>
          </p:spPr>
          <p:txBody>
            <a:bodyPr wrap="none" anchor="ctr"/>
            <a:lstStyle/>
            <a:p>
              <a:endParaRPr lang="en-US"/>
            </a:p>
          </p:txBody>
        </p:sp>
        <p:sp>
          <p:nvSpPr>
            <p:cNvPr id="67638" name="Line 15"/>
            <p:cNvSpPr>
              <a:spLocks noChangeShapeType="1"/>
            </p:cNvSpPr>
            <p:nvPr/>
          </p:nvSpPr>
          <p:spPr bwMode="auto">
            <a:xfrm flipH="1">
              <a:off x="931" y="2113"/>
              <a:ext cx="250" cy="0"/>
            </a:xfrm>
            <a:prstGeom prst="line">
              <a:avLst/>
            </a:prstGeom>
            <a:noFill/>
            <a:ln w="9525">
              <a:solidFill>
                <a:schemeClr val="tx1"/>
              </a:solidFill>
              <a:round/>
              <a:headEnd/>
              <a:tailEnd/>
            </a:ln>
          </p:spPr>
          <p:txBody>
            <a:bodyPr wrap="none" anchor="ctr"/>
            <a:lstStyle/>
            <a:p>
              <a:endParaRPr lang="en-IN"/>
            </a:p>
          </p:txBody>
        </p:sp>
      </p:grpSp>
      <p:grpSp>
        <p:nvGrpSpPr>
          <p:cNvPr id="5" name="Group 16"/>
          <p:cNvGrpSpPr>
            <a:grpSpLocks/>
          </p:cNvGrpSpPr>
          <p:nvPr/>
        </p:nvGrpSpPr>
        <p:grpSpPr bwMode="auto">
          <a:xfrm>
            <a:off x="2332038" y="3511550"/>
            <a:ext cx="1143000" cy="211138"/>
            <a:chOff x="931" y="2213"/>
            <a:chExt cx="720" cy="133"/>
          </a:xfrm>
        </p:grpSpPr>
        <p:grpSp>
          <p:nvGrpSpPr>
            <p:cNvPr id="6" name="Group 17"/>
            <p:cNvGrpSpPr>
              <a:grpSpLocks/>
            </p:cNvGrpSpPr>
            <p:nvPr/>
          </p:nvGrpSpPr>
          <p:grpSpPr bwMode="auto">
            <a:xfrm>
              <a:off x="931" y="2213"/>
              <a:ext cx="720" cy="133"/>
              <a:chOff x="931" y="2046"/>
              <a:chExt cx="720" cy="133"/>
            </a:xfrm>
          </p:grpSpPr>
          <p:sp>
            <p:nvSpPr>
              <p:cNvPr id="67635" name="Oval 18"/>
              <p:cNvSpPr>
                <a:spLocks noChangeArrowheads="1"/>
              </p:cNvSpPr>
              <p:nvPr/>
            </p:nvSpPr>
            <p:spPr bwMode="auto">
              <a:xfrm>
                <a:off x="1181" y="2046"/>
                <a:ext cx="470" cy="133"/>
              </a:xfrm>
              <a:prstGeom prst="ellipse">
                <a:avLst/>
              </a:prstGeom>
              <a:noFill/>
              <a:ln w="9525">
                <a:solidFill>
                  <a:schemeClr val="tx1"/>
                </a:solidFill>
                <a:round/>
                <a:headEnd/>
                <a:tailEnd/>
              </a:ln>
            </p:spPr>
            <p:txBody>
              <a:bodyPr wrap="none" anchor="ctr"/>
              <a:lstStyle/>
              <a:p>
                <a:endParaRPr lang="en-US"/>
              </a:p>
            </p:txBody>
          </p:sp>
          <p:sp>
            <p:nvSpPr>
              <p:cNvPr id="67636" name="Line 19"/>
              <p:cNvSpPr>
                <a:spLocks noChangeShapeType="1"/>
              </p:cNvSpPr>
              <p:nvPr/>
            </p:nvSpPr>
            <p:spPr bwMode="auto">
              <a:xfrm flipH="1">
                <a:off x="931" y="2113"/>
                <a:ext cx="250" cy="0"/>
              </a:xfrm>
              <a:prstGeom prst="line">
                <a:avLst/>
              </a:prstGeom>
              <a:noFill/>
              <a:ln w="9525">
                <a:solidFill>
                  <a:schemeClr val="tx1"/>
                </a:solidFill>
                <a:round/>
                <a:headEnd/>
                <a:tailEnd/>
              </a:ln>
            </p:spPr>
            <p:txBody>
              <a:bodyPr wrap="none" anchor="ctr"/>
              <a:lstStyle/>
              <a:p>
                <a:endParaRPr lang="en-IN"/>
              </a:p>
            </p:txBody>
          </p:sp>
        </p:grpSp>
        <p:sp>
          <p:nvSpPr>
            <p:cNvPr id="67634" name="Line 20"/>
            <p:cNvSpPr>
              <a:spLocks noChangeShapeType="1"/>
            </p:cNvSpPr>
            <p:nvPr/>
          </p:nvSpPr>
          <p:spPr bwMode="auto">
            <a:xfrm>
              <a:off x="1277" y="2306"/>
              <a:ext cx="269" cy="0"/>
            </a:xfrm>
            <a:prstGeom prst="line">
              <a:avLst/>
            </a:prstGeom>
            <a:noFill/>
            <a:ln w="9525">
              <a:solidFill>
                <a:schemeClr val="tx1"/>
              </a:solidFill>
              <a:round/>
              <a:headEnd/>
              <a:tailEnd/>
            </a:ln>
          </p:spPr>
          <p:txBody>
            <a:bodyPr wrap="none" anchor="ctr"/>
            <a:lstStyle/>
            <a:p>
              <a:endParaRPr lang="en-IN"/>
            </a:p>
          </p:txBody>
        </p:sp>
      </p:grpSp>
      <p:grpSp>
        <p:nvGrpSpPr>
          <p:cNvPr id="7" name="Group 21"/>
          <p:cNvGrpSpPr>
            <a:grpSpLocks/>
          </p:cNvGrpSpPr>
          <p:nvPr/>
        </p:nvGrpSpPr>
        <p:grpSpPr bwMode="auto">
          <a:xfrm>
            <a:off x="2332038" y="3895725"/>
            <a:ext cx="1249362" cy="273050"/>
            <a:chOff x="931" y="2475"/>
            <a:chExt cx="787" cy="172"/>
          </a:xfrm>
        </p:grpSpPr>
        <p:sp>
          <p:nvSpPr>
            <p:cNvPr id="67630" name="Oval 22"/>
            <p:cNvSpPr>
              <a:spLocks noChangeArrowheads="1"/>
            </p:cNvSpPr>
            <p:nvPr/>
          </p:nvSpPr>
          <p:spPr bwMode="auto">
            <a:xfrm>
              <a:off x="1181" y="2492"/>
              <a:ext cx="470" cy="133"/>
            </a:xfrm>
            <a:prstGeom prst="ellipse">
              <a:avLst/>
            </a:prstGeom>
            <a:noFill/>
            <a:ln w="9525">
              <a:solidFill>
                <a:schemeClr val="tx1"/>
              </a:solidFill>
              <a:round/>
              <a:headEnd/>
              <a:tailEnd/>
            </a:ln>
          </p:spPr>
          <p:txBody>
            <a:bodyPr wrap="none" anchor="ctr"/>
            <a:lstStyle/>
            <a:p>
              <a:endParaRPr lang="en-US"/>
            </a:p>
          </p:txBody>
        </p:sp>
        <p:sp>
          <p:nvSpPr>
            <p:cNvPr id="67631" name="Line 23"/>
            <p:cNvSpPr>
              <a:spLocks noChangeShapeType="1"/>
            </p:cNvSpPr>
            <p:nvPr/>
          </p:nvSpPr>
          <p:spPr bwMode="auto">
            <a:xfrm flipH="1">
              <a:off x="931" y="2559"/>
              <a:ext cx="250" cy="0"/>
            </a:xfrm>
            <a:prstGeom prst="line">
              <a:avLst/>
            </a:prstGeom>
            <a:noFill/>
            <a:ln w="9525">
              <a:solidFill>
                <a:schemeClr val="tx1"/>
              </a:solidFill>
              <a:round/>
              <a:headEnd/>
              <a:tailEnd/>
            </a:ln>
          </p:spPr>
          <p:txBody>
            <a:bodyPr wrap="none" anchor="ctr"/>
            <a:lstStyle/>
            <a:p>
              <a:endParaRPr lang="en-IN"/>
            </a:p>
          </p:txBody>
        </p:sp>
        <p:sp>
          <p:nvSpPr>
            <p:cNvPr id="67632" name="Oval 24"/>
            <p:cNvSpPr>
              <a:spLocks noChangeArrowheads="1"/>
            </p:cNvSpPr>
            <p:nvPr/>
          </p:nvSpPr>
          <p:spPr bwMode="auto">
            <a:xfrm>
              <a:off x="1114" y="2475"/>
              <a:ext cx="604" cy="172"/>
            </a:xfrm>
            <a:prstGeom prst="ellipse">
              <a:avLst/>
            </a:prstGeom>
            <a:noFill/>
            <a:ln w="9525">
              <a:solidFill>
                <a:schemeClr val="tx1"/>
              </a:solidFill>
              <a:round/>
              <a:headEnd/>
              <a:tailEnd/>
            </a:ln>
          </p:spPr>
          <p:txBody>
            <a:bodyPr wrap="none" anchor="ctr"/>
            <a:lstStyle/>
            <a:p>
              <a:endParaRPr lang="en-US"/>
            </a:p>
          </p:txBody>
        </p:sp>
      </p:grpSp>
      <p:grpSp>
        <p:nvGrpSpPr>
          <p:cNvPr id="8" name="Group 25"/>
          <p:cNvGrpSpPr>
            <a:grpSpLocks/>
          </p:cNvGrpSpPr>
          <p:nvPr/>
        </p:nvGrpSpPr>
        <p:grpSpPr bwMode="auto">
          <a:xfrm>
            <a:off x="2332038" y="4765675"/>
            <a:ext cx="1143000" cy="211138"/>
            <a:chOff x="931" y="2046"/>
            <a:chExt cx="720" cy="133"/>
          </a:xfrm>
        </p:grpSpPr>
        <p:sp>
          <p:nvSpPr>
            <p:cNvPr id="67628" name="Oval 26"/>
            <p:cNvSpPr>
              <a:spLocks noChangeArrowheads="1"/>
            </p:cNvSpPr>
            <p:nvPr/>
          </p:nvSpPr>
          <p:spPr bwMode="auto">
            <a:xfrm>
              <a:off x="1181" y="2046"/>
              <a:ext cx="470" cy="133"/>
            </a:xfrm>
            <a:prstGeom prst="ellipse">
              <a:avLst/>
            </a:prstGeom>
            <a:noFill/>
            <a:ln w="9525" cap="rnd">
              <a:solidFill>
                <a:schemeClr val="tx1"/>
              </a:solidFill>
              <a:prstDash val="sysDot"/>
              <a:round/>
              <a:headEnd/>
              <a:tailEnd/>
            </a:ln>
          </p:spPr>
          <p:txBody>
            <a:bodyPr wrap="none" anchor="ctr"/>
            <a:lstStyle/>
            <a:p>
              <a:endParaRPr lang="en-US"/>
            </a:p>
          </p:txBody>
        </p:sp>
        <p:sp>
          <p:nvSpPr>
            <p:cNvPr id="67629" name="Line 27"/>
            <p:cNvSpPr>
              <a:spLocks noChangeShapeType="1"/>
            </p:cNvSpPr>
            <p:nvPr/>
          </p:nvSpPr>
          <p:spPr bwMode="auto">
            <a:xfrm flipH="1">
              <a:off x="931" y="2113"/>
              <a:ext cx="250" cy="0"/>
            </a:xfrm>
            <a:prstGeom prst="line">
              <a:avLst/>
            </a:prstGeom>
            <a:noFill/>
            <a:ln w="9525" cap="rnd">
              <a:solidFill>
                <a:schemeClr val="tx1"/>
              </a:solidFill>
              <a:prstDash val="sysDot"/>
              <a:round/>
              <a:headEnd/>
              <a:tailEnd/>
            </a:ln>
          </p:spPr>
          <p:txBody>
            <a:bodyPr wrap="none" anchor="ctr"/>
            <a:lstStyle/>
            <a:p>
              <a:endParaRPr lang="en-IN"/>
            </a:p>
          </p:txBody>
        </p:sp>
      </p:grpSp>
      <p:grpSp>
        <p:nvGrpSpPr>
          <p:cNvPr id="9" name="Group 28"/>
          <p:cNvGrpSpPr>
            <a:grpSpLocks/>
          </p:cNvGrpSpPr>
          <p:nvPr/>
        </p:nvGrpSpPr>
        <p:grpSpPr bwMode="auto">
          <a:xfrm>
            <a:off x="838200" y="5191125"/>
            <a:ext cx="1143000" cy="241300"/>
            <a:chOff x="528" y="3291"/>
            <a:chExt cx="720" cy="152"/>
          </a:xfrm>
        </p:grpSpPr>
        <p:sp>
          <p:nvSpPr>
            <p:cNvPr id="67626" name="Rectangle 29"/>
            <p:cNvSpPr>
              <a:spLocks noChangeArrowheads="1"/>
            </p:cNvSpPr>
            <p:nvPr/>
          </p:nvSpPr>
          <p:spPr bwMode="auto">
            <a:xfrm>
              <a:off x="528" y="3291"/>
              <a:ext cx="403" cy="152"/>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1</a:t>
              </a:r>
              <a:endParaRPr lang="en-US" sz="1400"/>
            </a:p>
          </p:txBody>
        </p:sp>
        <p:sp>
          <p:nvSpPr>
            <p:cNvPr id="67627" name="Line 30"/>
            <p:cNvSpPr>
              <a:spLocks noChangeShapeType="1"/>
            </p:cNvSpPr>
            <p:nvPr/>
          </p:nvSpPr>
          <p:spPr bwMode="auto">
            <a:xfrm>
              <a:off x="941" y="3371"/>
              <a:ext cx="307" cy="0"/>
            </a:xfrm>
            <a:prstGeom prst="line">
              <a:avLst/>
            </a:prstGeom>
            <a:noFill/>
            <a:ln w="9525">
              <a:solidFill>
                <a:schemeClr val="tx1"/>
              </a:solidFill>
              <a:round/>
              <a:headEnd/>
              <a:tailEnd/>
            </a:ln>
          </p:spPr>
          <p:txBody>
            <a:bodyPr wrap="none" anchor="ctr"/>
            <a:lstStyle/>
            <a:p>
              <a:endParaRPr lang="en-IN"/>
            </a:p>
          </p:txBody>
        </p:sp>
      </p:grpSp>
      <p:sp>
        <p:nvSpPr>
          <p:cNvPr id="67597" name="Text Box 31"/>
          <p:cNvSpPr txBox="1">
            <a:spLocks noChangeArrowheads="1"/>
          </p:cNvSpPr>
          <p:nvPr/>
        </p:nvSpPr>
        <p:spPr bwMode="auto">
          <a:xfrm>
            <a:off x="1971675" y="5184775"/>
            <a:ext cx="285750" cy="274638"/>
          </a:xfrm>
          <a:prstGeom prst="rect">
            <a:avLst/>
          </a:prstGeom>
          <a:noFill/>
          <a:ln w="9525">
            <a:noFill/>
            <a:miter lim="800000"/>
            <a:headEnd/>
            <a:tailEnd/>
          </a:ln>
        </p:spPr>
        <p:txBody>
          <a:bodyPr wrap="none">
            <a:spAutoFit/>
          </a:bodyPr>
          <a:lstStyle/>
          <a:p>
            <a:pPr algn="r" eaLnBrk="0" hangingPunct="0"/>
            <a:r>
              <a:rPr lang="en-US" sz="1200"/>
              <a:t>R</a:t>
            </a:r>
          </a:p>
        </p:txBody>
      </p:sp>
      <p:sp>
        <p:nvSpPr>
          <p:cNvPr id="67598" name="Line 32"/>
          <p:cNvSpPr>
            <a:spLocks noChangeShapeType="1"/>
          </p:cNvSpPr>
          <p:nvPr/>
        </p:nvSpPr>
        <p:spPr bwMode="auto">
          <a:xfrm>
            <a:off x="2252663" y="5284788"/>
            <a:ext cx="1176337" cy="0"/>
          </a:xfrm>
          <a:prstGeom prst="line">
            <a:avLst/>
          </a:prstGeom>
          <a:noFill/>
          <a:ln w="9525">
            <a:solidFill>
              <a:schemeClr val="tx1"/>
            </a:solidFill>
            <a:round/>
            <a:headEnd/>
            <a:tailEnd/>
          </a:ln>
        </p:spPr>
        <p:txBody>
          <a:bodyPr wrap="none" anchor="ctr"/>
          <a:lstStyle/>
          <a:p>
            <a:endParaRPr lang="en-IN"/>
          </a:p>
        </p:txBody>
      </p:sp>
      <p:sp>
        <p:nvSpPr>
          <p:cNvPr id="67599" name="Line 33"/>
          <p:cNvSpPr>
            <a:spLocks noChangeShapeType="1"/>
          </p:cNvSpPr>
          <p:nvPr/>
        </p:nvSpPr>
        <p:spPr bwMode="auto">
          <a:xfrm>
            <a:off x="2292350" y="5330825"/>
            <a:ext cx="1136650" cy="0"/>
          </a:xfrm>
          <a:prstGeom prst="line">
            <a:avLst/>
          </a:prstGeom>
          <a:noFill/>
          <a:ln w="9525">
            <a:solidFill>
              <a:schemeClr val="tx1"/>
            </a:solidFill>
            <a:round/>
            <a:headEnd/>
            <a:tailEnd/>
          </a:ln>
        </p:spPr>
        <p:txBody>
          <a:bodyPr wrap="none" anchor="ctr"/>
          <a:lstStyle/>
          <a:p>
            <a:endParaRPr lang="en-IN"/>
          </a:p>
        </p:txBody>
      </p:sp>
      <p:sp>
        <p:nvSpPr>
          <p:cNvPr id="67600" name="Rectangle 34"/>
          <p:cNvSpPr>
            <a:spLocks noChangeArrowheads="1"/>
          </p:cNvSpPr>
          <p:nvPr/>
        </p:nvSpPr>
        <p:spPr bwMode="auto">
          <a:xfrm>
            <a:off x="3429000" y="5191125"/>
            <a:ext cx="639763" cy="241300"/>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2</a:t>
            </a:r>
            <a:endParaRPr lang="en-US" sz="1400"/>
          </a:p>
        </p:txBody>
      </p:sp>
      <p:sp>
        <p:nvSpPr>
          <p:cNvPr id="67601" name="Rectangle 35"/>
          <p:cNvSpPr>
            <a:spLocks noChangeArrowheads="1"/>
          </p:cNvSpPr>
          <p:nvPr/>
        </p:nvSpPr>
        <p:spPr bwMode="auto">
          <a:xfrm>
            <a:off x="838200" y="5616575"/>
            <a:ext cx="639763" cy="241300"/>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1</a:t>
            </a:r>
            <a:endParaRPr lang="en-US" sz="1400"/>
          </a:p>
        </p:txBody>
      </p:sp>
      <p:sp>
        <p:nvSpPr>
          <p:cNvPr id="67602" name="Line 36"/>
          <p:cNvSpPr>
            <a:spLocks noChangeShapeType="1"/>
          </p:cNvSpPr>
          <p:nvPr/>
        </p:nvSpPr>
        <p:spPr bwMode="auto">
          <a:xfrm>
            <a:off x="1493838" y="5743575"/>
            <a:ext cx="487362" cy="0"/>
          </a:xfrm>
          <a:prstGeom prst="line">
            <a:avLst/>
          </a:prstGeom>
          <a:noFill/>
          <a:ln w="9525">
            <a:solidFill>
              <a:schemeClr val="tx1"/>
            </a:solidFill>
            <a:round/>
            <a:headEnd/>
            <a:tailEnd/>
          </a:ln>
        </p:spPr>
        <p:txBody>
          <a:bodyPr wrap="none" anchor="ctr"/>
          <a:lstStyle/>
          <a:p>
            <a:endParaRPr lang="en-IN"/>
          </a:p>
        </p:txBody>
      </p:sp>
      <p:sp>
        <p:nvSpPr>
          <p:cNvPr id="67603" name="Rectangle 37"/>
          <p:cNvSpPr>
            <a:spLocks noChangeArrowheads="1"/>
          </p:cNvSpPr>
          <p:nvPr/>
        </p:nvSpPr>
        <p:spPr bwMode="auto">
          <a:xfrm rot="2723072">
            <a:off x="2038350" y="5614988"/>
            <a:ext cx="254000" cy="254000"/>
          </a:xfrm>
          <a:prstGeom prst="rect">
            <a:avLst/>
          </a:prstGeom>
          <a:noFill/>
          <a:ln w="9525">
            <a:solidFill>
              <a:schemeClr val="tx1"/>
            </a:solidFill>
            <a:miter lim="800000"/>
            <a:headEnd/>
            <a:tailEnd/>
          </a:ln>
        </p:spPr>
        <p:txBody>
          <a:bodyPr rot="10800000" vert="eaVert" wrap="none" anchor="ctr"/>
          <a:lstStyle/>
          <a:p>
            <a:pPr algn="ctr" eaLnBrk="0" hangingPunct="0"/>
            <a:endParaRPr lang="en-US" sz="1400"/>
          </a:p>
        </p:txBody>
      </p:sp>
      <p:sp>
        <p:nvSpPr>
          <p:cNvPr id="67604" name="Text Box 38"/>
          <p:cNvSpPr txBox="1">
            <a:spLocks noChangeArrowheads="1"/>
          </p:cNvSpPr>
          <p:nvPr/>
        </p:nvSpPr>
        <p:spPr bwMode="auto">
          <a:xfrm>
            <a:off x="2032000" y="5611813"/>
            <a:ext cx="285750" cy="274637"/>
          </a:xfrm>
          <a:prstGeom prst="rect">
            <a:avLst/>
          </a:prstGeom>
          <a:noFill/>
          <a:ln w="9525">
            <a:noFill/>
            <a:miter lim="800000"/>
            <a:headEnd/>
            <a:tailEnd/>
          </a:ln>
        </p:spPr>
        <p:txBody>
          <a:bodyPr wrap="none">
            <a:spAutoFit/>
          </a:bodyPr>
          <a:lstStyle/>
          <a:p>
            <a:pPr algn="r" eaLnBrk="0" hangingPunct="0"/>
            <a:r>
              <a:rPr lang="en-US" sz="1200"/>
              <a:t>R</a:t>
            </a:r>
          </a:p>
        </p:txBody>
      </p:sp>
      <p:sp>
        <p:nvSpPr>
          <p:cNvPr id="67605" name="Line 39"/>
          <p:cNvSpPr>
            <a:spLocks noChangeShapeType="1"/>
          </p:cNvSpPr>
          <p:nvPr/>
        </p:nvSpPr>
        <p:spPr bwMode="auto">
          <a:xfrm>
            <a:off x="2362200" y="5746750"/>
            <a:ext cx="731838" cy="0"/>
          </a:xfrm>
          <a:prstGeom prst="line">
            <a:avLst/>
          </a:prstGeom>
          <a:noFill/>
          <a:ln w="9525">
            <a:solidFill>
              <a:schemeClr val="tx1"/>
            </a:solidFill>
            <a:round/>
            <a:headEnd/>
            <a:tailEnd/>
          </a:ln>
        </p:spPr>
        <p:txBody>
          <a:bodyPr wrap="none" anchor="ctr"/>
          <a:lstStyle/>
          <a:p>
            <a:endParaRPr lang="en-IN"/>
          </a:p>
        </p:txBody>
      </p:sp>
      <p:sp>
        <p:nvSpPr>
          <p:cNvPr id="67606" name="Rectangle 40"/>
          <p:cNvSpPr>
            <a:spLocks noChangeArrowheads="1"/>
          </p:cNvSpPr>
          <p:nvPr/>
        </p:nvSpPr>
        <p:spPr bwMode="auto">
          <a:xfrm>
            <a:off x="3094038" y="5627688"/>
            <a:ext cx="639762" cy="241300"/>
          </a:xfrm>
          <a:prstGeom prst="rect">
            <a:avLst/>
          </a:prstGeom>
          <a:noFill/>
          <a:ln w="9525">
            <a:solidFill>
              <a:schemeClr val="tx1"/>
            </a:solidFill>
            <a:miter lim="800000"/>
            <a:headEnd/>
            <a:tailEnd/>
          </a:ln>
        </p:spPr>
        <p:txBody>
          <a:bodyPr wrap="none" anchor="ctr"/>
          <a:lstStyle/>
          <a:p>
            <a:pPr algn="ctr" eaLnBrk="0" hangingPunct="0"/>
            <a:r>
              <a:rPr lang="en-US" sz="1400"/>
              <a:t>E</a:t>
            </a:r>
            <a:r>
              <a:rPr lang="en-US" sz="1400" baseline="-25000"/>
              <a:t>2</a:t>
            </a:r>
            <a:endParaRPr lang="en-US" sz="1400"/>
          </a:p>
        </p:txBody>
      </p:sp>
      <p:sp>
        <p:nvSpPr>
          <p:cNvPr id="67607" name="Line 41"/>
          <p:cNvSpPr>
            <a:spLocks noChangeShapeType="1"/>
          </p:cNvSpPr>
          <p:nvPr/>
        </p:nvSpPr>
        <p:spPr bwMode="auto">
          <a:xfrm>
            <a:off x="1493838" y="6219825"/>
            <a:ext cx="487362" cy="0"/>
          </a:xfrm>
          <a:prstGeom prst="line">
            <a:avLst/>
          </a:prstGeom>
          <a:noFill/>
          <a:ln w="9525">
            <a:solidFill>
              <a:schemeClr val="tx1"/>
            </a:solidFill>
            <a:round/>
            <a:headEnd/>
            <a:tailEnd/>
          </a:ln>
        </p:spPr>
        <p:txBody>
          <a:bodyPr wrap="none" anchor="ctr"/>
          <a:lstStyle/>
          <a:p>
            <a:endParaRPr lang="en-IN"/>
          </a:p>
        </p:txBody>
      </p:sp>
      <p:sp>
        <p:nvSpPr>
          <p:cNvPr id="67608" name="Rectangle 42"/>
          <p:cNvSpPr>
            <a:spLocks noChangeArrowheads="1"/>
          </p:cNvSpPr>
          <p:nvPr/>
        </p:nvSpPr>
        <p:spPr bwMode="auto">
          <a:xfrm rot="2723072">
            <a:off x="2038350" y="6091238"/>
            <a:ext cx="254000" cy="254000"/>
          </a:xfrm>
          <a:prstGeom prst="rect">
            <a:avLst/>
          </a:prstGeom>
          <a:noFill/>
          <a:ln w="9525">
            <a:solidFill>
              <a:schemeClr val="tx1"/>
            </a:solidFill>
            <a:miter lim="800000"/>
            <a:headEnd/>
            <a:tailEnd/>
          </a:ln>
        </p:spPr>
        <p:txBody>
          <a:bodyPr rot="10800000" vert="eaVert" wrap="none" anchor="ctr"/>
          <a:lstStyle/>
          <a:p>
            <a:pPr algn="ctr" eaLnBrk="0" hangingPunct="0"/>
            <a:endParaRPr lang="en-US" sz="1400"/>
          </a:p>
        </p:txBody>
      </p:sp>
      <p:sp>
        <p:nvSpPr>
          <p:cNvPr id="67609" name="Text Box 43"/>
          <p:cNvSpPr txBox="1">
            <a:spLocks noChangeArrowheads="1"/>
          </p:cNvSpPr>
          <p:nvPr/>
        </p:nvSpPr>
        <p:spPr bwMode="auto">
          <a:xfrm>
            <a:off x="2032000" y="6088063"/>
            <a:ext cx="285750" cy="274637"/>
          </a:xfrm>
          <a:prstGeom prst="rect">
            <a:avLst/>
          </a:prstGeom>
          <a:noFill/>
          <a:ln w="9525">
            <a:noFill/>
            <a:miter lim="800000"/>
            <a:headEnd/>
            <a:tailEnd/>
          </a:ln>
        </p:spPr>
        <p:txBody>
          <a:bodyPr wrap="none">
            <a:spAutoFit/>
          </a:bodyPr>
          <a:lstStyle/>
          <a:p>
            <a:pPr algn="r" eaLnBrk="0" hangingPunct="0"/>
            <a:r>
              <a:rPr lang="en-US" sz="1200"/>
              <a:t>R</a:t>
            </a:r>
          </a:p>
        </p:txBody>
      </p:sp>
      <p:sp>
        <p:nvSpPr>
          <p:cNvPr id="67610" name="Line 44"/>
          <p:cNvSpPr>
            <a:spLocks noChangeShapeType="1"/>
          </p:cNvSpPr>
          <p:nvPr/>
        </p:nvSpPr>
        <p:spPr bwMode="auto">
          <a:xfrm>
            <a:off x="2362200" y="6223000"/>
            <a:ext cx="731838" cy="0"/>
          </a:xfrm>
          <a:prstGeom prst="line">
            <a:avLst/>
          </a:prstGeom>
          <a:noFill/>
          <a:ln w="9525">
            <a:solidFill>
              <a:schemeClr val="tx1"/>
            </a:solidFill>
            <a:round/>
            <a:headEnd/>
            <a:tailEnd/>
          </a:ln>
        </p:spPr>
        <p:txBody>
          <a:bodyPr wrap="none" anchor="ctr"/>
          <a:lstStyle/>
          <a:p>
            <a:endParaRPr lang="en-IN"/>
          </a:p>
        </p:txBody>
      </p:sp>
      <p:sp>
        <p:nvSpPr>
          <p:cNvPr id="67611" name="Text Box 45"/>
          <p:cNvSpPr txBox="1">
            <a:spLocks noChangeArrowheads="1"/>
          </p:cNvSpPr>
          <p:nvPr/>
        </p:nvSpPr>
        <p:spPr bwMode="auto">
          <a:xfrm>
            <a:off x="2286000" y="5997575"/>
            <a:ext cx="825500" cy="274638"/>
          </a:xfrm>
          <a:prstGeom prst="rect">
            <a:avLst/>
          </a:prstGeom>
          <a:noFill/>
          <a:ln w="9525">
            <a:noFill/>
            <a:miter lim="800000"/>
            <a:headEnd/>
            <a:tailEnd/>
          </a:ln>
        </p:spPr>
        <p:txBody>
          <a:bodyPr wrap="none">
            <a:spAutoFit/>
          </a:bodyPr>
          <a:lstStyle/>
          <a:p>
            <a:pPr eaLnBrk="0" hangingPunct="0"/>
            <a:r>
              <a:rPr lang="en-US" sz="1200"/>
              <a:t>(min,max)</a:t>
            </a:r>
          </a:p>
        </p:txBody>
      </p:sp>
      <p:sp>
        <p:nvSpPr>
          <p:cNvPr id="67612" name="Rectangle 46"/>
          <p:cNvSpPr>
            <a:spLocks noChangeArrowheads="1"/>
          </p:cNvSpPr>
          <p:nvPr/>
        </p:nvSpPr>
        <p:spPr bwMode="auto">
          <a:xfrm>
            <a:off x="3094038" y="6103938"/>
            <a:ext cx="639762" cy="241300"/>
          </a:xfrm>
          <a:prstGeom prst="rect">
            <a:avLst/>
          </a:prstGeom>
          <a:noFill/>
          <a:ln w="9525">
            <a:solidFill>
              <a:schemeClr val="tx1"/>
            </a:solidFill>
            <a:miter lim="800000"/>
            <a:headEnd/>
            <a:tailEnd/>
          </a:ln>
        </p:spPr>
        <p:txBody>
          <a:bodyPr wrap="none" anchor="ctr"/>
          <a:lstStyle/>
          <a:p>
            <a:pPr algn="ctr" eaLnBrk="0" hangingPunct="0"/>
            <a:r>
              <a:rPr lang="en-US" sz="1400"/>
              <a:t>E</a:t>
            </a:r>
          </a:p>
        </p:txBody>
      </p:sp>
      <p:grpSp>
        <p:nvGrpSpPr>
          <p:cNvPr id="10" name="Group 47"/>
          <p:cNvGrpSpPr>
            <a:grpSpLocks/>
          </p:cNvGrpSpPr>
          <p:nvPr/>
        </p:nvGrpSpPr>
        <p:grpSpPr bwMode="auto">
          <a:xfrm>
            <a:off x="2552700" y="4279900"/>
            <a:ext cx="990600" cy="346075"/>
            <a:chOff x="0" y="1560"/>
            <a:chExt cx="1200" cy="420"/>
          </a:xfrm>
        </p:grpSpPr>
        <p:sp>
          <p:nvSpPr>
            <p:cNvPr id="67617" name="Oval 48"/>
            <p:cNvSpPr>
              <a:spLocks noChangeArrowheads="1"/>
            </p:cNvSpPr>
            <p:nvPr/>
          </p:nvSpPr>
          <p:spPr bwMode="auto">
            <a:xfrm>
              <a:off x="0" y="1560"/>
              <a:ext cx="288" cy="168"/>
            </a:xfrm>
            <a:prstGeom prst="ellipse">
              <a:avLst/>
            </a:prstGeom>
            <a:noFill/>
            <a:ln w="9525">
              <a:solidFill>
                <a:schemeClr val="tx1"/>
              </a:solidFill>
              <a:round/>
              <a:headEnd/>
              <a:tailEnd/>
            </a:ln>
          </p:spPr>
          <p:txBody>
            <a:bodyPr wrap="none" anchor="ctr"/>
            <a:lstStyle/>
            <a:p>
              <a:endParaRPr lang="en-US"/>
            </a:p>
          </p:txBody>
        </p:sp>
        <p:sp>
          <p:nvSpPr>
            <p:cNvPr id="67618" name="Oval 49"/>
            <p:cNvSpPr>
              <a:spLocks noChangeArrowheads="1"/>
            </p:cNvSpPr>
            <p:nvPr/>
          </p:nvSpPr>
          <p:spPr bwMode="auto">
            <a:xfrm>
              <a:off x="396" y="1560"/>
              <a:ext cx="288" cy="168"/>
            </a:xfrm>
            <a:prstGeom prst="ellipse">
              <a:avLst/>
            </a:prstGeom>
            <a:noFill/>
            <a:ln w="9525">
              <a:solidFill>
                <a:schemeClr val="tx1"/>
              </a:solidFill>
              <a:round/>
              <a:headEnd/>
              <a:tailEnd/>
            </a:ln>
          </p:spPr>
          <p:txBody>
            <a:bodyPr wrap="none" anchor="ctr"/>
            <a:lstStyle/>
            <a:p>
              <a:endParaRPr lang="en-US"/>
            </a:p>
          </p:txBody>
        </p:sp>
        <p:sp>
          <p:nvSpPr>
            <p:cNvPr id="67619" name="Oval 50"/>
            <p:cNvSpPr>
              <a:spLocks noChangeArrowheads="1"/>
            </p:cNvSpPr>
            <p:nvPr/>
          </p:nvSpPr>
          <p:spPr bwMode="auto">
            <a:xfrm>
              <a:off x="912" y="1560"/>
              <a:ext cx="288" cy="168"/>
            </a:xfrm>
            <a:prstGeom prst="ellipse">
              <a:avLst/>
            </a:prstGeom>
            <a:noFill/>
            <a:ln w="9525">
              <a:solidFill>
                <a:schemeClr val="tx1"/>
              </a:solidFill>
              <a:round/>
              <a:headEnd/>
              <a:tailEnd/>
            </a:ln>
          </p:spPr>
          <p:txBody>
            <a:bodyPr wrap="none" anchor="ctr"/>
            <a:lstStyle/>
            <a:p>
              <a:endParaRPr lang="en-US"/>
            </a:p>
          </p:txBody>
        </p:sp>
        <p:sp>
          <p:nvSpPr>
            <p:cNvPr id="67620" name="Oval 51"/>
            <p:cNvSpPr>
              <a:spLocks noChangeArrowheads="1"/>
            </p:cNvSpPr>
            <p:nvPr/>
          </p:nvSpPr>
          <p:spPr bwMode="auto">
            <a:xfrm>
              <a:off x="516" y="1812"/>
              <a:ext cx="288" cy="168"/>
            </a:xfrm>
            <a:prstGeom prst="ellipse">
              <a:avLst/>
            </a:prstGeom>
            <a:noFill/>
            <a:ln w="9525">
              <a:solidFill>
                <a:schemeClr val="tx1"/>
              </a:solidFill>
              <a:round/>
              <a:headEnd/>
              <a:tailEnd/>
            </a:ln>
          </p:spPr>
          <p:txBody>
            <a:bodyPr wrap="none" anchor="ctr"/>
            <a:lstStyle/>
            <a:p>
              <a:endParaRPr lang="en-US"/>
            </a:p>
          </p:txBody>
        </p:sp>
        <p:sp>
          <p:nvSpPr>
            <p:cNvPr id="67621" name="Line 52"/>
            <p:cNvSpPr>
              <a:spLocks noChangeShapeType="1"/>
            </p:cNvSpPr>
            <p:nvPr/>
          </p:nvSpPr>
          <p:spPr bwMode="auto">
            <a:xfrm flipH="1">
              <a:off x="264" y="1896"/>
              <a:ext cx="264" cy="0"/>
            </a:xfrm>
            <a:prstGeom prst="line">
              <a:avLst/>
            </a:prstGeom>
            <a:noFill/>
            <a:ln w="9525">
              <a:solidFill>
                <a:schemeClr val="tx1"/>
              </a:solidFill>
              <a:round/>
              <a:headEnd/>
              <a:tailEnd/>
            </a:ln>
          </p:spPr>
          <p:txBody>
            <a:bodyPr wrap="none" anchor="ctr"/>
            <a:lstStyle/>
            <a:p>
              <a:endParaRPr lang="en-IN"/>
            </a:p>
          </p:txBody>
        </p:sp>
        <p:sp>
          <p:nvSpPr>
            <p:cNvPr id="67622" name="Line 53"/>
            <p:cNvSpPr>
              <a:spLocks noChangeShapeType="1"/>
            </p:cNvSpPr>
            <p:nvPr/>
          </p:nvSpPr>
          <p:spPr bwMode="auto">
            <a:xfrm>
              <a:off x="288" y="1668"/>
              <a:ext cx="264" cy="173"/>
            </a:xfrm>
            <a:prstGeom prst="line">
              <a:avLst/>
            </a:prstGeom>
            <a:noFill/>
            <a:ln w="9525">
              <a:solidFill>
                <a:schemeClr val="tx1"/>
              </a:solidFill>
              <a:round/>
              <a:headEnd/>
              <a:tailEnd/>
            </a:ln>
          </p:spPr>
          <p:txBody>
            <a:bodyPr wrap="none" anchor="ctr"/>
            <a:lstStyle/>
            <a:p>
              <a:endParaRPr lang="en-IN"/>
            </a:p>
          </p:txBody>
        </p:sp>
        <p:sp>
          <p:nvSpPr>
            <p:cNvPr id="67623" name="Line 54"/>
            <p:cNvSpPr>
              <a:spLocks noChangeShapeType="1"/>
            </p:cNvSpPr>
            <p:nvPr/>
          </p:nvSpPr>
          <p:spPr bwMode="auto">
            <a:xfrm>
              <a:off x="528" y="1717"/>
              <a:ext cx="84" cy="107"/>
            </a:xfrm>
            <a:prstGeom prst="line">
              <a:avLst/>
            </a:prstGeom>
            <a:noFill/>
            <a:ln w="9525">
              <a:solidFill>
                <a:schemeClr val="tx1"/>
              </a:solidFill>
              <a:round/>
              <a:headEnd/>
              <a:tailEnd/>
            </a:ln>
          </p:spPr>
          <p:txBody>
            <a:bodyPr wrap="none" anchor="ctr"/>
            <a:lstStyle/>
            <a:p>
              <a:endParaRPr lang="en-IN"/>
            </a:p>
          </p:txBody>
        </p:sp>
        <p:sp>
          <p:nvSpPr>
            <p:cNvPr id="67624" name="Line 55"/>
            <p:cNvSpPr>
              <a:spLocks noChangeShapeType="1"/>
            </p:cNvSpPr>
            <p:nvPr/>
          </p:nvSpPr>
          <p:spPr bwMode="auto">
            <a:xfrm flipV="1">
              <a:off x="792" y="1728"/>
              <a:ext cx="228" cy="132"/>
            </a:xfrm>
            <a:prstGeom prst="line">
              <a:avLst/>
            </a:prstGeom>
            <a:noFill/>
            <a:ln w="9525">
              <a:solidFill>
                <a:schemeClr val="tx1"/>
              </a:solidFill>
              <a:round/>
              <a:headEnd/>
              <a:tailEnd/>
            </a:ln>
          </p:spPr>
          <p:txBody>
            <a:bodyPr wrap="none" anchor="ctr"/>
            <a:lstStyle/>
            <a:p>
              <a:endParaRPr lang="en-IN"/>
            </a:p>
          </p:txBody>
        </p:sp>
        <p:sp>
          <p:nvSpPr>
            <p:cNvPr id="67625" name="Line 56"/>
            <p:cNvSpPr>
              <a:spLocks noChangeShapeType="1"/>
            </p:cNvSpPr>
            <p:nvPr/>
          </p:nvSpPr>
          <p:spPr bwMode="auto">
            <a:xfrm>
              <a:off x="720" y="1644"/>
              <a:ext cx="180" cy="0"/>
            </a:xfrm>
            <a:prstGeom prst="line">
              <a:avLst/>
            </a:prstGeom>
            <a:noFill/>
            <a:ln w="9525" cap="rnd">
              <a:solidFill>
                <a:schemeClr val="tx1"/>
              </a:solidFill>
              <a:prstDash val="sysDot"/>
              <a:round/>
              <a:headEnd/>
              <a:tailEnd/>
            </a:ln>
          </p:spPr>
          <p:txBody>
            <a:bodyPr wrap="none" anchor="ctr"/>
            <a:lstStyle/>
            <a:p>
              <a:endParaRPr lang="en-IN"/>
            </a:p>
          </p:txBody>
        </p:sp>
      </p:grpSp>
      <p:sp>
        <p:nvSpPr>
          <p:cNvPr id="67614" name="Text Box 57"/>
          <p:cNvSpPr txBox="1">
            <a:spLocks noChangeArrowheads="1"/>
          </p:cNvSpPr>
          <p:nvPr/>
        </p:nvSpPr>
        <p:spPr bwMode="auto">
          <a:xfrm>
            <a:off x="2268538" y="5521325"/>
            <a:ext cx="293687" cy="274638"/>
          </a:xfrm>
          <a:prstGeom prst="rect">
            <a:avLst/>
          </a:prstGeom>
          <a:noFill/>
          <a:ln w="9525">
            <a:noFill/>
            <a:miter lim="800000"/>
            <a:headEnd/>
            <a:tailEnd/>
          </a:ln>
        </p:spPr>
        <p:txBody>
          <a:bodyPr wrap="none">
            <a:spAutoFit/>
          </a:bodyPr>
          <a:lstStyle/>
          <a:p>
            <a:pPr algn="r" eaLnBrk="0" hangingPunct="0"/>
            <a:r>
              <a:rPr lang="en-US" sz="1200"/>
              <a:t>N</a:t>
            </a:r>
          </a:p>
        </p:txBody>
      </p:sp>
      <p:sp>
        <p:nvSpPr>
          <p:cNvPr id="67615" name="Rectangle 58"/>
          <p:cNvSpPr>
            <a:spLocks noChangeArrowheads="1"/>
          </p:cNvSpPr>
          <p:nvPr/>
        </p:nvSpPr>
        <p:spPr bwMode="auto">
          <a:xfrm rot="2723072">
            <a:off x="1998663" y="5189538"/>
            <a:ext cx="254000" cy="254000"/>
          </a:xfrm>
          <a:prstGeom prst="rect">
            <a:avLst/>
          </a:prstGeom>
          <a:noFill/>
          <a:ln w="9525">
            <a:solidFill>
              <a:schemeClr val="tx1"/>
            </a:solidFill>
            <a:miter lim="800000"/>
            <a:headEnd/>
            <a:tailEnd/>
          </a:ln>
        </p:spPr>
        <p:txBody>
          <a:bodyPr rot="10800000" vert="eaVert" wrap="none" anchor="ctr"/>
          <a:lstStyle/>
          <a:p>
            <a:pPr algn="ctr" eaLnBrk="0" hangingPunct="0"/>
            <a:endParaRPr lang="en-US" sz="1400"/>
          </a:p>
        </p:txBody>
      </p:sp>
      <p:sp>
        <p:nvSpPr>
          <p:cNvPr id="60" name="Content Placeholder 5"/>
          <p:cNvSpPr txBox="1">
            <a:spLocks/>
          </p:cNvSpPr>
          <p:nvPr/>
        </p:nvSpPr>
        <p:spPr bwMode="auto">
          <a:xfrm>
            <a:off x="304800" y="203200"/>
            <a:ext cx="8664575" cy="550863"/>
          </a:xfrm>
          <a:prstGeom prst="rect">
            <a:avLst/>
          </a:prstGeom>
          <a:noFill/>
          <a:ln w="9525">
            <a:noFill/>
            <a:miter lim="800000"/>
            <a:headEnd/>
            <a:tailEnd/>
          </a:ln>
        </p:spPr>
        <p:txBody>
          <a:bodyPr/>
          <a:lstStyle/>
          <a:p>
            <a:pPr algn="ctr" eaLnBrk="0" hangingPunct="0">
              <a:spcBef>
                <a:spcPct val="20000"/>
              </a:spcBef>
              <a:buClr>
                <a:srgbClr val="FF0000"/>
              </a:buClr>
              <a:buFont typeface="Wingdings" pitchFamily="2" charset="2"/>
              <a:buNone/>
              <a:defRPr/>
            </a:pPr>
            <a:r>
              <a:rPr lang="en-US" b="1" kern="0" dirty="0">
                <a:latin typeface="+mn-lt"/>
              </a:rPr>
              <a:t>SUMMARY OF ER-DIAGRAM NOTATIONS</a:t>
            </a:r>
            <a:endParaRPr lang="en-US" kern="0" dirty="0">
              <a:latin typeface="+mn-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p:cNvSpPr txBox="1">
            <a:spLocks/>
          </p:cNvSpPr>
          <p:nvPr/>
        </p:nvSpPr>
        <p:spPr bwMode="auto">
          <a:xfrm>
            <a:off x="-152400" y="6400800"/>
            <a:ext cx="8664575" cy="304800"/>
          </a:xfrm>
          <a:prstGeom prst="rect">
            <a:avLst/>
          </a:prstGeom>
          <a:noFill/>
          <a:ln w="9525">
            <a:solidFill>
              <a:schemeClr val="bg2"/>
            </a:solidFill>
            <a:miter lim="800000"/>
            <a:headEnd/>
            <a:tailEnd/>
          </a:ln>
        </p:spPr>
        <p:txBody>
          <a:bodyPr/>
          <a:lstStyle/>
          <a:p>
            <a:pPr algn="ctr" eaLnBrk="0" hangingPunct="0">
              <a:spcBef>
                <a:spcPct val="20000"/>
              </a:spcBef>
              <a:buClr>
                <a:srgbClr val="FF0000"/>
              </a:buClr>
              <a:buFont typeface="Wingdings" pitchFamily="2" charset="2"/>
              <a:buNone/>
              <a:defRPr/>
            </a:pPr>
            <a:r>
              <a:rPr lang="en-US" b="1" kern="0" dirty="0">
                <a:latin typeface="+mn-lt"/>
              </a:rPr>
              <a:t>ER-DIAGRAM FOR COMPANY DATABASE</a:t>
            </a:r>
            <a:endParaRPr lang="en-US" kern="0" dirty="0">
              <a:latin typeface="+mn-lt"/>
            </a:endParaRPr>
          </a:p>
        </p:txBody>
      </p:sp>
      <p:pic>
        <p:nvPicPr>
          <p:cNvPr id="68611" name="Picture 4"/>
          <p:cNvPicPr>
            <a:picLocks noChangeAspect="1" noChangeArrowheads="1"/>
          </p:cNvPicPr>
          <p:nvPr/>
        </p:nvPicPr>
        <p:blipFill>
          <a:blip r:embed="rId2"/>
          <a:srcRect/>
          <a:stretch>
            <a:fillRect/>
          </a:stretch>
        </p:blipFill>
        <p:spPr bwMode="auto">
          <a:xfrm>
            <a:off x="87312" y="0"/>
            <a:ext cx="8969375" cy="6248400"/>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7" descr="C:\Georgia Tech\SHAM\July 17\ch03_17.jpg"/>
          <p:cNvPicPr>
            <a:picLocks noChangeAspect="1" noChangeArrowheads="1"/>
          </p:cNvPicPr>
          <p:nvPr/>
        </p:nvPicPr>
        <p:blipFill>
          <a:blip r:embed="rId2"/>
          <a:srcRect/>
          <a:stretch>
            <a:fillRect/>
          </a:stretch>
        </p:blipFill>
        <p:spPr bwMode="auto">
          <a:xfrm>
            <a:off x="152400" y="0"/>
            <a:ext cx="8816975" cy="6368256"/>
          </a:xfrm>
          <a:prstGeom prst="rect">
            <a:avLst/>
          </a:prstGeom>
          <a:noFill/>
          <a:ln w="9525">
            <a:noFill/>
            <a:miter lim="800000"/>
            <a:headEnd/>
            <a:tailEnd/>
          </a:ln>
        </p:spPr>
      </p:pic>
      <p:sp>
        <p:nvSpPr>
          <p:cNvPr id="6" name="Content Placeholder 5"/>
          <p:cNvSpPr txBox="1">
            <a:spLocks/>
          </p:cNvSpPr>
          <p:nvPr/>
        </p:nvSpPr>
        <p:spPr bwMode="auto">
          <a:xfrm>
            <a:off x="442554" y="6477000"/>
            <a:ext cx="8664575" cy="304800"/>
          </a:xfrm>
          <a:prstGeom prst="rect">
            <a:avLst/>
          </a:prstGeom>
          <a:noFill/>
          <a:ln w="9525">
            <a:solidFill>
              <a:schemeClr val="bg2"/>
            </a:solidFill>
            <a:miter lim="800000"/>
            <a:headEnd/>
            <a:tailEnd/>
          </a:ln>
        </p:spPr>
        <p:txBody>
          <a:bodyPr/>
          <a:lstStyle/>
          <a:p>
            <a:pPr algn="ctr" eaLnBrk="0" hangingPunct="0">
              <a:spcBef>
                <a:spcPct val="20000"/>
              </a:spcBef>
              <a:buClr>
                <a:srgbClr val="FF0000"/>
              </a:buClr>
              <a:buFont typeface="Wingdings" pitchFamily="2" charset="2"/>
              <a:buNone/>
              <a:defRPr/>
            </a:pPr>
            <a:r>
              <a:rPr lang="en-US" b="1" kern="0" dirty="0">
                <a:latin typeface="+mn-lt"/>
              </a:rPr>
              <a:t>ER-DIAGRAM FOR BANK DATABASE</a:t>
            </a:r>
            <a:endParaRPr lang="en-US" kern="0" dirty="0">
              <a:latin typeface="+mn-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p:cNvSpPr>
          <p:nvPr/>
        </p:nvSpPr>
        <p:spPr bwMode="auto">
          <a:xfrm>
            <a:off x="239712" y="-7374"/>
            <a:ext cx="8664575" cy="544411"/>
          </a:xfrm>
          <a:prstGeom prst="rect">
            <a:avLst/>
          </a:prstGeom>
          <a:noFill/>
          <a:ln w="9525">
            <a:solidFill>
              <a:schemeClr val="bg2"/>
            </a:solidFill>
            <a:miter lim="800000"/>
            <a:headEnd/>
            <a:tailEnd/>
          </a:ln>
        </p:spPr>
        <p:txBody>
          <a:bodyPr/>
          <a:lstStyle/>
          <a:p>
            <a:pPr algn="ctr" eaLnBrk="0" hangingPunct="0">
              <a:spcBef>
                <a:spcPct val="20000"/>
              </a:spcBef>
              <a:buClr>
                <a:srgbClr val="FF0000"/>
              </a:buClr>
              <a:defRPr/>
            </a:pPr>
            <a:r>
              <a:rPr lang="en-US" sz="2800" b="1" dirty="0"/>
              <a:t>ER-to-Relational Mapping Algorithm</a:t>
            </a:r>
            <a:endParaRPr lang="en-US" sz="2800" kern="0" dirty="0">
              <a:latin typeface="+mn-lt"/>
            </a:endParaRPr>
          </a:p>
        </p:txBody>
      </p:sp>
      <p:sp>
        <p:nvSpPr>
          <p:cNvPr id="70659" name="Rectangle 3"/>
          <p:cNvSpPr>
            <a:spLocks noChangeArrowheads="1"/>
          </p:cNvSpPr>
          <p:nvPr/>
        </p:nvSpPr>
        <p:spPr bwMode="auto">
          <a:xfrm>
            <a:off x="304799" y="609600"/>
            <a:ext cx="8664575" cy="6370975"/>
          </a:xfrm>
          <a:prstGeom prst="rect">
            <a:avLst/>
          </a:prstGeom>
          <a:noFill/>
          <a:ln w="9525">
            <a:noFill/>
            <a:miter lim="800000"/>
            <a:headEnd/>
            <a:tailEnd/>
          </a:ln>
        </p:spPr>
        <p:txBody>
          <a:bodyPr wrap="square">
            <a:spAutoFit/>
          </a:bodyPr>
          <a:lstStyle/>
          <a:p>
            <a:pPr algn="just"/>
            <a:r>
              <a:rPr lang="en-US" sz="2400" b="1" dirty="0"/>
              <a:t>Step 1: Mapping of Regular Entity Types. </a:t>
            </a:r>
            <a:r>
              <a:rPr lang="en-US" sz="2400" dirty="0"/>
              <a:t>For each regular (strong) entity type E in the ER schema, create a relation R that includes all the simple attributes of E. Include only the simple component attributes of a composite attribute. Choose one of the key attributes of E as the primary key for R. If the chosen key of E is a composite, then the set of simple attributes that form it will together form the primary key of R.</a:t>
            </a:r>
          </a:p>
          <a:p>
            <a:pPr algn="just"/>
            <a:endParaRPr lang="en-US" sz="2400" b="1" dirty="0"/>
          </a:p>
          <a:p>
            <a:pPr algn="just"/>
            <a:r>
              <a:rPr lang="en-US" sz="2400" b="1" dirty="0"/>
              <a:t>Step 2: Mapping of Weak Entity Types. </a:t>
            </a:r>
            <a:r>
              <a:rPr lang="en-US" sz="2400" dirty="0"/>
              <a:t>For each weak entity type W in the ER schema with owner entity type E, create a relation R and include all simple attributes of W as attributes of R. In addition, include as foreign key attributes of R, the primary key attribute(s) of the relation(s) that correspond to the owner entity type(s); this takes care of mapping the identifying relationship type of W. The primary key of R is the combination of the primary key(s) of the owner(s) and the partial key of the weak entity type W, if any.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52400"/>
            <a:ext cx="5791200" cy="461665"/>
          </a:xfrm>
          <a:prstGeom prst="rect">
            <a:avLst/>
          </a:prstGeom>
        </p:spPr>
        <p:txBody>
          <a:bodyPr wrap="square">
            <a:spAutoFit/>
          </a:bodyPr>
          <a:lstStyle/>
          <a:p>
            <a:pPr algn="ctr"/>
            <a:r>
              <a:rPr lang="en-US" sz="2400" b="1" dirty="0"/>
              <a:t>Characteristics of the Database Approach</a:t>
            </a:r>
            <a:endParaRPr lang="en-US" sz="2400" dirty="0"/>
          </a:p>
        </p:txBody>
      </p:sp>
      <p:sp>
        <p:nvSpPr>
          <p:cNvPr id="3" name="Rectangle 2"/>
          <p:cNvSpPr/>
          <p:nvPr/>
        </p:nvSpPr>
        <p:spPr>
          <a:xfrm>
            <a:off x="304800" y="685800"/>
            <a:ext cx="4556888" cy="369332"/>
          </a:xfrm>
          <a:prstGeom prst="rect">
            <a:avLst/>
          </a:prstGeom>
        </p:spPr>
        <p:txBody>
          <a:bodyPr wrap="none">
            <a:spAutoFit/>
          </a:bodyPr>
          <a:lstStyle/>
          <a:p>
            <a:r>
              <a:rPr lang="en-US" b="1" dirty="0"/>
              <a:t>Self-Describing Nature of a Database System</a:t>
            </a:r>
            <a:endParaRPr lang="en-US" dirty="0"/>
          </a:p>
        </p:txBody>
      </p:sp>
      <p:sp>
        <p:nvSpPr>
          <p:cNvPr id="4" name="Rectangle 3"/>
          <p:cNvSpPr/>
          <p:nvPr/>
        </p:nvSpPr>
        <p:spPr>
          <a:xfrm>
            <a:off x="457200" y="990600"/>
            <a:ext cx="8382000" cy="2031325"/>
          </a:xfrm>
          <a:prstGeom prst="rect">
            <a:avLst/>
          </a:prstGeom>
        </p:spPr>
        <p:txBody>
          <a:bodyPr wrap="square">
            <a:spAutoFit/>
          </a:bodyPr>
          <a:lstStyle/>
          <a:p>
            <a:pPr algn="just"/>
            <a:r>
              <a:rPr lang="en-US" dirty="0"/>
              <a:t>A fundamental characteristic of the database approach is that the database system contains not only the database itself but also a complete definition or description of the database structure and constraints. This definition is stored in the DBMS catalog, which contains information such as the structure of each file, the type and storage format of each data item, and various constraints on the data. The information stored in the catalog is called </a:t>
            </a:r>
            <a:r>
              <a:rPr lang="en-US" b="1" dirty="0"/>
              <a:t>meta-data.</a:t>
            </a:r>
          </a:p>
          <a:p>
            <a:pPr algn="just"/>
            <a:r>
              <a:rPr lang="en-US" dirty="0"/>
              <a:t>Given below is an example for database catalog</a:t>
            </a:r>
          </a:p>
        </p:txBody>
      </p:sp>
      <p:pic>
        <p:nvPicPr>
          <p:cNvPr id="3074" name="Picture 2"/>
          <p:cNvPicPr>
            <a:picLocks noChangeAspect="1" noChangeArrowheads="1"/>
          </p:cNvPicPr>
          <p:nvPr/>
        </p:nvPicPr>
        <p:blipFill>
          <a:blip r:embed="rId2"/>
          <a:srcRect/>
          <a:stretch>
            <a:fillRect/>
          </a:stretch>
        </p:blipFill>
        <p:spPr bwMode="auto">
          <a:xfrm>
            <a:off x="533400" y="2971800"/>
            <a:ext cx="7924800" cy="3810000"/>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p:cNvSpPr>
          <p:nvPr/>
        </p:nvSpPr>
        <p:spPr bwMode="auto">
          <a:xfrm>
            <a:off x="304800" y="217488"/>
            <a:ext cx="8664575" cy="522287"/>
          </a:xfrm>
          <a:prstGeom prst="rect">
            <a:avLst/>
          </a:prstGeom>
          <a:noFill/>
          <a:ln w="9525">
            <a:solidFill>
              <a:schemeClr val="bg2"/>
            </a:solidFill>
            <a:miter lim="800000"/>
            <a:headEnd/>
            <a:tailEnd/>
          </a:ln>
        </p:spPr>
        <p:txBody>
          <a:bodyPr/>
          <a:lstStyle/>
          <a:p>
            <a:pPr algn="ctr" eaLnBrk="0" hangingPunct="0">
              <a:spcBef>
                <a:spcPct val="20000"/>
              </a:spcBef>
              <a:buClr>
                <a:srgbClr val="FF0000"/>
              </a:buClr>
              <a:defRPr/>
            </a:pPr>
            <a:r>
              <a:rPr lang="en-US" b="1" dirty="0">
                <a:solidFill>
                  <a:schemeClr val="bg2"/>
                </a:solidFill>
              </a:rPr>
              <a:t>ER-to-Relational Mapping Algorithm</a:t>
            </a:r>
            <a:endParaRPr lang="en-US" kern="0" dirty="0">
              <a:solidFill>
                <a:schemeClr val="bg2"/>
              </a:solidFill>
              <a:latin typeface="+mn-lt"/>
            </a:endParaRPr>
          </a:p>
        </p:txBody>
      </p:sp>
      <p:sp>
        <p:nvSpPr>
          <p:cNvPr id="5" name="Rectangle 3"/>
          <p:cNvSpPr txBox="1">
            <a:spLocks noChangeArrowheads="1"/>
          </p:cNvSpPr>
          <p:nvPr/>
        </p:nvSpPr>
        <p:spPr>
          <a:xfrm>
            <a:off x="250825" y="595313"/>
            <a:ext cx="8534400" cy="6262687"/>
          </a:xfrm>
          <a:prstGeom prst="rect">
            <a:avLst/>
          </a:prstGeom>
        </p:spPr>
        <p:txBody>
          <a:bodyPr/>
          <a:lstStyle/>
          <a:p>
            <a:pPr marL="342900" indent="-342900" algn="just" eaLnBrk="0" hangingPunct="0">
              <a:spcBef>
                <a:spcPct val="20000"/>
              </a:spcBef>
              <a:buClr>
                <a:srgbClr val="FF0000"/>
              </a:buClr>
              <a:buFont typeface="Wingdings" pitchFamily="2" charset="2"/>
              <a:buNone/>
              <a:defRPr/>
            </a:pPr>
            <a:endParaRPr lang="en-US" sz="2200" kern="0" dirty="0">
              <a:solidFill>
                <a:schemeClr val="bg2"/>
              </a:solidFill>
              <a:latin typeface="+mn-lt"/>
            </a:endParaRPr>
          </a:p>
        </p:txBody>
      </p:sp>
      <p:sp>
        <p:nvSpPr>
          <p:cNvPr id="71684" name="Rectangle 9"/>
          <p:cNvSpPr>
            <a:spLocks noChangeArrowheads="1"/>
          </p:cNvSpPr>
          <p:nvPr/>
        </p:nvSpPr>
        <p:spPr bwMode="auto">
          <a:xfrm>
            <a:off x="304799" y="0"/>
            <a:ext cx="8664575" cy="6524863"/>
          </a:xfrm>
          <a:prstGeom prst="rect">
            <a:avLst/>
          </a:prstGeom>
          <a:noFill/>
          <a:ln w="9525">
            <a:noFill/>
            <a:miter lim="800000"/>
            <a:headEnd/>
            <a:tailEnd/>
          </a:ln>
        </p:spPr>
        <p:txBody>
          <a:bodyPr>
            <a:spAutoFit/>
          </a:bodyPr>
          <a:lstStyle/>
          <a:p>
            <a:pPr algn="just"/>
            <a:r>
              <a:rPr lang="en-US" sz="2200" b="1" dirty="0"/>
              <a:t>Step 3: Mapping of Binary 1:1 Relationship Types. </a:t>
            </a:r>
            <a:r>
              <a:rPr lang="en-US" sz="2200" dirty="0"/>
              <a:t>For each binary 1:1 relationship type R in the ER schema, identify the relations S &amp; T that correspond to the entity types participating in R. Choose one of the relations—S, say—and include as a foreign key in S the primary key of T. It is better to choose an entity type with total participation in R in the role of S. Include all the simple attributes of the 1:1 relationship type R as attributes of S.</a:t>
            </a:r>
          </a:p>
          <a:p>
            <a:pPr algn="just"/>
            <a:r>
              <a:rPr lang="en-US" sz="2200" b="1" dirty="0"/>
              <a:t>Step 4: Mapping of Binary 1:N Relationship Types.</a:t>
            </a:r>
            <a:r>
              <a:rPr lang="en-US" sz="2200" dirty="0"/>
              <a:t> For each regular binary 1:N relationship type </a:t>
            </a:r>
            <a:r>
              <a:rPr lang="en-US" sz="2200" i="1" dirty="0"/>
              <a:t>R, </a:t>
            </a:r>
            <a:r>
              <a:rPr lang="en-US" sz="2200" dirty="0"/>
              <a:t>identify the relation S that represents the participating entity type at the N-side of the relationship type. Include as foreign key in S the primary key of the relation T that represents the other entity type participating in R. Include any simple attributes of the 1:N relationship type as attributes of S.</a:t>
            </a:r>
          </a:p>
          <a:p>
            <a:pPr algn="just"/>
            <a:r>
              <a:rPr lang="en-US" sz="2200" b="1" dirty="0"/>
              <a:t>Step 5: Mapping of Binary M:N Relationship Types: </a:t>
            </a:r>
            <a:r>
              <a:rPr lang="en-US" sz="2200" dirty="0"/>
              <a:t>For each binary M:N relationship type R, create a new relation S to represent R. Include as foreign key attributes in S the primary keys of the relations that represent the participating entity types; their combination will form the primary key of S. Also include any simple attributes of the M:N relationship type as attributes of 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p:cNvSpPr>
          <p:nvPr/>
        </p:nvSpPr>
        <p:spPr bwMode="auto">
          <a:xfrm>
            <a:off x="304800" y="231775"/>
            <a:ext cx="8664575" cy="522288"/>
          </a:xfrm>
          <a:prstGeom prst="rect">
            <a:avLst/>
          </a:prstGeom>
          <a:noFill/>
          <a:ln w="9525">
            <a:solidFill>
              <a:schemeClr val="bg2"/>
            </a:solidFill>
            <a:miter lim="800000"/>
            <a:headEnd/>
            <a:tailEnd/>
          </a:ln>
        </p:spPr>
        <p:txBody>
          <a:bodyPr/>
          <a:lstStyle/>
          <a:p>
            <a:pPr algn="ctr" eaLnBrk="0" hangingPunct="0">
              <a:spcBef>
                <a:spcPct val="20000"/>
              </a:spcBef>
              <a:buClr>
                <a:srgbClr val="FF0000"/>
              </a:buClr>
              <a:defRPr/>
            </a:pPr>
            <a:r>
              <a:rPr lang="en-US" b="1" dirty="0">
                <a:solidFill>
                  <a:schemeClr val="bg2"/>
                </a:solidFill>
              </a:rPr>
              <a:t>ER-to-Relational Mapping Algorithm</a:t>
            </a:r>
            <a:endParaRPr lang="en-US" kern="0" dirty="0">
              <a:solidFill>
                <a:schemeClr val="bg2"/>
              </a:solidFill>
              <a:latin typeface="+mn-lt"/>
            </a:endParaRPr>
          </a:p>
        </p:txBody>
      </p:sp>
      <p:sp>
        <p:nvSpPr>
          <p:cNvPr id="5" name="Rectangle 3"/>
          <p:cNvSpPr txBox="1">
            <a:spLocks noChangeArrowheads="1"/>
          </p:cNvSpPr>
          <p:nvPr/>
        </p:nvSpPr>
        <p:spPr>
          <a:xfrm>
            <a:off x="250825" y="595313"/>
            <a:ext cx="8534400" cy="6262687"/>
          </a:xfrm>
          <a:prstGeom prst="rect">
            <a:avLst/>
          </a:prstGeom>
        </p:spPr>
        <p:txBody>
          <a:bodyPr/>
          <a:lstStyle/>
          <a:p>
            <a:pPr marL="342900" indent="-342900" algn="just" eaLnBrk="0" hangingPunct="0">
              <a:spcBef>
                <a:spcPct val="20000"/>
              </a:spcBef>
              <a:buClr>
                <a:srgbClr val="FF0000"/>
              </a:buClr>
              <a:buFont typeface="Wingdings" pitchFamily="2" charset="2"/>
              <a:buNone/>
              <a:defRPr/>
            </a:pPr>
            <a:endParaRPr lang="en-US" sz="2200" kern="0" dirty="0">
              <a:solidFill>
                <a:schemeClr val="bg2"/>
              </a:solidFill>
              <a:latin typeface="+mn-lt"/>
            </a:endParaRPr>
          </a:p>
        </p:txBody>
      </p:sp>
      <p:sp>
        <p:nvSpPr>
          <p:cNvPr id="72708" name="Rectangle 9"/>
          <p:cNvSpPr>
            <a:spLocks noChangeArrowheads="1"/>
          </p:cNvSpPr>
          <p:nvPr/>
        </p:nvSpPr>
        <p:spPr bwMode="auto">
          <a:xfrm>
            <a:off x="275406" y="231775"/>
            <a:ext cx="8664575" cy="4893647"/>
          </a:xfrm>
          <a:prstGeom prst="rect">
            <a:avLst/>
          </a:prstGeom>
          <a:noFill/>
          <a:ln w="9525">
            <a:noFill/>
            <a:miter lim="800000"/>
            <a:headEnd/>
            <a:tailEnd/>
          </a:ln>
        </p:spPr>
        <p:txBody>
          <a:bodyPr>
            <a:spAutoFit/>
          </a:bodyPr>
          <a:lstStyle/>
          <a:p>
            <a:pPr algn="just"/>
            <a:r>
              <a:rPr lang="en-US" sz="2400" b="1" dirty="0"/>
              <a:t>Step 6: Mapping of Multivalued Attributes. </a:t>
            </a:r>
            <a:r>
              <a:rPr lang="en-US" sz="2400" dirty="0"/>
              <a:t>For each multivalued attribute A, create a new relation R. This relation R will include an attribute corresponding to A, plus the primary key attribute K—as a foreign key in R—of the relation that represents the entity type or relationship type that has A as a multivalued attribute. The primary key of R is the combination of A and K. If the multivalued attribute is composite, we include its simple components.</a:t>
            </a:r>
          </a:p>
          <a:p>
            <a:pPr algn="just"/>
            <a:r>
              <a:rPr lang="en-US" sz="2400" b="1" dirty="0"/>
              <a:t>Step 7: Mapping of </a:t>
            </a:r>
            <a:r>
              <a:rPr lang="en-US" sz="2400" b="1" i="1" dirty="0"/>
              <a:t>N-</a:t>
            </a:r>
            <a:r>
              <a:rPr lang="en-US" sz="2400" b="1" i="1" dirty="0" err="1"/>
              <a:t>ary</a:t>
            </a:r>
            <a:r>
              <a:rPr lang="en-US" sz="2400" b="1" i="1" dirty="0"/>
              <a:t> Relationship Types. </a:t>
            </a:r>
            <a:r>
              <a:rPr lang="en-US" sz="2400" dirty="0"/>
              <a:t>For each n-</a:t>
            </a:r>
            <a:r>
              <a:rPr lang="en-US" sz="2400" dirty="0" err="1"/>
              <a:t>ary</a:t>
            </a:r>
            <a:r>
              <a:rPr lang="en-US" sz="2400" dirty="0"/>
              <a:t> relationship type R, where n &gt; 2, create a new relationship relation S to represent R. Include as foreign key attributes in S the primary keys of the relations that represent the participating entity types. Also include any simple attributes of the n-</a:t>
            </a:r>
            <a:r>
              <a:rPr lang="en-US" sz="2400" dirty="0" err="1"/>
              <a:t>ary</a:t>
            </a:r>
            <a:r>
              <a:rPr lang="en-US" sz="2400" dirty="0"/>
              <a:t> relationship type as attributes of 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txBox="1">
            <a:spLocks/>
          </p:cNvSpPr>
          <p:nvPr/>
        </p:nvSpPr>
        <p:spPr bwMode="auto">
          <a:xfrm>
            <a:off x="304800" y="246063"/>
            <a:ext cx="8664575" cy="522287"/>
          </a:xfrm>
          <a:prstGeom prst="rect">
            <a:avLst/>
          </a:prstGeom>
          <a:noFill/>
          <a:ln w="9525">
            <a:solidFill>
              <a:schemeClr val="bg2"/>
            </a:solidFill>
            <a:miter lim="800000"/>
            <a:headEnd/>
            <a:tailEnd/>
          </a:ln>
        </p:spPr>
        <p:txBody>
          <a:bodyPr/>
          <a:lstStyle/>
          <a:p>
            <a:pPr algn="ctr" eaLnBrk="0" hangingPunct="0">
              <a:spcBef>
                <a:spcPct val="20000"/>
              </a:spcBef>
              <a:buClr>
                <a:srgbClr val="FF0000"/>
              </a:buClr>
              <a:defRPr/>
            </a:pPr>
            <a:r>
              <a:rPr lang="en-US" b="1" dirty="0">
                <a:solidFill>
                  <a:schemeClr val="bg2"/>
                </a:solidFill>
              </a:rPr>
              <a:t>Corresponding Summary between ER &amp; Relational Models</a:t>
            </a:r>
            <a:endParaRPr lang="en-US" kern="0" dirty="0">
              <a:solidFill>
                <a:schemeClr val="bg2"/>
              </a:solidFill>
              <a:latin typeface="+mn-lt"/>
            </a:endParaRPr>
          </a:p>
        </p:txBody>
      </p:sp>
      <p:sp>
        <p:nvSpPr>
          <p:cNvPr id="5" name="Rectangle 3"/>
          <p:cNvSpPr txBox="1">
            <a:spLocks noChangeArrowheads="1"/>
          </p:cNvSpPr>
          <p:nvPr/>
        </p:nvSpPr>
        <p:spPr>
          <a:xfrm>
            <a:off x="250825" y="595313"/>
            <a:ext cx="8534400" cy="6262687"/>
          </a:xfrm>
          <a:prstGeom prst="rect">
            <a:avLst/>
          </a:prstGeom>
        </p:spPr>
        <p:txBody>
          <a:bodyPr/>
          <a:lstStyle/>
          <a:p>
            <a:pPr marL="342900" indent="-342900" algn="just" eaLnBrk="0" hangingPunct="0">
              <a:spcBef>
                <a:spcPct val="20000"/>
              </a:spcBef>
              <a:buClr>
                <a:srgbClr val="FF0000"/>
              </a:buClr>
              <a:buFont typeface="Wingdings" pitchFamily="2" charset="2"/>
              <a:buNone/>
              <a:defRPr/>
            </a:pPr>
            <a:endParaRPr lang="en-US" sz="2200" kern="0" dirty="0">
              <a:solidFill>
                <a:schemeClr val="bg2"/>
              </a:solidFill>
              <a:latin typeface="+mn-lt"/>
            </a:endParaRPr>
          </a:p>
        </p:txBody>
      </p:sp>
      <p:graphicFrame>
        <p:nvGraphicFramePr>
          <p:cNvPr id="7" name="Table 6"/>
          <p:cNvGraphicFramePr>
            <a:graphicFrameLocks noGrp="1"/>
          </p:cNvGraphicFramePr>
          <p:nvPr>
            <p:extLst>
              <p:ext uri="{D42A27DB-BD31-4B8C-83A1-F6EECF244321}">
                <p14:modId xmlns:p14="http://schemas.microsoft.com/office/powerpoint/2010/main" val="1630271926"/>
              </p:ext>
            </p:extLst>
          </p:nvPr>
        </p:nvGraphicFramePr>
        <p:xfrm>
          <a:off x="609600" y="768350"/>
          <a:ext cx="8077200" cy="5403847"/>
        </p:xfrm>
        <a:graphic>
          <a:graphicData uri="http://schemas.openxmlformats.org/drawingml/2006/table">
            <a:tbl>
              <a:tblPr firstRow="1" bandRow="1">
                <a:tableStyleId>{D7AC3CCA-C797-4891-BE02-D94E43425B78}</a:tableStyleId>
              </a:tblPr>
              <a:tblGrid>
                <a:gridCol w="40386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tblGrid>
              <a:tr h="607933">
                <a:tc>
                  <a:txBody>
                    <a:bodyPr/>
                    <a:lstStyle/>
                    <a:p>
                      <a:pPr algn="ctr"/>
                      <a:r>
                        <a:rPr lang="en-US" sz="3200" dirty="0"/>
                        <a:t>ER Model</a:t>
                      </a:r>
                    </a:p>
                  </a:txBody>
                  <a:tcPr/>
                </a:tc>
                <a:tc>
                  <a:txBody>
                    <a:bodyPr/>
                    <a:lstStyle/>
                    <a:p>
                      <a:pPr algn="ctr"/>
                      <a:r>
                        <a:rPr lang="en-US" sz="3200" b="1" dirty="0">
                          <a:solidFill>
                            <a:schemeClr val="tx1"/>
                          </a:solidFill>
                        </a:rPr>
                        <a:t>Relational Model</a:t>
                      </a:r>
                      <a:endParaRPr lang="en-US" sz="3200" dirty="0">
                        <a:solidFill>
                          <a:schemeClr val="tx1"/>
                        </a:solidFill>
                      </a:endParaRPr>
                    </a:p>
                  </a:txBody>
                  <a:tcPr/>
                </a:tc>
                <a:extLst>
                  <a:ext uri="{0D108BD9-81ED-4DB2-BD59-A6C34878D82A}">
                    <a16:rowId xmlns:a16="http://schemas.microsoft.com/office/drawing/2014/main" val="10000"/>
                  </a:ext>
                </a:extLst>
              </a:tr>
              <a:tr h="493101">
                <a:tc>
                  <a:txBody>
                    <a:bodyPr/>
                    <a:lstStyle/>
                    <a:p>
                      <a:r>
                        <a:rPr lang="en-US" sz="2400" dirty="0"/>
                        <a:t>Entity type</a:t>
                      </a:r>
                    </a:p>
                  </a:txBody>
                  <a:tcPr/>
                </a:tc>
                <a:tc>
                  <a:txBody>
                    <a:bodyPr/>
                    <a:lstStyle/>
                    <a:p>
                      <a:r>
                        <a:rPr lang="en-US" sz="2400" dirty="0"/>
                        <a:t>Entity relation</a:t>
                      </a:r>
                    </a:p>
                  </a:txBody>
                  <a:tcPr/>
                </a:tc>
                <a:extLst>
                  <a:ext uri="{0D108BD9-81ED-4DB2-BD59-A6C34878D82A}">
                    <a16:rowId xmlns:a16="http://schemas.microsoft.com/office/drawing/2014/main" val="10001"/>
                  </a:ext>
                </a:extLst>
              </a:tr>
              <a:tr h="493101">
                <a:tc>
                  <a:txBody>
                    <a:bodyPr/>
                    <a:lstStyle/>
                    <a:p>
                      <a:r>
                        <a:rPr lang="en-US" sz="2400" dirty="0"/>
                        <a:t>1:1 or 1:N relationship type</a:t>
                      </a:r>
                    </a:p>
                  </a:txBody>
                  <a:tcPr/>
                </a:tc>
                <a:tc>
                  <a:txBody>
                    <a:bodyPr/>
                    <a:lstStyle/>
                    <a:p>
                      <a:r>
                        <a:rPr lang="en-US" sz="2400" dirty="0"/>
                        <a:t>Foreign key</a:t>
                      </a:r>
                    </a:p>
                  </a:txBody>
                  <a:tcPr/>
                </a:tc>
                <a:extLst>
                  <a:ext uri="{0D108BD9-81ED-4DB2-BD59-A6C34878D82A}">
                    <a16:rowId xmlns:a16="http://schemas.microsoft.com/office/drawing/2014/main" val="10002"/>
                  </a:ext>
                </a:extLst>
              </a:tr>
              <a:tr h="49310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M:N relationship type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2</a:t>
                      </a:r>
                      <a:r>
                        <a:rPr lang="en-US" sz="2400" baseline="0" dirty="0"/>
                        <a:t> </a:t>
                      </a:r>
                      <a:r>
                        <a:rPr lang="en-US" sz="2400" dirty="0"/>
                        <a:t>Foreign keys</a:t>
                      </a:r>
                    </a:p>
                  </a:txBody>
                  <a:tcPr/>
                </a:tc>
                <a:extLst>
                  <a:ext uri="{0D108BD9-81ED-4DB2-BD59-A6C34878D82A}">
                    <a16:rowId xmlns:a16="http://schemas.microsoft.com/office/drawing/2014/main" val="10003"/>
                  </a:ext>
                </a:extLst>
              </a:tr>
              <a:tr h="493101">
                <a:tc>
                  <a:txBody>
                    <a:bodyPr/>
                    <a:lstStyle/>
                    <a:p>
                      <a:r>
                        <a:rPr lang="en-US" sz="2400" dirty="0"/>
                        <a:t>N-ary  relationship type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a:t>‘n’ </a:t>
                      </a:r>
                      <a:r>
                        <a:rPr lang="en-US" sz="2400" dirty="0"/>
                        <a:t>Foreign keys</a:t>
                      </a:r>
                    </a:p>
                  </a:txBody>
                  <a:tcPr/>
                </a:tc>
                <a:extLst>
                  <a:ext uri="{0D108BD9-81ED-4DB2-BD59-A6C34878D82A}">
                    <a16:rowId xmlns:a16="http://schemas.microsoft.com/office/drawing/2014/main" val="10004"/>
                  </a:ext>
                </a:extLst>
              </a:tr>
              <a:tr h="493101">
                <a:tc>
                  <a:txBody>
                    <a:bodyPr/>
                    <a:lstStyle/>
                    <a:p>
                      <a:r>
                        <a:rPr lang="en-US" sz="2400" dirty="0"/>
                        <a:t>Simple attributes</a:t>
                      </a:r>
                    </a:p>
                  </a:txBody>
                  <a:tcPr/>
                </a:tc>
                <a:tc>
                  <a:txBody>
                    <a:bodyPr/>
                    <a:lstStyle/>
                    <a:p>
                      <a:r>
                        <a:rPr lang="en-US" sz="2400" dirty="0"/>
                        <a:t>Attribute</a:t>
                      </a:r>
                    </a:p>
                  </a:txBody>
                  <a:tcPr/>
                </a:tc>
                <a:extLst>
                  <a:ext uri="{0D108BD9-81ED-4DB2-BD59-A6C34878D82A}">
                    <a16:rowId xmlns:a16="http://schemas.microsoft.com/office/drawing/2014/main" val="10005"/>
                  </a:ext>
                </a:extLst>
              </a:tr>
              <a:tr h="851106">
                <a:tc>
                  <a:txBody>
                    <a:bodyPr/>
                    <a:lstStyle/>
                    <a:p>
                      <a:r>
                        <a:rPr lang="en-US" sz="2400" dirty="0"/>
                        <a:t>Composite</a:t>
                      </a:r>
                      <a:r>
                        <a:rPr lang="en-US" sz="2400" baseline="0" dirty="0"/>
                        <a:t> attributes</a:t>
                      </a:r>
                      <a:endParaRPr lang="en-US" sz="2400" dirty="0"/>
                    </a:p>
                  </a:txBody>
                  <a:tcPr/>
                </a:tc>
                <a:tc>
                  <a:txBody>
                    <a:bodyPr/>
                    <a:lstStyle/>
                    <a:p>
                      <a:r>
                        <a:rPr lang="en-US" sz="2400" dirty="0"/>
                        <a:t>Set of</a:t>
                      </a:r>
                      <a:r>
                        <a:rPr lang="en-US" sz="2400" baseline="0" dirty="0"/>
                        <a:t> simple composite attributes</a:t>
                      </a:r>
                      <a:endParaRPr lang="en-US" sz="2400" dirty="0"/>
                    </a:p>
                  </a:txBody>
                  <a:tcPr/>
                </a:tc>
                <a:extLst>
                  <a:ext uri="{0D108BD9-81ED-4DB2-BD59-A6C34878D82A}">
                    <a16:rowId xmlns:a16="http://schemas.microsoft.com/office/drawing/2014/main" val="10006"/>
                  </a:ext>
                </a:extLst>
              </a:tr>
              <a:tr h="493101">
                <a:tc>
                  <a:txBody>
                    <a:bodyPr/>
                    <a:lstStyle/>
                    <a:p>
                      <a:r>
                        <a:rPr lang="en-US" sz="2400" dirty="0"/>
                        <a:t>Multi-valued attributes</a:t>
                      </a:r>
                    </a:p>
                  </a:txBody>
                  <a:tcPr/>
                </a:tc>
                <a:tc>
                  <a:txBody>
                    <a:bodyPr/>
                    <a:lstStyle/>
                    <a:p>
                      <a:r>
                        <a:rPr lang="en-US" sz="2400" dirty="0"/>
                        <a:t>Relation &amp; foreign key</a:t>
                      </a:r>
                    </a:p>
                  </a:txBody>
                  <a:tcPr/>
                </a:tc>
                <a:extLst>
                  <a:ext uri="{0D108BD9-81ED-4DB2-BD59-A6C34878D82A}">
                    <a16:rowId xmlns:a16="http://schemas.microsoft.com/office/drawing/2014/main" val="10007"/>
                  </a:ext>
                </a:extLst>
              </a:tr>
              <a:tr h="493101">
                <a:tc>
                  <a:txBody>
                    <a:bodyPr/>
                    <a:lstStyle/>
                    <a:p>
                      <a:r>
                        <a:rPr lang="en-US" sz="2400" dirty="0"/>
                        <a:t>Value set</a:t>
                      </a:r>
                    </a:p>
                  </a:txBody>
                  <a:tcPr/>
                </a:tc>
                <a:tc>
                  <a:txBody>
                    <a:bodyPr/>
                    <a:lstStyle/>
                    <a:p>
                      <a:r>
                        <a:rPr lang="en-US" sz="2400" dirty="0"/>
                        <a:t>Domain</a:t>
                      </a:r>
                    </a:p>
                  </a:txBody>
                  <a:tcPr/>
                </a:tc>
                <a:extLst>
                  <a:ext uri="{0D108BD9-81ED-4DB2-BD59-A6C34878D82A}">
                    <a16:rowId xmlns:a16="http://schemas.microsoft.com/office/drawing/2014/main" val="10008"/>
                  </a:ext>
                </a:extLst>
              </a:tr>
              <a:tr h="493101">
                <a:tc>
                  <a:txBody>
                    <a:bodyPr/>
                    <a:lstStyle/>
                    <a:p>
                      <a:r>
                        <a:rPr lang="en-US" sz="2400" dirty="0"/>
                        <a:t>Key attribute</a:t>
                      </a:r>
                    </a:p>
                  </a:txBody>
                  <a:tcPr/>
                </a:tc>
                <a:tc>
                  <a:txBody>
                    <a:bodyPr/>
                    <a:lstStyle/>
                    <a:p>
                      <a:r>
                        <a:rPr lang="en-US" sz="2400" dirty="0"/>
                        <a:t>Primary / Secondary Key</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781800" cy="369332"/>
          </a:xfrm>
          <a:prstGeom prst="rect">
            <a:avLst/>
          </a:prstGeom>
        </p:spPr>
        <p:txBody>
          <a:bodyPr wrap="square">
            <a:spAutoFit/>
          </a:bodyPr>
          <a:lstStyle/>
          <a:p>
            <a:r>
              <a:rPr lang="en-US" b="1" dirty="0"/>
              <a:t>Insulation between Programs and Data, and Data Abstraction</a:t>
            </a:r>
            <a:endParaRPr lang="en-US" dirty="0"/>
          </a:p>
        </p:txBody>
      </p:sp>
      <p:sp>
        <p:nvSpPr>
          <p:cNvPr id="3" name="Rectangle 2"/>
          <p:cNvSpPr/>
          <p:nvPr/>
        </p:nvSpPr>
        <p:spPr>
          <a:xfrm>
            <a:off x="457200" y="609600"/>
            <a:ext cx="8534400" cy="1477328"/>
          </a:xfrm>
          <a:prstGeom prst="rect">
            <a:avLst/>
          </a:prstGeom>
        </p:spPr>
        <p:txBody>
          <a:bodyPr wrap="square">
            <a:spAutoFit/>
          </a:bodyPr>
          <a:lstStyle/>
          <a:p>
            <a:pPr algn="just"/>
            <a:r>
              <a:rPr lang="en-US" dirty="0"/>
              <a:t>In traditional file processing, the structure of data files is embedded in the application programs, so any changes to the structure of a file may require </a:t>
            </a:r>
            <a:r>
              <a:rPr lang="en-US" i="1" dirty="0"/>
              <a:t>changing all programs that access that file. By contrast, DBMS access programs do not require </a:t>
            </a:r>
            <a:r>
              <a:rPr lang="en-US" dirty="0"/>
              <a:t>such changes in most cases. The structure of data files is stored in the DBMS catalog separately from the access programs. We call this property </a:t>
            </a:r>
            <a:r>
              <a:rPr lang="en-US" b="1" dirty="0"/>
              <a:t>program-data independence.</a:t>
            </a:r>
            <a:endParaRPr lang="en-US" dirty="0"/>
          </a:p>
        </p:txBody>
      </p:sp>
      <p:sp>
        <p:nvSpPr>
          <p:cNvPr id="4" name="Rectangle 3"/>
          <p:cNvSpPr/>
          <p:nvPr/>
        </p:nvSpPr>
        <p:spPr>
          <a:xfrm>
            <a:off x="457200" y="2133601"/>
            <a:ext cx="8534400" cy="1754326"/>
          </a:xfrm>
          <a:prstGeom prst="rect">
            <a:avLst/>
          </a:prstGeom>
        </p:spPr>
        <p:txBody>
          <a:bodyPr wrap="square">
            <a:spAutoFit/>
          </a:bodyPr>
          <a:lstStyle/>
          <a:p>
            <a:pPr algn="just"/>
            <a:r>
              <a:rPr lang="en-US" dirty="0"/>
              <a:t>User application programs can operate on the data by invoking these operations through their names and arguments, regardless of how the operations are implemented. This may be termed </a:t>
            </a:r>
            <a:r>
              <a:rPr lang="en-US" b="1" dirty="0"/>
              <a:t>program-operation independence.</a:t>
            </a:r>
          </a:p>
          <a:p>
            <a:pPr algn="just"/>
            <a:endParaRPr lang="en-US" b="1" dirty="0"/>
          </a:p>
          <a:p>
            <a:pPr algn="just"/>
            <a:r>
              <a:rPr lang="en-US" dirty="0"/>
              <a:t>The characteristic that allows program-data independence and program-operation independence is called </a:t>
            </a:r>
            <a:r>
              <a:rPr lang="en-US" b="1" dirty="0"/>
              <a:t>data abstraction.</a:t>
            </a:r>
            <a:endParaRPr lang="en-US" dirty="0"/>
          </a:p>
        </p:txBody>
      </p:sp>
      <p:sp>
        <p:nvSpPr>
          <p:cNvPr id="6" name="Rectangle 5"/>
          <p:cNvSpPr/>
          <p:nvPr/>
        </p:nvSpPr>
        <p:spPr>
          <a:xfrm>
            <a:off x="152400" y="3886200"/>
            <a:ext cx="3958763" cy="369332"/>
          </a:xfrm>
          <a:prstGeom prst="rect">
            <a:avLst/>
          </a:prstGeom>
        </p:spPr>
        <p:txBody>
          <a:bodyPr wrap="square">
            <a:spAutoFit/>
          </a:bodyPr>
          <a:lstStyle/>
          <a:p>
            <a:r>
              <a:rPr lang="en-US" b="1" dirty="0"/>
              <a:t>Support of Multiple Views of the Data</a:t>
            </a:r>
            <a:endParaRPr lang="en-US" dirty="0"/>
          </a:p>
        </p:txBody>
      </p:sp>
      <p:sp>
        <p:nvSpPr>
          <p:cNvPr id="7" name="Rectangle 6"/>
          <p:cNvSpPr/>
          <p:nvPr/>
        </p:nvSpPr>
        <p:spPr>
          <a:xfrm>
            <a:off x="533400" y="4191000"/>
            <a:ext cx="8382000" cy="646331"/>
          </a:xfrm>
          <a:prstGeom prst="rect">
            <a:avLst/>
          </a:prstGeom>
        </p:spPr>
        <p:txBody>
          <a:bodyPr wrap="square">
            <a:spAutoFit/>
          </a:bodyPr>
          <a:lstStyle/>
          <a:p>
            <a:pPr algn="just"/>
            <a:r>
              <a:rPr lang="en-US" dirty="0"/>
              <a:t>A database typically has many types of users, each of whom may require a different perspective or view of the database</a:t>
            </a:r>
            <a:r>
              <a:rPr lang="en-US" b="1" dirty="0"/>
              <a:t>.</a:t>
            </a:r>
            <a:endParaRPr lang="en-US" dirty="0"/>
          </a:p>
        </p:txBody>
      </p:sp>
      <p:sp>
        <p:nvSpPr>
          <p:cNvPr id="8" name="Rectangle 7"/>
          <p:cNvSpPr/>
          <p:nvPr/>
        </p:nvSpPr>
        <p:spPr>
          <a:xfrm>
            <a:off x="152400" y="4800600"/>
            <a:ext cx="6858000" cy="369332"/>
          </a:xfrm>
          <a:prstGeom prst="rect">
            <a:avLst/>
          </a:prstGeom>
        </p:spPr>
        <p:txBody>
          <a:bodyPr wrap="square">
            <a:spAutoFit/>
          </a:bodyPr>
          <a:lstStyle/>
          <a:p>
            <a:r>
              <a:rPr lang="en-US" b="1" dirty="0"/>
              <a:t>Sharing of Data and Multiuser Transaction Processing</a:t>
            </a:r>
            <a:endParaRPr lang="en-US" dirty="0"/>
          </a:p>
        </p:txBody>
      </p:sp>
      <p:sp>
        <p:nvSpPr>
          <p:cNvPr id="9" name="Rectangle 8"/>
          <p:cNvSpPr/>
          <p:nvPr/>
        </p:nvSpPr>
        <p:spPr>
          <a:xfrm>
            <a:off x="457200" y="5105400"/>
            <a:ext cx="8534400" cy="1477328"/>
          </a:xfrm>
          <a:prstGeom prst="rect">
            <a:avLst/>
          </a:prstGeom>
        </p:spPr>
        <p:txBody>
          <a:bodyPr wrap="square">
            <a:spAutoFit/>
          </a:bodyPr>
          <a:lstStyle/>
          <a:p>
            <a:pPr algn="just"/>
            <a:r>
              <a:rPr lang="en-US" dirty="0"/>
              <a:t>A multiuser DBMS, as its name implies, must allow multiple users to access the database at the same time. The DBMS must include </a:t>
            </a:r>
            <a:r>
              <a:rPr lang="en-US" b="1" dirty="0"/>
              <a:t>concurrency control software to ensure that several users trying to update the same data </a:t>
            </a:r>
            <a:r>
              <a:rPr lang="en-US" dirty="0"/>
              <a:t>do so in a controlled manner so that the result of the updates is correct. These types of applications are generally called </a:t>
            </a:r>
            <a:r>
              <a:rPr lang="en-US" b="1" dirty="0"/>
              <a:t>online transaction processing (OLTP) applications.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228600"/>
            <a:ext cx="2124941" cy="369332"/>
          </a:xfrm>
          <a:prstGeom prst="rect">
            <a:avLst/>
          </a:prstGeom>
        </p:spPr>
        <p:txBody>
          <a:bodyPr wrap="square">
            <a:spAutoFit/>
          </a:bodyPr>
          <a:lstStyle/>
          <a:p>
            <a:r>
              <a:rPr lang="en-US" b="1" dirty="0"/>
              <a:t>Actors on the Scene</a:t>
            </a:r>
            <a:endParaRPr lang="en-US" dirty="0"/>
          </a:p>
        </p:txBody>
      </p:sp>
      <p:sp>
        <p:nvSpPr>
          <p:cNvPr id="3" name="Rectangle 2"/>
          <p:cNvSpPr/>
          <p:nvPr/>
        </p:nvSpPr>
        <p:spPr>
          <a:xfrm>
            <a:off x="533400" y="838200"/>
            <a:ext cx="8305800" cy="4801314"/>
          </a:xfrm>
          <a:prstGeom prst="rect">
            <a:avLst/>
          </a:prstGeom>
        </p:spPr>
        <p:txBody>
          <a:bodyPr wrap="square">
            <a:spAutoFit/>
          </a:bodyPr>
          <a:lstStyle/>
          <a:p>
            <a:pPr algn="just"/>
            <a:r>
              <a:rPr lang="en-US" b="1" dirty="0"/>
              <a:t>Database Administrators:</a:t>
            </a:r>
          </a:p>
          <a:p>
            <a:pPr algn="just"/>
            <a:r>
              <a:rPr lang="en-US" dirty="0"/>
              <a:t>In a database environment, the primary resource is the database itself, and the secondary resource is the DBMS and related software. Administering these resources is the responsibility of the </a:t>
            </a:r>
            <a:r>
              <a:rPr lang="en-US" b="1" dirty="0"/>
              <a:t>database administrator (DBA). </a:t>
            </a:r>
            <a:r>
              <a:rPr lang="en-US" dirty="0"/>
              <a:t>The DBA is responsible for authorizing access</a:t>
            </a:r>
            <a:r>
              <a:rPr lang="en-US" b="1" dirty="0"/>
              <a:t> </a:t>
            </a:r>
            <a:r>
              <a:rPr lang="en-US" dirty="0"/>
              <a:t>to the database, coordinating and monitoring its use, and acquiring software and hardware resources as needed. The DBA is accountable for problems such as security breaches and poor system response time. In large organizations, the DBA is assisted by a staff that carries out these functions.</a:t>
            </a:r>
          </a:p>
          <a:p>
            <a:pPr algn="just"/>
            <a:endParaRPr lang="en-US" b="1" dirty="0"/>
          </a:p>
          <a:p>
            <a:pPr algn="just"/>
            <a:r>
              <a:rPr lang="en-US" b="1" dirty="0"/>
              <a:t>Database Designers:</a:t>
            </a:r>
          </a:p>
          <a:p>
            <a:pPr algn="just"/>
            <a:r>
              <a:rPr lang="en-US" dirty="0"/>
              <a:t>Database designers are responsible for identifying the data to be stored in the database and for choosing appropriate structures to represent and store this data. These tasks are mostly undertaken before the database is actually implemented and populated with data. It is the responsibility of database designers to communicate with all prospective database users in order to understand their requirements and to create a design that meets these requirements.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1" y="381000"/>
            <a:ext cx="8458199" cy="5078313"/>
          </a:xfrm>
          <a:prstGeom prst="rect">
            <a:avLst/>
          </a:prstGeom>
        </p:spPr>
        <p:txBody>
          <a:bodyPr wrap="square">
            <a:spAutoFit/>
          </a:bodyPr>
          <a:lstStyle/>
          <a:p>
            <a:pPr algn="ctr"/>
            <a:r>
              <a:rPr lang="en-US" b="1" dirty="0"/>
              <a:t>End Users</a:t>
            </a:r>
          </a:p>
          <a:p>
            <a:pPr algn="just"/>
            <a:r>
              <a:rPr lang="en-US" b="1" dirty="0"/>
              <a:t>Casual end users </a:t>
            </a:r>
            <a:r>
              <a:rPr lang="en-US" dirty="0"/>
              <a:t>occasionally access the database, but they may need different information each time. They use a sophisticated database query interface to specify their requests and are typically middle- or high-level managers or other occasional browsers.</a:t>
            </a:r>
          </a:p>
          <a:p>
            <a:pPr algn="just"/>
            <a:r>
              <a:rPr lang="en-US" dirty="0"/>
              <a:t>■ </a:t>
            </a:r>
            <a:r>
              <a:rPr lang="en-US" b="1" dirty="0"/>
              <a:t>Naive or parametric end users </a:t>
            </a:r>
            <a:r>
              <a:rPr lang="en-US" dirty="0"/>
              <a:t>make up a sizable portion of database end users. Their main job function revolves around constantly querying and updating the database, using standard types of queries and updates— called </a:t>
            </a:r>
            <a:r>
              <a:rPr lang="en-US" b="1" dirty="0"/>
              <a:t>canned </a:t>
            </a:r>
            <a:r>
              <a:rPr lang="en-US" dirty="0"/>
              <a:t>transactions—that have been carefully programmed and tested. For example:</a:t>
            </a:r>
          </a:p>
          <a:p>
            <a:pPr algn="just"/>
            <a:r>
              <a:rPr lang="en-US" dirty="0"/>
              <a:t> Bank customers and tellers check account balances and post withdrawals and deposits.</a:t>
            </a:r>
          </a:p>
          <a:p>
            <a:pPr algn="just"/>
            <a:r>
              <a:rPr lang="en-US" dirty="0"/>
              <a:t>■ </a:t>
            </a:r>
            <a:r>
              <a:rPr lang="en-US" b="1" dirty="0"/>
              <a:t>Sophisticated end users </a:t>
            </a:r>
            <a:r>
              <a:rPr lang="en-US" dirty="0"/>
              <a:t>include engineers, scientists, business analysts, and others who thoroughly familiarize themselves with the facilities of the DBMS in order to implement their own applications to meet their complex requirements.</a:t>
            </a:r>
          </a:p>
          <a:p>
            <a:pPr algn="just"/>
            <a:r>
              <a:rPr lang="en-US" dirty="0"/>
              <a:t>■ </a:t>
            </a:r>
            <a:r>
              <a:rPr lang="en-US" b="1" dirty="0"/>
              <a:t>Standalone users </a:t>
            </a:r>
            <a:r>
              <a:rPr lang="en-US" dirty="0"/>
              <a:t>maintain personal databases by using ready-made program packages that provide easy-to-use menu-based or graphics-based interfaces. An example is the user of a financial software package that stores a variety of personal financial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382000" cy="3416320"/>
          </a:xfrm>
          <a:prstGeom prst="rect">
            <a:avLst/>
          </a:prstGeom>
        </p:spPr>
        <p:txBody>
          <a:bodyPr wrap="square">
            <a:spAutoFit/>
          </a:bodyPr>
          <a:lstStyle/>
          <a:p>
            <a:pPr algn="just"/>
            <a:r>
              <a:rPr lang="en-US" b="1" dirty="0"/>
              <a:t>System Analysts and Application Programmers (Software Engineers)</a:t>
            </a:r>
          </a:p>
          <a:p>
            <a:pPr algn="just"/>
            <a:endParaRPr lang="en-US" b="1" dirty="0"/>
          </a:p>
          <a:p>
            <a:pPr algn="just"/>
            <a:r>
              <a:rPr lang="en-US" b="1" dirty="0"/>
              <a:t>System analysts </a:t>
            </a:r>
            <a:r>
              <a:rPr lang="en-US" dirty="0"/>
              <a:t>determine the requirements of end users, especially naive and parametric end users, and develop specifications for standard canned transactions that meet these requirements.</a:t>
            </a:r>
          </a:p>
          <a:p>
            <a:pPr algn="just"/>
            <a:endParaRPr lang="en-US" dirty="0"/>
          </a:p>
          <a:p>
            <a:pPr algn="just"/>
            <a:r>
              <a:rPr lang="en-US" b="1" dirty="0"/>
              <a:t>Application programmers </a:t>
            </a:r>
            <a:r>
              <a:rPr lang="en-US" dirty="0"/>
              <a:t>implement these specifications as programs; then they test, debug, document, and maintain these canned transactions.</a:t>
            </a:r>
          </a:p>
          <a:p>
            <a:pPr algn="just"/>
            <a:endParaRPr lang="en-US" dirty="0"/>
          </a:p>
          <a:p>
            <a:pPr algn="just"/>
            <a:r>
              <a:rPr lang="en-US" dirty="0"/>
              <a:t>Such analysts and programmers—commonly referred to as </a:t>
            </a:r>
            <a:r>
              <a:rPr lang="en-US" b="1" dirty="0"/>
              <a:t>software developers or software </a:t>
            </a:r>
            <a:r>
              <a:rPr lang="en-US" dirty="0"/>
              <a:t>engineers—should be familiar with the full range of capabilities provided by the DBMS to accomplish their tasks.</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2470</TotalTime>
  <Words>6569</Words>
  <Application>Microsoft Office PowerPoint</Application>
  <PresentationFormat>On-screen Show (4:3)</PresentationFormat>
  <Paragraphs>385</Paragraphs>
  <Slides>52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Calibri</vt:lpstr>
      <vt:lpstr>Franklin Gothic Book</vt:lpstr>
      <vt:lpstr>Franklin Gothic Medium</vt:lpstr>
      <vt:lpstr>Lucida Sans Typewriter</vt:lpstr>
      <vt:lpstr>Monotype Sorts</vt:lpstr>
      <vt:lpstr>Wingdings</vt:lpstr>
      <vt:lpstr>Wingdings 2</vt:lpstr>
      <vt:lpstr>Trek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High-Level Conceptual Data Models for Database Design</vt:lpstr>
      <vt:lpstr>Using High-Level Conceptual Data Models for Database Design</vt:lpstr>
      <vt:lpstr>Using High-Level Conceptual Data Models for Database Design</vt:lpstr>
      <vt:lpstr>ER Model Concepts</vt:lpstr>
      <vt:lpstr>Types of Attributes</vt:lpstr>
      <vt:lpstr>Types of Attributes</vt:lpstr>
      <vt:lpstr>Types of Attributes</vt:lpstr>
      <vt:lpstr>Entity Types and Key Attributes</vt:lpstr>
      <vt:lpstr>Entity Types and Key Attributes</vt:lpstr>
      <vt:lpstr>PowerPoint Presentation</vt:lpstr>
      <vt:lpstr>Relationship Types, Relationship Sets, Roles</vt:lpstr>
      <vt:lpstr>Relationship Types, Relationship Sets, Roles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Dr.AIT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MECHANICAL</dc:creator>
  <cp:lastModifiedBy>Veena Potdar</cp:lastModifiedBy>
  <cp:revision>104</cp:revision>
  <dcterms:created xsi:type="dcterms:W3CDTF">2020-09-04T08:20:28Z</dcterms:created>
  <dcterms:modified xsi:type="dcterms:W3CDTF">2024-01-02T13:50:44Z</dcterms:modified>
</cp:coreProperties>
</file>