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5256" autoAdjust="0"/>
  </p:normalViewPr>
  <p:slideViewPr>
    <p:cSldViewPr>
      <p:cViewPr>
        <p:scale>
          <a:sx n="100" d="100"/>
          <a:sy n="100" d="100"/>
        </p:scale>
        <p:origin x="1205" y="-5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D6D036A6-3B96-4E06-8581-22A2A2B90AE7}" type="datetimeFigureOut">
              <a:rPr lang="en-US" smtClean="0"/>
              <a:pPr/>
              <a:t>2/22/2023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A0118C06-95A1-4FFF-B381-3D4049FE11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D036A6-3B96-4E06-8581-22A2A2B90AE7}"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18C06-95A1-4FFF-B381-3D4049FE11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D036A6-3B96-4E06-8581-22A2A2B90AE7}"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18C06-95A1-4FFF-B381-3D4049FE11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D6D036A6-3B96-4E06-8581-22A2A2B90AE7}" type="datetimeFigureOut">
              <a:rPr lang="en-US" smtClean="0"/>
              <a:pPr/>
              <a:t>2/22/2023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A0118C06-95A1-4FFF-B381-3D4049FE11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D6D036A6-3B96-4E06-8581-22A2A2B90AE7}" type="datetimeFigureOut">
              <a:rPr lang="en-US" smtClean="0"/>
              <a:pPr/>
              <a:t>2/22/2023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A0118C06-95A1-4FFF-B381-3D4049FE115A}"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D6D036A6-3B96-4E06-8581-22A2A2B90AE7}" type="datetimeFigureOut">
              <a:rPr lang="en-US" smtClean="0"/>
              <a:pPr/>
              <a:t>2/22/2023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0118C06-95A1-4FFF-B381-3D4049FE11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D6D036A6-3B96-4E06-8581-22A2A2B90AE7}"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A0118C06-95A1-4FFF-B381-3D4049FE115A}"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D6D036A6-3B96-4E06-8581-22A2A2B90AE7}" type="datetimeFigureOut">
              <a:rPr lang="en-US" smtClean="0"/>
              <a:pPr/>
              <a:t>2/22/2023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18C06-95A1-4FFF-B381-3D4049FE11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D036A6-3B96-4E06-8581-22A2A2B90AE7}" type="datetimeFigureOut">
              <a:rPr lang="en-US" smtClean="0"/>
              <a:pPr/>
              <a:t>2/22/2023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18C06-95A1-4FFF-B381-3D4049FE11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D6D036A6-3B96-4E06-8581-22A2A2B90AE7}" type="datetimeFigureOut">
              <a:rPr lang="en-US" smtClean="0"/>
              <a:pPr/>
              <a:t>2/22/2023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18C06-95A1-4FFF-B381-3D4049FE11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D6D036A6-3B96-4E06-8581-22A2A2B90AE7}"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0118C06-95A1-4FFF-B381-3D4049FE115A}"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6D036A6-3B96-4E06-8581-22A2A2B90AE7}" type="datetimeFigureOut">
              <a:rPr lang="en-US" smtClean="0"/>
              <a:pPr/>
              <a:t>2/22/2023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0118C06-95A1-4FFF-B381-3D4049FE115A}"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3600"/>
            <a:ext cx="8458200" cy="1524000"/>
          </a:xfrm>
        </p:spPr>
        <p:txBody>
          <a:bodyPr>
            <a:normAutofit fontScale="90000"/>
          </a:bodyPr>
          <a:lstStyle/>
          <a:p>
            <a:pPr algn="ctr"/>
            <a:r>
              <a:rPr lang="en-US" b="1" dirty="0"/>
              <a:t>UNIT 2</a:t>
            </a:r>
            <a:br>
              <a:rPr lang="en-US" b="1" dirty="0"/>
            </a:br>
            <a:r>
              <a:rPr lang="en-US" b="1" dirty="0"/>
              <a:t>Relational Model and Relational Algebra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685800"/>
          </a:xfrm>
          <a:prstGeom prst="rect">
            <a:avLst/>
          </a:prstGeom>
        </p:spPr>
        <p:txBody>
          <a:bodyPr>
            <a:normAutofit fontScale="85000" lnSpcReduction="20000"/>
          </a:bodyPr>
          <a:lstStyle/>
          <a:p>
            <a:pPr lvl="0" algn="ctr">
              <a:spcBef>
                <a:spcPct val="0"/>
              </a:spcBef>
            </a:pPr>
            <a:r>
              <a:rPr lang="en-US" sz="2800" b="1" dirty="0"/>
              <a:t>Update Operations , Transactions, and Dealing with Constraint Violations</a:t>
            </a:r>
          </a:p>
        </p:txBody>
      </p:sp>
      <p:sp>
        <p:nvSpPr>
          <p:cNvPr id="3" name="Rectangle 2"/>
          <p:cNvSpPr/>
          <p:nvPr/>
        </p:nvSpPr>
        <p:spPr>
          <a:xfrm>
            <a:off x="228600" y="838200"/>
            <a:ext cx="8686800" cy="5632311"/>
          </a:xfrm>
          <a:prstGeom prst="rect">
            <a:avLst/>
          </a:prstGeom>
        </p:spPr>
        <p:txBody>
          <a:bodyPr wrap="square">
            <a:spAutoFit/>
          </a:bodyPr>
          <a:lstStyle/>
          <a:p>
            <a:pPr algn="just"/>
            <a:r>
              <a:rPr lang="en-US" dirty="0"/>
              <a:t>For each of the </a:t>
            </a:r>
            <a:r>
              <a:rPr lang="en-US" i="1" dirty="0"/>
              <a:t>update</a:t>
            </a:r>
            <a:r>
              <a:rPr lang="en-US" dirty="0"/>
              <a:t> operations (Insert, Delete, and Update), we consider what kinds of constraint violations may result from applying it and how we might choose to react.</a:t>
            </a:r>
          </a:p>
          <a:p>
            <a:pPr algn="just"/>
            <a:endParaRPr lang="en-US" dirty="0"/>
          </a:p>
          <a:p>
            <a:pPr algn="just"/>
            <a:r>
              <a:rPr lang="en-US" b="1" dirty="0"/>
              <a:t>The Insert Operation: </a:t>
            </a:r>
            <a:r>
              <a:rPr lang="en-US" dirty="0"/>
              <a:t>The </a:t>
            </a:r>
            <a:r>
              <a:rPr lang="en-US" b="1" dirty="0"/>
              <a:t>Insert operation </a:t>
            </a:r>
            <a:r>
              <a:rPr lang="en-US" dirty="0"/>
              <a:t>provides a list of attribute values for a new tuple t that is to be</a:t>
            </a:r>
            <a:r>
              <a:rPr lang="en-US" b="1" dirty="0"/>
              <a:t> </a:t>
            </a:r>
            <a:r>
              <a:rPr lang="en-US" dirty="0"/>
              <a:t>inserted into a relation R. Insert can violate any of the four types of constraints. </a:t>
            </a:r>
          </a:p>
          <a:p>
            <a:pPr algn="just">
              <a:buFont typeface="Wingdings" pitchFamily="2" charset="2"/>
              <a:buChar char="v"/>
            </a:pPr>
            <a:r>
              <a:rPr lang="en-US" dirty="0"/>
              <a:t> Domain constraints can be violated if an attribute value is given that does not appear in the corresponding domain or is not of the appropriate data type. </a:t>
            </a:r>
          </a:p>
          <a:p>
            <a:pPr algn="just">
              <a:buFont typeface="Wingdings" pitchFamily="2" charset="2"/>
              <a:buChar char="v"/>
            </a:pPr>
            <a:r>
              <a:rPr lang="en-US" dirty="0"/>
              <a:t> Key constraints can be violated if a key value in the new tuple t already exists in another tuple in the relation r(R). </a:t>
            </a:r>
          </a:p>
          <a:p>
            <a:pPr algn="just">
              <a:buFont typeface="Wingdings" pitchFamily="2" charset="2"/>
              <a:buChar char="v"/>
            </a:pPr>
            <a:r>
              <a:rPr lang="en-US" dirty="0"/>
              <a:t> Entity integrity can be violated if any part of the primary key of the new tuple t is NULL. </a:t>
            </a:r>
          </a:p>
          <a:p>
            <a:pPr algn="just">
              <a:buFont typeface="Wingdings" pitchFamily="2" charset="2"/>
              <a:buChar char="v"/>
            </a:pPr>
            <a:r>
              <a:rPr lang="en-US" dirty="0"/>
              <a:t> Referential integrity can be violated if the value of any foreign key in t refers to a tuple that does not exist in the referenced relation.</a:t>
            </a:r>
          </a:p>
          <a:p>
            <a:pPr algn="just">
              <a:buFont typeface="Wingdings" pitchFamily="2" charset="2"/>
              <a:buChar char="v"/>
            </a:pPr>
            <a:endParaRPr lang="en-US" dirty="0"/>
          </a:p>
          <a:p>
            <a:r>
              <a:rPr lang="en-US" b="1" dirty="0"/>
              <a:t>Ways of dealing with it: </a:t>
            </a:r>
          </a:p>
          <a:p>
            <a:pPr>
              <a:buFont typeface="Wingdings" pitchFamily="2" charset="2"/>
              <a:buChar char="ü"/>
            </a:pPr>
            <a:r>
              <a:rPr lang="en-US" b="1" dirty="0"/>
              <a:t> </a:t>
            </a:r>
            <a:r>
              <a:rPr lang="en-US" dirty="0"/>
              <a:t>If an insertion violates one or more constraints, the default option is to reject the insertion.</a:t>
            </a:r>
          </a:p>
          <a:p>
            <a:pPr>
              <a:buFont typeface="Wingdings" pitchFamily="2" charset="2"/>
              <a:buChar char="ü"/>
            </a:pPr>
            <a:r>
              <a:rPr lang="en-US" dirty="0"/>
              <a:t>Give user opportunity to try again with different attribute values.</a:t>
            </a:r>
          </a:p>
          <a:p>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685800"/>
          </a:xfrm>
          <a:prstGeom prst="rect">
            <a:avLst/>
          </a:prstGeom>
        </p:spPr>
        <p:txBody>
          <a:bodyPr>
            <a:normAutofit fontScale="85000" lnSpcReduction="20000"/>
          </a:bodyPr>
          <a:lstStyle/>
          <a:p>
            <a:pPr lvl="0" algn="ctr">
              <a:spcBef>
                <a:spcPct val="0"/>
              </a:spcBef>
            </a:pPr>
            <a:r>
              <a:rPr lang="en-US" sz="2800" b="1" dirty="0"/>
              <a:t>Update Operations , Transactions, and Dealing with Constraint Violations</a:t>
            </a:r>
          </a:p>
        </p:txBody>
      </p:sp>
      <p:sp>
        <p:nvSpPr>
          <p:cNvPr id="3" name="Rectangle 2"/>
          <p:cNvSpPr/>
          <p:nvPr/>
        </p:nvSpPr>
        <p:spPr>
          <a:xfrm>
            <a:off x="228600" y="838200"/>
            <a:ext cx="8686800" cy="5016758"/>
          </a:xfrm>
          <a:prstGeom prst="rect">
            <a:avLst/>
          </a:prstGeom>
        </p:spPr>
        <p:txBody>
          <a:bodyPr wrap="square">
            <a:spAutoFit/>
          </a:bodyPr>
          <a:lstStyle/>
          <a:p>
            <a:pPr algn="just">
              <a:spcBef>
                <a:spcPts val="600"/>
              </a:spcBef>
              <a:spcAft>
                <a:spcPts val="600"/>
              </a:spcAft>
            </a:pPr>
            <a:r>
              <a:rPr lang="en-US" sz="2000" b="1" dirty="0"/>
              <a:t>The Delete Operation: </a:t>
            </a:r>
            <a:r>
              <a:rPr lang="en-US" sz="2000" dirty="0"/>
              <a:t>The </a:t>
            </a:r>
            <a:r>
              <a:rPr lang="en-US" sz="2000" b="1" dirty="0"/>
              <a:t>Delete operation </a:t>
            </a:r>
            <a:r>
              <a:rPr lang="en-US" sz="2000" dirty="0"/>
              <a:t>can violate only referential integrity constraint. This occurs if the tuple being deleted is referenced by foreign keys from other tuples in the database.</a:t>
            </a:r>
          </a:p>
          <a:p>
            <a:pPr algn="just">
              <a:spcBef>
                <a:spcPts val="600"/>
              </a:spcBef>
              <a:spcAft>
                <a:spcPts val="600"/>
              </a:spcAft>
            </a:pPr>
            <a:endParaRPr lang="en-US" sz="2000" dirty="0"/>
          </a:p>
          <a:p>
            <a:pPr algn="just">
              <a:spcBef>
                <a:spcPts val="600"/>
              </a:spcBef>
              <a:spcAft>
                <a:spcPts val="600"/>
              </a:spcAft>
            </a:pPr>
            <a:r>
              <a:rPr lang="en-US" sz="2000" b="1" dirty="0"/>
              <a:t>Ways of dealing with it:  </a:t>
            </a:r>
            <a:r>
              <a:rPr lang="en-US" sz="2000" dirty="0"/>
              <a:t>Several options are available if a deletion operation causes a violation.</a:t>
            </a:r>
          </a:p>
          <a:p>
            <a:pPr algn="just">
              <a:spcBef>
                <a:spcPts val="600"/>
              </a:spcBef>
              <a:spcAft>
                <a:spcPts val="600"/>
              </a:spcAft>
              <a:buFont typeface="Wingdings" pitchFamily="2" charset="2"/>
              <a:buChar char="ü"/>
            </a:pPr>
            <a:r>
              <a:rPr lang="en-US" sz="2000" dirty="0"/>
              <a:t> The first option, called </a:t>
            </a:r>
            <a:r>
              <a:rPr lang="en-US" sz="2000" b="1" dirty="0"/>
              <a:t>restrict, </a:t>
            </a:r>
            <a:r>
              <a:rPr lang="en-US" sz="2000" dirty="0"/>
              <a:t>is to reject the deletion.</a:t>
            </a:r>
          </a:p>
          <a:p>
            <a:pPr algn="just">
              <a:spcBef>
                <a:spcPts val="600"/>
              </a:spcBef>
              <a:spcAft>
                <a:spcPts val="600"/>
              </a:spcAft>
              <a:buFont typeface="Wingdings" pitchFamily="2" charset="2"/>
              <a:buChar char="ü"/>
            </a:pPr>
            <a:r>
              <a:rPr lang="en-US" sz="2000" dirty="0"/>
              <a:t> The second option, called </a:t>
            </a:r>
            <a:r>
              <a:rPr lang="en-US" sz="2000" b="1" dirty="0"/>
              <a:t>cascade, </a:t>
            </a:r>
            <a:r>
              <a:rPr lang="en-US" sz="2000" dirty="0"/>
              <a:t>is to attempt to cascade (or propagate) the deletion by deleting tuples that reference the tuple that is being deleted.</a:t>
            </a:r>
          </a:p>
          <a:p>
            <a:pPr algn="just">
              <a:spcBef>
                <a:spcPts val="600"/>
              </a:spcBef>
              <a:spcAft>
                <a:spcPts val="600"/>
              </a:spcAft>
              <a:buFont typeface="Wingdings" pitchFamily="2" charset="2"/>
              <a:buChar char="ü"/>
            </a:pPr>
            <a:r>
              <a:rPr lang="en-US" sz="2000" dirty="0"/>
              <a:t> The third option, called </a:t>
            </a:r>
            <a:r>
              <a:rPr lang="en-US" sz="2000" b="1" dirty="0"/>
              <a:t>set null or set default, </a:t>
            </a:r>
            <a:r>
              <a:rPr lang="en-US" sz="2000" dirty="0"/>
              <a:t>is to modify the referencing attribute values that cause the violation; each such value is either set to NULL or changed to reference another default valid tuple.</a:t>
            </a:r>
          </a:p>
          <a:p>
            <a:pPr algn="just">
              <a:spcBef>
                <a:spcPts val="600"/>
              </a:spcBef>
              <a:spcAft>
                <a:spcPts val="600"/>
              </a:spcAft>
              <a:buFont typeface="Wingdings" pitchFamily="2" charset="2"/>
              <a:buChar char="ü"/>
            </a:pPr>
            <a:r>
              <a:rPr lang="en-US" sz="2000" dirty="0"/>
              <a:t> Combinations of these three options are also possible.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685800"/>
          </a:xfrm>
          <a:prstGeom prst="rect">
            <a:avLst/>
          </a:prstGeom>
        </p:spPr>
        <p:txBody>
          <a:bodyPr>
            <a:normAutofit fontScale="85000" lnSpcReduction="20000"/>
          </a:bodyPr>
          <a:lstStyle/>
          <a:p>
            <a:pPr lvl="0" algn="ctr">
              <a:spcBef>
                <a:spcPct val="0"/>
              </a:spcBef>
            </a:pPr>
            <a:r>
              <a:rPr lang="en-US" sz="2800" b="1" dirty="0"/>
              <a:t>Update Operations , Transactions, and Dealing with Constraint Violations</a:t>
            </a:r>
          </a:p>
        </p:txBody>
      </p:sp>
      <p:sp>
        <p:nvSpPr>
          <p:cNvPr id="3" name="Rectangle 2"/>
          <p:cNvSpPr/>
          <p:nvPr/>
        </p:nvSpPr>
        <p:spPr>
          <a:xfrm>
            <a:off x="228600" y="838200"/>
            <a:ext cx="8686800" cy="5632311"/>
          </a:xfrm>
          <a:prstGeom prst="rect">
            <a:avLst/>
          </a:prstGeom>
        </p:spPr>
        <p:txBody>
          <a:bodyPr wrap="square">
            <a:spAutoFit/>
          </a:bodyPr>
          <a:lstStyle/>
          <a:p>
            <a:pPr algn="just">
              <a:spcBef>
                <a:spcPts val="600"/>
              </a:spcBef>
              <a:spcAft>
                <a:spcPts val="600"/>
              </a:spcAft>
            </a:pPr>
            <a:r>
              <a:rPr lang="en-US" sz="2000" b="1" dirty="0"/>
              <a:t>The Update Operation: </a:t>
            </a:r>
            <a:r>
              <a:rPr lang="en-US" sz="2000" dirty="0"/>
              <a:t>The </a:t>
            </a:r>
            <a:r>
              <a:rPr lang="en-US" sz="2000" b="1" dirty="0"/>
              <a:t>Update (or Modify) operation </a:t>
            </a:r>
            <a:r>
              <a:rPr lang="en-US" sz="2000" dirty="0"/>
              <a:t>is used to change the values of one or more</a:t>
            </a:r>
            <a:r>
              <a:rPr lang="en-US" sz="2000" b="1" dirty="0"/>
              <a:t> </a:t>
            </a:r>
            <a:r>
              <a:rPr lang="en-US" sz="2000" dirty="0"/>
              <a:t>attributes in a tuple (or tuples) of some relation </a:t>
            </a:r>
            <a:r>
              <a:rPr lang="en-US" sz="2000" i="1" dirty="0"/>
              <a:t>R. It is necessary to specify a condition </a:t>
            </a:r>
            <a:r>
              <a:rPr lang="en-US" sz="2000" dirty="0"/>
              <a:t>on the attributes of the relation to select the tuple (or tuples) to be modified.</a:t>
            </a:r>
          </a:p>
          <a:p>
            <a:pPr lvl="0" algn="just">
              <a:spcBef>
                <a:spcPts val="600"/>
              </a:spcBef>
              <a:spcAft>
                <a:spcPts val="600"/>
              </a:spcAft>
              <a:buFont typeface="Wingdings" pitchFamily="2" charset="2"/>
              <a:buChar char="v"/>
            </a:pPr>
            <a:r>
              <a:rPr lang="en-US" sz="2000" dirty="0"/>
              <a:t> Key constraint violation: The primary key is changed so as to become same as another tuple‘s key. </a:t>
            </a:r>
          </a:p>
          <a:p>
            <a:pPr lvl="0" algn="just">
              <a:spcBef>
                <a:spcPts val="600"/>
              </a:spcBef>
              <a:spcAft>
                <a:spcPts val="600"/>
              </a:spcAft>
              <a:buFont typeface="Wingdings" pitchFamily="2" charset="2"/>
              <a:buChar char="v"/>
            </a:pPr>
            <a:r>
              <a:rPr lang="en-US" sz="2000" dirty="0"/>
              <a:t> Referential integrity violation: </a:t>
            </a:r>
          </a:p>
          <a:p>
            <a:pPr marL="685800" lvl="0" algn="just">
              <a:spcBef>
                <a:spcPts val="600"/>
              </a:spcBef>
              <a:spcAft>
                <a:spcPts val="600"/>
              </a:spcAft>
              <a:buFont typeface="Courier New" pitchFamily="49" charset="0"/>
              <a:buChar char="o"/>
            </a:pPr>
            <a:r>
              <a:rPr lang="en-US" sz="2000" dirty="0"/>
              <a:t>	Foreign key is changed and new one refers to nonexistent tuple.</a:t>
            </a:r>
          </a:p>
          <a:p>
            <a:pPr marL="685800" lvl="0" algn="just">
              <a:spcBef>
                <a:spcPts val="600"/>
              </a:spcBef>
              <a:spcAft>
                <a:spcPts val="600"/>
              </a:spcAft>
              <a:buFont typeface="Courier New" pitchFamily="49" charset="0"/>
              <a:buChar char="o"/>
            </a:pPr>
            <a:r>
              <a:rPr lang="en-US" sz="2000" dirty="0"/>
              <a:t>	Primary key is changed and now other tuples that had referred to this one 	violate the constraint.</a:t>
            </a:r>
          </a:p>
          <a:p>
            <a:pPr algn="just">
              <a:spcBef>
                <a:spcPts val="600"/>
              </a:spcBef>
              <a:spcAft>
                <a:spcPts val="600"/>
              </a:spcAft>
            </a:pPr>
            <a:endParaRPr lang="en-US" sz="2000" b="1" dirty="0"/>
          </a:p>
          <a:p>
            <a:pPr algn="just">
              <a:spcBef>
                <a:spcPts val="600"/>
              </a:spcBef>
              <a:spcAft>
                <a:spcPts val="600"/>
              </a:spcAft>
            </a:pPr>
            <a:r>
              <a:rPr lang="en-US" sz="2000" b="1" dirty="0"/>
              <a:t>Ways of dealing with it: </a:t>
            </a:r>
            <a:r>
              <a:rPr lang="en-US" sz="2000" dirty="0"/>
              <a:t>Modifying a primary key value is similar to deleting one tuple and inserting another in its place because we use the primary key to identify tuples. Hence, the solutions discussed with </a:t>
            </a:r>
            <a:r>
              <a:rPr lang="en-US" sz="2000" b="1" dirty="0"/>
              <a:t>INSERT operation  &amp; DELETE operation </a:t>
            </a:r>
            <a:r>
              <a:rPr lang="en-US" sz="2000" dirty="0"/>
              <a:t>are used to deal with </a:t>
            </a:r>
            <a:r>
              <a:rPr lang="en-US" sz="2000" b="1" dirty="0"/>
              <a:t>Update Operation.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685800"/>
          </a:xfrm>
          <a:prstGeom prst="rect">
            <a:avLst/>
          </a:prstGeom>
        </p:spPr>
        <p:txBody>
          <a:bodyPr>
            <a:normAutofit fontScale="85000" lnSpcReduction="20000"/>
          </a:bodyPr>
          <a:lstStyle/>
          <a:p>
            <a:pPr lvl="0" algn="ctr">
              <a:spcBef>
                <a:spcPct val="0"/>
              </a:spcBef>
            </a:pPr>
            <a:r>
              <a:rPr lang="en-US" sz="2800" b="1" dirty="0"/>
              <a:t>Update Operations , Transactions, and Dealing with Constraint Violations</a:t>
            </a:r>
          </a:p>
        </p:txBody>
      </p:sp>
      <p:sp>
        <p:nvSpPr>
          <p:cNvPr id="3" name="Rectangle 2"/>
          <p:cNvSpPr/>
          <p:nvPr/>
        </p:nvSpPr>
        <p:spPr>
          <a:xfrm>
            <a:off x="228600" y="838200"/>
            <a:ext cx="8686800" cy="5016758"/>
          </a:xfrm>
          <a:prstGeom prst="rect">
            <a:avLst/>
          </a:prstGeom>
        </p:spPr>
        <p:txBody>
          <a:bodyPr wrap="square">
            <a:spAutoFit/>
          </a:bodyPr>
          <a:lstStyle/>
          <a:p>
            <a:pPr algn="just">
              <a:spcBef>
                <a:spcPts val="600"/>
              </a:spcBef>
              <a:spcAft>
                <a:spcPts val="600"/>
              </a:spcAft>
            </a:pPr>
            <a:r>
              <a:rPr lang="en-US" sz="2000" b="1" dirty="0"/>
              <a:t>The Transaction Concept: </a:t>
            </a:r>
          </a:p>
          <a:p>
            <a:pPr algn="just">
              <a:spcBef>
                <a:spcPts val="600"/>
              </a:spcBef>
              <a:spcAft>
                <a:spcPts val="600"/>
              </a:spcAft>
              <a:buFont typeface="Wingdings" pitchFamily="2" charset="2"/>
              <a:buChar char="q"/>
            </a:pPr>
            <a:r>
              <a:rPr lang="en-US" sz="2000" b="1" dirty="0"/>
              <a:t> </a:t>
            </a:r>
            <a:r>
              <a:rPr lang="en-US" sz="2000" dirty="0"/>
              <a:t>A </a:t>
            </a:r>
            <a:r>
              <a:rPr lang="en-US" sz="2000" b="1" dirty="0"/>
              <a:t>transaction </a:t>
            </a:r>
            <a:r>
              <a:rPr lang="en-US" sz="2000" dirty="0"/>
              <a:t>is an executing program (logical unit of work) that includes some database operations, such as reading from the database, or applying insertions, deletions, or updates to the database. (such as what might be required to reserve several seats on an airplane flight).</a:t>
            </a:r>
          </a:p>
          <a:p>
            <a:pPr algn="just">
              <a:spcBef>
                <a:spcPts val="600"/>
              </a:spcBef>
              <a:spcAft>
                <a:spcPts val="600"/>
              </a:spcAft>
              <a:buFont typeface="Wingdings" pitchFamily="2" charset="2"/>
              <a:buChar char="q"/>
            </a:pPr>
            <a:r>
              <a:rPr lang="en-US" sz="2000" dirty="0"/>
              <a:t> At the end of the transaction, it must leave the database in a valid or consistent state that satisfies all the constraints specified on the database schema.</a:t>
            </a:r>
          </a:p>
          <a:p>
            <a:pPr algn="just">
              <a:spcBef>
                <a:spcPts val="600"/>
              </a:spcBef>
              <a:spcAft>
                <a:spcPts val="600"/>
              </a:spcAft>
              <a:buFont typeface="Wingdings" pitchFamily="2" charset="2"/>
              <a:buChar char="q"/>
            </a:pPr>
            <a:r>
              <a:rPr lang="en-US" sz="2000" dirty="0"/>
              <a:t> This concept is relevant in the context where multiple users and/or</a:t>
            </a:r>
            <a:r>
              <a:rPr lang="en-US" sz="2000" b="1" dirty="0"/>
              <a:t> </a:t>
            </a:r>
            <a:r>
              <a:rPr lang="en-US" sz="2000" dirty="0"/>
              <a:t>application programs are accessing and updating the database concurrently. </a:t>
            </a:r>
          </a:p>
          <a:p>
            <a:pPr algn="just">
              <a:spcBef>
                <a:spcPts val="600"/>
              </a:spcBef>
              <a:spcAft>
                <a:spcPts val="600"/>
              </a:spcAft>
              <a:buFont typeface="Wingdings" pitchFamily="2" charset="2"/>
              <a:buChar char="q"/>
            </a:pPr>
            <a:r>
              <a:rPr lang="en-US" sz="2000" dirty="0"/>
              <a:t> The point is that, even though several transactions might be processed concurrently, the end result must be as though the transactions were carried out sequentially. (Example of simultaneous withdrawals from same checking account.)</a:t>
            </a:r>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400" b="1" dirty="0"/>
              <a:t>Relational Algebra</a:t>
            </a:r>
            <a:endParaRPr lang="en-US" sz="2800" b="1" dirty="0"/>
          </a:p>
        </p:txBody>
      </p:sp>
      <p:sp>
        <p:nvSpPr>
          <p:cNvPr id="3" name="Rectangle 2"/>
          <p:cNvSpPr/>
          <p:nvPr/>
        </p:nvSpPr>
        <p:spPr>
          <a:xfrm>
            <a:off x="228600" y="609600"/>
            <a:ext cx="8686800" cy="6124754"/>
          </a:xfrm>
          <a:prstGeom prst="rect">
            <a:avLst/>
          </a:prstGeom>
        </p:spPr>
        <p:txBody>
          <a:bodyPr wrap="square">
            <a:spAutoFit/>
          </a:bodyPr>
          <a:lstStyle/>
          <a:p>
            <a:pPr algn="just">
              <a:buFont typeface="Arial" pitchFamily="34" charset="0"/>
              <a:buChar char="•"/>
            </a:pPr>
            <a:r>
              <a:rPr lang="en-US" dirty="0"/>
              <a:t> </a:t>
            </a:r>
            <a:r>
              <a:rPr lang="en-US" sz="2000" dirty="0"/>
              <a:t>The basic set of operations for the formal relational model is the relational algebra.</a:t>
            </a:r>
          </a:p>
          <a:p>
            <a:pPr algn="just">
              <a:buFont typeface="Arial" pitchFamily="34" charset="0"/>
              <a:buChar char="•"/>
            </a:pPr>
            <a:r>
              <a:rPr lang="en-US" sz="2000" dirty="0"/>
              <a:t> The algebra operations produce new relations, which can be further manipulated using operations of the same algebra. </a:t>
            </a:r>
          </a:p>
          <a:p>
            <a:pPr algn="just">
              <a:buFont typeface="Arial" pitchFamily="34" charset="0"/>
              <a:buChar char="•"/>
            </a:pPr>
            <a:r>
              <a:rPr lang="en-US" sz="2000" dirty="0"/>
              <a:t>A sequence of relational algebra operations forms a relational algebra expression, whose result will also be a relation that represents the result of a database query.</a:t>
            </a:r>
          </a:p>
          <a:p>
            <a:pPr algn="just">
              <a:buFont typeface="Arial" pitchFamily="34" charset="0"/>
              <a:buChar char="•"/>
            </a:pPr>
            <a:endParaRPr lang="en-US" b="1" dirty="0"/>
          </a:p>
          <a:p>
            <a:pPr algn="just"/>
            <a:r>
              <a:rPr lang="en-US" b="1" dirty="0"/>
              <a:t>Unary Relational Operations:</a:t>
            </a:r>
          </a:p>
          <a:p>
            <a:pPr algn="just"/>
            <a:r>
              <a:rPr lang="en-US" b="1" dirty="0"/>
              <a:t>SELECT and PROJECT</a:t>
            </a:r>
          </a:p>
          <a:p>
            <a:pPr algn="just"/>
            <a:endParaRPr lang="en-US" dirty="0"/>
          </a:p>
          <a:p>
            <a:pPr algn="just"/>
            <a:r>
              <a:rPr lang="en-US" b="1" dirty="0"/>
              <a:t>The SELECT Operation:  </a:t>
            </a:r>
            <a:r>
              <a:rPr lang="en-US" dirty="0"/>
              <a:t>It is denoted by </a:t>
            </a:r>
            <a:r>
              <a:rPr lang="en-US" sz="2000" dirty="0"/>
              <a:t>the symbol </a:t>
            </a:r>
            <a:r>
              <a:rPr lang="el-GR" sz="2000" b="1" dirty="0"/>
              <a:t>σ (</a:t>
            </a:r>
            <a:r>
              <a:rPr lang="en-US" sz="2000" b="1" dirty="0"/>
              <a:t>sigma)</a:t>
            </a:r>
          </a:p>
          <a:p>
            <a:pPr algn="just"/>
            <a:r>
              <a:rPr lang="en-US" sz="2000" dirty="0"/>
              <a:t>	The SELECT operation is used to choose a </a:t>
            </a:r>
            <a:r>
              <a:rPr lang="en-US" sz="2000" i="1" dirty="0"/>
              <a:t>subset of the tuples from a relation that </a:t>
            </a:r>
            <a:r>
              <a:rPr lang="en-US" sz="2000" dirty="0"/>
              <a:t>satisfies a </a:t>
            </a:r>
            <a:r>
              <a:rPr lang="en-US" sz="2000" b="1" dirty="0"/>
              <a:t>selection condition. </a:t>
            </a:r>
            <a:r>
              <a:rPr lang="en-US" sz="2000" dirty="0"/>
              <a:t>We can consider the SELECT operation to be a </a:t>
            </a:r>
            <a:r>
              <a:rPr lang="en-US" sz="2000" i="1" dirty="0"/>
              <a:t>filter </a:t>
            </a:r>
            <a:r>
              <a:rPr lang="en-US" sz="2000" dirty="0"/>
              <a:t>that keeps only those tuples that satisfy a qualifying condition.</a:t>
            </a:r>
          </a:p>
          <a:p>
            <a:r>
              <a:rPr lang="en-US" sz="2000" dirty="0"/>
              <a:t>	The SELECT operation can also be visualized as a </a:t>
            </a:r>
            <a:r>
              <a:rPr lang="en-US" sz="2000" i="1" dirty="0"/>
              <a:t>horizontal partition of the relation into two sets of tuples—those tuples that satisfy the condition </a:t>
            </a:r>
            <a:r>
              <a:rPr lang="en-US" sz="2000" dirty="0"/>
              <a:t>and are selected, and those tuples that do not satisfy the condition and are filtered out.</a:t>
            </a:r>
            <a:endParaRPr 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400" b="1" dirty="0"/>
              <a:t>Relational Algebra </a:t>
            </a:r>
            <a:r>
              <a:rPr lang="en-US" sz="2000" b="1" dirty="0"/>
              <a:t>- The SELECT Operation</a:t>
            </a:r>
          </a:p>
        </p:txBody>
      </p:sp>
      <p:sp>
        <p:nvSpPr>
          <p:cNvPr id="3" name="Rectangle 2"/>
          <p:cNvSpPr/>
          <p:nvPr/>
        </p:nvSpPr>
        <p:spPr>
          <a:xfrm>
            <a:off x="228600" y="609600"/>
            <a:ext cx="8686800" cy="5878532"/>
          </a:xfrm>
          <a:prstGeom prst="rect">
            <a:avLst/>
          </a:prstGeom>
        </p:spPr>
        <p:txBody>
          <a:bodyPr wrap="square">
            <a:spAutoFit/>
          </a:bodyPr>
          <a:lstStyle/>
          <a:p>
            <a:pPr algn="just"/>
            <a:r>
              <a:rPr lang="en-US" dirty="0"/>
              <a:t>For example:</a:t>
            </a:r>
          </a:p>
          <a:p>
            <a:pPr algn="just"/>
            <a:r>
              <a:rPr lang="en-US" dirty="0"/>
              <a:t>1. To select the EMPLOYEE tuples whose department is 4</a:t>
            </a:r>
          </a:p>
          <a:p>
            <a:pPr algn="just"/>
            <a:r>
              <a:rPr lang="el-GR" sz="2000" dirty="0"/>
              <a:t>σ</a:t>
            </a:r>
            <a:r>
              <a:rPr lang="en-US" sz="2000" baseline="-25000" dirty="0" err="1"/>
              <a:t>Dno</a:t>
            </a:r>
            <a:r>
              <a:rPr lang="en-US" sz="2000" baseline="-25000" dirty="0"/>
              <a:t>=4</a:t>
            </a:r>
            <a:r>
              <a:rPr lang="en-US" sz="2000" dirty="0"/>
              <a:t>(EMPLOYEE)</a:t>
            </a:r>
          </a:p>
          <a:p>
            <a:pPr algn="just"/>
            <a:r>
              <a:rPr lang="en-US" sz="2000" dirty="0"/>
              <a:t>2. To select the EMPLOYEE tuples of those whose salary is greater than $30,000.</a:t>
            </a:r>
          </a:p>
          <a:p>
            <a:pPr algn="just"/>
            <a:r>
              <a:rPr lang="el-GR" sz="2000" dirty="0"/>
              <a:t>σ</a:t>
            </a:r>
            <a:r>
              <a:rPr lang="en-US" sz="2000" baseline="-25000" dirty="0"/>
              <a:t>Salary&gt;30000</a:t>
            </a:r>
            <a:r>
              <a:rPr lang="en-US" sz="2000" dirty="0"/>
              <a:t>(EMPLOYEE)</a:t>
            </a:r>
          </a:p>
          <a:p>
            <a:pPr algn="just"/>
            <a:endParaRPr lang="en-US" sz="2000" b="1" dirty="0"/>
          </a:p>
          <a:p>
            <a:pPr algn="just"/>
            <a:r>
              <a:rPr lang="en-US" sz="2000" dirty="0"/>
              <a:t>The symbol σ (sigma) is used to denote the SELECT operator and the selection</a:t>
            </a:r>
          </a:p>
          <a:p>
            <a:pPr algn="just"/>
            <a:r>
              <a:rPr lang="en-US" sz="2000" dirty="0"/>
              <a:t>condition is a Boolean expression (condition) specified on the attributes of</a:t>
            </a:r>
          </a:p>
          <a:p>
            <a:pPr algn="just"/>
            <a:r>
              <a:rPr lang="en-US" sz="2000" dirty="0"/>
              <a:t>relation </a:t>
            </a:r>
            <a:r>
              <a:rPr lang="en-US" sz="2000" i="1" dirty="0"/>
              <a:t>R. </a:t>
            </a:r>
            <a:r>
              <a:rPr lang="en-US" sz="2000" dirty="0"/>
              <a:t>The Boolean expression specified in &lt;selection condition&gt; is made up of a number of clauses of the form</a:t>
            </a:r>
          </a:p>
          <a:p>
            <a:pPr algn="just"/>
            <a:r>
              <a:rPr lang="en-US" sz="2000" b="1" dirty="0"/>
              <a:t>&lt;attribute name&gt; &lt;comparison op&gt; &lt;constant value&gt;</a:t>
            </a:r>
          </a:p>
          <a:p>
            <a:pPr algn="ctr"/>
            <a:r>
              <a:rPr lang="en-US" sz="2000" b="1" dirty="0"/>
              <a:t>or</a:t>
            </a:r>
          </a:p>
          <a:p>
            <a:pPr algn="just"/>
            <a:r>
              <a:rPr lang="en-US" sz="2000" b="1" dirty="0"/>
              <a:t>&lt;attribute name&gt; &lt;comparison op&gt; &lt;attribute name&gt;</a:t>
            </a:r>
          </a:p>
          <a:p>
            <a:pPr algn="just"/>
            <a:r>
              <a:rPr lang="en-US" sz="2000" dirty="0"/>
              <a:t>where &lt;attribute name&gt; is the name of an attribute of </a:t>
            </a:r>
            <a:r>
              <a:rPr lang="en-US" sz="2000" i="1" dirty="0"/>
              <a:t>R, &lt;comparison op&gt; is normally </a:t>
            </a:r>
            <a:r>
              <a:rPr lang="en-US" sz="2000" dirty="0"/>
              <a:t>one of the operators {=, &lt;, ≤, &gt;, ≥, ≠}, and &lt;constant value&gt; is a constant value from the attribute domain. Clauses can be connected by the standard Boolean operators </a:t>
            </a:r>
            <a:r>
              <a:rPr lang="en-US" sz="2000" i="1" dirty="0"/>
              <a:t>and, or, and not to form a general selection condition.</a:t>
            </a:r>
            <a:endParaRPr lang="en-US"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800" b="1" dirty="0"/>
              <a:t>Relational Algebra </a:t>
            </a:r>
            <a:r>
              <a:rPr lang="en-US" sz="2400" b="1" dirty="0"/>
              <a:t>- The SELECT Operation</a:t>
            </a:r>
          </a:p>
        </p:txBody>
      </p:sp>
      <p:sp>
        <p:nvSpPr>
          <p:cNvPr id="3" name="Rectangle 2"/>
          <p:cNvSpPr/>
          <p:nvPr/>
        </p:nvSpPr>
        <p:spPr>
          <a:xfrm>
            <a:off x="228600" y="609600"/>
            <a:ext cx="8686800" cy="3539430"/>
          </a:xfrm>
          <a:prstGeom prst="rect">
            <a:avLst/>
          </a:prstGeom>
        </p:spPr>
        <p:txBody>
          <a:bodyPr wrap="square">
            <a:spAutoFit/>
          </a:bodyPr>
          <a:lstStyle/>
          <a:p>
            <a:pPr algn="just"/>
            <a:r>
              <a:rPr lang="en-US" sz="2000" dirty="0"/>
              <a:t>For example, to select the tuples for all employees who either work in department 4 and make over $25,000 per year, or work in department 5 and make over $30,000, we can specify the following SELECT operation:</a:t>
            </a:r>
          </a:p>
          <a:p>
            <a:pPr algn="just"/>
            <a:r>
              <a:rPr lang="en-US" sz="2400" dirty="0"/>
              <a:t>σ</a:t>
            </a:r>
            <a:r>
              <a:rPr lang="en-US" sz="2000" baseline="-25000" dirty="0"/>
              <a:t>(</a:t>
            </a:r>
            <a:r>
              <a:rPr lang="en-US" sz="2000" baseline="-25000" dirty="0" err="1"/>
              <a:t>Dno</a:t>
            </a:r>
            <a:r>
              <a:rPr lang="en-US" sz="2000" baseline="-25000" dirty="0"/>
              <a:t>=4 AND Salary&gt;25000) OR (</a:t>
            </a:r>
            <a:r>
              <a:rPr lang="en-US" sz="2000" baseline="-25000" dirty="0" err="1"/>
              <a:t>Dno</a:t>
            </a:r>
            <a:r>
              <a:rPr lang="en-US" sz="2000" baseline="-25000" dirty="0"/>
              <a:t>=5 AND Salary&gt;30000)</a:t>
            </a:r>
            <a:r>
              <a:rPr lang="en-US" sz="2000" dirty="0"/>
              <a:t>(EMPLOYEE)</a:t>
            </a:r>
          </a:p>
          <a:p>
            <a:pPr algn="just"/>
            <a:r>
              <a:rPr lang="en-US" sz="2000" dirty="0"/>
              <a:t> </a:t>
            </a:r>
          </a:p>
          <a:p>
            <a:pPr algn="just"/>
            <a:r>
              <a:rPr lang="en-US" sz="2000" dirty="0"/>
              <a:t>The result is shown below</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p:txBody>
      </p:sp>
      <p:pic>
        <p:nvPicPr>
          <p:cNvPr id="1026" name="Picture 2"/>
          <p:cNvPicPr>
            <a:picLocks noChangeAspect="1" noChangeArrowheads="1"/>
          </p:cNvPicPr>
          <p:nvPr/>
        </p:nvPicPr>
        <p:blipFill>
          <a:blip r:embed="rId2"/>
          <a:srcRect/>
          <a:stretch>
            <a:fillRect/>
          </a:stretch>
        </p:blipFill>
        <p:spPr bwMode="auto">
          <a:xfrm>
            <a:off x="381000" y="2667000"/>
            <a:ext cx="8042031" cy="1447800"/>
          </a:xfrm>
          <a:prstGeom prst="rect">
            <a:avLst/>
          </a:prstGeom>
          <a:noFill/>
          <a:ln w="9525">
            <a:noFill/>
            <a:miter lim="800000"/>
            <a:headEnd/>
            <a:tailEnd/>
          </a:ln>
          <a:effectLst/>
        </p:spPr>
      </p:pic>
      <p:sp>
        <p:nvSpPr>
          <p:cNvPr id="5" name="Rectangle 4"/>
          <p:cNvSpPr/>
          <p:nvPr/>
        </p:nvSpPr>
        <p:spPr>
          <a:xfrm>
            <a:off x="304800" y="4191000"/>
            <a:ext cx="8382000" cy="1938992"/>
          </a:xfrm>
          <a:prstGeom prst="rect">
            <a:avLst/>
          </a:prstGeom>
        </p:spPr>
        <p:txBody>
          <a:bodyPr wrap="square">
            <a:spAutoFit/>
          </a:bodyPr>
          <a:lstStyle/>
          <a:p>
            <a:pPr algn="just"/>
            <a:r>
              <a:rPr lang="en-US" sz="2000" dirty="0"/>
              <a:t>The SELECT operator is </a:t>
            </a:r>
            <a:r>
              <a:rPr lang="en-US" sz="2000" b="1" dirty="0"/>
              <a:t>unary; </a:t>
            </a:r>
            <a:r>
              <a:rPr lang="en-US" sz="2000" dirty="0"/>
              <a:t>that is, it is applied to a single relation. Moreover, the selection operation is applied to </a:t>
            </a:r>
            <a:r>
              <a:rPr lang="en-US" sz="2000" i="1" dirty="0"/>
              <a:t>each tuple individually; hence, selection conditions </a:t>
            </a:r>
            <a:r>
              <a:rPr lang="en-US" sz="2000" dirty="0"/>
              <a:t>cannot involve more than one tuple. The </a:t>
            </a:r>
            <a:r>
              <a:rPr lang="en-US" sz="2000" b="1" dirty="0"/>
              <a:t>degree </a:t>
            </a:r>
            <a:r>
              <a:rPr lang="en-US" sz="2000" dirty="0"/>
              <a:t>of the relation resulting from</a:t>
            </a:r>
            <a:r>
              <a:rPr lang="en-US" sz="2000" b="1" dirty="0"/>
              <a:t> </a:t>
            </a:r>
            <a:r>
              <a:rPr lang="en-US" sz="2000" dirty="0"/>
              <a:t>a SELECT operation—its number of attributes—is the same as the degree of </a:t>
            </a:r>
            <a:r>
              <a:rPr lang="en-US" sz="2000" i="1" dirty="0"/>
              <a:t>R. The </a:t>
            </a:r>
            <a:r>
              <a:rPr lang="en-US" sz="2000" dirty="0"/>
              <a:t>number of tuples in the resulting relation is always </a:t>
            </a:r>
            <a:r>
              <a:rPr lang="en-US" sz="2000" i="1" dirty="0"/>
              <a:t>less than or equal to the number </a:t>
            </a:r>
            <a:r>
              <a:rPr lang="en-US" sz="2000" dirty="0"/>
              <a:t>of tuples in </a:t>
            </a:r>
            <a:r>
              <a:rPr lang="en-US" sz="2000" i="1" dirty="0"/>
              <a:t>R.</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800" b="1" dirty="0"/>
              <a:t>Relational Algebra </a:t>
            </a:r>
            <a:r>
              <a:rPr lang="en-US" sz="2400" b="1" dirty="0"/>
              <a:t>- The SELECT Operation</a:t>
            </a:r>
          </a:p>
        </p:txBody>
      </p:sp>
      <p:sp>
        <p:nvSpPr>
          <p:cNvPr id="3" name="Rectangle 2"/>
          <p:cNvSpPr/>
          <p:nvPr/>
        </p:nvSpPr>
        <p:spPr>
          <a:xfrm>
            <a:off x="228600" y="609600"/>
            <a:ext cx="8686800" cy="4832092"/>
          </a:xfrm>
          <a:prstGeom prst="rect">
            <a:avLst/>
          </a:prstGeom>
        </p:spPr>
        <p:txBody>
          <a:bodyPr wrap="square">
            <a:spAutoFit/>
          </a:bodyPr>
          <a:lstStyle/>
          <a:p>
            <a:pPr algn="just"/>
            <a:r>
              <a:rPr lang="en-US" sz="2400" dirty="0"/>
              <a:t>The SELECT operation is </a:t>
            </a:r>
            <a:r>
              <a:rPr lang="en-US" sz="2400" b="1" dirty="0"/>
              <a:t>commutative,</a:t>
            </a:r>
            <a:r>
              <a:rPr lang="en-US" sz="2400" dirty="0"/>
              <a:t> that is,</a:t>
            </a:r>
          </a:p>
          <a:p>
            <a:pPr algn="just"/>
            <a:r>
              <a:rPr lang="pt-BR" sz="2400" dirty="0"/>
              <a:t>σ</a:t>
            </a:r>
            <a:r>
              <a:rPr lang="pt-BR" sz="2400" baseline="-25000" dirty="0"/>
              <a:t>&lt;cond1&gt;</a:t>
            </a:r>
            <a:r>
              <a:rPr lang="pt-BR" sz="2400" dirty="0"/>
              <a:t>(σ</a:t>
            </a:r>
            <a:r>
              <a:rPr lang="pt-BR" sz="2400" baseline="-25000" dirty="0"/>
              <a:t>&lt;cond2&gt;</a:t>
            </a:r>
            <a:r>
              <a:rPr lang="pt-BR" sz="2400" dirty="0"/>
              <a:t>(</a:t>
            </a:r>
            <a:r>
              <a:rPr lang="pt-BR" sz="2400" i="1" dirty="0"/>
              <a:t>R)) = σ</a:t>
            </a:r>
            <a:r>
              <a:rPr lang="pt-BR" sz="2400" i="1" baseline="-25000" dirty="0"/>
              <a:t>&lt;cond2&gt;</a:t>
            </a:r>
            <a:r>
              <a:rPr lang="pt-BR" sz="2400" i="1" dirty="0"/>
              <a:t>(σ</a:t>
            </a:r>
            <a:r>
              <a:rPr lang="pt-BR" sz="2400" i="1" baseline="-25000" dirty="0"/>
              <a:t>&lt;cond1&gt;</a:t>
            </a:r>
            <a:r>
              <a:rPr lang="pt-BR" sz="2400" i="1" dirty="0"/>
              <a:t>(R))</a:t>
            </a:r>
            <a:endParaRPr lang="en-US" sz="2400" dirty="0"/>
          </a:p>
          <a:p>
            <a:pPr algn="just"/>
            <a:endParaRPr lang="en-US" sz="2400" dirty="0"/>
          </a:p>
          <a:p>
            <a:pPr algn="just"/>
            <a:r>
              <a:rPr lang="en-US" sz="2400" dirty="0"/>
              <a:t>In SQL, the SELECT condition is typically specified in the </a:t>
            </a:r>
            <a:r>
              <a:rPr lang="en-US" sz="2400" i="1" dirty="0"/>
              <a:t>WHERE clause of a query. </a:t>
            </a:r>
            <a:r>
              <a:rPr lang="en-US" sz="2400" dirty="0"/>
              <a:t>For example, the following operation:</a:t>
            </a:r>
          </a:p>
          <a:p>
            <a:pPr algn="just"/>
            <a:r>
              <a:rPr lang="el-GR" sz="2400" dirty="0"/>
              <a:t>σ</a:t>
            </a:r>
            <a:r>
              <a:rPr lang="en-US" sz="2400" baseline="-25000" dirty="0" err="1"/>
              <a:t>Dno</a:t>
            </a:r>
            <a:r>
              <a:rPr lang="en-US" sz="2400" baseline="-25000" dirty="0"/>
              <a:t>=4 AND Salary&gt;25000 </a:t>
            </a:r>
            <a:r>
              <a:rPr lang="en-US" sz="2400" dirty="0"/>
              <a:t>(EMPLOYEE)</a:t>
            </a:r>
          </a:p>
          <a:p>
            <a:pPr algn="just"/>
            <a:endParaRPr lang="en-US" sz="2400" dirty="0"/>
          </a:p>
          <a:p>
            <a:pPr algn="just"/>
            <a:r>
              <a:rPr lang="en-US" sz="2400" dirty="0"/>
              <a:t>would correspond to the following SQL query:</a:t>
            </a:r>
          </a:p>
          <a:p>
            <a:pPr algn="just"/>
            <a:endParaRPr lang="en-US" sz="2400" b="1" dirty="0"/>
          </a:p>
          <a:p>
            <a:pPr algn="just"/>
            <a:r>
              <a:rPr lang="en-US" sz="2400" b="1" dirty="0"/>
              <a:t>SELECT *</a:t>
            </a:r>
          </a:p>
          <a:p>
            <a:pPr algn="just"/>
            <a:r>
              <a:rPr lang="en-US" sz="2400" b="1" dirty="0"/>
              <a:t>FROM EMPLOYEE</a:t>
            </a:r>
          </a:p>
          <a:p>
            <a:pPr algn="just"/>
            <a:r>
              <a:rPr lang="en-US" sz="2400" b="1" dirty="0"/>
              <a:t>WHERE </a:t>
            </a:r>
            <a:r>
              <a:rPr lang="en-US" sz="2400" b="1" dirty="0" err="1"/>
              <a:t>Dno</a:t>
            </a:r>
            <a:r>
              <a:rPr lang="en-US" sz="2400" b="1" dirty="0"/>
              <a:t>=4 AND Salary&gt;25000;</a:t>
            </a:r>
            <a:endParaRPr lang="en-US" sz="2400" dirty="0"/>
          </a:p>
          <a:p>
            <a:pPr algn="just"/>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800" b="1" dirty="0"/>
              <a:t>Relational Algebra </a:t>
            </a:r>
            <a:r>
              <a:rPr lang="en-US" sz="2400" b="1" dirty="0"/>
              <a:t>- The PROJECT Operation</a:t>
            </a:r>
          </a:p>
        </p:txBody>
      </p:sp>
      <p:sp>
        <p:nvSpPr>
          <p:cNvPr id="3" name="Rectangle 2"/>
          <p:cNvSpPr/>
          <p:nvPr/>
        </p:nvSpPr>
        <p:spPr>
          <a:xfrm>
            <a:off x="228600" y="609600"/>
            <a:ext cx="8686800" cy="4093428"/>
          </a:xfrm>
          <a:prstGeom prst="rect">
            <a:avLst/>
          </a:prstGeom>
        </p:spPr>
        <p:txBody>
          <a:bodyPr wrap="square">
            <a:spAutoFit/>
          </a:bodyPr>
          <a:lstStyle/>
          <a:p>
            <a:pPr algn="just"/>
            <a:r>
              <a:rPr lang="en-US" sz="2000" b="1" dirty="0"/>
              <a:t>The PROJECT operation: </a:t>
            </a:r>
            <a:r>
              <a:rPr lang="en-US" sz="2000" dirty="0"/>
              <a:t>It is denoted by the symbol </a:t>
            </a:r>
            <a:r>
              <a:rPr lang="el-GR" sz="2000" b="1" dirty="0"/>
              <a:t>π</a:t>
            </a:r>
            <a:r>
              <a:rPr lang="en-US" sz="2000" b="1" dirty="0"/>
              <a:t> (Pi) </a:t>
            </a:r>
          </a:p>
          <a:p>
            <a:pPr algn="just"/>
            <a:r>
              <a:rPr lang="en-US" sz="2000" b="1" dirty="0"/>
              <a:t>	</a:t>
            </a:r>
            <a:r>
              <a:rPr lang="en-US" sz="2000" dirty="0"/>
              <a:t>The Project operation selects certain columns from the table and discards the other columns. If we are interested in only certain attributes of a relation, we use the PROJECT operation to project the relation over these attributes only. </a:t>
            </a:r>
          </a:p>
          <a:p>
            <a:pPr algn="just"/>
            <a:r>
              <a:rPr lang="en-US" sz="2000" dirty="0"/>
              <a:t>	Therefore, the result of the PROJECT operation can be visualized as a vertical partition of the relation into two relations: one has the needed columns attributes) and contains the result of the operation, and the other contains the discarded columns. </a:t>
            </a:r>
          </a:p>
          <a:p>
            <a:pPr algn="just"/>
            <a:r>
              <a:rPr lang="en-US" sz="2000" dirty="0"/>
              <a:t>For example, to list each employee’s first and last name and salary, we can use the PROJECT operation as follows:</a:t>
            </a:r>
          </a:p>
          <a:p>
            <a:pPr algn="just"/>
            <a:r>
              <a:rPr lang="el-GR" sz="2000" b="1" dirty="0"/>
              <a:t>π</a:t>
            </a:r>
            <a:r>
              <a:rPr lang="en-US" sz="2000" b="1" baseline="-25000" dirty="0" err="1"/>
              <a:t>Lname</a:t>
            </a:r>
            <a:r>
              <a:rPr lang="en-US" sz="2000" b="1" baseline="-25000" dirty="0"/>
              <a:t>, </a:t>
            </a:r>
            <a:r>
              <a:rPr lang="en-US" sz="2000" b="1" baseline="-25000" dirty="0" err="1"/>
              <a:t>Fname</a:t>
            </a:r>
            <a:r>
              <a:rPr lang="en-US" sz="2000" b="1" baseline="-25000" dirty="0"/>
              <a:t>, Salary</a:t>
            </a:r>
            <a:r>
              <a:rPr lang="en-US" sz="2000" b="1" dirty="0"/>
              <a:t>(EMPLOYEE)</a:t>
            </a:r>
          </a:p>
          <a:p>
            <a:pPr algn="just"/>
            <a:r>
              <a:rPr lang="en-US" sz="2000" dirty="0"/>
              <a:t>The result of the above relational algebra query is shown here.</a:t>
            </a:r>
          </a:p>
        </p:txBody>
      </p:sp>
      <p:pic>
        <p:nvPicPr>
          <p:cNvPr id="1026" name="Picture 2"/>
          <p:cNvPicPr>
            <a:picLocks noChangeAspect="1" noChangeArrowheads="1"/>
          </p:cNvPicPr>
          <p:nvPr/>
        </p:nvPicPr>
        <p:blipFill>
          <a:blip r:embed="rId2"/>
          <a:srcRect/>
          <a:stretch>
            <a:fillRect/>
          </a:stretch>
        </p:blipFill>
        <p:spPr bwMode="auto">
          <a:xfrm>
            <a:off x="914400" y="4724400"/>
            <a:ext cx="2209800" cy="192595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800" b="1" dirty="0"/>
              <a:t>Relational Algebra </a:t>
            </a:r>
            <a:r>
              <a:rPr lang="en-US" sz="2400" b="1" dirty="0"/>
              <a:t>- The PROJECT Operation</a:t>
            </a:r>
          </a:p>
        </p:txBody>
      </p:sp>
      <p:sp>
        <p:nvSpPr>
          <p:cNvPr id="3" name="Rectangle 2"/>
          <p:cNvSpPr/>
          <p:nvPr/>
        </p:nvSpPr>
        <p:spPr>
          <a:xfrm>
            <a:off x="228600" y="609600"/>
            <a:ext cx="8686800" cy="5632311"/>
          </a:xfrm>
          <a:prstGeom prst="rect">
            <a:avLst/>
          </a:prstGeom>
        </p:spPr>
        <p:txBody>
          <a:bodyPr wrap="square">
            <a:spAutoFit/>
          </a:bodyPr>
          <a:lstStyle/>
          <a:p>
            <a:pPr algn="just"/>
            <a:r>
              <a:rPr lang="en-US" sz="2000" dirty="0"/>
              <a:t>The general form of the PROJECT operation is</a:t>
            </a:r>
          </a:p>
          <a:p>
            <a:pPr algn="just"/>
            <a:r>
              <a:rPr lang="el-GR" sz="2000" b="1" dirty="0"/>
              <a:t>π</a:t>
            </a:r>
            <a:r>
              <a:rPr lang="el-GR" sz="2000" b="1" baseline="-25000" dirty="0"/>
              <a:t>&lt;</a:t>
            </a:r>
            <a:r>
              <a:rPr lang="en-US" sz="2000" b="1" baseline="-25000" dirty="0"/>
              <a:t>attribute list&gt;</a:t>
            </a:r>
            <a:r>
              <a:rPr lang="en-US" sz="2000" b="1" dirty="0"/>
              <a:t>(</a:t>
            </a:r>
            <a:r>
              <a:rPr lang="en-US" sz="2000" b="1" i="1" dirty="0"/>
              <a:t>R)</a:t>
            </a:r>
          </a:p>
          <a:p>
            <a:pPr algn="just"/>
            <a:r>
              <a:rPr lang="en-US" sz="2000" dirty="0"/>
              <a:t>	where π (pi) is the symbol used to represent the PROJECT operation, and &lt;attribute list&gt; is the desired sub-list of attributes from the attributes of relation </a:t>
            </a:r>
            <a:r>
              <a:rPr lang="en-US" sz="2000" i="1" dirty="0"/>
              <a:t>R. Again, </a:t>
            </a:r>
            <a:r>
              <a:rPr lang="en-US" sz="2000" dirty="0"/>
              <a:t>notice that </a:t>
            </a:r>
            <a:r>
              <a:rPr lang="en-US" sz="2000" i="1" dirty="0"/>
              <a:t>R is, in general, a relational algebra expression whose result is a relation, </a:t>
            </a:r>
            <a:r>
              <a:rPr lang="en-US" sz="2000" dirty="0"/>
              <a:t>which in the simplest case is just the name of a database relation. </a:t>
            </a:r>
          </a:p>
          <a:p>
            <a:pPr algn="just"/>
            <a:r>
              <a:rPr lang="en-US" sz="2000" dirty="0"/>
              <a:t>	The result of the PROJECT operation has only the attributes specified in &lt;attribute list&gt; </a:t>
            </a:r>
            <a:r>
              <a:rPr lang="en-US" sz="2000" i="1" dirty="0"/>
              <a:t>in the same order as they appear in the list. Hence, its </a:t>
            </a:r>
            <a:r>
              <a:rPr lang="en-US" sz="2000" b="1" i="1" dirty="0"/>
              <a:t>degree </a:t>
            </a:r>
            <a:r>
              <a:rPr lang="en-US" sz="2000" i="1" dirty="0"/>
              <a:t>is equal to the number of attributes </a:t>
            </a:r>
            <a:r>
              <a:rPr lang="en-US" sz="2000" dirty="0"/>
              <a:t>in &lt;attribute list&gt;.</a:t>
            </a:r>
          </a:p>
          <a:p>
            <a:r>
              <a:rPr lang="en-US" sz="2000" dirty="0"/>
              <a:t>	The PROJECT operation </a:t>
            </a:r>
            <a:r>
              <a:rPr lang="en-US" sz="2000" i="1" dirty="0"/>
              <a:t>removes any duplicate tuples, so the </a:t>
            </a:r>
            <a:r>
              <a:rPr lang="en-US" sz="2000" dirty="0"/>
              <a:t>result of the PROJECT operation is a set of distinct tuples.</a:t>
            </a:r>
          </a:p>
          <a:p>
            <a:r>
              <a:rPr lang="en-US" sz="2000" dirty="0"/>
              <a:t>	In SQL, the PROJECT attribute list is specified in the </a:t>
            </a:r>
            <a:r>
              <a:rPr lang="en-US" sz="2000" i="1" dirty="0"/>
              <a:t>SELECT clause of a query. For </a:t>
            </a:r>
            <a:r>
              <a:rPr lang="en-US" sz="2000" dirty="0"/>
              <a:t>example, the following operation:</a:t>
            </a:r>
          </a:p>
          <a:p>
            <a:r>
              <a:rPr lang="el-GR" sz="2000" dirty="0"/>
              <a:t>π</a:t>
            </a:r>
            <a:r>
              <a:rPr lang="en-US" sz="2000" baseline="-25000" dirty="0"/>
              <a:t>Age, Salary</a:t>
            </a:r>
            <a:r>
              <a:rPr lang="en-US" sz="2000" dirty="0"/>
              <a:t>(EMPLOYEE)</a:t>
            </a:r>
          </a:p>
          <a:p>
            <a:r>
              <a:rPr lang="en-US" sz="2000" dirty="0"/>
              <a:t>would correspond to the following SQL query:</a:t>
            </a:r>
          </a:p>
          <a:p>
            <a:r>
              <a:rPr lang="en-US" sz="2000" b="1" dirty="0"/>
              <a:t>SELECT DISTINCT Age, Salary</a:t>
            </a:r>
          </a:p>
          <a:p>
            <a:r>
              <a:rPr lang="en-US" sz="2000" b="1" dirty="0"/>
              <a:t>FROM EMPLOYEE;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all" spc="0" normalizeH="0" baseline="0" noProof="0">
                <a:ln>
                  <a:noFill/>
                </a:ln>
                <a:solidFill>
                  <a:schemeClr val="tx1"/>
                </a:solidFill>
                <a:effectLst>
                  <a:reflection blurRad="12700" stA="48000" endA="300" endPos="55000" dir="5400000" sy="-90000" algn="bl" rotWithShape="0"/>
                </a:effectLst>
                <a:uLnTx/>
                <a:uFillTx/>
                <a:latin typeface="+mj-lt"/>
                <a:ea typeface="+mj-ea"/>
                <a:cs typeface="+mj-cs"/>
              </a:rPr>
              <a:t>Relational Model Concepts</a:t>
            </a:r>
            <a:endParaRPr kumimoji="0" lang="en-US" sz="24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838200"/>
            <a:ext cx="8686800" cy="5293757"/>
          </a:xfrm>
          <a:prstGeom prst="rect">
            <a:avLst/>
          </a:prstGeom>
        </p:spPr>
        <p:txBody>
          <a:bodyPr wrap="square">
            <a:spAutoFit/>
          </a:bodyPr>
          <a:lstStyle/>
          <a:p>
            <a:pPr lvl="0" algn="just"/>
            <a:r>
              <a:rPr lang="en-US" sz="2000" b="1" dirty="0"/>
              <a:t>Domain</a:t>
            </a:r>
            <a:r>
              <a:rPr lang="en-US" sz="2000" dirty="0"/>
              <a:t>: A (usually named) set/universe of</a:t>
            </a:r>
            <a:r>
              <a:rPr lang="en-US" sz="2000" b="1" dirty="0"/>
              <a:t> </a:t>
            </a:r>
            <a:r>
              <a:rPr lang="en-US" sz="2000" i="1" dirty="0"/>
              <a:t>atomic</a:t>
            </a:r>
            <a:r>
              <a:rPr lang="en-US" sz="2000" b="1" dirty="0"/>
              <a:t> </a:t>
            </a:r>
            <a:r>
              <a:rPr lang="en-US" sz="2000" dirty="0"/>
              <a:t>values, where by "atomic" we mean</a:t>
            </a:r>
            <a:r>
              <a:rPr lang="en-US" sz="2000" b="1" dirty="0"/>
              <a:t> </a:t>
            </a:r>
            <a:r>
              <a:rPr lang="en-US" sz="2000" dirty="0"/>
              <a:t>simply that, from the point of view of the database, each value in the domain is indivisible (i.e., cannot be broken down into component parts).</a:t>
            </a:r>
          </a:p>
          <a:p>
            <a:pPr algn="just"/>
            <a:r>
              <a:rPr lang="en-US" sz="2000" dirty="0"/>
              <a:t>Examples of domains</a:t>
            </a:r>
          </a:p>
          <a:p>
            <a:pPr lvl="0" algn="just"/>
            <a:r>
              <a:rPr lang="en-US" sz="2000" dirty="0"/>
              <a:t>SSN: string of digits of length nine</a:t>
            </a:r>
          </a:p>
          <a:p>
            <a:pPr lvl="0" algn="just"/>
            <a:r>
              <a:rPr lang="en-US" sz="2000" dirty="0"/>
              <a:t>Name: string of characters beginning with an upper case letter</a:t>
            </a:r>
          </a:p>
          <a:p>
            <a:pPr lvl="0" algn="just"/>
            <a:endParaRPr lang="en-US" sz="2000" b="1" dirty="0"/>
          </a:p>
          <a:p>
            <a:pPr lvl="0" algn="just"/>
            <a:r>
              <a:rPr lang="en-US" sz="2000" b="1" dirty="0"/>
              <a:t>Attribute</a:t>
            </a:r>
            <a:r>
              <a:rPr lang="en-US" sz="2000" dirty="0"/>
              <a:t>: the</a:t>
            </a:r>
            <a:r>
              <a:rPr lang="en-US" sz="2000" b="1" dirty="0"/>
              <a:t> </a:t>
            </a:r>
            <a:r>
              <a:rPr lang="en-US" sz="2000" i="1" dirty="0"/>
              <a:t>name</a:t>
            </a:r>
            <a:r>
              <a:rPr lang="en-US" sz="2000" b="1" dirty="0"/>
              <a:t> </a:t>
            </a:r>
            <a:r>
              <a:rPr lang="en-US" sz="2000" dirty="0"/>
              <a:t>of the role played by some value (coming from some domain) in the</a:t>
            </a:r>
            <a:r>
              <a:rPr lang="en-US" sz="2000" b="1" dirty="0"/>
              <a:t> </a:t>
            </a:r>
            <a:r>
              <a:rPr lang="en-US" sz="2000" dirty="0"/>
              <a:t>context of a </a:t>
            </a:r>
            <a:r>
              <a:rPr lang="en-US" sz="2000" b="1" dirty="0"/>
              <a:t>relational schema</a:t>
            </a:r>
            <a:r>
              <a:rPr lang="en-US" sz="2000" dirty="0"/>
              <a:t>. The domain of attribute A is denoted </a:t>
            </a:r>
            <a:r>
              <a:rPr lang="en-US" sz="2000" dirty="0" err="1"/>
              <a:t>dom</a:t>
            </a:r>
            <a:r>
              <a:rPr lang="en-US" sz="2000" dirty="0"/>
              <a:t>(A).</a:t>
            </a:r>
          </a:p>
          <a:p>
            <a:pPr algn="just"/>
            <a:r>
              <a:rPr lang="en-US" sz="2000" dirty="0"/>
              <a:t> </a:t>
            </a:r>
          </a:p>
          <a:p>
            <a:pPr lvl="0" algn="just"/>
            <a:r>
              <a:rPr lang="en-US" sz="2000" b="1" dirty="0"/>
              <a:t>Tuple</a:t>
            </a:r>
            <a:r>
              <a:rPr lang="en-US" sz="2000" dirty="0"/>
              <a:t>: A tuple is a mapping from attributes to values drawn from the respective domains</a:t>
            </a:r>
            <a:r>
              <a:rPr lang="en-US" sz="2000" b="1" dirty="0"/>
              <a:t> </a:t>
            </a:r>
            <a:r>
              <a:rPr lang="en-US" sz="2000" dirty="0"/>
              <a:t>of those attributes. A tuple is intended to describe some entity (or relationship between entities) in the mini world.</a:t>
            </a:r>
          </a:p>
          <a:p>
            <a:pPr algn="just"/>
            <a:r>
              <a:rPr lang="en-US" sz="2000" dirty="0"/>
              <a:t> As an example, a tuple for a PERSON entity might be</a:t>
            </a:r>
          </a:p>
          <a:p>
            <a:pPr algn="just"/>
            <a:r>
              <a:rPr lang="en-US" sz="2000" dirty="0"/>
              <a:t>{Name </a:t>
            </a:r>
            <a:r>
              <a:rPr lang="en-US" sz="2000" dirty="0">
                <a:sym typeface="Wingdings" panose="05000000000000000000" pitchFamily="2" charset="2"/>
              </a:rPr>
              <a:t></a:t>
            </a:r>
            <a:r>
              <a:rPr lang="en-US" sz="2000" dirty="0"/>
              <a:t> "John", Gender </a:t>
            </a:r>
            <a:r>
              <a:rPr lang="en-US" sz="2000" dirty="0">
                <a:sym typeface="Wingdings" panose="05000000000000000000" pitchFamily="2" charset="2"/>
              </a:rPr>
              <a:t></a:t>
            </a:r>
            <a:r>
              <a:rPr lang="en-US" sz="2000" dirty="0"/>
              <a:t> Male, IQ </a:t>
            </a:r>
            <a:r>
              <a:rPr lang="en-US" sz="2000" dirty="0">
                <a:sym typeface="Wingdings" panose="05000000000000000000" pitchFamily="2" charset="2"/>
              </a:rPr>
              <a:t></a:t>
            </a:r>
            <a:r>
              <a:rPr lang="en-US" sz="2000" dirty="0"/>
              <a:t> 143 }</a:t>
            </a:r>
          </a:p>
          <a:p>
            <a:pPr lvl="0" algn="just"/>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800" b="1" dirty="0"/>
              <a:t>Sequences of Operations and the RENAME Operation</a:t>
            </a:r>
            <a:endParaRPr lang="en-US" sz="2400" b="1" dirty="0"/>
          </a:p>
        </p:txBody>
      </p:sp>
      <p:sp>
        <p:nvSpPr>
          <p:cNvPr id="3" name="Rectangle 2"/>
          <p:cNvSpPr/>
          <p:nvPr/>
        </p:nvSpPr>
        <p:spPr>
          <a:xfrm>
            <a:off x="228600" y="609600"/>
            <a:ext cx="8686800" cy="4462760"/>
          </a:xfrm>
          <a:prstGeom prst="rect">
            <a:avLst/>
          </a:prstGeom>
        </p:spPr>
        <p:txBody>
          <a:bodyPr wrap="square">
            <a:spAutoFit/>
          </a:bodyPr>
          <a:lstStyle/>
          <a:p>
            <a:pPr algn="just"/>
            <a:r>
              <a:rPr lang="en-US" sz="2000" dirty="0"/>
              <a:t>	</a:t>
            </a:r>
          </a:p>
          <a:p>
            <a:pPr algn="just"/>
            <a:r>
              <a:rPr lang="en-US" sz="2200" dirty="0"/>
              <a:t>	Usually, for most queries, we need to apply several relational algebra operations one after the other. Either we can write the operations as a single </a:t>
            </a:r>
            <a:r>
              <a:rPr lang="en-US" sz="2200" b="1" dirty="0"/>
              <a:t>relational algebra expression </a:t>
            </a:r>
            <a:r>
              <a:rPr lang="en-US" sz="2200" dirty="0"/>
              <a:t>by nesting the operations, or we can apply one operation at a time and create intermediate result relations. In the latter case, we must give names to the relations that hold the intermediate results. </a:t>
            </a:r>
          </a:p>
          <a:p>
            <a:pPr algn="just"/>
            <a:endParaRPr lang="en-US" sz="2200" dirty="0"/>
          </a:p>
          <a:p>
            <a:pPr algn="just"/>
            <a:r>
              <a:rPr lang="en-US" sz="2200" dirty="0"/>
              <a:t>For example, to retrieve the first name, last name, and salary of all employees who work in department number 5, we must apply a SELECT and a PROJECT operation. We can write a single relational algebra expression, also known as an </a:t>
            </a:r>
            <a:r>
              <a:rPr lang="en-US" sz="2200" b="1" dirty="0"/>
              <a:t>in-line expression, </a:t>
            </a:r>
            <a:r>
              <a:rPr lang="en-US" sz="2200" dirty="0"/>
              <a:t>as follows</a:t>
            </a:r>
            <a:r>
              <a:rPr lang="en-US" sz="2200" b="1" dirty="0"/>
              <a:t>:</a:t>
            </a:r>
          </a:p>
          <a:p>
            <a:pPr algn="just"/>
            <a:r>
              <a:rPr lang="el-GR" sz="2200" dirty="0"/>
              <a:t>π</a:t>
            </a:r>
            <a:r>
              <a:rPr lang="en-US" sz="2200" baseline="-25000" dirty="0" err="1"/>
              <a:t>Fname</a:t>
            </a:r>
            <a:r>
              <a:rPr lang="en-US" sz="2200" baseline="-25000" dirty="0"/>
              <a:t>, </a:t>
            </a:r>
            <a:r>
              <a:rPr lang="en-US" sz="2200" baseline="-25000" dirty="0" err="1"/>
              <a:t>Lname</a:t>
            </a:r>
            <a:r>
              <a:rPr lang="en-US" sz="2200" baseline="-25000" dirty="0"/>
              <a:t>, Salary</a:t>
            </a:r>
            <a:r>
              <a:rPr lang="en-US" sz="2200" dirty="0"/>
              <a:t>(</a:t>
            </a:r>
            <a:r>
              <a:rPr lang="el-GR" sz="2200" dirty="0"/>
              <a:t>σ</a:t>
            </a:r>
            <a:r>
              <a:rPr lang="en-US" sz="2200" baseline="-25000" dirty="0" err="1"/>
              <a:t>Dno</a:t>
            </a:r>
            <a:r>
              <a:rPr lang="en-US" sz="2200" baseline="-25000" dirty="0"/>
              <a:t>=5</a:t>
            </a:r>
            <a:r>
              <a:rPr lang="en-US" sz="2200" dirty="0"/>
              <a:t>(EMPLOYEE))</a:t>
            </a:r>
          </a:p>
        </p:txBody>
      </p:sp>
      <p:pic>
        <p:nvPicPr>
          <p:cNvPr id="1026" name="Picture 2"/>
          <p:cNvPicPr>
            <a:picLocks noChangeAspect="1" noChangeArrowheads="1"/>
          </p:cNvPicPr>
          <p:nvPr/>
        </p:nvPicPr>
        <p:blipFill>
          <a:blip r:embed="rId2"/>
          <a:srcRect/>
          <a:stretch>
            <a:fillRect/>
          </a:stretch>
        </p:blipFill>
        <p:spPr bwMode="auto">
          <a:xfrm>
            <a:off x="457200" y="5291517"/>
            <a:ext cx="2438400" cy="133788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800" b="1" dirty="0"/>
              <a:t>Sequences of Operations and the RENAME Operation</a:t>
            </a:r>
            <a:endParaRPr lang="en-US" sz="2400" b="1" dirty="0"/>
          </a:p>
        </p:txBody>
      </p:sp>
      <p:sp>
        <p:nvSpPr>
          <p:cNvPr id="3" name="Rectangle 2"/>
          <p:cNvSpPr/>
          <p:nvPr/>
        </p:nvSpPr>
        <p:spPr>
          <a:xfrm>
            <a:off x="228600" y="609600"/>
            <a:ext cx="8686800" cy="4031873"/>
          </a:xfrm>
          <a:prstGeom prst="rect">
            <a:avLst/>
          </a:prstGeom>
        </p:spPr>
        <p:txBody>
          <a:bodyPr wrap="square">
            <a:spAutoFit/>
          </a:bodyPr>
          <a:lstStyle/>
          <a:p>
            <a:pPr algn="just"/>
            <a:r>
              <a:rPr lang="en-US" sz="2000" dirty="0"/>
              <a:t>	 </a:t>
            </a:r>
          </a:p>
          <a:p>
            <a:pPr algn="just"/>
            <a:r>
              <a:rPr lang="en-US" sz="2400" dirty="0"/>
              <a:t>	Alternatively, we can explicitly show the sequence of operations, giving a name to each intermediate relation, and using the </a:t>
            </a:r>
            <a:r>
              <a:rPr lang="en-US" sz="2400" b="1" dirty="0"/>
              <a:t>assignment operation, </a:t>
            </a:r>
            <a:r>
              <a:rPr lang="en-US" sz="2400" dirty="0"/>
              <a:t>denoted by ← (left arrow), as follows:</a:t>
            </a:r>
          </a:p>
          <a:p>
            <a:pPr algn="just"/>
            <a:r>
              <a:rPr lang="en-US" sz="2400" dirty="0"/>
              <a:t>DEPT5_EMPS ← </a:t>
            </a:r>
            <a:r>
              <a:rPr lang="el-GR" sz="2400" dirty="0"/>
              <a:t>σ</a:t>
            </a:r>
            <a:r>
              <a:rPr lang="en-US" sz="2400" baseline="-25000" dirty="0" err="1"/>
              <a:t>Dno</a:t>
            </a:r>
            <a:r>
              <a:rPr lang="en-US" sz="2400" baseline="-25000" dirty="0"/>
              <a:t>=5</a:t>
            </a:r>
            <a:r>
              <a:rPr lang="en-US" sz="2400" dirty="0"/>
              <a:t>(EMPLOYEE)</a:t>
            </a:r>
          </a:p>
          <a:p>
            <a:pPr algn="just"/>
            <a:r>
              <a:rPr lang="en-US" sz="2400" dirty="0"/>
              <a:t>RESULT ← </a:t>
            </a:r>
            <a:r>
              <a:rPr lang="el-GR" sz="2400" dirty="0"/>
              <a:t>π</a:t>
            </a:r>
            <a:r>
              <a:rPr lang="en-US" sz="2400" baseline="-25000" dirty="0" err="1"/>
              <a:t>Fname</a:t>
            </a:r>
            <a:r>
              <a:rPr lang="en-US" sz="2400" baseline="-25000" dirty="0"/>
              <a:t>, </a:t>
            </a:r>
            <a:r>
              <a:rPr lang="en-US" sz="2400" baseline="-25000" dirty="0" err="1"/>
              <a:t>Lname</a:t>
            </a:r>
            <a:r>
              <a:rPr lang="en-US" sz="2400" baseline="-25000" dirty="0"/>
              <a:t>, Salary</a:t>
            </a:r>
            <a:r>
              <a:rPr lang="en-US" sz="2400" dirty="0"/>
              <a:t>(DEPT5_EMPS)</a:t>
            </a:r>
          </a:p>
          <a:p>
            <a:pPr algn="just"/>
            <a:r>
              <a:rPr lang="en-US" sz="2400" dirty="0"/>
              <a:t>It is sometimes simpler to break down a complex sequence of operations by specifying intermediate result relations than to write a single relational algebra expression.</a:t>
            </a:r>
          </a:p>
          <a:p>
            <a:pPr algn="just"/>
            <a:endParaRPr lang="en-US"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800" b="1" dirty="0"/>
              <a:t>Sequences of Operations and the RENAME Operation</a:t>
            </a:r>
            <a:endParaRPr lang="en-US" sz="2400" b="1" dirty="0"/>
          </a:p>
        </p:txBody>
      </p:sp>
      <p:sp>
        <p:nvSpPr>
          <p:cNvPr id="3" name="Rectangle 2"/>
          <p:cNvSpPr/>
          <p:nvPr/>
        </p:nvSpPr>
        <p:spPr>
          <a:xfrm>
            <a:off x="228600" y="609600"/>
            <a:ext cx="8686800" cy="3170099"/>
          </a:xfrm>
          <a:prstGeom prst="rect">
            <a:avLst/>
          </a:prstGeom>
        </p:spPr>
        <p:txBody>
          <a:bodyPr wrap="square">
            <a:spAutoFit/>
          </a:bodyPr>
          <a:lstStyle/>
          <a:p>
            <a:pPr algn="just"/>
            <a:r>
              <a:rPr lang="en-US" sz="2000" dirty="0"/>
              <a:t>	 </a:t>
            </a:r>
          </a:p>
          <a:p>
            <a:pPr algn="just"/>
            <a:r>
              <a:rPr lang="en-US" sz="2000" dirty="0"/>
              <a:t>	 We can also use this technique to </a:t>
            </a:r>
            <a:r>
              <a:rPr lang="en-US" sz="2000" b="1" dirty="0"/>
              <a:t>rename </a:t>
            </a:r>
            <a:r>
              <a:rPr lang="en-US" sz="2000" dirty="0"/>
              <a:t>the attributes in the intermediate and result relations. This can be useful in connection with more complex operations such as UNION and JOIN, as we shall see. To rename the attributes in a relation, we simply list the new attribute names in parentheses, as in the following example:</a:t>
            </a:r>
          </a:p>
          <a:p>
            <a:r>
              <a:rPr lang="en-US" sz="2000" dirty="0"/>
              <a:t>TEMP ← </a:t>
            </a:r>
            <a:r>
              <a:rPr lang="el-GR" sz="2000" dirty="0"/>
              <a:t>σ</a:t>
            </a:r>
            <a:r>
              <a:rPr lang="en-US" sz="2000" baseline="-25000" dirty="0" err="1"/>
              <a:t>Dno</a:t>
            </a:r>
            <a:r>
              <a:rPr lang="en-US" sz="2000" baseline="-25000" dirty="0"/>
              <a:t>=5</a:t>
            </a:r>
            <a:r>
              <a:rPr lang="en-US" sz="2000" dirty="0"/>
              <a:t>(EMPLOYEE)</a:t>
            </a:r>
          </a:p>
          <a:p>
            <a:r>
              <a:rPr lang="en-US" sz="2000" i="1" dirty="0"/>
              <a:t>R(</a:t>
            </a:r>
            <a:r>
              <a:rPr lang="en-US" sz="2000" i="1" dirty="0" err="1"/>
              <a:t>First_name</a:t>
            </a:r>
            <a:r>
              <a:rPr lang="en-US" sz="2000" i="1" dirty="0"/>
              <a:t>, </a:t>
            </a:r>
            <a:r>
              <a:rPr lang="en-US" sz="2000" i="1" dirty="0" err="1"/>
              <a:t>Last_name</a:t>
            </a:r>
            <a:r>
              <a:rPr lang="en-US" sz="2000" i="1" dirty="0"/>
              <a:t>, Salary) ← </a:t>
            </a:r>
            <a:r>
              <a:rPr lang="en-US" sz="2000" i="1" dirty="0" err="1"/>
              <a:t>π</a:t>
            </a:r>
            <a:r>
              <a:rPr lang="en-US" sz="2000" i="1" baseline="-25000" dirty="0" err="1"/>
              <a:t>Fname</a:t>
            </a:r>
            <a:r>
              <a:rPr lang="en-US" sz="2000" i="1" baseline="-25000" dirty="0"/>
              <a:t>, </a:t>
            </a:r>
            <a:r>
              <a:rPr lang="en-US" sz="2000" i="1" baseline="-25000" dirty="0" err="1"/>
              <a:t>Lname</a:t>
            </a:r>
            <a:r>
              <a:rPr lang="en-US" sz="2000" i="1" baseline="-25000" dirty="0"/>
              <a:t>, Salary</a:t>
            </a:r>
            <a:r>
              <a:rPr lang="en-US" sz="2000" i="1" dirty="0"/>
              <a:t>(TEMP)</a:t>
            </a:r>
          </a:p>
          <a:p>
            <a:endParaRPr lang="en-US" sz="2000" i="1" dirty="0"/>
          </a:p>
          <a:p>
            <a:r>
              <a:rPr lang="en-US" sz="2000" dirty="0"/>
              <a:t>The result of the above 2 relational algebra queries is shown below.</a:t>
            </a:r>
          </a:p>
        </p:txBody>
      </p:sp>
      <p:pic>
        <p:nvPicPr>
          <p:cNvPr id="2050" name="Picture 2"/>
          <p:cNvPicPr>
            <a:picLocks noChangeAspect="1" noChangeArrowheads="1"/>
          </p:cNvPicPr>
          <p:nvPr/>
        </p:nvPicPr>
        <p:blipFill>
          <a:blip r:embed="rId2"/>
          <a:srcRect/>
          <a:stretch>
            <a:fillRect/>
          </a:stretch>
        </p:blipFill>
        <p:spPr bwMode="auto">
          <a:xfrm>
            <a:off x="304800" y="3810000"/>
            <a:ext cx="8382000" cy="1219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5257799"/>
            <a:ext cx="3124200" cy="125331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533400"/>
          </a:xfrm>
          <a:prstGeom prst="rect">
            <a:avLst/>
          </a:prstGeom>
        </p:spPr>
        <p:txBody>
          <a:bodyPr>
            <a:normAutofit/>
          </a:bodyPr>
          <a:lstStyle/>
          <a:p>
            <a:pPr lvl="0" algn="ctr">
              <a:spcBef>
                <a:spcPct val="0"/>
              </a:spcBef>
            </a:pPr>
            <a:r>
              <a:rPr lang="en-US" sz="2800" b="1" dirty="0"/>
              <a:t>Sequences of Operations and the RENAME Operation</a:t>
            </a:r>
            <a:endParaRPr lang="en-US" sz="2400" b="1" dirty="0"/>
          </a:p>
        </p:txBody>
      </p:sp>
      <p:sp>
        <p:nvSpPr>
          <p:cNvPr id="3" name="Rectangle 2"/>
          <p:cNvSpPr/>
          <p:nvPr/>
        </p:nvSpPr>
        <p:spPr>
          <a:xfrm>
            <a:off x="228600" y="609600"/>
            <a:ext cx="8686800" cy="5478423"/>
          </a:xfrm>
          <a:prstGeom prst="rect">
            <a:avLst/>
          </a:prstGeom>
        </p:spPr>
        <p:txBody>
          <a:bodyPr wrap="square">
            <a:spAutoFit/>
          </a:bodyPr>
          <a:lstStyle/>
          <a:p>
            <a:pPr algn="just"/>
            <a:r>
              <a:rPr lang="en-US" sz="2000" dirty="0"/>
              <a:t>	 </a:t>
            </a:r>
          </a:p>
          <a:p>
            <a:pPr algn="just"/>
            <a:r>
              <a:rPr lang="en-US" sz="2200" dirty="0"/>
              <a:t>	 We can also define a formal </a:t>
            </a:r>
            <a:r>
              <a:rPr lang="en-US" sz="2200" b="1" dirty="0"/>
              <a:t>RENAME </a:t>
            </a:r>
            <a:r>
              <a:rPr lang="en-US" sz="2200" dirty="0"/>
              <a:t>operation—which can rename either the relation name or the attribute names, or both—as a unary operator. The general RENAME operation when applied to a relation </a:t>
            </a:r>
            <a:r>
              <a:rPr lang="en-US" sz="2200" i="1" dirty="0"/>
              <a:t>R of degree n is denoted by any of the </a:t>
            </a:r>
            <a:r>
              <a:rPr lang="en-US" sz="2200" dirty="0"/>
              <a:t>following three forms:</a:t>
            </a:r>
          </a:p>
          <a:p>
            <a:pPr algn="ctr"/>
            <a:r>
              <a:rPr lang="el-GR" sz="2200" b="1" dirty="0"/>
              <a:t>ρ</a:t>
            </a:r>
            <a:r>
              <a:rPr lang="en-US" sz="2200" b="1" i="1" baseline="-25000" dirty="0"/>
              <a:t>S(B1, B2, ... , </a:t>
            </a:r>
            <a:r>
              <a:rPr lang="en-US" sz="2200" b="1" i="1" baseline="-25000" dirty="0" err="1"/>
              <a:t>Bn</a:t>
            </a:r>
            <a:r>
              <a:rPr lang="en-US" sz="2200" b="1" i="1" baseline="-25000" dirty="0"/>
              <a:t>)</a:t>
            </a:r>
            <a:r>
              <a:rPr lang="en-US" sz="2200" b="1" i="1" dirty="0"/>
              <a:t>(R) </a:t>
            </a:r>
          </a:p>
          <a:p>
            <a:pPr algn="ctr"/>
            <a:r>
              <a:rPr lang="en-US" sz="2200" i="1" dirty="0"/>
              <a:t>or</a:t>
            </a:r>
          </a:p>
          <a:p>
            <a:pPr algn="ctr"/>
            <a:r>
              <a:rPr lang="en-US" sz="2200" b="1" i="1" dirty="0"/>
              <a:t> </a:t>
            </a:r>
            <a:r>
              <a:rPr lang="el-GR" sz="2200" b="1" i="1" dirty="0"/>
              <a:t>ρ</a:t>
            </a:r>
            <a:r>
              <a:rPr lang="en-US" sz="2200" b="1" i="1" baseline="-25000" dirty="0"/>
              <a:t>S</a:t>
            </a:r>
            <a:r>
              <a:rPr lang="en-US" sz="2200" b="1" i="1" dirty="0"/>
              <a:t>(R)</a:t>
            </a:r>
          </a:p>
          <a:p>
            <a:pPr algn="ctr"/>
            <a:r>
              <a:rPr lang="en-US" sz="2200" i="1" dirty="0"/>
              <a:t> or</a:t>
            </a:r>
          </a:p>
          <a:p>
            <a:pPr algn="ctr"/>
            <a:r>
              <a:rPr lang="en-US" sz="2200" b="1" i="1" dirty="0"/>
              <a:t> </a:t>
            </a:r>
            <a:r>
              <a:rPr lang="el-GR" sz="2200" b="1" i="1" dirty="0"/>
              <a:t>ρ</a:t>
            </a:r>
            <a:r>
              <a:rPr lang="el-GR" sz="2200" b="1" i="1" baseline="-25000" dirty="0"/>
              <a:t>(</a:t>
            </a:r>
            <a:r>
              <a:rPr lang="en-US" sz="2200" b="1" i="1" baseline="-25000" dirty="0"/>
              <a:t>B1, B2, ... , </a:t>
            </a:r>
            <a:r>
              <a:rPr lang="en-US" sz="2200" b="1" i="1" baseline="-25000" dirty="0" err="1"/>
              <a:t>Bn</a:t>
            </a:r>
            <a:r>
              <a:rPr lang="en-US" sz="2200" b="1" i="1" baseline="-25000" dirty="0"/>
              <a:t>)</a:t>
            </a:r>
            <a:r>
              <a:rPr lang="en-US" sz="2200" b="1" i="1" dirty="0"/>
              <a:t>(R)</a:t>
            </a:r>
          </a:p>
          <a:p>
            <a:pPr algn="just"/>
            <a:r>
              <a:rPr lang="en-US" sz="2200" dirty="0"/>
              <a:t>where the symbol ρ (rho) is used to denote the RENAME operator, </a:t>
            </a:r>
            <a:r>
              <a:rPr lang="en-US" sz="2200" i="1" dirty="0"/>
              <a:t>S is the new relation </a:t>
            </a:r>
            <a:r>
              <a:rPr lang="en-US" sz="2200" dirty="0"/>
              <a:t>name, and </a:t>
            </a:r>
            <a:r>
              <a:rPr lang="en-US" sz="2200" i="1" dirty="0"/>
              <a:t>B1, B2, … , </a:t>
            </a:r>
            <a:r>
              <a:rPr lang="en-US" sz="2200" i="1" dirty="0" err="1"/>
              <a:t>Bn</a:t>
            </a:r>
            <a:r>
              <a:rPr lang="en-US" sz="2200" i="1" dirty="0"/>
              <a:t> are the new attribute names. The first expression </a:t>
            </a:r>
            <a:r>
              <a:rPr lang="en-US" sz="2200" dirty="0"/>
              <a:t>renames both the relation and its attributes, the second renames the relation only, and the third renames the attributes only. If the attributes of </a:t>
            </a:r>
            <a:r>
              <a:rPr lang="en-US" sz="2200" i="1" dirty="0"/>
              <a:t>R are (A1, A2, … , An) </a:t>
            </a:r>
            <a:r>
              <a:rPr lang="en-US" sz="2200" dirty="0"/>
              <a:t>in that order, then each </a:t>
            </a:r>
            <a:r>
              <a:rPr lang="en-US" sz="2200" i="1" dirty="0"/>
              <a:t>A</a:t>
            </a:r>
            <a:r>
              <a:rPr lang="en-US" sz="2200" i="1" baseline="-25000" dirty="0"/>
              <a:t>i </a:t>
            </a:r>
            <a:r>
              <a:rPr lang="en-US" sz="2200" i="1" dirty="0"/>
              <a:t>is renamed as B</a:t>
            </a:r>
            <a:r>
              <a:rPr lang="en-US" sz="2200" i="1" baseline="-25000" dirty="0"/>
              <a:t>i</a:t>
            </a:r>
            <a:r>
              <a:rPr lang="en-US" sz="2200" i="1" dirty="0"/>
              <a:t>.</a:t>
            </a:r>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838200"/>
          </a:xfrm>
          <a:prstGeom prst="rect">
            <a:avLst/>
          </a:prstGeom>
        </p:spPr>
        <p:txBody>
          <a:bodyPr>
            <a:noAutofit/>
          </a:bodyPr>
          <a:lstStyle/>
          <a:p>
            <a:pPr algn="ctr"/>
            <a:r>
              <a:rPr lang="en-US" sz="2800" b="1" dirty="0"/>
              <a:t>Relational Algebra Operations from Set Theory</a:t>
            </a:r>
          </a:p>
          <a:p>
            <a:pPr algn="ctr"/>
            <a:r>
              <a:rPr lang="en-US" sz="2000" dirty="0"/>
              <a:t> </a:t>
            </a:r>
            <a:r>
              <a:rPr lang="en-US" sz="2000" b="1" dirty="0"/>
              <a:t>The UNION, INTERSECTION, and MINUS Operations</a:t>
            </a:r>
          </a:p>
          <a:p>
            <a:pPr algn="ctr"/>
            <a:endParaRPr lang="en-US" sz="2800" b="1" dirty="0"/>
          </a:p>
        </p:txBody>
      </p:sp>
      <p:sp>
        <p:nvSpPr>
          <p:cNvPr id="3" name="Rectangle 2"/>
          <p:cNvSpPr/>
          <p:nvPr/>
        </p:nvSpPr>
        <p:spPr>
          <a:xfrm>
            <a:off x="228600" y="1066800"/>
            <a:ext cx="8686800" cy="4278094"/>
          </a:xfrm>
          <a:prstGeom prst="rect">
            <a:avLst/>
          </a:prstGeom>
        </p:spPr>
        <p:txBody>
          <a:bodyPr wrap="square">
            <a:spAutoFit/>
          </a:bodyPr>
          <a:lstStyle/>
          <a:p>
            <a:pPr algn="just">
              <a:spcBef>
                <a:spcPts val="600"/>
              </a:spcBef>
              <a:spcAft>
                <a:spcPts val="600"/>
              </a:spcAft>
            </a:pPr>
            <a:r>
              <a:rPr lang="en-US" sz="2000" dirty="0"/>
              <a:t>	</a:t>
            </a:r>
            <a:r>
              <a:rPr lang="en-US" sz="2200" dirty="0"/>
              <a:t>The next group of relational algebra operations are the standard mathematical operations on sets. We can define the three operations UNION, INTERSECTION, and SET DIFFERENCE on two union-compatible relations </a:t>
            </a:r>
            <a:r>
              <a:rPr lang="en-US" sz="2200" i="1" dirty="0"/>
              <a:t>R and S as follows:</a:t>
            </a:r>
          </a:p>
          <a:p>
            <a:pPr algn="just">
              <a:spcBef>
                <a:spcPts val="600"/>
              </a:spcBef>
              <a:spcAft>
                <a:spcPts val="600"/>
              </a:spcAft>
            </a:pPr>
            <a:r>
              <a:rPr lang="en-US" sz="2200" dirty="0"/>
              <a:t>■ UNION: The result of this operation, denoted by </a:t>
            </a:r>
            <a:r>
              <a:rPr lang="en-US" sz="2200" i="1" dirty="0"/>
              <a:t>R ∪ S, is a relation that </a:t>
            </a:r>
            <a:r>
              <a:rPr lang="en-US" sz="2200" dirty="0"/>
              <a:t>includes all tuples that are either in </a:t>
            </a:r>
            <a:r>
              <a:rPr lang="en-US" sz="2200" i="1" dirty="0"/>
              <a:t>R or in S or in both R and S. Duplicate </a:t>
            </a:r>
            <a:r>
              <a:rPr lang="en-US" sz="2200" dirty="0"/>
              <a:t>tuples are eliminated.</a:t>
            </a:r>
          </a:p>
          <a:p>
            <a:pPr algn="just">
              <a:spcBef>
                <a:spcPts val="600"/>
              </a:spcBef>
              <a:spcAft>
                <a:spcPts val="600"/>
              </a:spcAft>
            </a:pPr>
            <a:r>
              <a:rPr lang="en-US" sz="2200" dirty="0"/>
              <a:t>■ INTERSECTION: The result of this operation, denoted by </a:t>
            </a:r>
            <a:r>
              <a:rPr lang="en-US" sz="2200" i="1" dirty="0"/>
              <a:t>R ∩ S, is a relation </a:t>
            </a:r>
            <a:r>
              <a:rPr lang="en-US" sz="2200" dirty="0"/>
              <a:t>that includes all tuples that are in both </a:t>
            </a:r>
            <a:r>
              <a:rPr lang="en-US" sz="2200" i="1" dirty="0"/>
              <a:t>R and S.</a:t>
            </a:r>
          </a:p>
          <a:p>
            <a:pPr algn="just">
              <a:spcBef>
                <a:spcPts val="600"/>
              </a:spcBef>
              <a:spcAft>
                <a:spcPts val="600"/>
              </a:spcAft>
            </a:pPr>
            <a:r>
              <a:rPr lang="en-US" sz="2200" dirty="0"/>
              <a:t>■ SET DIFFERENCE (or MINUS): The result of this operation, denoted by </a:t>
            </a:r>
            <a:r>
              <a:rPr lang="en-US" sz="2200" i="1" dirty="0"/>
              <a:t>R – S, </a:t>
            </a:r>
            <a:r>
              <a:rPr lang="en-US" sz="2200" dirty="0"/>
              <a:t>is a relation that includes all tuples that are in </a:t>
            </a:r>
            <a:r>
              <a:rPr lang="en-US" sz="2200" i="1" dirty="0"/>
              <a:t>R but not in S.</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838200"/>
          </a:xfrm>
          <a:prstGeom prst="rect">
            <a:avLst/>
          </a:prstGeom>
        </p:spPr>
        <p:txBody>
          <a:bodyPr>
            <a:noAutofit/>
          </a:bodyPr>
          <a:lstStyle/>
          <a:p>
            <a:pPr algn="ctr"/>
            <a:r>
              <a:rPr lang="en-US" sz="2800" b="1" dirty="0"/>
              <a:t>Relational Algebra Operations from Set Theory</a:t>
            </a:r>
          </a:p>
          <a:p>
            <a:pPr algn="ctr"/>
            <a:r>
              <a:rPr lang="en-US" sz="2000" dirty="0"/>
              <a:t> </a:t>
            </a:r>
            <a:r>
              <a:rPr lang="en-US" sz="2000" b="1" dirty="0"/>
              <a:t>The UNION, INTERSECTION, and MINUS Operations</a:t>
            </a:r>
          </a:p>
          <a:p>
            <a:pPr algn="ctr"/>
            <a:endParaRPr lang="en-US" sz="2800" b="1" dirty="0"/>
          </a:p>
        </p:txBody>
      </p:sp>
      <p:sp>
        <p:nvSpPr>
          <p:cNvPr id="3" name="Rectangle 2"/>
          <p:cNvSpPr/>
          <p:nvPr/>
        </p:nvSpPr>
        <p:spPr>
          <a:xfrm>
            <a:off x="228600" y="914400"/>
            <a:ext cx="8686800" cy="1631216"/>
          </a:xfrm>
          <a:prstGeom prst="rect">
            <a:avLst/>
          </a:prstGeom>
        </p:spPr>
        <p:txBody>
          <a:bodyPr wrap="square">
            <a:spAutoFit/>
          </a:bodyPr>
          <a:lstStyle/>
          <a:p>
            <a:pPr algn="just">
              <a:spcBef>
                <a:spcPts val="600"/>
              </a:spcBef>
              <a:spcAft>
                <a:spcPts val="600"/>
              </a:spcAft>
            </a:pPr>
            <a:r>
              <a:rPr lang="en-US" sz="2000" dirty="0"/>
              <a:t>	For </a:t>
            </a:r>
            <a:r>
              <a:rPr lang="en-US" sz="2000" i="1" dirty="0"/>
              <a:t>∪</a:t>
            </a:r>
            <a:r>
              <a:rPr lang="en-US" sz="2000" dirty="0"/>
              <a:t>, </a:t>
            </a:r>
            <a:r>
              <a:rPr lang="en-US" sz="2000" i="1" dirty="0"/>
              <a:t>∩</a:t>
            </a:r>
            <a:r>
              <a:rPr lang="en-US" sz="2000" dirty="0"/>
              <a:t>, -, the operand relations R(A1, A2, ..., An) and S(B1, B2, ..., </a:t>
            </a:r>
            <a:r>
              <a:rPr lang="en-US" sz="2000" dirty="0" err="1"/>
              <a:t>Bn</a:t>
            </a:r>
            <a:r>
              <a:rPr lang="en-US" sz="2000" dirty="0"/>
              <a:t>) must have the same number of attributes, and the domains of corresponding attributes must be compatible; that is, </a:t>
            </a:r>
            <a:r>
              <a:rPr lang="en-US" sz="2000" dirty="0" err="1"/>
              <a:t>dom</a:t>
            </a:r>
            <a:r>
              <a:rPr lang="en-US" sz="2000" dirty="0"/>
              <a:t>(A</a:t>
            </a:r>
            <a:r>
              <a:rPr lang="en-US" sz="2000" baseline="-25000" dirty="0"/>
              <a:t>i</a:t>
            </a:r>
            <a:r>
              <a:rPr lang="en-US" sz="2000" dirty="0"/>
              <a:t>) = </a:t>
            </a:r>
            <a:r>
              <a:rPr lang="en-US" sz="2000" dirty="0" err="1"/>
              <a:t>dom</a:t>
            </a:r>
            <a:r>
              <a:rPr lang="en-US" sz="2000" dirty="0"/>
              <a:t>(B</a:t>
            </a:r>
            <a:r>
              <a:rPr lang="en-US" sz="2000" baseline="-25000" dirty="0"/>
              <a:t>i</a:t>
            </a:r>
            <a:r>
              <a:rPr lang="en-US" sz="2000" dirty="0"/>
              <a:t>) for </a:t>
            </a:r>
            <a:r>
              <a:rPr lang="en-US" sz="2000" dirty="0" err="1"/>
              <a:t>i</a:t>
            </a:r>
            <a:r>
              <a:rPr lang="en-US" sz="2000" dirty="0"/>
              <a:t>=1, 2, ..., n. This condition is called union compatibility. The resulting relation for </a:t>
            </a:r>
            <a:r>
              <a:rPr lang="en-US" sz="2000" i="1" dirty="0"/>
              <a:t>∪</a:t>
            </a:r>
            <a:r>
              <a:rPr lang="en-US" sz="2000" dirty="0"/>
              <a:t>, </a:t>
            </a:r>
            <a:r>
              <a:rPr lang="en-US" sz="2000" i="1" dirty="0"/>
              <a:t>∩</a:t>
            </a:r>
            <a:r>
              <a:rPr lang="en-US" sz="2000" dirty="0"/>
              <a:t> or - has the same attribute names as the first operand relation R (by convention).</a:t>
            </a:r>
          </a:p>
        </p:txBody>
      </p:sp>
      <p:pic>
        <p:nvPicPr>
          <p:cNvPr id="3074" name="Picture 2"/>
          <p:cNvPicPr>
            <a:picLocks noChangeAspect="1" noChangeArrowheads="1"/>
          </p:cNvPicPr>
          <p:nvPr/>
        </p:nvPicPr>
        <p:blipFill>
          <a:blip r:embed="rId2"/>
          <a:srcRect/>
          <a:stretch>
            <a:fillRect/>
          </a:stretch>
        </p:blipFill>
        <p:spPr bwMode="auto">
          <a:xfrm>
            <a:off x="381000" y="2590800"/>
            <a:ext cx="8382000" cy="4038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838200"/>
          </a:xfrm>
          <a:prstGeom prst="rect">
            <a:avLst/>
          </a:prstGeom>
        </p:spPr>
        <p:txBody>
          <a:bodyPr>
            <a:noAutofit/>
          </a:bodyPr>
          <a:lstStyle/>
          <a:p>
            <a:pPr algn="ctr"/>
            <a:r>
              <a:rPr lang="en-US" sz="2800" b="1" dirty="0"/>
              <a:t>Relational Algebra Operations from Set Theory</a:t>
            </a:r>
          </a:p>
          <a:p>
            <a:pPr algn="ctr"/>
            <a:r>
              <a:rPr lang="en-US" sz="2000" dirty="0"/>
              <a:t> </a:t>
            </a:r>
            <a:r>
              <a:rPr lang="en-US" sz="2000" b="1" dirty="0"/>
              <a:t>The CARTESIAN PRODUCT / CROSS PRODUCT/ CROSS JOIN Operation</a:t>
            </a:r>
          </a:p>
          <a:p>
            <a:pPr algn="ctr"/>
            <a:endParaRPr lang="en-US" sz="2800" b="1" dirty="0"/>
          </a:p>
        </p:txBody>
      </p:sp>
      <p:sp>
        <p:nvSpPr>
          <p:cNvPr id="3" name="Rectangle 2"/>
          <p:cNvSpPr/>
          <p:nvPr/>
        </p:nvSpPr>
        <p:spPr>
          <a:xfrm>
            <a:off x="228600" y="914400"/>
            <a:ext cx="8686800" cy="5555367"/>
          </a:xfrm>
          <a:prstGeom prst="rect">
            <a:avLst/>
          </a:prstGeom>
        </p:spPr>
        <p:txBody>
          <a:bodyPr wrap="square">
            <a:spAutoFit/>
          </a:bodyPr>
          <a:lstStyle/>
          <a:p>
            <a:pPr algn="just"/>
            <a:r>
              <a:rPr lang="en-US" sz="2200" dirty="0"/>
              <a:t>It is denoted by ×. This is also a binary set operation, but the relations on which it is applied do not have to be union compatible. In its binary form, this set operation produces a new element by combining every member (tuple) from one relation (set) with every member (tuple) from the other relation (set). In general, the result of R(A1, A2, … , An) × S(B1, B2, … , </a:t>
            </a:r>
            <a:r>
              <a:rPr lang="en-US" sz="2200" dirty="0" err="1"/>
              <a:t>Bm</a:t>
            </a:r>
            <a:r>
              <a:rPr lang="en-US" sz="2200" dirty="0"/>
              <a:t>) is a </a:t>
            </a:r>
            <a:r>
              <a:rPr lang="en-US" sz="2200" i="1" dirty="0"/>
              <a:t>relation Q with degree n + m attributes Q(A1, A2, … , An, B1, B2, … , </a:t>
            </a:r>
            <a:r>
              <a:rPr lang="en-US" sz="2200" i="1" dirty="0" err="1"/>
              <a:t>Bm</a:t>
            </a:r>
            <a:r>
              <a:rPr lang="en-US" sz="2200" i="1" dirty="0"/>
              <a:t>), in that order.</a:t>
            </a:r>
          </a:p>
          <a:p>
            <a:pPr algn="just"/>
            <a:r>
              <a:rPr lang="en-US" sz="2200" dirty="0"/>
              <a:t>The resulting relation </a:t>
            </a:r>
            <a:r>
              <a:rPr lang="en-US" sz="2200" i="1" dirty="0"/>
              <a:t>Q has one tuple for each combination of tuples—one from R </a:t>
            </a:r>
            <a:r>
              <a:rPr lang="en-US" sz="2200" dirty="0"/>
              <a:t>and one from </a:t>
            </a:r>
            <a:r>
              <a:rPr lang="en-US" sz="2200" i="1" dirty="0"/>
              <a:t>S. </a:t>
            </a:r>
          </a:p>
          <a:p>
            <a:pPr algn="just"/>
            <a:r>
              <a:rPr lang="en-US" sz="2200" dirty="0"/>
              <a:t>Example: Combine each DEPARTMENT tuple with the EMPLOYEE tuple of the manager.</a:t>
            </a:r>
          </a:p>
          <a:p>
            <a:pPr algn="just"/>
            <a:r>
              <a:rPr lang="en-US" sz="2200" dirty="0"/>
              <a:t> </a:t>
            </a:r>
          </a:p>
          <a:p>
            <a:pPr algn="just"/>
            <a:r>
              <a:rPr lang="en-US" sz="2200" dirty="0"/>
              <a:t>DEP_EMP </a:t>
            </a:r>
            <a:r>
              <a:rPr lang="en-US" sz="2200" i="1" dirty="0"/>
              <a:t>← </a:t>
            </a:r>
            <a:r>
              <a:rPr lang="en-US" sz="2200" dirty="0"/>
              <a:t>DEPARTMENT X EMPLOYEE</a:t>
            </a:r>
          </a:p>
          <a:p>
            <a:pPr algn="just"/>
            <a:r>
              <a:rPr lang="en-US" sz="2200" dirty="0"/>
              <a:t> </a:t>
            </a:r>
          </a:p>
          <a:p>
            <a:pPr algn="just"/>
            <a:r>
              <a:rPr lang="en-US" sz="2200" dirty="0"/>
              <a:t>DEPT_MANAGER </a:t>
            </a:r>
            <a:r>
              <a:rPr lang="en-US" sz="2200" i="1" dirty="0"/>
              <a:t>←</a:t>
            </a:r>
            <a:r>
              <a:rPr lang="en-US" sz="2200" baseline="-25000" dirty="0"/>
              <a:t> </a:t>
            </a:r>
            <a:r>
              <a:rPr lang="el-GR" sz="2200" dirty="0"/>
              <a:t>σ</a:t>
            </a:r>
            <a:r>
              <a:rPr lang="en-US" sz="2200" baseline="-25000" dirty="0"/>
              <a:t> MGRSSN=SSN</a:t>
            </a:r>
            <a:r>
              <a:rPr lang="en-US" sz="2200" dirty="0"/>
              <a:t>(DEP_EMP)</a:t>
            </a:r>
          </a:p>
          <a:p>
            <a:pPr algn="just">
              <a:spcBef>
                <a:spcPts val="600"/>
              </a:spcBef>
              <a:spcAft>
                <a:spcPts val="600"/>
              </a:spcAft>
            </a:pP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838200"/>
          </a:xfrm>
          <a:prstGeom prst="rect">
            <a:avLst/>
          </a:prstGeom>
        </p:spPr>
        <p:txBody>
          <a:bodyPr>
            <a:noAutofit/>
          </a:bodyPr>
          <a:lstStyle/>
          <a:p>
            <a:pPr algn="ctr"/>
            <a:r>
              <a:rPr lang="en-US" sz="2800" b="1" dirty="0"/>
              <a:t>Binary Relational Operations:</a:t>
            </a:r>
          </a:p>
          <a:p>
            <a:pPr algn="ctr"/>
            <a:r>
              <a:rPr lang="en-US" sz="2400" b="1" dirty="0"/>
              <a:t>JOIN and DIVISION</a:t>
            </a:r>
          </a:p>
          <a:p>
            <a:pPr algn="ctr"/>
            <a:endParaRPr lang="en-US" sz="2800" b="1" dirty="0"/>
          </a:p>
        </p:txBody>
      </p:sp>
      <p:sp>
        <p:nvSpPr>
          <p:cNvPr id="3" name="Rectangle 2"/>
          <p:cNvSpPr/>
          <p:nvPr/>
        </p:nvSpPr>
        <p:spPr>
          <a:xfrm>
            <a:off x="228600" y="990600"/>
            <a:ext cx="8686800" cy="4708981"/>
          </a:xfrm>
          <a:prstGeom prst="rect">
            <a:avLst/>
          </a:prstGeom>
        </p:spPr>
        <p:txBody>
          <a:bodyPr wrap="square">
            <a:spAutoFit/>
          </a:bodyPr>
          <a:lstStyle/>
          <a:p>
            <a:pPr algn="just"/>
            <a:r>
              <a:rPr lang="en-US" sz="2000" b="1" dirty="0"/>
              <a:t>The JOIN Operation: </a:t>
            </a:r>
            <a:r>
              <a:rPr lang="en-US" sz="2000" dirty="0"/>
              <a:t>The </a:t>
            </a:r>
            <a:r>
              <a:rPr lang="en-US" sz="2000" b="1" dirty="0"/>
              <a:t>JOIN </a:t>
            </a:r>
            <a:r>
              <a:rPr lang="en-US" sz="2000" dirty="0"/>
              <a:t>operation, denoted by    , is used to combine </a:t>
            </a:r>
            <a:r>
              <a:rPr lang="en-US" sz="2000" i="1" dirty="0"/>
              <a:t>related tuples from two relations </a:t>
            </a:r>
            <a:r>
              <a:rPr lang="en-US" sz="2000" dirty="0"/>
              <a:t>into single “longer” tuples. This operation is very important for any relational database with more than a single relation because it allows us to process relationships among relations. </a:t>
            </a:r>
          </a:p>
          <a:p>
            <a:pPr algn="just"/>
            <a:r>
              <a:rPr lang="en-US" sz="2000" dirty="0"/>
              <a:t>To illustrate JOIN, suppose that we want to retrieve the name of the manager of each department. To get the manager’s name, we need to combine each department tuple with the employee tuple whose </a:t>
            </a:r>
            <a:r>
              <a:rPr lang="en-US" sz="2000" dirty="0" err="1"/>
              <a:t>Ssn</a:t>
            </a:r>
            <a:r>
              <a:rPr lang="en-US" sz="2000" dirty="0"/>
              <a:t> value matches the </a:t>
            </a:r>
            <a:r>
              <a:rPr lang="en-US" sz="2000" dirty="0" err="1"/>
              <a:t>Mgr_ssn</a:t>
            </a:r>
            <a:r>
              <a:rPr lang="en-US" sz="2000" dirty="0"/>
              <a:t> value in the department tuple. We do this by using the JOIN operation and then projecting the result over the necessary attributes, as follows:</a:t>
            </a:r>
          </a:p>
          <a:p>
            <a:pPr algn="just"/>
            <a:r>
              <a:rPr lang="en-US" sz="2000" dirty="0"/>
              <a:t>DEPT_MGR ← DEPARTMENT      </a:t>
            </a:r>
            <a:r>
              <a:rPr lang="en-US" sz="2000" baseline="-25000" dirty="0" err="1"/>
              <a:t>Mgr_ssn</a:t>
            </a:r>
            <a:r>
              <a:rPr lang="en-US" sz="2000" baseline="-25000" dirty="0"/>
              <a:t>=</a:t>
            </a:r>
            <a:r>
              <a:rPr lang="en-US" sz="2000" baseline="-25000" dirty="0" err="1"/>
              <a:t>Ssn</a:t>
            </a:r>
            <a:r>
              <a:rPr lang="en-US" sz="2000" dirty="0"/>
              <a:t> EMPLOYEE</a:t>
            </a:r>
          </a:p>
          <a:p>
            <a:pPr algn="just"/>
            <a:r>
              <a:rPr lang="en-US" sz="2000" dirty="0"/>
              <a:t>RESULT ← </a:t>
            </a:r>
            <a:r>
              <a:rPr lang="el-GR" sz="2000" dirty="0"/>
              <a:t>π</a:t>
            </a:r>
            <a:r>
              <a:rPr lang="en-US" sz="2000" baseline="-25000" dirty="0" err="1"/>
              <a:t>Dname</a:t>
            </a:r>
            <a:r>
              <a:rPr lang="en-US" sz="2000" baseline="-25000" dirty="0"/>
              <a:t>, </a:t>
            </a:r>
            <a:r>
              <a:rPr lang="en-US" sz="2000" baseline="-25000" dirty="0" err="1"/>
              <a:t>Lname</a:t>
            </a:r>
            <a:r>
              <a:rPr lang="en-US" sz="2000" baseline="-25000" dirty="0"/>
              <a:t>, </a:t>
            </a:r>
            <a:r>
              <a:rPr lang="en-US" sz="2000" baseline="-25000" dirty="0" err="1"/>
              <a:t>Fname</a:t>
            </a:r>
            <a:r>
              <a:rPr lang="en-US" sz="2000" dirty="0"/>
              <a:t>(DEPT_MGR)</a:t>
            </a:r>
          </a:p>
          <a:p>
            <a:pPr algn="just"/>
            <a:endParaRPr lang="en-US" sz="2000" dirty="0"/>
          </a:p>
          <a:p>
            <a:r>
              <a:rPr lang="en-US" sz="2000" dirty="0"/>
              <a:t>The general form of a JOIN operation on two relations </a:t>
            </a:r>
            <a:r>
              <a:rPr lang="en-US" sz="2000" i="1" dirty="0"/>
              <a:t>R(A1, A2, … , An) and</a:t>
            </a:r>
          </a:p>
          <a:p>
            <a:r>
              <a:rPr lang="en-US" sz="2000" i="1" dirty="0"/>
              <a:t>S(B1, B2, … , </a:t>
            </a:r>
            <a:r>
              <a:rPr lang="en-US" sz="2000" i="1" dirty="0" err="1"/>
              <a:t>Bm</a:t>
            </a:r>
            <a:r>
              <a:rPr lang="en-US" sz="2000" i="1" dirty="0"/>
              <a:t>) is</a:t>
            </a:r>
          </a:p>
          <a:p>
            <a:r>
              <a:rPr lang="en-US" sz="2000" i="1" dirty="0"/>
              <a:t>R      </a:t>
            </a:r>
            <a:r>
              <a:rPr lang="en-US" sz="2000" i="1" baseline="-25000" dirty="0"/>
              <a:t>&lt;join condition&gt;</a:t>
            </a:r>
            <a:r>
              <a:rPr lang="en-US" sz="2000" i="1" dirty="0"/>
              <a:t>S</a:t>
            </a:r>
          </a:p>
        </p:txBody>
      </p:sp>
      <p:pic>
        <p:nvPicPr>
          <p:cNvPr id="4098" name="Picture 2"/>
          <p:cNvPicPr>
            <a:picLocks noChangeAspect="1" noChangeArrowheads="1"/>
          </p:cNvPicPr>
          <p:nvPr/>
        </p:nvPicPr>
        <p:blipFill>
          <a:blip r:embed="rId2"/>
          <a:srcRect/>
          <a:stretch>
            <a:fillRect/>
          </a:stretch>
        </p:blipFill>
        <p:spPr bwMode="auto">
          <a:xfrm>
            <a:off x="3505200" y="3886200"/>
            <a:ext cx="284162" cy="120650"/>
          </a:xfrm>
          <a:prstGeom prst="rect">
            <a:avLst/>
          </a:prstGeom>
          <a:noFill/>
        </p:spPr>
      </p:pic>
      <p:pic>
        <p:nvPicPr>
          <p:cNvPr id="5" name="Picture 2"/>
          <p:cNvPicPr>
            <a:picLocks noChangeAspect="1" noChangeArrowheads="1"/>
          </p:cNvPicPr>
          <p:nvPr/>
        </p:nvPicPr>
        <p:blipFill>
          <a:blip r:embed="rId2"/>
          <a:srcRect/>
          <a:stretch>
            <a:fillRect/>
          </a:stretch>
        </p:blipFill>
        <p:spPr bwMode="auto">
          <a:xfrm>
            <a:off x="533400" y="5410200"/>
            <a:ext cx="284162" cy="120650"/>
          </a:xfrm>
          <a:prstGeom prst="rect">
            <a:avLst/>
          </a:prstGeom>
          <a:noFill/>
        </p:spPr>
      </p:pic>
      <p:pic>
        <p:nvPicPr>
          <p:cNvPr id="4" name="Picture 2">
            <a:extLst>
              <a:ext uri="{FF2B5EF4-FFF2-40B4-BE49-F238E27FC236}">
                <a16:creationId xmlns:a16="http://schemas.microsoft.com/office/drawing/2014/main" id="{77D59438-C587-3D56-B1DC-1F3C642A2A48}"/>
              </a:ext>
            </a:extLst>
          </p:cNvPr>
          <p:cNvPicPr>
            <a:picLocks noChangeAspect="1" noChangeArrowheads="1"/>
          </p:cNvPicPr>
          <p:nvPr/>
        </p:nvPicPr>
        <p:blipFill>
          <a:blip r:embed="rId2"/>
          <a:srcRect/>
          <a:stretch>
            <a:fillRect/>
          </a:stretch>
        </p:blipFill>
        <p:spPr bwMode="auto">
          <a:xfrm>
            <a:off x="6167068" y="1158418"/>
            <a:ext cx="365494" cy="13698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838200"/>
          </a:xfrm>
          <a:prstGeom prst="rect">
            <a:avLst/>
          </a:prstGeom>
        </p:spPr>
        <p:txBody>
          <a:bodyPr>
            <a:noAutofit/>
          </a:bodyPr>
          <a:lstStyle/>
          <a:p>
            <a:pPr algn="ctr"/>
            <a:r>
              <a:rPr lang="en-US" sz="2800" b="1" dirty="0"/>
              <a:t>Binary Relational Operations:</a:t>
            </a:r>
          </a:p>
          <a:p>
            <a:pPr algn="ctr"/>
            <a:r>
              <a:rPr lang="en-US" sz="2400" b="1" dirty="0"/>
              <a:t>JOIN and DIVISION</a:t>
            </a:r>
          </a:p>
          <a:p>
            <a:pPr algn="ctr"/>
            <a:endParaRPr lang="en-US" sz="2800" b="1" dirty="0"/>
          </a:p>
        </p:txBody>
      </p:sp>
      <p:sp>
        <p:nvSpPr>
          <p:cNvPr id="3" name="Rectangle 2"/>
          <p:cNvSpPr/>
          <p:nvPr/>
        </p:nvSpPr>
        <p:spPr>
          <a:xfrm>
            <a:off x="228600" y="990600"/>
            <a:ext cx="8686800" cy="5509200"/>
          </a:xfrm>
          <a:prstGeom prst="rect">
            <a:avLst/>
          </a:prstGeom>
        </p:spPr>
        <p:txBody>
          <a:bodyPr wrap="square">
            <a:spAutoFit/>
          </a:bodyPr>
          <a:lstStyle/>
          <a:p>
            <a:pPr algn="just"/>
            <a:r>
              <a:rPr lang="en-US" sz="2200" dirty="0"/>
              <a:t>The result of the JOIN is a relation </a:t>
            </a:r>
            <a:r>
              <a:rPr lang="en-US" sz="2200" i="1" dirty="0"/>
              <a:t>Q with n + m attributes Q(A1, A2, … , An, B1, B2,</a:t>
            </a:r>
            <a:r>
              <a:rPr lang="en-US" sz="2200" dirty="0"/>
              <a:t>… , </a:t>
            </a:r>
            <a:r>
              <a:rPr lang="en-US" sz="2200" i="1" dirty="0" err="1"/>
              <a:t>Bm</a:t>
            </a:r>
            <a:r>
              <a:rPr lang="en-US" sz="2200" i="1" dirty="0"/>
              <a:t>) in that order; Q has one tuple for each combination of tuples—one from R and one from S—whenever the combination satisfies the join condition.</a:t>
            </a:r>
          </a:p>
          <a:p>
            <a:pPr algn="just"/>
            <a:r>
              <a:rPr lang="en-US" sz="2200" dirty="0"/>
              <a:t>This is the main difference between CARTESIAN PRODUCT and JOIN. In JOIN, only combinations of tuples </a:t>
            </a:r>
            <a:r>
              <a:rPr lang="en-US" sz="2200" i="1" dirty="0"/>
              <a:t>satisfying the join condition appear in the result, whereas in the </a:t>
            </a:r>
            <a:r>
              <a:rPr lang="en-US" sz="2200" dirty="0"/>
              <a:t>CARTESIAN PRODUCT </a:t>
            </a:r>
            <a:r>
              <a:rPr lang="en-US" sz="2200" i="1" dirty="0"/>
              <a:t>all combinations of tuples are included in the result. The </a:t>
            </a:r>
            <a:r>
              <a:rPr lang="en-US" sz="2200" dirty="0"/>
              <a:t>join condition is specified on attributes from the two relations </a:t>
            </a:r>
            <a:r>
              <a:rPr lang="en-US" sz="2200" i="1" dirty="0"/>
              <a:t>R and S and is </a:t>
            </a:r>
            <a:r>
              <a:rPr lang="en-US" sz="2200" dirty="0"/>
              <a:t>evaluated for each combination of tuples. Each tuple combination for which the join condition evaluates to TRUE is included in the resulting relation </a:t>
            </a:r>
            <a:r>
              <a:rPr lang="en-US" sz="2200" i="1" dirty="0"/>
              <a:t>Q as a single combined tuple.</a:t>
            </a:r>
          </a:p>
          <a:p>
            <a:pPr algn="just"/>
            <a:endParaRPr lang="en-US" sz="2200" b="1" dirty="0"/>
          </a:p>
          <a:p>
            <a:pPr algn="just"/>
            <a:r>
              <a:rPr lang="en-US" sz="2200" b="1" dirty="0"/>
              <a:t>INNER JOIN : THETA JOIN, EQUI JOIN &amp; NATURAL JOIN</a:t>
            </a:r>
          </a:p>
          <a:p>
            <a:pPr algn="just"/>
            <a:endParaRPr lang="en-US" sz="2200" b="1" dirty="0"/>
          </a:p>
          <a:p>
            <a:pPr algn="just"/>
            <a:r>
              <a:rPr lang="en-US" sz="2200" b="1" dirty="0"/>
              <a:t>OUTER JOIN : LEFT OUTER JOIN, RIGHT OUTER JOIN &amp; FULL OUTER JOIN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838200"/>
          </a:xfrm>
          <a:prstGeom prst="rect">
            <a:avLst/>
          </a:prstGeom>
        </p:spPr>
        <p:txBody>
          <a:bodyPr>
            <a:noAutofit/>
          </a:bodyPr>
          <a:lstStyle/>
          <a:p>
            <a:pPr algn="ctr"/>
            <a:r>
              <a:rPr lang="en-US" sz="2800" b="1" dirty="0"/>
              <a:t>Binary Relational Operations:</a:t>
            </a:r>
          </a:p>
          <a:p>
            <a:pPr algn="ctr"/>
            <a:r>
              <a:rPr lang="en-US" sz="2400" b="1" dirty="0"/>
              <a:t>JOIN and DIVISION</a:t>
            </a:r>
          </a:p>
          <a:p>
            <a:pPr algn="ctr"/>
            <a:endParaRPr lang="en-US" sz="2800" b="1" dirty="0"/>
          </a:p>
        </p:txBody>
      </p:sp>
      <p:sp>
        <p:nvSpPr>
          <p:cNvPr id="3" name="Rectangle 2"/>
          <p:cNvSpPr/>
          <p:nvPr/>
        </p:nvSpPr>
        <p:spPr>
          <a:xfrm>
            <a:off x="228600" y="990600"/>
            <a:ext cx="8686800" cy="4493538"/>
          </a:xfrm>
          <a:prstGeom prst="rect">
            <a:avLst/>
          </a:prstGeom>
        </p:spPr>
        <p:txBody>
          <a:bodyPr wrap="square">
            <a:spAutoFit/>
          </a:bodyPr>
          <a:lstStyle/>
          <a:p>
            <a:pPr algn="just"/>
            <a:r>
              <a:rPr lang="en-US" sz="2200" b="1" dirty="0"/>
              <a:t>INNER JOIN : THETA JOIN, EQUI JOIN &amp; NATURAL JOIN</a:t>
            </a:r>
          </a:p>
          <a:p>
            <a:pPr algn="just"/>
            <a:endParaRPr lang="en-US" sz="2200" b="1" dirty="0"/>
          </a:p>
          <a:p>
            <a:pPr algn="just"/>
            <a:r>
              <a:rPr lang="en-US" sz="2200" b="1" dirty="0"/>
              <a:t>THETA JOIN: </a:t>
            </a:r>
            <a:r>
              <a:rPr lang="en-US" sz="2200" dirty="0"/>
              <a:t>A general join condition is of the form</a:t>
            </a:r>
          </a:p>
          <a:p>
            <a:pPr algn="just"/>
            <a:endParaRPr lang="en-US" sz="2200" dirty="0"/>
          </a:p>
          <a:p>
            <a:pPr algn="just"/>
            <a:r>
              <a:rPr lang="en-US" sz="2200" b="1" dirty="0"/>
              <a:t>&lt;condition&gt; AND &lt;condition&gt; AND … AND &lt;condition&gt;</a:t>
            </a:r>
          </a:p>
          <a:p>
            <a:pPr algn="just"/>
            <a:r>
              <a:rPr lang="en-US" sz="2200" dirty="0"/>
              <a:t>	where each &lt;condition&gt; is of the form </a:t>
            </a:r>
            <a:r>
              <a:rPr lang="en-US" sz="2200" i="1" dirty="0"/>
              <a:t>A</a:t>
            </a:r>
            <a:r>
              <a:rPr lang="en-US" sz="2200" i="1" baseline="-25000" dirty="0"/>
              <a:t>i</a:t>
            </a:r>
            <a:r>
              <a:rPr lang="en-US" sz="2200" i="1" dirty="0"/>
              <a:t> θ </a:t>
            </a:r>
            <a:r>
              <a:rPr lang="en-US" sz="2200" i="1" dirty="0" err="1"/>
              <a:t>B</a:t>
            </a:r>
            <a:r>
              <a:rPr lang="en-US" sz="2200" i="1" baseline="-25000" dirty="0" err="1"/>
              <a:t>j</a:t>
            </a:r>
            <a:r>
              <a:rPr lang="en-US" sz="2200" i="1" dirty="0"/>
              <a:t>, A</a:t>
            </a:r>
            <a:r>
              <a:rPr lang="en-US" sz="2200" i="1" baseline="-25000" dirty="0"/>
              <a:t>i</a:t>
            </a:r>
            <a:r>
              <a:rPr lang="en-US" sz="2200" i="1" dirty="0"/>
              <a:t> is an attribute of R, </a:t>
            </a:r>
            <a:r>
              <a:rPr lang="en-US" sz="2200" i="1" dirty="0" err="1"/>
              <a:t>B</a:t>
            </a:r>
            <a:r>
              <a:rPr lang="en-US" sz="2200" i="1" baseline="-25000" dirty="0" err="1"/>
              <a:t>j</a:t>
            </a:r>
            <a:r>
              <a:rPr lang="en-US" sz="2200" i="1" dirty="0"/>
              <a:t> is an attribute </a:t>
            </a:r>
            <a:r>
              <a:rPr lang="en-US" sz="2200" dirty="0"/>
              <a:t>of </a:t>
            </a:r>
            <a:r>
              <a:rPr lang="en-US" sz="2200" i="1" dirty="0"/>
              <a:t>S, A</a:t>
            </a:r>
            <a:r>
              <a:rPr lang="en-US" sz="2200" i="1" baseline="-25000" dirty="0"/>
              <a:t>i</a:t>
            </a:r>
            <a:r>
              <a:rPr lang="en-US" sz="2200" i="1" dirty="0"/>
              <a:t> and </a:t>
            </a:r>
            <a:r>
              <a:rPr lang="en-US" sz="2200" i="1" dirty="0" err="1"/>
              <a:t>B</a:t>
            </a:r>
            <a:r>
              <a:rPr lang="en-US" sz="2200" i="1" baseline="-25000" dirty="0" err="1"/>
              <a:t>j</a:t>
            </a:r>
            <a:r>
              <a:rPr lang="en-US" sz="2200" i="1" dirty="0"/>
              <a:t> have the same domain, and θ (theta) is one of the comparison </a:t>
            </a:r>
            <a:r>
              <a:rPr lang="en-US" sz="2200" dirty="0"/>
              <a:t>operators {=, &lt;, ≤, &gt;, ≥, ≠}. A JOIN operation with such a general join condition is called a </a:t>
            </a:r>
            <a:r>
              <a:rPr lang="en-US" sz="2200" b="1" dirty="0"/>
              <a:t>THETA JOIN.</a:t>
            </a:r>
          </a:p>
          <a:p>
            <a:pPr algn="just"/>
            <a:endParaRPr lang="en-US" sz="2200" dirty="0"/>
          </a:p>
          <a:p>
            <a:pPr algn="just"/>
            <a:r>
              <a:rPr lang="en-US" sz="2200" b="1" dirty="0"/>
              <a:t>EQUI JOIN: </a:t>
            </a:r>
            <a:r>
              <a:rPr lang="en-US" sz="2200" dirty="0"/>
              <a:t>The most common use of JOIN involves join conditions with equality comparisons only. Such a JOIN, where the only comparison operator used is =, is called an </a:t>
            </a:r>
            <a:r>
              <a:rPr lang="en-US" sz="2200" b="1" dirty="0"/>
              <a:t>EQUI JOIN.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all" spc="0" normalizeH="0" baseline="0" noProof="0">
                <a:ln>
                  <a:noFill/>
                </a:ln>
                <a:solidFill>
                  <a:schemeClr val="tx1"/>
                </a:solidFill>
                <a:effectLst>
                  <a:reflection blurRad="12700" stA="48000" endA="300" endPos="55000" dir="5400000" sy="-90000" algn="bl" rotWithShape="0"/>
                </a:effectLst>
                <a:uLnTx/>
                <a:uFillTx/>
                <a:latin typeface="+mj-lt"/>
                <a:ea typeface="+mj-ea"/>
                <a:cs typeface="+mj-cs"/>
              </a:rPr>
              <a:t>Relational Model Concepts</a:t>
            </a:r>
            <a:endParaRPr kumimoji="0" lang="en-US" sz="24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09600"/>
            <a:ext cx="8686800" cy="3416320"/>
          </a:xfrm>
          <a:prstGeom prst="rect">
            <a:avLst/>
          </a:prstGeom>
        </p:spPr>
        <p:txBody>
          <a:bodyPr wrap="square">
            <a:spAutoFit/>
          </a:bodyPr>
          <a:lstStyle/>
          <a:p>
            <a:pPr algn="just"/>
            <a:r>
              <a:rPr lang="en-US" b="1" dirty="0"/>
              <a:t>Relation</a:t>
            </a:r>
            <a:r>
              <a:rPr lang="en-US" dirty="0"/>
              <a:t>: A (named) set of tuples all of the same form (i.e., having the same set of</a:t>
            </a:r>
            <a:r>
              <a:rPr lang="en-US" b="1" dirty="0"/>
              <a:t> </a:t>
            </a:r>
            <a:r>
              <a:rPr lang="en-US" dirty="0"/>
              <a:t>attributes). The term </a:t>
            </a:r>
            <a:r>
              <a:rPr lang="en-US" b="1" dirty="0"/>
              <a:t>table</a:t>
            </a:r>
            <a:r>
              <a:rPr lang="en-US" dirty="0"/>
              <a:t> is a loose synonym. (Some database purists would argue that a table is "only" a physical manifestation of a relation.)</a:t>
            </a:r>
          </a:p>
          <a:p>
            <a:pPr lvl="0" algn="just"/>
            <a:endParaRPr lang="en-US" b="1" dirty="0"/>
          </a:p>
          <a:p>
            <a:pPr lvl="0" algn="just"/>
            <a:r>
              <a:rPr lang="en-US" b="1" dirty="0"/>
              <a:t>Relational Schema</a:t>
            </a:r>
            <a:r>
              <a:rPr lang="en-US" dirty="0"/>
              <a:t>: used for describing (the structure of) a relation. E.g.,</a:t>
            </a:r>
            <a:r>
              <a:rPr lang="en-US" b="1" dirty="0"/>
              <a:t> </a:t>
            </a:r>
            <a:r>
              <a:rPr lang="en-US" dirty="0"/>
              <a:t>R(A</a:t>
            </a:r>
            <a:r>
              <a:rPr lang="en-US" baseline="-25000" dirty="0"/>
              <a:t>1</a:t>
            </a:r>
            <a:r>
              <a:rPr lang="en-US" dirty="0"/>
              <a:t>, A</a:t>
            </a:r>
            <a:r>
              <a:rPr lang="en-US" baseline="-25000" dirty="0"/>
              <a:t>2</a:t>
            </a:r>
            <a:r>
              <a:rPr lang="en-US" dirty="0"/>
              <a:t>, ..., A</a:t>
            </a:r>
            <a:r>
              <a:rPr lang="en-US" baseline="-25000" dirty="0"/>
              <a:t>n</a:t>
            </a:r>
            <a:r>
              <a:rPr lang="en-US" dirty="0"/>
              <a:t>)</a:t>
            </a:r>
            <a:r>
              <a:rPr lang="en-US" b="1" dirty="0"/>
              <a:t> </a:t>
            </a:r>
            <a:r>
              <a:rPr lang="en-US" dirty="0"/>
              <a:t>says that R is a relation with </a:t>
            </a:r>
            <a:r>
              <a:rPr lang="en-US" i="1" dirty="0"/>
              <a:t>attributes</a:t>
            </a:r>
            <a:r>
              <a:rPr lang="en-US" dirty="0"/>
              <a:t> A</a:t>
            </a:r>
            <a:r>
              <a:rPr lang="en-US" baseline="-25000" dirty="0"/>
              <a:t>1</a:t>
            </a:r>
            <a:r>
              <a:rPr lang="en-US" dirty="0"/>
              <a:t>, ... A</a:t>
            </a:r>
            <a:r>
              <a:rPr lang="en-US" baseline="-25000" dirty="0"/>
              <a:t>n</a:t>
            </a:r>
            <a:r>
              <a:rPr lang="en-US" dirty="0"/>
              <a:t>. The </a:t>
            </a:r>
            <a:r>
              <a:rPr lang="en-US" b="1" dirty="0"/>
              <a:t>degree</a:t>
            </a:r>
            <a:r>
              <a:rPr lang="en-US" dirty="0"/>
              <a:t> of a relation is the number of attributes it has, here </a:t>
            </a:r>
            <a:r>
              <a:rPr lang="en-US" i="1" dirty="0"/>
              <a:t>n</a:t>
            </a:r>
            <a:r>
              <a:rPr lang="en-US" dirty="0"/>
              <a:t>.</a:t>
            </a:r>
          </a:p>
          <a:p>
            <a:pPr algn="just"/>
            <a:r>
              <a:rPr lang="en-US" dirty="0"/>
              <a:t> </a:t>
            </a:r>
          </a:p>
          <a:p>
            <a:pPr algn="just"/>
            <a:r>
              <a:rPr lang="en-US" dirty="0"/>
              <a:t>Example: STUDENT (Name, SSN, Address)</a:t>
            </a:r>
          </a:p>
          <a:p>
            <a:pPr algn="just"/>
            <a:r>
              <a:rPr lang="en-US" dirty="0"/>
              <a:t> </a:t>
            </a:r>
          </a:p>
          <a:p>
            <a:pPr lvl="0" algn="just"/>
            <a:r>
              <a:rPr lang="en-US" b="1" dirty="0"/>
              <a:t>Relational Database</a:t>
            </a:r>
            <a:r>
              <a:rPr lang="en-US" dirty="0"/>
              <a:t>: A collection of</a:t>
            </a:r>
            <a:r>
              <a:rPr lang="en-US" b="1" dirty="0"/>
              <a:t> relations</a:t>
            </a:r>
            <a:r>
              <a:rPr lang="en-US" dirty="0"/>
              <a:t>, each one consistent with its specified</a:t>
            </a:r>
            <a:r>
              <a:rPr lang="en-US" b="1" dirty="0"/>
              <a:t> </a:t>
            </a:r>
            <a:r>
              <a:rPr lang="en-US" dirty="0"/>
              <a:t>relational schema.</a:t>
            </a:r>
          </a:p>
        </p:txBody>
      </p:sp>
      <p:pic>
        <p:nvPicPr>
          <p:cNvPr id="1026" name="Picture 2"/>
          <p:cNvPicPr>
            <a:picLocks noChangeAspect="1" noChangeArrowheads="1"/>
          </p:cNvPicPr>
          <p:nvPr/>
        </p:nvPicPr>
        <p:blipFill>
          <a:blip r:embed="rId2"/>
          <a:srcRect/>
          <a:stretch>
            <a:fillRect/>
          </a:stretch>
        </p:blipFill>
        <p:spPr bwMode="auto">
          <a:xfrm>
            <a:off x="381000" y="4025921"/>
            <a:ext cx="8229600" cy="267968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Binary Relational Operations:  </a:t>
            </a:r>
            <a:r>
              <a:rPr lang="en-US" sz="2400" b="1" dirty="0"/>
              <a:t>JOIN and DIVISION</a:t>
            </a:r>
          </a:p>
          <a:p>
            <a:pPr algn="ctr"/>
            <a:endParaRPr lang="en-US" sz="2800" b="1" dirty="0"/>
          </a:p>
        </p:txBody>
      </p:sp>
      <p:sp>
        <p:nvSpPr>
          <p:cNvPr id="3" name="Rectangle 2"/>
          <p:cNvSpPr/>
          <p:nvPr/>
        </p:nvSpPr>
        <p:spPr>
          <a:xfrm>
            <a:off x="304800" y="762000"/>
            <a:ext cx="8686800" cy="5847755"/>
          </a:xfrm>
          <a:prstGeom prst="rect">
            <a:avLst/>
          </a:prstGeom>
        </p:spPr>
        <p:txBody>
          <a:bodyPr wrap="square">
            <a:spAutoFit/>
          </a:bodyPr>
          <a:lstStyle/>
          <a:p>
            <a:pPr algn="just"/>
            <a:r>
              <a:rPr lang="en-US" sz="2200" b="1" dirty="0"/>
              <a:t>NATURAL JOIN: D</a:t>
            </a:r>
            <a:r>
              <a:rPr lang="en-US" sz="2200" dirty="0"/>
              <a:t>enoted by *. NATURAL JOIN requires that the two join attributes (or each pair of join attributes) have the same name in both relations. If this is not the case, a renaming operation is applied first.</a:t>
            </a:r>
          </a:p>
          <a:p>
            <a:pPr algn="just"/>
            <a:r>
              <a:rPr lang="en-US" sz="2200" dirty="0"/>
              <a:t>Suppose we want to combine each PROJECT tuple with the DEPARTMENT tuple that controls the project. In the following example, first we rename the </a:t>
            </a:r>
            <a:r>
              <a:rPr lang="en-US" sz="2200" dirty="0" err="1"/>
              <a:t>Dnumber</a:t>
            </a:r>
            <a:r>
              <a:rPr lang="en-US" sz="2200" dirty="0"/>
              <a:t> attribute of DEPARTMENT to </a:t>
            </a:r>
            <a:r>
              <a:rPr lang="en-US" sz="2200" dirty="0" err="1"/>
              <a:t>Dnum</a:t>
            </a:r>
            <a:r>
              <a:rPr lang="en-US" sz="2200" dirty="0"/>
              <a:t>—so that it has the same name as the </a:t>
            </a:r>
            <a:r>
              <a:rPr lang="en-US" sz="2200" dirty="0" err="1"/>
              <a:t>Dnum</a:t>
            </a:r>
            <a:r>
              <a:rPr lang="en-US" sz="2200" dirty="0"/>
              <a:t> attribute in PROJECT—and then we apply NATURAL JOIN:</a:t>
            </a:r>
          </a:p>
          <a:p>
            <a:pPr algn="just"/>
            <a:endParaRPr lang="en-US" sz="2200" b="1" dirty="0"/>
          </a:p>
          <a:p>
            <a:pPr algn="just"/>
            <a:r>
              <a:rPr lang="en-US" sz="2200" b="1" dirty="0"/>
              <a:t>PROJ_DEPT ← PROJECT * </a:t>
            </a:r>
            <a:r>
              <a:rPr lang="el-GR" sz="2200" b="1" dirty="0"/>
              <a:t>ρ</a:t>
            </a:r>
            <a:r>
              <a:rPr lang="el-GR" sz="2200" b="1" baseline="-25000" dirty="0"/>
              <a:t>(</a:t>
            </a:r>
            <a:r>
              <a:rPr lang="en-US" sz="2200" b="1" baseline="-25000" dirty="0" err="1"/>
              <a:t>Dname</a:t>
            </a:r>
            <a:r>
              <a:rPr lang="en-US" sz="2200" b="1" baseline="-25000" dirty="0"/>
              <a:t>, </a:t>
            </a:r>
            <a:r>
              <a:rPr lang="en-US" sz="2200" b="1" baseline="-25000" dirty="0" err="1"/>
              <a:t>Dnum</a:t>
            </a:r>
            <a:r>
              <a:rPr lang="en-US" sz="2200" b="1" baseline="-25000" dirty="0"/>
              <a:t>, </a:t>
            </a:r>
            <a:r>
              <a:rPr lang="en-US" sz="2200" b="1" baseline="-25000" dirty="0" err="1"/>
              <a:t>Mgr_ssn</a:t>
            </a:r>
            <a:r>
              <a:rPr lang="en-US" sz="2200" b="1" baseline="-25000" dirty="0"/>
              <a:t>, </a:t>
            </a:r>
            <a:r>
              <a:rPr lang="en-US" sz="2200" b="1" baseline="-25000" dirty="0" err="1"/>
              <a:t>Mgr_start_date</a:t>
            </a:r>
            <a:r>
              <a:rPr lang="en-US" sz="2200" b="1" baseline="-25000" dirty="0"/>
              <a:t>)</a:t>
            </a:r>
            <a:r>
              <a:rPr lang="en-US" sz="2200" b="1" dirty="0"/>
              <a:t> (DEPARTMENT)</a:t>
            </a:r>
          </a:p>
          <a:p>
            <a:pPr algn="just"/>
            <a:endParaRPr lang="en-US" sz="2200" dirty="0"/>
          </a:p>
          <a:p>
            <a:pPr algn="just"/>
            <a:r>
              <a:rPr lang="en-US" sz="2200" dirty="0"/>
              <a:t>The same query can be done in two steps by creating an intermediate table DEPT as follows:</a:t>
            </a:r>
          </a:p>
          <a:p>
            <a:pPr algn="just"/>
            <a:endParaRPr lang="en-US" sz="2200" b="1" dirty="0"/>
          </a:p>
          <a:p>
            <a:pPr algn="just"/>
            <a:r>
              <a:rPr lang="en-US" sz="2200" b="1" dirty="0"/>
              <a:t>DEPT ← </a:t>
            </a:r>
            <a:r>
              <a:rPr lang="el-GR" sz="2200" b="1" dirty="0"/>
              <a:t>ρ</a:t>
            </a:r>
            <a:r>
              <a:rPr lang="el-GR" sz="2200" b="1" baseline="-25000" dirty="0"/>
              <a:t>(</a:t>
            </a:r>
            <a:r>
              <a:rPr lang="en-US" sz="2200" b="1" baseline="-25000" dirty="0" err="1"/>
              <a:t>Dname</a:t>
            </a:r>
            <a:r>
              <a:rPr lang="en-US" sz="2200" b="1" baseline="-25000" dirty="0"/>
              <a:t>, </a:t>
            </a:r>
            <a:r>
              <a:rPr lang="en-US" sz="2200" b="1" baseline="-25000" dirty="0" err="1"/>
              <a:t>Dnum</a:t>
            </a:r>
            <a:r>
              <a:rPr lang="en-US" sz="2200" b="1" baseline="-25000" dirty="0"/>
              <a:t>, </a:t>
            </a:r>
            <a:r>
              <a:rPr lang="en-US" sz="2200" b="1" baseline="-25000" dirty="0" err="1"/>
              <a:t>Mgr_ssn</a:t>
            </a:r>
            <a:r>
              <a:rPr lang="en-US" sz="2200" b="1" baseline="-25000" dirty="0"/>
              <a:t>, </a:t>
            </a:r>
            <a:r>
              <a:rPr lang="en-US" sz="2200" b="1" baseline="-25000" dirty="0" err="1"/>
              <a:t>Mgr_start_date</a:t>
            </a:r>
            <a:r>
              <a:rPr lang="en-US" sz="2200" b="1" baseline="-25000" dirty="0"/>
              <a:t>)</a:t>
            </a:r>
            <a:r>
              <a:rPr lang="en-US" sz="2200" b="1" dirty="0"/>
              <a:t>(DEPARTMENT)</a:t>
            </a:r>
          </a:p>
          <a:p>
            <a:pPr algn="just"/>
            <a:endParaRPr lang="en-US" sz="2200" b="1" dirty="0"/>
          </a:p>
          <a:p>
            <a:pPr algn="just"/>
            <a:r>
              <a:rPr lang="en-US" sz="2200" b="1" dirty="0"/>
              <a:t>PROJ_DEPT ← PROJECT * DEPT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838200"/>
          </a:xfrm>
          <a:prstGeom prst="rect">
            <a:avLst/>
          </a:prstGeom>
        </p:spPr>
        <p:txBody>
          <a:bodyPr>
            <a:noAutofit/>
          </a:bodyPr>
          <a:lstStyle/>
          <a:p>
            <a:pPr algn="ctr"/>
            <a:r>
              <a:rPr lang="en-US" sz="2800" b="1" dirty="0"/>
              <a:t>Binary Relational Operations:</a:t>
            </a:r>
          </a:p>
          <a:p>
            <a:pPr algn="ctr"/>
            <a:r>
              <a:rPr lang="en-US" sz="2400" b="1" dirty="0"/>
              <a:t>JOIN and DIVISION</a:t>
            </a:r>
          </a:p>
          <a:p>
            <a:pPr algn="ctr"/>
            <a:endParaRPr lang="en-US" sz="2800" b="1" dirty="0"/>
          </a:p>
        </p:txBody>
      </p:sp>
      <p:sp>
        <p:nvSpPr>
          <p:cNvPr id="3" name="Rectangle 2"/>
          <p:cNvSpPr/>
          <p:nvPr/>
        </p:nvSpPr>
        <p:spPr>
          <a:xfrm>
            <a:off x="228600" y="990600"/>
            <a:ext cx="8686800" cy="5170646"/>
          </a:xfrm>
          <a:prstGeom prst="rect">
            <a:avLst/>
          </a:prstGeom>
        </p:spPr>
        <p:txBody>
          <a:bodyPr wrap="square">
            <a:spAutoFit/>
          </a:bodyPr>
          <a:lstStyle/>
          <a:p>
            <a:pPr algn="just"/>
            <a:r>
              <a:rPr lang="en-US" sz="2200" b="1" dirty="0"/>
              <a:t>OUTER JOIN : LEFT OUTER JOIN, RIGHT OUTER JOIN &amp; FULL OUTER JOIN</a:t>
            </a:r>
          </a:p>
          <a:p>
            <a:pPr algn="just"/>
            <a:endParaRPr lang="en-US" sz="2200" b="1" dirty="0"/>
          </a:p>
          <a:p>
            <a:pPr algn="just"/>
            <a:r>
              <a:rPr lang="en-US" sz="2200" b="1" dirty="0"/>
              <a:t>Left Outer Join (A      B): </a:t>
            </a:r>
            <a:r>
              <a:rPr lang="en-US" sz="2200" dirty="0"/>
              <a:t>This returns all the rows from the table on the left even if no matching rows have been found in the table on the right. When no matching record found in the table on the right, NULL is returned.</a:t>
            </a:r>
          </a:p>
          <a:p>
            <a:pPr algn="just"/>
            <a:endParaRPr lang="en-US" sz="2200" b="1" dirty="0"/>
          </a:p>
          <a:p>
            <a:pPr algn="just"/>
            <a:r>
              <a:rPr lang="en-US" sz="2200" b="1" dirty="0"/>
              <a:t>Right Outer Join ( A      B ): </a:t>
            </a:r>
            <a:r>
              <a:rPr lang="en-US" sz="2200" dirty="0"/>
              <a:t>This returns all the columns from the table on the right even if no matching rows have been found in the table on the left. Where no matches have been found in the table on the left, NULL is returned. </a:t>
            </a:r>
          </a:p>
          <a:p>
            <a:pPr algn="just"/>
            <a:endParaRPr lang="en-US" sz="2200" b="1" dirty="0"/>
          </a:p>
          <a:p>
            <a:pPr algn="just"/>
            <a:r>
              <a:rPr lang="en-US" sz="2200" b="1" dirty="0"/>
              <a:t>Full Outer Join ( A       B): </a:t>
            </a:r>
            <a:r>
              <a:rPr lang="en-US" sz="2200" dirty="0"/>
              <a:t>In a </a:t>
            </a:r>
            <a:r>
              <a:rPr lang="en-US" sz="2200" b="1" dirty="0"/>
              <a:t>FULL OUTER JOIN</a:t>
            </a:r>
            <a:r>
              <a:rPr lang="en-US" sz="2200" dirty="0"/>
              <a:t> , all tuples from both relations are included in the result, irrespective of the matching condition.</a:t>
            </a:r>
            <a:endParaRPr lang="en-US" sz="2200" b="1"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8" name="Picture 8"/>
          <p:cNvPicPr>
            <a:picLocks noChangeAspect="1" noChangeArrowheads="1"/>
          </p:cNvPicPr>
          <p:nvPr/>
        </p:nvPicPr>
        <p:blipFill>
          <a:blip r:embed="rId2"/>
          <a:srcRect l="27745" t="73854" r="69835" b="23059"/>
          <a:stretch>
            <a:fillRect/>
          </a:stretch>
        </p:blipFill>
        <p:spPr bwMode="auto">
          <a:xfrm>
            <a:off x="2670175" y="3433762"/>
            <a:ext cx="301625" cy="223838"/>
          </a:xfrm>
          <a:prstGeom prst="rect">
            <a:avLst/>
          </a:prstGeom>
          <a:noFill/>
          <a:ln w="9525">
            <a:noFill/>
            <a:miter lim="800000"/>
            <a:headEnd/>
            <a:tailEnd/>
          </a:ln>
        </p:spPr>
      </p:pic>
      <p:pic>
        <p:nvPicPr>
          <p:cNvPr id="5129" name="Picture 9"/>
          <p:cNvPicPr>
            <a:picLocks noChangeAspect="1" noChangeArrowheads="1"/>
          </p:cNvPicPr>
          <p:nvPr/>
        </p:nvPicPr>
        <p:blipFill>
          <a:blip r:embed="rId3"/>
          <a:srcRect l="40991" t="33466" r="54971" b="63391"/>
          <a:stretch>
            <a:fillRect/>
          </a:stretch>
        </p:blipFill>
        <p:spPr bwMode="auto">
          <a:xfrm>
            <a:off x="2590800" y="5105400"/>
            <a:ext cx="371475" cy="215900"/>
          </a:xfrm>
          <a:prstGeom prst="rect">
            <a:avLst/>
          </a:prstGeom>
          <a:noFill/>
          <a:ln w="9525">
            <a:noFill/>
            <a:miter lim="800000"/>
            <a:headEnd/>
            <a:tailEnd/>
          </a:ln>
        </p:spPr>
      </p:pic>
      <p:pic>
        <p:nvPicPr>
          <p:cNvPr id="4" name="Picture 7">
            <a:extLst>
              <a:ext uri="{FF2B5EF4-FFF2-40B4-BE49-F238E27FC236}">
                <a16:creationId xmlns:a16="http://schemas.microsoft.com/office/drawing/2014/main" id="{0DEA41DF-72C8-DC78-B5B1-2157248A8CFA}"/>
              </a:ext>
            </a:extLst>
          </p:cNvPr>
          <p:cNvPicPr>
            <a:picLocks noChangeAspect="1" noChangeArrowheads="1"/>
          </p:cNvPicPr>
          <p:nvPr/>
        </p:nvPicPr>
        <p:blipFill>
          <a:blip r:embed="rId4"/>
          <a:srcRect/>
          <a:stretch>
            <a:fillRect/>
          </a:stretch>
        </p:blipFill>
        <p:spPr bwMode="auto">
          <a:xfrm>
            <a:off x="2511972" y="1752600"/>
            <a:ext cx="307428" cy="228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Binary Relational Operations:</a:t>
            </a:r>
          </a:p>
          <a:p>
            <a:pPr algn="ctr"/>
            <a:endParaRPr lang="en-US" sz="2800" b="1" dirty="0"/>
          </a:p>
        </p:txBody>
      </p:sp>
      <p:sp>
        <p:nvSpPr>
          <p:cNvPr id="3" name="Rectangle 2"/>
          <p:cNvSpPr/>
          <p:nvPr/>
        </p:nvSpPr>
        <p:spPr>
          <a:xfrm>
            <a:off x="228600" y="685800"/>
            <a:ext cx="8686800" cy="6247864"/>
          </a:xfrm>
          <a:prstGeom prst="rect">
            <a:avLst/>
          </a:prstGeom>
        </p:spPr>
        <p:txBody>
          <a:bodyPr wrap="square">
            <a:spAutoFit/>
          </a:bodyPr>
          <a:lstStyle/>
          <a:p>
            <a:r>
              <a:rPr lang="en-US" sz="2000" b="1" dirty="0"/>
              <a:t>Summary of JOIN operations:</a:t>
            </a:r>
          </a:p>
          <a:p>
            <a:pPr algn="just">
              <a:buFont typeface="Arial" pitchFamily="34" charset="0"/>
              <a:buChar char="•"/>
            </a:pPr>
            <a:r>
              <a:rPr lang="en-US" sz="2000" dirty="0"/>
              <a:t> There are mainly two types of joins in DBMS 1) Inner Join 2) Outer Join</a:t>
            </a:r>
          </a:p>
          <a:p>
            <a:pPr algn="just">
              <a:buFont typeface="Arial" pitchFamily="34" charset="0"/>
              <a:buChar char="•"/>
            </a:pPr>
            <a:r>
              <a:rPr lang="en-US" sz="2000" dirty="0"/>
              <a:t> An inner join is the widely used join operation and can be considered as a default join-type.</a:t>
            </a:r>
          </a:p>
          <a:p>
            <a:pPr algn="just">
              <a:buFont typeface="Arial" pitchFamily="34" charset="0"/>
              <a:buChar char="•"/>
            </a:pPr>
            <a:r>
              <a:rPr lang="en-US" sz="2000" dirty="0"/>
              <a:t> Inner Join is further divided into three subtypes: 1) Theta join 2) Natural join 3) EQUI join</a:t>
            </a:r>
          </a:p>
          <a:p>
            <a:pPr algn="just">
              <a:buFont typeface="Arial" pitchFamily="34" charset="0"/>
              <a:buChar char="•"/>
            </a:pPr>
            <a:r>
              <a:rPr lang="en-US" sz="2000" dirty="0"/>
              <a:t> Theta Join allows you to merge two tables based on the condition represented by theta</a:t>
            </a:r>
          </a:p>
          <a:p>
            <a:pPr algn="just">
              <a:buFont typeface="Arial" pitchFamily="34" charset="0"/>
              <a:buChar char="•"/>
            </a:pPr>
            <a:r>
              <a:rPr lang="en-US" sz="2000" dirty="0"/>
              <a:t> When a theta join uses only equivalence condition, it becomes an </a:t>
            </a:r>
            <a:r>
              <a:rPr lang="en-US" sz="2000" dirty="0" err="1"/>
              <a:t>equi</a:t>
            </a:r>
            <a:r>
              <a:rPr lang="en-US" sz="2000" dirty="0"/>
              <a:t> join.</a:t>
            </a:r>
          </a:p>
          <a:p>
            <a:pPr algn="just">
              <a:buFont typeface="Arial" pitchFamily="34" charset="0"/>
              <a:buChar char="•"/>
            </a:pPr>
            <a:r>
              <a:rPr lang="en-US" sz="2000" dirty="0"/>
              <a:t> Natural join does not utilize any of the comparison operators.</a:t>
            </a:r>
          </a:p>
          <a:p>
            <a:pPr algn="just">
              <a:buFont typeface="Arial" pitchFamily="34" charset="0"/>
              <a:buChar char="•"/>
            </a:pPr>
            <a:r>
              <a:rPr lang="en-US" sz="2000" dirty="0"/>
              <a:t> An outer join doesn't require each record in the two join tables to have a matching record.</a:t>
            </a:r>
          </a:p>
          <a:p>
            <a:pPr algn="just">
              <a:buFont typeface="Arial" pitchFamily="34" charset="0"/>
              <a:buChar char="•"/>
            </a:pPr>
            <a:r>
              <a:rPr lang="en-US" sz="2000" dirty="0"/>
              <a:t> Outer Join is further divided into three subtypes are: 1)Left Outer Join 2) Right Outer Join 3) Full Outer Join</a:t>
            </a:r>
          </a:p>
          <a:p>
            <a:pPr algn="just">
              <a:buFont typeface="Arial" pitchFamily="34" charset="0"/>
              <a:buChar char="•"/>
            </a:pPr>
            <a:r>
              <a:rPr lang="en-US" sz="2000" dirty="0"/>
              <a:t> The LEFT Outer Join returns all the rows from the table on the left, even if no matching rows have been found in the table on the right.</a:t>
            </a:r>
          </a:p>
          <a:p>
            <a:pPr algn="just">
              <a:buFont typeface="Arial" pitchFamily="34" charset="0"/>
              <a:buChar char="•"/>
            </a:pPr>
            <a:r>
              <a:rPr lang="en-US" sz="2000" dirty="0"/>
              <a:t> The RIGHT Outer Join returns all the columns from the table on the right, even if no matching rows have been found in the table on the left.</a:t>
            </a:r>
          </a:p>
          <a:p>
            <a:pPr algn="just">
              <a:buFont typeface="Arial" pitchFamily="34" charset="0"/>
              <a:buChar char="•"/>
            </a:pPr>
            <a:r>
              <a:rPr lang="en-US" sz="2000" dirty="0"/>
              <a:t> In a full outer join, all tuples from both relations are included in the result, irrespective of the matching condition.</a:t>
            </a:r>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Binary Relational Operations:</a:t>
            </a:r>
          </a:p>
          <a:p>
            <a:pPr algn="ctr"/>
            <a:endParaRPr lang="en-US" sz="2800" b="1" dirty="0"/>
          </a:p>
        </p:txBody>
      </p:sp>
      <p:sp>
        <p:nvSpPr>
          <p:cNvPr id="3" name="Rectangle 2"/>
          <p:cNvSpPr/>
          <p:nvPr/>
        </p:nvSpPr>
        <p:spPr>
          <a:xfrm>
            <a:off x="228600" y="685800"/>
            <a:ext cx="8686800" cy="5324535"/>
          </a:xfrm>
          <a:prstGeom prst="rect">
            <a:avLst/>
          </a:prstGeom>
        </p:spPr>
        <p:txBody>
          <a:bodyPr wrap="square">
            <a:spAutoFit/>
          </a:bodyPr>
          <a:lstStyle/>
          <a:p>
            <a:pPr algn="just"/>
            <a:r>
              <a:rPr lang="en-US" sz="2000" b="1" dirty="0"/>
              <a:t>The DIVISION Operation :</a:t>
            </a:r>
            <a:r>
              <a:rPr lang="en-US" sz="2000" dirty="0"/>
              <a:t> denoted by ÷, is useful for a special kind of query that</a:t>
            </a:r>
          </a:p>
          <a:p>
            <a:pPr algn="just"/>
            <a:r>
              <a:rPr lang="en-US" sz="2000" dirty="0"/>
              <a:t>sometimes occurs in database applications. </a:t>
            </a:r>
          </a:p>
          <a:p>
            <a:pPr algn="just"/>
            <a:r>
              <a:rPr lang="en-US" sz="2000" dirty="0"/>
              <a:t>An example is Retrieve the names of employees who work on all the projects that ‘John Smith’ works on. To express this query using the DIVISION operation, proceed as follows. First, retrieve the list of project numbers that ‘John Smith’ works on in the intermediate relation SMITH_PNOS:</a:t>
            </a:r>
          </a:p>
          <a:p>
            <a:pPr algn="just"/>
            <a:endParaRPr lang="en-US" sz="2000" dirty="0"/>
          </a:p>
          <a:p>
            <a:pPr algn="just"/>
            <a:endParaRPr lang="en-US" sz="2000" dirty="0"/>
          </a:p>
          <a:p>
            <a:pPr algn="just"/>
            <a:endParaRPr lang="en-US" sz="2000" dirty="0"/>
          </a:p>
          <a:p>
            <a:pPr algn="just"/>
            <a:r>
              <a:rPr lang="en-US" sz="2000" dirty="0"/>
              <a:t>Next, create a relation that includes a tuple &lt;</a:t>
            </a:r>
            <a:r>
              <a:rPr lang="en-US" sz="2000" dirty="0" err="1"/>
              <a:t>Pno</a:t>
            </a:r>
            <a:r>
              <a:rPr lang="en-US" sz="2000" dirty="0"/>
              <a:t>, </a:t>
            </a:r>
            <a:r>
              <a:rPr lang="en-US" sz="2000" dirty="0" err="1"/>
              <a:t>Essn</a:t>
            </a:r>
            <a:r>
              <a:rPr lang="en-US" sz="2000" dirty="0"/>
              <a:t>&gt; whenever the employee whose </a:t>
            </a:r>
            <a:r>
              <a:rPr lang="en-US" sz="2000" dirty="0" err="1"/>
              <a:t>Ssn</a:t>
            </a:r>
            <a:r>
              <a:rPr lang="en-US" sz="2000" dirty="0"/>
              <a:t> is </a:t>
            </a:r>
            <a:r>
              <a:rPr lang="en-US" sz="2000" dirty="0" err="1"/>
              <a:t>Essn</a:t>
            </a:r>
            <a:r>
              <a:rPr lang="en-US" sz="2000" dirty="0"/>
              <a:t> works on the project whose number is </a:t>
            </a:r>
            <a:r>
              <a:rPr lang="en-US" sz="2000" dirty="0" err="1"/>
              <a:t>Pno</a:t>
            </a:r>
            <a:r>
              <a:rPr lang="en-US" sz="2000" dirty="0"/>
              <a:t> in the intermediate relation SSN_PNOS:</a:t>
            </a:r>
          </a:p>
          <a:p>
            <a:pPr algn="just"/>
            <a:endParaRPr lang="en-US" sz="2000" dirty="0"/>
          </a:p>
          <a:p>
            <a:pPr algn="just"/>
            <a:endParaRPr lang="en-US" sz="2000" dirty="0"/>
          </a:p>
          <a:p>
            <a:pPr algn="just"/>
            <a:r>
              <a:rPr lang="en-US" sz="2000" dirty="0"/>
              <a:t>Finally, apply the DIVISION operation to the two relations, which gives the desired employees’ Social Security numbers:</a:t>
            </a:r>
          </a:p>
          <a:p>
            <a:endParaRPr lang="en-US" sz="2000"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199" y="2590800"/>
            <a:ext cx="6300789" cy="914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399" y="4376058"/>
            <a:ext cx="4572001" cy="42454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33400" y="5638800"/>
            <a:ext cx="6172200" cy="914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Binary Relational Operations:</a:t>
            </a:r>
          </a:p>
          <a:p>
            <a:pPr algn="ctr"/>
            <a:endParaRPr lang="en-US" sz="2800" b="1" dirty="0"/>
          </a:p>
        </p:txBody>
      </p:sp>
      <p:sp>
        <p:nvSpPr>
          <p:cNvPr id="3" name="Rectangle 2"/>
          <p:cNvSpPr/>
          <p:nvPr/>
        </p:nvSpPr>
        <p:spPr>
          <a:xfrm>
            <a:off x="228600" y="685800"/>
            <a:ext cx="8686800" cy="707886"/>
          </a:xfrm>
          <a:prstGeom prst="rect">
            <a:avLst/>
          </a:prstGeom>
        </p:spPr>
        <p:txBody>
          <a:bodyPr wrap="square">
            <a:spAutoFit/>
          </a:bodyPr>
          <a:lstStyle/>
          <a:p>
            <a:pPr algn="just"/>
            <a:r>
              <a:rPr lang="en-US" sz="2000" dirty="0"/>
              <a:t>The result is shown below:</a:t>
            </a:r>
          </a:p>
          <a:p>
            <a:pPr algn="just"/>
            <a:endParaRPr lang="en-US" sz="2000"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457200" y="1066799"/>
            <a:ext cx="7162800" cy="545349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Binary Relational Operations:</a:t>
            </a:r>
          </a:p>
          <a:p>
            <a:pPr algn="ctr"/>
            <a:endParaRPr lang="en-US" sz="2800" b="1" dirty="0"/>
          </a:p>
        </p:txBody>
      </p:sp>
      <p:sp>
        <p:nvSpPr>
          <p:cNvPr id="3" name="Rectangle 2"/>
          <p:cNvSpPr/>
          <p:nvPr/>
        </p:nvSpPr>
        <p:spPr>
          <a:xfrm>
            <a:off x="228600" y="685800"/>
            <a:ext cx="8686800" cy="2123658"/>
          </a:xfrm>
          <a:prstGeom prst="rect">
            <a:avLst/>
          </a:prstGeom>
        </p:spPr>
        <p:txBody>
          <a:bodyPr wrap="square">
            <a:spAutoFit/>
          </a:bodyPr>
          <a:lstStyle/>
          <a:p>
            <a:pPr algn="just"/>
            <a:r>
              <a:rPr lang="en-US" sz="2200" dirty="0"/>
              <a:t>In general, the DIVISION operation is applied to two relations R(Z) ÷ S(X), where the attributes of S are a subset of the attributes of R; that is, X ⊆ Z. For a tuple t to appear in the result T of the DIVISION, the values in t must appear in R in combination with every tuple in S. The DIVISION operation is defined for convenience for dealing with queries that involve </a:t>
            </a:r>
            <a:r>
              <a:rPr lang="en-US" sz="2200" b="1" i="1" dirty="0"/>
              <a:t>universal quantification </a:t>
            </a:r>
            <a:r>
              <a:rPr lang="en-US" sz="2200" i="1" dirty="0"/>
              <a:t>or the </a:t>
            </a:r>
            <a:r>
              <a:rPr lang="en-US" sz="2200" b="1" i="1" dirty="0"/>
              <a:t>all condition</a:t>
            </a:r>
            <a:r>
              <a:rPr lang="en-US" sz="2200" i="1" dirty="0"/>
              <a:t>.</a:t>
            </a:r>
            <a:endParaRPr lang="en-US" sz="2200"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533400" y="2998894"/>
            <a:ext cx="3276600" cy="3630506"/>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0"/>
            <a:ext cx="8686800" cy="457200"/>
          </a:xfrm>
          <a:prstGeom prst="rect">
            <a:avLst/>
          </a:prstGeom>
        </p:spPr>
        <p:txBody>
          <a:bodyPr>
            <a:noAutofit/>
          </a:bodyPr>
          <a:lstStyle/>
          <a:p>
            <a:pPr algn="ctr"/>
            <a:r>
              <a:rPr lang="en-US" sz="2800" b="1" dirty="0"/>
              <a:t>Aggregate Functions and Grouping :</a:t>
            </a:r>
          </a:p>
          <a:p>
            <a:pPr algn="ctr"/>
            <a:endParaRPr lang="en-US" sz="2800" b="1" dirty="0"/>
          </a:p>
        </p:txBody>
      </p:sp>
      <p:sp>
        <p:nvSpPr>
          <p:cNvPr id="3" name="Rectangle 2"/>
          <p:cNvSpPr/>
          <p:nvPr/>
        </p:nvSpPr>
        <p:spPr>
          <a:xfrm>
            <a:off x="228600" y="533400"/>
            <a:ext cx="8686800" cy="5001369"/>
          </a:xfrm>
          <a:prstGeom prst="rect">
            <a:avLst/>
          </a:prstGeom>
        </p:spPr>
        <p:txBody>
          <a:bodyPr wrap="square">
            <a:spAutoFit/>
          </a:bodyPr>
          <a:lstStyle/>
          <a:p>
            <a:pPr algn="just"/>
            <a:r>
              <a:rPr lang="en-US" sz="2200" dirty="0"/>
              <a:t>We can define an AGGREGATE FUNCTION operation, using the symbol ℑ (pronounced </a:t>
            </a:r>
            <a:r>
              <a:rPr lang="en-US" sz="2200" i="1" dirty="0"/>
              <a:t>script F), to specify these types of requests as follows:</a:t>
            </a:r>
          </a:p>
          <a:p>
            <a:pPr algn="just"/>
            <a:r>
              <a:rPr lang="en-US" sz="2200" b="1" baseline="-25000" dirty="0"/>
              <a:t>&lt;grouping attributes&gt; </a:t>
            </a:r>
            <a:r>
              <a:rPr lang="en-US" sz="2200" b="1" dirty="0"/>
              <a:t>ℑ </a:t>
            </a:r>
            <a:r>
              <a:rPr lang="en-US" sz="2200" b="1" baseline="-25000" dirty="0"/>
              <a:t>&lt;function list&gt; </a:t>
            </a:r>
            <a:r>
              <a:rPr lang="en-US" sz="2200" b="1" dirty="0"/>
              <a:t>(</a:t>
            </a:r>
            <a:r>
              <a:rPr lang="en-US" sz="2200" b="1" i="1" dirty="0"/>
              <a:t>R)</a:t>
            </a:r>
          </a:p>
          <a:p>
            <a:pPr algn="just"/>
            <a:r>
              <a:rPr lang="en-US" sz="2200" dirty="0"/>
              <a:t>where &lt;grouping attributes&gt; is a list of attributes of the relation specified in </a:t>
            </a:r>
            <a:r>
              <a:rPr lang="en-US" sz="2200" i="1" dirty="0"/>
              <a:t>R, and </a:t>
            </a:r>
            <a:r>
              <a:rPr lang="en-US" sz="2200" dirty="0"/>
              <a:t>&lt;function list&gt; is a list of (&lt;function&gt; &lt;attribute&gt;) pairs. In each such pair, &lt;function&gt; is one of the allowed functions—such as SUM, AVERAGE, MAXIMUM, MINIMUM, COUNT—and &lt;attribute&gt; is an attribute of the relation specified by </a:t>
            </a:r>
            <a:r>
              <a:rPr lang="en-US" sz="2200" i="1" dirty="0"/>
              <a:t>R. The resulting </a:t>
            </a:r>
            <a:r>
              <a:rPr lang="en-US" sz="2200" dirty="0"/>
              <a:t>relation has the grouping attributes plus one attribute for each element in the function list. </a:t>
            </a:r>
            <a:r>
              <a:rPr lang="en-US" sz="2200" dirty="0" err="1"/>
              <a:t>Eg</a:t>
            </a:r>
            <a:r>
              <a:rPr lang="en-US" sz="2200" dirty="0"/>
              <a:t>: </a:t>
            </a:r>
          </a:p>
          <a:p>
            <a:r>
              <a:rPr lang="en-US" sz="2200" dirty="0"/>
              <a:t>1. </a:t>
            </a:r>
            <a:r>
              <a:rPr lang="en-US" sz="2200" b="1" dirty="0"/>
              <a:t>ℑ </a:t>
            </a:r>
            <a:r>
              <a:rPr lang="en-US" sz="2200" b="1" baseline="-25000" dirty="0"/>
              <a:t>COUNT </a:t>
            </a:r>
            <a:r>
              <a:rPr lang="en-US" sz="2200" b="1" baseline="-25000" dirty="0" err="1"/>
              <a:t>Ssn</a:t>
            </a:r>
            <a:r>
              <a:rPr lang="en-US" sz="2200" b="1" baseline="-25000" dirty="0"/>
              <a:t>, AVERAGE Salary</a:t>
            </a:r>
            <a:r>
              <a:rPr lang="en-US" sz="2200" b="1" dirty="0"/>
              <a:t>(EMPLOYEE)</a:t>
            </a:r>
          </a:p>
          <a:p>
            <a:endParaRPr lang="en-US" sz="2200" dirty="0"/>
          </a:p>
          <a:p>
            <a:endParaRPr lang="en-US" sz="1100" dirty="0"/>
          </a:p>
          <a:p>
            <a:endParaRPr lang="en-US" sz="1200" dirty="0"/>
          </a:p>
          <a:p>
            <a:r>
              <a:rPr lang="en-US" sz="2200" dirty="0"/>
              <a:t>2. </a:t>
            </a:r>
            <a:r>
              <a:rPr lang="en-US" sz="2200" b="1" dirty="0" err="1"/>
              <a:t>ρ</a:t>
            </a:r>
            <a:r>
              <a:rPr lang="en-US" sz="2200" b="1" i="1" baseline="-25000" dirty="0" err="1"/>
              <a:t>R</a:t>
            </a:r>
            <a:r>
              <a:rPr lang="en-US" sz="2200" b="1" i="1" baseline="-25000" dirty="0"/>
              <a:t>(</a:t>
            </a:r>
            <a:r>
              <a:rPr lang="en-US" sz="2200" b="1" i="1" baseline="-25000" dirty="0" err="1"/>
              <a:t>Dno</a:t>
            </a:r>
            <a:r>
              <a:rPr lang="en-US" sz="2200" b="1" i="1" baseline="-25000" dirty="0"/>
              <a:t>, </a:t>
            </a:r>
            <a:r>
              <a:rPr lang="en-US" sz="2200" b="1" i="1" baseline="-25000" dirty="0" err="1"/>
              <a:t>No_of_employees</a:t>
            </a:r>
            <a:r>
              <a:rPr lang="en-US" sz="2200" b="1" i="1" baseline="-25000" dirty="0"/>
              <a:t>, </a:t>
            </a:r>
            <a:r>
              <a:rPr lang="en-US" sz="2200" b="1" i="1" baseline="-25000" dirty="0" err="1"/>
              <a:t>Average_sal</a:t>
            </a:r>
            <a:r>
              <a:rPr lang="en-US" sz="2200" b="1" i="1" baseline="-25000" dirty="0"/>
              <a:t>)</a:t>
            </a:r>
            <a:r>
              <a:rPr lang="en-US" sz="2200" b="1" i="1" dirty="0"/>
              <a:t>(</a:t>
            </a:r>
            <a:r>
              <a:rPr lang="en-US" sz="2200" b="1" i="1" baseline="-25000" dirty="0" err="1"/>
              <a:t>Dno</a:t>
            </a:r>
            <a:r>
              <a:rPr lang="en-US" sz="2200" b="1" i="1" dirty="0"/>
              <a:t> ℑ </a:t>
            </a:r>
            <a:r>
              <a:rPr lang="en-US" sz="2200" b="1" i="1" baseline="-25000" dirty="0"/>
              <a:t>COUNT </a:t>
            </a:r>
            <a:r>
              <a:rPr lang="en-US" sz="2200" b="1" i="1" baseline="-25000" dirty="0" err="1"/>
              <a:t>Ssn</a:t>
            </a:r>
            <a:r>
              <a:rPr lang="en-US" sz="2200" b="1" i="1" baseline="-25000" dirty="0"/>
              <a:t>, AVERAGE Salary</a:t>
            </a:r>
            <a:r>
              <a:rPr lang="en-US" sz="2200" b="1" i="1" dirty="0"/>
              <a:t> (EMPLOYEE)).</a:t>
            </a:r>
            <a:endParaRPr lang="en-US" sz="2200" b="1"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838200" y="4343400"/>
            <a:ext cx="3505200" cy="685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838200" y="5410200"/>
            <a:ext cx="3505200" cy="138974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Examples of Queries in Relational Algebra</a:t>
            </a:r>
          </a:p>
        </p:txBody>
      </p:sp>
      <p:sp>
        <p:nvSpPr>
          <p:cNvPr id="3" name="Rectangle 2"/>
          <p:cNvSpPr/>
          <p:nvPr/>
        </p:nvSpPr>
        <p:spPr>
          <a:xfrm>
            <a:off x="228600" y="685800"/>
            <a:ext cx="8686800" cy="4708981"/>
          </a:xfrm>
          <a:prstGeom prst="rect">
            <a:avLst/>
          </a:prstGeom>
        </p:spPr>
        <p:txBody>
          <a:bodyPr wrap="square">
            <a:spAutoFit/>
          </a:bodyPr>
          <a:lstStyle/>
          <a:p>
            <a:r>
              <a:rPr lang="en-US" sz="2000" dirty="0"/>
              <a:t>1. Retrieve the name and address of all employees who work for the ‘Research’ department. </a:t>
            </a:r>
          </a:p>
          <a:p>
            <a:endParaRPr lang="en-US" sz="2000" dirty="0"/>
          </a:p>
          <a:p>
            <a:endParaRPr lang="en-US" sz="2000" dirty="0"/>
          </a:p>
          <a:p>
            <a:endParaRPr lang="en-US" sz="2000" dirty="0"/>
          </a:p>
          <a:p>
            <a:endParaRPr lang="en-US" sz="2000" dirty="0"/>
          </a:p>
          <a:p>
            <a:endParaRPr lang="en-US" sz="2000" dirty="0"/>
          </a:p>
          <a:p>
            <a:pPr algn="just"/>
            <a:endParaRPr lang="en-US" sz="2000" dirty="0"/>
          </a:p>
          <a:p>
            <a:pPr algn="just"/>
            <a:endParaRPr lang="en-US" sz="2000" dirty="0"/>
          </a:p>
          <a:p>
            <a:pPr algn="just"/>
            <a:r>
              <a:rPr lang="en-US" sz="2000" dirty="0"/>
              <a:t>2. For every project located in ‘Stafford’, list the project number, the controlling</a:t>
            </a:r>
          </a:p>
          <a:p>
            <a:pPr algn="just"/>
            <a:r>
              <a:rPr lang="en-US" sz="2000" dirty="0"/>
              <a:t>department number, and the department manager’s last name, address, and birth date.</a:t>
            </a:r>
          </a:p>
          <a:p>
            <a:endParaRPr lang="en-US" sz="2000" dirty="0"/>
          </a:p>
          <a:p>
            <a:endParaRPr lang="en-US" sz="2000" dirty="0"/>
          </a:p>
          <a:p>
            <a:endParaRPr lang="en-US" sz="2000"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685800" y="1360716"/>
            <a:ext cx="7467600" cy="214448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85800" y="4495800"/>
            <a:ext cx="7467600" cy="232756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Examples of Queries in Relational Algebra</a:t>
            </a:r>
          </a:p>
        </p:txBody>
      </p:sp>
      <p:sp>
        <p:nvSpPr>
          <p:cNvPr id="3" name="Rectangle 2"/>
          <p:cNvSpPr/>
          <p:nvPr/>
        </p:nvSpPr>
        <p:spPr>
          <a:xfrm>
            <a:off x="228600" y="685800"/>
            <a:ext cx="8686800" cy="4093428"/>
          </a:xfrm>
          <a:prstGeom prst="rect">
            <a:avLst/>
          </a:prstGeom>
        </p:spPr>
        <p:txBody>
          <a:bodyPr wrap="square">
            <a:spAutoFit/>
          </a:bodyPr>
          <a:lstStyle/>
          <a:p>
            <a:r>
              <a:rPr lang="en-US" sz="2000" dirty="0"/>
              <a:t>3. Find the names of employees who work on </a:t>
            </a:r>
            <a:r>
              <a:rPr lang="en-US" sz="2000" i="1" dirty="0"/>
              <a:t>all the projects controlled</a:t>
            </a:r>
          </a:p>
          <a:p>
            <a:r>
              <a:rPr lang="en-US" sz="2000" dirty="0"/>
              <a:t>by department number 5.</a:t>
            </a:r>
          </a:p>
          <a:p>
            <a:endParaRPr lang="en-US" sz="2000" dirty="0"/>
          </a:p>
          <a:p>
            <a:endParaRPr lang="en-US" sz="2000" b="1" dirty="0"/>
          </a:p>
          <a:p>
            <a:endParaRPr lang="en-US" sz="2000" dirty="0"/>
          </a:p>
          <a:p>
            <a:endParaRPr lang="en-US" sz="2000" dirty="0"/>
          </a:p>
          <a:p>
            <a:pPr algn="just"/>
            <a:endParaRPr lang="en-US" sz="2000" dirty="0"/>
          </a:p>
          <a:p>
            <a:pPr algn="just"/>
            <a:endParaRPr lang="en-US" sz="2000" dirty="0"/>
          </a:p>
          <a:p>
            <a:r>
              <a:rPr lang="en-US" sz="2000" dirty="0"/>
              <a:t>4. Make a list of project numbers for projects that involve an employee</a:t>
            </a:r>
          </a:p>
          <a:p>
            <a:r>
              <a:rPr lang="en-US" sz="2000" dirty="0"/>
              <a:t>whose last name is ‘Smith’, either as a worker or as a manager of the department that controls the project.</a:t>
            </a:r>
          </a:p>
          <a:p>
            <a:endParaRPr lang="en-US" sz="2000" dirty="0"/>
          </a:p>
          <a:p>
            <a:endParaRPr lang="en-US" sz="2000"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838200" y="1371600"/>
            <a:ext cx="7696200" cy="1752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838200" y="4114800"/>
            <a:ext cx="7696200" cy="2590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Examples of Queries in Relational Algebra</a:t>
            </a:r>
          </a:p>
        </p:txBody>
      </p:sp>
      <p:sp>
        <p:nvSpPr>
          <p:cNvPr id="3" name="Rectangle 2"/>
          <p:cNvSpPr/>
          <p:nvPr/>
        </p:nvSpPr>
        <p:spPr>
          <a:xfrm>
            <a:off x="228600" y="685800"/>
            <a:ext cx="8686800" cy="4370427"/>
          </a:xfrm>
          <a:prstGeom prst="rect">
            <a:avLst/>
          </a:prstGeom>
        </p:spPr>
        <p:txBody>
          <a:bodyPr wrap="square">
            <a:spAutoFit/>
          </a:bodyPr>
          <a:lstStyle/>
          <a:p>
            <a:r>
              <a:rPr lang="en-US" sz="2000" dirty="0"/>
              <a:t>5. List the names of all employees with two or more dependents.</a:t>
            </a:r>
          </a:p>
          <a:p>
            <a:r>
              <a:rPr lang="en-US" sz="2000" dirty="0"/>
              <a:t>Strictly speaking, this query cannot be done in the </a:t>
            </a:r>
            <a:r>
              <a:rPr lang="en-US" sz="2000" i="1" dirty="0"/>
              <a:t>basic (original) relational</a:t>
            </a:r>
          </a:p>
          <a:p>
            <a:r>
              <a:rPr lang="en-US" sz="2000" i="1" dirty="0"/>
              <a:t>algebra. We have to use the AGGREGATE FUNCTION operation with the COUNT</a:t>
            </a:r>
          </a:p>
          <a:p>
            <a:r>
              <a:rPr lang="en-US" sz="2000" dirty="0"/>
              <a:t>aggregate function. We assume that dependents of the </a:t>
            </a:r>
            <a:r>
              <a:rPr lang="en-US" sz="2000" i="1" dirty="0"/>
              <a:t>same employee have</a:t>
            </a:r>
          </a:p>
          <a:p>
            <a:r>
              <a:rPr lang="en-US" sz="2000" i="1" dirty="0"/>
              <a:t>distinct </a:t>
            </a:r>
            <a:r>
              <a:rPr lang="en-US" sz="2000" i="1" dirty="0" err="1"/>
              <a:t>Dependent_name</a:t>
            </a:r>
            <a:r>
              <a:rPr lang="en-US" sz="2000" i="1" dirty="0"/>
              <a:t> values.</a:t>
            </a:r>
            <a:endParaRPr lang="en-US" sz="2000" dirty="0"/>
          </a:p>
          <a:p>
            <a:endParaRPr lang="en-US" sz="2000" b="1" dirty="0"/>
          </a:p>
          <a:p>
            <a:endParaRPr lang="en-US" sz="2000" dirty="0"/>
          </a:p>
          <a:p>
            <a:endParaRPr lang="en-US" sz="2000" dirty="0"/>
          </a:p>
          <a:p>
            <a:pPr algn="just"/>
            <a:endParaRPr lang="en-US" sz="2000" dirty="0"/>
          </a:p>
          <a:p>
            <a:pPr algn="just"/>
            <a:endParaRPr lang="en-US" sz="2000" dirty="0"/>
          </a:p>
          <a:p>
            <a:r>
              <a:rPr lang="en-US" sz="2000" dirty="0"/>
              <a:t>6. Retrieve the names of employees who have no dependents.</a:t>
            </a:r>
          </a:p>
          <a:p>
            <a:r>
              <a:rPr lang="en-US" sz="2000" dirty="0"/>
              <a:t>This is an example of the type of query that uses the MINUS (SET DIFFERENCE)</a:t>
            </a:r>
          </a:p>
          <a:p>
            <a:r>
              <a:rPr lang="en-US" sz="2000" dirty="0"/>
              <a:t>operation.</a:t>
            </a:r>
          </a:p>
          <a:p>
            <a:endParaRPr lang="en-US" sz="2000"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762000" y="2286000"/>
            <a:ext cx="6920345" cy="1447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33400" y="4724400"/>
            <a:ext cx="7215266" cy="1828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rmAutofit/>
          </a:bodyPr>
          <a:lstStyle/>
          <a:p>
            <a:pPr lvl="0" algn="ctr">
              <a:spcBef>
                <a:spcPct val="0"/>
              </a:spcBef>
            </a:pPr>
            <a:r>
              <a:rPr lang="en-US" sz="2400" b="1" dirty="0"/>
              <a:t>Characteristics of Relations</a:t>
            </a:r>
            <a:endParaRPr kumimoji="0" lang="en-US" sz="24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1"/>
            <a:ext cx="8686800" cy="5909310"/>
          </a:xfrm>
          <a:prstGeom prst="rect">
            <a:avLst/>
          </a:prstGeom>
        </p:spPr>
        <p:txBody>
          <a:bodyPr wrap="square">
            <a:spAutoFit/>
          </a:bodyPr>
          <a:lstStyle/>
          <a:p>
            <a:pPr algn="just"/>
            <a:r>
              <a:rPr lang="en-US" b="1" dirty="0"/>
              <a:t>Ordering of Tuples</a:t>
            </a:r>
            <a:r>
              <a:rPr lang="en-US" dirty="0"/>
              <a:t>: A relation is a</a:t>
            </a:r>
            <a:r>
              <a:rPr lang="en-US" b="1" dirty="0"/>
              <a:t> </a:t>
            </a:r>
            <a:r>
              <a:rPr lang="en-US" i="1" dirty="0"/>
              <a:t>set</a:t>
            </a:r>
            <a:r>
              <a:rPr lang="en-US" b="1" dirty="0"/>
              <a:t> </a:t>
            </a:r>
            <a:r>
              <a:rPr lang="en-US" dirty="0"/>
              <a:t>of tuples; hence, there is no order associated with them.</a:t>
            </a:r>
            <a:r>
              <a:rPr lang="en-US" b="1" dirty="0"/>
              <a:t> </a:t>
            </a:r>
            <a:r>
              <a:rPr lang="en-US" dirty="0"/>
              <a:t>That is, it makes no sense to refer to, for example, the 5th tuple in a relation. When a relation is depicted as a table, the tuples are necessarily listed in </a:t>
            </a:r>
            <a:r>
              <a:rPr lang="en-US" i="1" dirty="0"/>
              <a:t>some</a:t>
            </a:r>
            <a:r>
              <a:rPr lang="en-US" dirty="0"/>
              <a:t> order, of course, but you should attach no significance to that order. Similarly, when tuples are represented on a storage device, they must be organized in </a:t>
            </a:r>
            <a:r>
              <a:rPr lang="en-US" i="1" dirty="0"/>
              <a:t>some</a:t>
            </a:r>
            <a:r>
              <a:rPr lang="en-US" dirty="0"/>
              <a:t> fashion, and it may be advantageous, from a performance standpoint, to organize them in a way that depends upon their content.</a:t>
            </a:r>
          </a:p>
          <a:p>
            <a:pPr algn="just"/>
            <a:endParaRPr lang="en-US" b="1" dirty="0"/>
          </a:p>
          <a:p>
            <a:pPr algn="just"/>
            <a:r>
              <a:rPr lang="en-US" b="1" dirty="0"/>
              <a:t>Ordering of Attributes</a:t>
            </a:r>
            <a:r>
              <a:rPr lang="en-US" dirty="0"/>
              <a:t>: A tuple is best viewed as a mapping from its attributes (i.e., the names</a:t>
            </a:r>
            <a:r>
              <a:rPr lang="en-US" b="1" dirty="0"/>
              <a:t> </a:t>
            </a:r>
            <a:r>
              <a:rPr lang="en-US" dirty="0"/>
              <a:t>we give to the roles played by the values comprising the tuple) to the corresponding values. Hence, the order in which the attributes are listed in a table is irrelevant. </a:t>
            </a:r>
          </a:p>
          <a:p>
            <a:pPr algn="just"/>
            <a:endParaRPr lang="en-US" b="1" dirty="0"/>
          </a:p>
          <a:p>
            <a:pPr algn="just"/>
            <a:r>
              <a:rPr lang="en-US" b="1" dirty="0"/>
              <a:t>Values of Attributes</a:t>
            </a:r>
            <a:r>
              <a:rPr lang="en-US" dirty="0"/>
              <a:t>: For a relation to be in</a:t>
            </a:r>
            <a:r>
              <a:rPr lang="en-US" b="1" dirty="0"/>
              <a:t> </a:t>
            </a:r>
            <a:r>
              <a:rPr lang="en-US" i="1" dirty="0"/>
              <a:t>First Normal Form</a:t>
            </a:r>
            <a:r>
              <a:rPr lang="en-US" dirty="0"/>
              <a:t>, each of its attribute domains</a:t>
            </a:r>
            <a:r>
              <a:rPr lang="en-US" b="1" dirty="0"/>
              <a:t> </a:t>
            </a:r>
            <a:r>
              <a:rPr lang="en-US" dirty="0"/>
              <a:t>must consist of atomic (neither composite nor multi-valued) values. Much of the theory underlying the relational model was based upon this assumption. </a:t>
            </a:r>
          </a:p>
          <a:p>
            <a:pPr algn="just"/>
            <a:endParaRPr lang="en-US" b="1" dirty="0"/>
          </a:p>
          <a:p>
            <a:pPr algn="just"/>
            <a:r>
              <a:rPr lang="en-US" b="1" dirty="0"/>
              <a:t>Interpretation of a Relation</a:t>
            </a:r>
            <a:r>
              <a:rPr lang="en-US" dirty="0"/>
              <a:t>: Each relation can be viewed as a</a:t>
            </a:r>
            <a:r>
              <a:rPr lang="en-US" b="1" dirty="0"/>
              <a:t> predicate </a:t>
            </a:r>
            <a:r>
              <a:rPr lang="en-US" dirty="0"/>
              <a:t>and each tuple in that</a:t>
            </a:r>
            <a:r>
              <a:rPr lang="en-US" b="1" dirty="0"/>
              <a:t> </a:t>
            </a:r>
            <a:r>
              <a:rPr lang="en-US" dirty="0"/>
              <a:t>relation can be viewed as an assertion for which that predicate is satisfied (i.e., has value </a:t>
            </a:r>
            <a:r>
              <a:rPr lang="en-US" b="1" dirty="0"/>
              <a:t>true</a:t>
            </a:r>
            <a:r>
              <a:rPr lang="en-US" dirty="0"/>
              <a:t>) for the combination of values in it. In other words, each tuple represents a fact.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Examples of Queries in Relational Algebra</a:t>
            </a:r>
          </a:p>
        </p:txBody>
      </p:sp>
      <p:sp>
        <p:nvSpPr>
          <p:cNvPr id="3" name="Rectangle 2"/>
          <p:cNvSpPr/>
          <p:nvPr/>
        </p:nvSpPr>
        <p:spPr>
          <a:xfrm>
            <a:off x="228600" y="685800"/>
            <a:ext cx="8686800" cy="3477875"/>
          </a:xfrm>
          <a:prstGeom prst="rect">
            <a:avLst/>
          </a:prstGeom>
        </p:spPr>
        <p:txBody>
          <a:bodyPr wrap="square">
            <a:spAutoFit/>
          </a:bodyPr>
          <a:lstStyle/>
          <a:p>
            <a:pPr algn="just"/>
            <a:r>
              <a:rPr lang="en-US" sz="2000" dirty="0"/>
              <a:t>7. List the names of managers who have at least one dependent.</a:t>
            </a:r>
          </a:p>
          <a:p>
            <a:pPr algn="just"/>
            <a:r>
              <a:rPr lang="en-US" sz="2000" dirty="0"/>
              <a:t>In this query, we retrieve the </a:t>
            </a:r>
            <a:r>
              <a:rPr lang="en-US" sz="2000" dirty="0" err="1"/>
              <a:t>Ssns</a:t>
            </a:r>
            <a:r>
              <a:rPr lang="en-US" sz="2000" dirty="0"/>
              <a:t> of managers in MGRS, and the </a:t>
            </a:r>
            <a:r>
              <a:rPr lang="en-US" sz="2000" dirty="0" err="1"/>
              <a:t>Ssns</a:t>
            </a:r>
            <a:r>
              <a:rPr lang="en-US" sz="2000" dirty="0"/>
              <a:t> of employees with at least one dependent in EMPS_WITH_DEPS, then we apply the SET INTERSECTION operation to get the </a:t>
            </a:r>
            <a:r>
              <a:rPr lang="en-US" sz="2000" dirty="0" err="1"/>
              <a:t>Ssns</a:t>
            </a:r>
            <a:r>
              <a:rPr lang="en-US" sz="2000" dirty="0"/>
              <a:t> of managers who have at least one dependent.</a:t>
            </a:r>
          </a:p>
          <a:p>
            <a:endParaRPr lang="en-US" sz="2000" b="1" dirty="0"/>
          </a:p>
          <a:p>
            <a:endParaRPr lang="en-US" sz="2000" dirty="0"/>
          </a:p>
          <a:p>
            <a:endParaRPr lang="en-US" sz="2000" dirty="0"/>
          </a:p>
          <a:p>
            <a:pPr algn="just"/>
            <a:endParaRPr lang="en-US" sz="2000" dirty="0"/>
          </a:p>
          <a:p>
            <a:pPr algn="just"/>
            <a:endParaRPr lang="en-US" sz="2000" dirty="0"/>
          </a:p>
          <a:p>
            <a:endParaRPr lang="en-US" sz="2000" dirty="0"/>
          </a:p>
        </p:txBody>
      </p:sp>
      <p:sp>
        <p:nvSpPr>
          <p:cNvPr id="5122" name="AutoShape 2"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ttps://www.guru99.com/images/1/100518_0535_RelationalA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685800" y="2514599"/>
            <a:ext cx="6858001" cy="16490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rmAutofit/>
          </a:bodyPr>
          <a:lstStyle/>
          <a:p>
            <a:pPr lvl="0" algn="ctr">
              <a:spcBef>
                <a:spcPct val="0"/>
              </a:spcBef>
            </a:pPr>
            <a:r>
              <a:rPr lang="en-US" sz="2400" b="1" dirty="0"/>
              <a:t>Relational Model Notation</a:t>
            </a:r>
            <a:endParaRPr kumimoji="0" lang="en-US" sz="24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1"/>
            <a:ext cx="8686800" cy="4678204"/>
          </a:xfrm>
          <a:prstGeom prst="rect">
            <a:avLst/>
          </a:prstGeom>
        </p:spPr>
        <p:txBody>
          <a:bodyPr wrap="square">
            <a:spAutoFit/>
          </a:bodyPr>
          <a:lstStyle/>
          <a:p>
            <a:pPr lvl="0" algn="just">
              <a:buFont typeface="Arial" pitchFamily="34" charset="0"/>
              <a:buChar char="•"/>
            </a:pPr>
            <a:r>
              <a:rPr lang="en-US" sz="2000" i="1" dirty="0"/>
              <a:t> R(A</a:t>
            </a:r>
            <a:r>
              <a:rPr lang="en-US" sz="2000" i="1" baseline="-25000" dirty="0"/>
              <a:t>1</a:t>
            </a:r>
            <a:r>
              <a:rPr lang="en-US" sz="2000" i="1" dirty="0"/>
              <a:t>, A</a:t>
            </a:r>
            <a:r>
              <a:rPr lang="en-US" sz="2000" i="1" baseline="-25000" dirty="0"/>
              <a:t>2</a:t>
            </a:r>
            <a:r>
              <a:rPr lang="en-US" sz="2000" i="1" dirty="0"/>
              <a:t>, ..., A</a:t>
            </a:r>
            <a:r>
              <a:rPr lang="en-US" sz="2000" i="1" baseline="-25000" dirty="0"/>
              <a:t>n</a:t>
            </a:r>
            <a:r>
              <a:rPr lang="en-US" sz="2000" i="1" dirty="0"/>
              <a:t>) </a:t>
            </a:r>
            <a:r>
              <a:rPr lang="en-US" sz="2000" dirty="0"/>
              <a:t>is a relational schema of degree</a:t>
            </a:r>
            <a:r>
              <a:rPr lang="en-US" sz="2000" i="1" dirty="0"/>
              <a:t> n </a:t>
            </a:r>
            <a:r>
              <a:rPr lang="en-US" sz="2000" dirty="0"/>
              <a:t>denoting that there is a relation</a:t>
            </a:r>
            <a:r>
              <a:rPr lang="en-US" sz="2000" i="1" dirty="0"/>
              <a:t> R </a:t>
            </a:r>
            <a:r>
              <a:rPr lang="en-US" sz="2000" dirty="0"/>
              <a:t>having as its attributes </a:t>
            </a:r>
            <a:r>
              <a:rPr lang="en-US" sz="2000" i="1" dirty="0"/>
              <a:t>A</a:t>
            </a:r>
            <a:r>
              <a:rPr lang="en-US" sz="2000" i="1" baseline="-25000" dirty="0"/>
              <a:t>1</a:t>
            </a:r>
            <a:r>
              <a:rPr lang="en-US" sz="2000" i="1" dirty="0"/>
              <a:t>, A</a:t>
            </a:r>
            <a:r>
              <a:rPr lang="en-US" sz="2000" i="1" baseline="-25000" dirty="0"/>
              <a:t>2</a:t>
            </a:r>
            <a:r>
              <a:rPr lang="en-US" sz="2000" i="1" dirty="0"/>
              <a:t>, ..., A</a:t>
            </a:r>
            <a:r>
              <a:rPr lang="en-US" sz="2000" i="1" baseline="-25000" dirty="0"/>
              <a:t>n</a:t>
            </a:r>
            <a:r>
              <a:rPr lang="en-US" sz="2000" dirty="0"/>
              <a:t>.</a:t>
            </a:r>
          </a:p>
          <a:p>
            <a:pPr algn="just"/>
            <a:r>
              <a:rPr lang="en-US" sz="2000" dirty="0"/>
              <a:t> </a:t>
            </a:r>
          </a:p>
          <a:p>
            <a:pPr lvl="0" algn="just">
              <a:buFont typeface="Arial" pitchFamily="34" charset="0"/>
              <a:buChar char="•"/>
            </a:pPr>
            <a:r>
              <a:rPr lang="en-US" sz="2000" dirty="0"/>
              <a:t> By convention, </a:t>
            </a:r>
            <a:r>
              <a:rPr lang="en-US" sz="2000" i="1" dirty="0"/>
              <a:t>Q</a:t>
            </a:r>
            <a:r>
              <a:rPr lang="en-US" sz="2000" dirty="0"/>
              <a:t>, </a:t>
            </a:r>
            <a:r>
              <a:rPr lang="en-US" sz="2000" i="1" dirty="0"/>
              <a:t>R</a:t>
            </a:r>
            <a:r>
              <a:rPr lang="en-US" sz="2000" dirty="0"/>
              <a:t>, and </a:t>
            </a:r>
            <a:r>
              <a:rPr lang="en-US" sz="2000" i="1" dirty="0"/>
              <a:t>S</a:t>
            </a:r>
            <a:r>
              <a:rPr lang="en-US" sz="2000" dirty="0"/>
              <a:t> denote relation names.</a:t>
            </a:r>
          </a:p>
          <a:p>
            <a:pPr algn="just"/>
            <a:r>
              <a:rPr lang="en-US" sz="2000" dirty="0"/>
              <a:t> </a:t>
            </a:r>
          </a:p>
          <a:p>
            <a:pPr lvl="0" algn="just">
              <a:buFont typeface="Arial" pitchFamily="34" charset="0"/>
              <a:buChar char="•"/>
            </a:pPr>
            <a:r>
              <a:rPr lang="en-US" sz="2000" dirty="0"/>
              <a:t> By convention, </a:t>
            </a:r>
            <a:r>
              <a:rPr lang="en-US" sz="2000" i="1" dirty="0"/>
              <a:t>q</a:t>
            </a:r>
            <a:r>
              <a:rPr lang="en-US" sz="2000" dirty="0"/>
              <a:t>, </a:t>
            </a:r>
            <a:r>
              <a:rPr lang="en-US" sz="2000" i="1" dirty="0"/>
              <a:t>r</a:t>
            </a:r>
            <a:r>
              <a:rPr lang="en-US" sz="2000" dirty="0"/>
              <a:t>, and </a:t>
            </a:r>
            <a:r>
              <a:rPr lang="en-US" sz="2000" i="1" dirty="0"/>
              <a:t>s</a:t>
            </a:r>
            <a:r>
              <a:rPr lang="en-US" sz="2000" dirty="0"/>
              <a:t> denote relation states. For example, </a:t>
            </a:r>
            <a:r>
              <a:rPr lang="en-US" sz="2000" i="1" dirty="0"/>
              <a:t>r(R)</a:t>
            </a:r>
            <a:r>
              <a:rPr lang="en-US" sz="2000" dirty="0"/>
              <a:t> denotes one possible state of relation </a:t>
            </a:r>
            <a:r>
              <a:rPr lang="en-US" sz="2000" i="1" dirty="0"/>
              <a:t>R</a:t>
            </a:r>
            <a:r>
              <a:rPr lang="en-US" sz="2000" dirty="0"/>
              <a:t>. If </a:t>
            </a:r>
            <a:r>
              <a:rPr lang="en-US" sz="2000" i="1" dirty="0"/>
              <a:t>R</a:t>
            </a:r>
            <a:r>
              <a:rPr lang="en-US" sz="2000" dirty="0"/>
              <a:t> is understood from context, this could be written, more simply, as </a:t>
            </a:r>
            <a:r>
              <a:rPr lang="en-US" sz="2000" i="1" dirty="0"/>
              <a:t>r</a:t>
            </a:r>
            <a:r>
              <a:rPr lang="en-US" sz="2000" dirty="0"/>
              <a:t>.</a:t>
            </a:r>
          </a:p>
          <a:p>
            <a:pPr algn="just"/>
            <a:r>
              <a:rPr lang="en-US" sz="2000" dirty="0"/>
              <a:t> </a:t>
            </a:r>
          </a:p>
          <a:p>
            <a:pPr lvl="0" algn="just">
              <a:buFont typeface="Arial" pitchFamily="34" charset="0"/>
              <a:buChar char="•"/>
            </a:pPr>
            <a:r>
              <a:rPr lang="en-US" sz="2000" dirty="0"/>
              <a:t> By convention, </a:t>
            </a:r>
            <a:r>
              <a:rPr lang="en-US" sz="2000" i="1" dirty="0"/>
              <a:t>t</a:t>
            </a:r>
            <a:r>
              <a:rPr lang="en-US" sz="2000" dirty="0"/>
              <a:t>, </a:t>
            </a:r>
            <a:r>
              <a:rPr lang="en-US" sz="2000" i="1" dirty="0"/>
              <a:t>u</a:t>
            </a:r>
            <a:r>
              <a:rPr lang="en-US" sz="2000" dirty="0"/>
              <a:t>, and </a:t>
            </a:r>
            <a:r>
              <a:rPr lang="en-US" sz="2000" i="1" dirty="0"/>
              <a:t>v</a:t>
            </a:r>
            <a:r>
              <a:rPr lang="en-US" sz="2000" dirty="0"/>
              <a:t> denote tuples.</a:t>
            </a:r>
          </a:p>
          <a:p>
            <a:pPr lvl="0" algn="just"/>
            <a:endParaRPr lang="en-US" sz="2000" dirty="0"/>
          </a:p>
          <a:p>
            <a:pPr lvl="0" algn="just">
              <a:buFont typeface="Arial" pitchFamily="34" charset="0"/>
              <a:buChar char="•"/>
            </a:pPr>
            <a:r>
              <a:rPr lang="en-US" sz="2000" dirty="0"/>
              <a:t> The "dot notation" </a:t>
            </a:r>
            <a:r>
              <a:rPr lang="en-US" sz="2000" i="1" dirty="0"/>
              <a:t>R.A</a:t>
            </a:r>
            <a:r>
              <a:rPr lang="en-US" sz="2000" dirty="0"/>
              <a:t> (e.g., </a:t>
            </a:r>
            <a:r>
              <a:rPr lang="en-US" sz="2000" dirty="0" err="1"/>
              <a:t>STUDENT.Name</a:t>
            </a:r>
            <a:r>
              <a:rPr lang="en-US" sz="2000" dirty="0"/>
              <a:t>) is used to qualify an attribute name, usually for the purpose of distinguishing it from a same-named attribute in a different relation</a:t>
            </a:r>
          </a:p>
          <a:p>
            <a:pPr algn="just"/>
            <a:r>
              <a:rPr lang="en-US" sz="2000" dirty="0"/>
              <a:t>(e.g., </a:t>
            </a:r>
            <a:r>
              <a:rPr lang="en-US" sz="2000" dirty="0" err="1"/>
              <a:t>DEPARTMENT.Name</a:t>
            </a:r>
            <a:r>
              <a:rPr lang="en-US" sz="20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rmAutofit/>
          </a:bodyPr>
          <a:lstStyle/>
          <a:p>
            <a:pPr lvl="0" algn="ctr">
              <a:spcBef>
                <a:spcPct val="0"/>
              </a:spcBef>
            </a:pPr>
            <a:r>
              <a:rPr lang="en-US" sz="2400" b="1" dirty="0"/>
              <a:t>Relational Model Constraints and Relational Database Schemas</a:t>
            </a:r>
            <a:endParaRPr kumimoji="0" lang="en-US" sz="24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1"/>
            <a:ext cx="8686800" cy="5878532"/>
          </a:xfrm>
          <a:prstGeom prst="rect">
            <a:avLst/>
          </a:prstGeom>
        </p:spPr>
        <p:txBody>
          <a:bodyPr wrap="square">
            <a:spAutoFit/>
          </a:bodyPr>
          <a:lstStyle/>
          <a:p>
            <a:pPr algn="just"/>
            <a:r>
              <a:rPr lang="en-US" sz="2000" dirty="0"/>
              <a:t>Constraints on databases can be categorized as follows:</a:t>
            </a:r>
          </a:p>
          <a:p>
            <a:pPr algn="just"/>
            <a:r>
              <a:rPr lang="en-US" sz="2000" dirty="0"/>
              <a:t> </a:t>
            </a:r>
          </a:p>
          <a:p>
            <a:pPr lvl="0" algn="just"/>
            <a:r>
              <a:rPr lang="en-US" sz="2000" b="1" dirty="0"/>
              <a:t>Inherent model-based: </a:t>
            </a:r>
            <a:r>
              <a:rPr lang="en-US" sz="2000" dirty="0"/>
              <a:t>Example: no two tuples in a relation can be duplicates (because a</a:t>
            </a:r>
            <a:r>
              <a:rPr lang="en-US" sz="2000" b="1" dirty="0"/>
              <a:t> </a:t>
            </a:r>
            <a:r>
              <a:rPr lang="en-US" sz="2000" dirty="0"/>
              <a:t>relation is a set of tuples)</a:t>
            </a:r>
          </a:p>
          <a:p>
            <a:pPr algn="just"/>
            <a:r>
              <a:rPr lang="en-US" sz="2000" dirty="0"/>
              <a:t> </a:t>
            </a:r>
          </a:p>
          <a:p>
            <a:pPr lvl="0" algn="just"/>
            <a:r>
              <a:rPr lang="en-US" sz="2000" b="1" dirty="0"/>
              <a:t>Schema-based: </a:t>
            </a:r>
            <a:r>
              <a:rPr lang="en-US" sz="2000" dirty="0"/>
              <a:t>Can be expressed using DDL; </a:t>
            </a:r>
          </a:p>
          <a:p>
            <a:pPr algn="just"/>
            <a:r>
              <a:rPr lang="en-US" sz="2000" dirty="0"/>
              <a:t> </a:t>
            </a:r>
          </a:p>
          <a:p>
            <a:pPr lvl="0" algn="just"/>
            <a:r>
              <a:rPr lang="en-US" sz="2000" b="1" dirty="0"/>
              <a:t>Application-based: </a:t>
            </a:r>
            <a:r>
              <a:rPr lang="en-US" sz="2000" dirty="0"/>
              <a:t>Are specific to the "business rules" of the mini world and typically</a:t>
            </a:r>
            <a:r>
              <a:rPr lang="en-US" sz="2000" b="1" dirty="0"/>
              <a:t> </a:t>
            </a:r>
            <a:r>
              <a:rPr lang="en-US" sz="2000" dirty="0"/>
              <a:t>difficult or impossible to express and enforce within the data model. Hence, it is left to application programs to enforce.</a:t>
            </a:r>
          </a:p>
          <a:p>
            <a:pPr lvl="0" algn="just"/>
            <a:endParaRPr lang="en-US" sz="2000" dirty="0"/>
          </a:p>
          <a:p>
            <a:pPr algn="just"/>
            <a:r>
              <a:rPr lang="en-US" sz="2000" dirty="0"/>
              <a:t>Elaborating upon </a:t>
            </a:r>
            <a:r>
              <a:rPr lang="en-US" sz="2000" b="1" dirty="0"/>
              <a:t>schema-based constraints</a:t>
            </a:r>
            <a:r>
              <a:rPr lang="en-US" sz="2000" dirty="0"/>
              <a:t>:</a:t>
            </a:r>
          </a:p>
          <a:p>
            <a:endParaRPr lang="en-US" sz="2000" b="1" dirty="0"/>
          </a:p>
          <a:p>
            <a:r>
              <a:rPr lang="en-US" sz="2000" b="1" dirty="0"/>
              <a:t>Domain Constraints</a:t>
            </a:r>
            <a:r>
              <a:rPr lang="en-US" sz="2000" dirty="0"/>
              <a:t>: Each attribute value must be either</a:t>
            </a:r>
            <a:r>
              <a:rPr lang="en-US" sz="2000" b="1" dirty="0"/>
              <a:t> null </a:t>
            </a:r>
            <a:r>
              <a:rPr lang="en-US" sz="2000" dirty="0"/>
              <a:t>(which is really a</a:t>
            </a:r>
            <a:r>
              <a:rPr lang="en-US" sz="2000" b="1" dirty="0"/>
              <a:t> </a:t>
            </a:r>
            <a:r>
              <a:rPr lang="en-US" sz="2000" i="1" dirty="0"/>
              <a:t>non-value</a:t>
            </a:r>
            <a:r>
              <a:rPr lang="en-US" sz="2000" dirty="0"/>
              <a:t>)</a:t>
            </a:r>
            <a:r>
              <a:rPr lang="en-US" sz="2000" b="1" dirty="0"/>
              <a:t> </a:t>
            </a:r>
            <a:r>
              <a:rPr lang="en-US" sz="2000" dirty="0"/>
              <a:t>or drawn from the domain of that attribute. Note that some DBMS's allow you to impose the </a:t>
            </a:r>
            <a:r>
              <a:rPr lang="en-US" sz="2000" b="1" dirty="0"/>
              <a:t>not</a:t>
            </a:r>
            <a:r>
              <a:rPr lang="en-US" sz="2000" dirty="0"/>
              <a:t> </a:t>
            </a:r>
            <a:r>
              <a:rPr lang="en-US" sz="2000" b="1" dirty="0"/>
              <a:t>null </a:t>
            </a:r>
            <a:r>
              <a:rPr lang="en-US" sz="2000" dirty="0"/>
              <a:t>constraint upon an attribute, which is to say that that attribute may not have the (non-)value</a:t>
            </a:r>
            <a:r>
              <a:rPr lang="en-US" sz="2000" b="1" dirty="0"/>
              <a:t> null</a:t>
            </a:r>
            <a:r>
              <a:rPr lang="en-US" sz="2000" dirty="0"/>
              <a:t>.</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rmAutofit/>
          </a:bodyPr>
          <a:lstStyle/>
          <a:p>
            <a:pPr lvl="0" algn="ctr">
              <a:spcBef>
                <a:spcPct val="0"/>
              </a:spcBef>
            </a:pPr>
            <a:r>
              <a:rPr lang="en-US" sz="2400" b="1" dirty="0"/>
              <a:t>Relational Model Constraints and Relational Database Schemas</a:t>
            </a:r>
            <a:endParaRPr kumimoji="0" lang="en-US" sz="24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1"/>
            <a:ext cx="8686800" cy="5632311"/>
          </a:xfrm>
          <a:prstGeom prst="rect">
            <a:avLst/>
          </a:prstGeom>
        </p:spPr>
        <p:txBody>
          <a:bodyPr wrap="square">
            <a:spAutoFit/>
          </a:bodyPr>
          <a:lstStyle/>
          <a:p>
            <a:pPr algn="just"/>
            <a:r>
              <a:rPr lang="en-US" b="1" dirty="0"/>
              <a:t>Key Constraints</a:t>
            </a:r>
            <a:r>
              <a:rPr lang="en-US" dirty="0"/>
              <a:t>: A relation is a</a:t>
            </a:r>
            <a:r>
              <a:rPr lang="en-US" b="1" dirty="0"/>
              <a:t> </a:t>
            </a:r>
            <a:r>
              <a:rPr lang="en-US" i="1" dirty="0"/>
              <a:t>set</a:t>
            </a:r>
            <a:r>
              <a:rPr lang="en-US" b="1" dirty="0"/>
              <a:t> </a:t>
            </a:r>
            <a:r>
              <a:rPr lang="en-US" dirty="0"/>
              <a:t>of tuples, and each </a:t>
            </a:r>
            <a:r>
              <a:rPr lang="en-US" dirty="0" err="1"/>
              <a:t>tuple's</a:t>
            </a:r>
            <a:r>
              <a:rPr lang="en-US" dirty="0"/>
              <a:t> "identity" is given by the</a:t>
            </a:r>
            <a:r>
              <a:rPr lang="en-US" b="1" dirty="0"/>
              <a:t> </a:t>
            </a:r>
            <a:r>
              <a:rPr lang="en-US" dirty="0"/>
              <a:t>values of its attributes. Hence, it makes no sense for two tuples in a relation to be identical (because then the two tuples are actually one and the same tuple). That is, no two tuples may have the same combination of values in their attributes.</a:t>
            </a:r>
          </a:p>
          <a:p>
            <a:pPr algn="just"/>
            <a:r>
              <a:rPr lang="en-US" dirty="0"/>
              <a:t>  </a:t>
            </a:r>
          </a:p>
          <a:p>
            <a:pPr algn="just"/>
            <a:r>
              <a:rPr lang="en-US" dirty="0"/>
              <a:t>A </a:t>
            </a:r>
            <a:r>
              <a:rPr lang="en-US" b="1" dirty="0"/>
              <a:t>key </a:t>
            </a:r>
            <a:r>
              <a:rPr lang="en-US" i="1" dirty="0"/>
              <a:t>k of a relation </a:t>
            </a:r>
            <a:r>
              <a:rPr lang="en-US" dirty="0"/>
              <a:t>schema </a:t>
            </a:r>
            <a:r>
              <a:rPr lang="en-US" i="1" dirty="0"/>
              <a:t>R is a superkey of R with the additional property that removing any attribute A from K leaves a set of attributes K′ that is not a superkey of R any more. </a:t>
            </a:r>
            <a:r>
              <a:rPr lang="en-US" dirty="0"/>
              <a:t>Hence, a key satisfies two properties:</a:t>
            </a:r>
          </a:p>
          <a:p>
            <a:pPr algn="just"/>
            <a:r>
              <a:rPr lang="en-US" dirty="0"/>
              <a:t>1. Two distinct tuples in any state of the relation cannot have identical values for (all) the attributes in the key. This </a:t>
            </a:r>
            <a:r>
              <a:rPr lang="en-US" i="1" dirty="0"/>
              <a:t>uniqueness property also applies to a </a:t>
            </a:r>
            <a:r>
              <a:rPr lang="en-US" dirty="0"/>
              <a:t>superkey.</a:t>
            </a:r>
          </a:p>
          <a:p>
            <a:pPr algn="just"/>
            <a:r>
              <a:rPr lang="en-US" dirty="0"/>
              <a:t>2. It is a </a:t>
            </a:r>
            <a:r>
              <a:rPr lang="en-US" i="1" dirty="0"/>
              <a:t>minimal superkey—that is, a superkey from which we cannot remove </a:t>
            </a:r>
            <a:r>
              <a:rPr lang="en-US" dirty="0"/>
              <a:t>any attributes and still have the uniqueness constraint hold. This </a:t>
            </a:r>
            <a:r>
              <a:rPr lang="en-US" i="1" dirty="0"/>
              <a:t>minimality </a:t>
            </a:r>
            <a:r>
              <a:rPr lang="en-US" dirty="0"/>
              <a:t>property is required for a key but is optional for a superkey. </a:t>
            </a:r>
          </a:p>
          <a:p>
            <a:pPr algn="just"/>
            <a:endParaRPr lang="en-US" b="1" dirty="0"/>
          </a:p>
          <a:p>
            <a:pPr algn="just"/>
            <a:r>
              <a:rPr lang="en-US" b="1" dirty="0"/>
              <a:t>Candidate key</a:t>
            </a:r>
            <a:r>
              <a:rPr lang="en-US" dirty="0"/>
              <a:t>: a relation schema may have more than one key. In this case, each of the keys is called a </a:t>
            </a:r>
            <a:r>
              <a:rPr lang="en-US" b="1" dirty="0"/>
              <a:t>candidate key. </a:t>
            </a:r>
            <a:r>
              <a:rPr lang="en-US" dirty="0"/>
              <a:t>It is common to designate one of the candidate keys as the </a:t>
            </a:r>
            <a:r>
              <a:rPr lang="en-US" b="1" dirty="0"/>
              <a:t>primary key </a:t>
            </a:r>
            <a:r>
              <a:rPr lang="en-US" dirty="0"/>
              <a:t>of the relation.</a:t>
            </a:r>
          </a:p>
          <a:p>
            <a:pPr algn="just"/>
            <a:r>
              <a:rPr lang="en-US" dirty="0"/>
              <a:t> </a:t>
            </a:r>
          </a:p>
          <a:p>
            <a:pPr algn="just"/>
            <a:r>
              <a:rPr lang="en-US" b="1" dirty="0"/>
              <a:t>Primary key</a:t>
            </a:r>
            <a:r>
              <a:rPr lang="en-US" dirty="0"/>
              <a:t>: a key chosen to act as the means by which to identify tuples in a relation. Typically, one prefers a primary key to be one having as few attributes as possible.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rmAutofit/>
          </a:bodyPr>
          <a:lstStyle/>
          <a:p>
            <a:pPr lvl="0" algn="ctr">
              <a:spcBef>
                <a:spcPct val="0"/>
              </a:spcBef>
            </a:pPr>
            <a:r>
              <a:rPr lang="en-US" sz="2400" b="1" dirty="0"/>
              <a:t>Relational Database Schemas</a:t>
            </a:r>
            <a:endParaRPr kumimoji="0" lang="en-US" sz="24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1"/>
            <a:ext cx="8686800" cy="5632311"/>
          </a:xfrm>
          <a:prstGeom prst="rect">
            <a:avLst/>
          </a:prstGeom>
        </p:spPr>
        <p:txBody>
          <a:bodyPr wrap="square">
            <a:spAutoFit/>
          </a:bodyPr>
          <a:lstStyle/>
          <a:p>
            <a:pPr algn="just"/>
            <a:r>
              <a:rPr lang="en-US" dirty="0"/>
              <a:t>A </a:t>
            </a:r>
            <a:r>
              <a:rPr lang="en-US" b="1" dirty="0"/>
              <a:t>relational database schema</a:t>
            </a:r>
            <a:r>
              <a:rPr lang="en-US" dirty="0"/>
              <a:t> S is a set of relation schemas S = {R</a:t>
            </a:r>
            <a:r>
              <a:rPr lang="en-US" baseline="-25000" dirty="0"/>
              <a:t>1</a:t>
            </a:r>
            <a:r>
              <a:rPr lang="en-US" dirty="0"/>
              <a:t>, R</a:t>
            </a:r>
            <a:r>
              <a:rPr lang="en-US" baseline="-25000" dirty="0"/>
              <a:t>2</a:t>
            </a:r>
            <a:r>
              <a:rPr lang="en-US" dirty="0"/>
              <a:t>, … , </a:t>
            </a:r>
            <a:r>
              <a:rPr lang="en-US" dirty="0" err="1"/>
              <a:t>R</a:t>
            </a:r>
            <a:r>
              <a:rPr lang="en-US" baseline="-25000" dirty="0" err="1"/>
              <a:t>m</a:t>
            </a:r>
            <a:r>
              <a:rPr lang="en-US" dirty="0"/>
              <a:t>} and a set of </a:t>
            </a:r>
            <a:r>
              <a:rPr lang="en-US" b="1" dirty="0"/>
              <a:t>integrity constraints</a:t>
            </a:r>
            <a:r>
              <a:rPr lang="en-US" dirty="0"/>
              <a:t> (IC). </a:t>
            </a:r>
          </a:p>
          <a:p>
            <a:pPr algn="just"/>
            <a:endParaRPr lang="en-US" dirty="0"/>
          </a:p>
          <a:p>
            <a:pPr algn="just"/>
            <a:r>
              <a:rPr lang="en-US" dirty="0"/>
              <a:t>A </a:t>
            </a:r>
            <a:r>
              <a:rPr lang="en-US" b="1" dirty="0"/>
              <a:t>relational database state </a:t>
            </a:r>
            <a:r>
              <a:rPr lang="en-US" dirty="0"/>
              <a:t>DB of S is a set of relation states DB = {r</a:t>
            </a:r>
            <a:r>
              <a:rPr lang="en-US" baseline="-25000" dirty="0"/>
              <a:t>1</a:t>
            </a:r>
            <a:r>
              <a:rPr lang="en-US" dirty="0"/>
              <a:t>, r</a:t>
            </a:r>
            <a:r>
              <a:rPr lang="en-US" baseline="-25000" dirty="0"/>
              <a:t>2</a:t>
            </a:r>
            <a:r>
              <a:rPr lang="en-US" dirty="0"/>
              <a:t>, … , </a:t>
            </a:r>
            <a:r>
              <a:rPr lang="en-US" dirty="0" err="1"/>
              <a:t>r</a:t>
            </a:r>
            <a:r>
              <a:rPr lang="en-US" baseline="-25000" dirty="0" err="1"/>
              <a:t>m</a:t>
            </a:r>
            <a:r>
              <a:rPr lang="en-US" dirty="0"/>
              <a:t>} such that each </a:t>
            </a:r>
            <a:r>
              <a:rPr lang="en-US" dirty="0" err="1"/>
              <a:t>r</a:t>
            </a:r>
            <a:r>
              <a:rPr lang="en-US" baseline="-25000" dirty="0" err="1"/>
              <a:t>i</a:t>
            </a:r>
            <a:r>
              <a:rPr lang="en-US" dirty="0"/>
              <a:t> is a state of </a:t>
            </a:r>
            <a:r>
              <a:rPr lang="en-US" dirty="0" err="1"/>
              <a:t>R</a:t>
            </a:r>
            <a:r>
              <a:rPr lang="en-US" baseline="-25000" dirty="0" err="1"/>
              <a:t>i</a:t>
            </a:r>
            <a:r>
              <a:rPr lang="en-US" dirty="0"/>
              <a:t> and such that the </a:t>
            </a:r>
            <a:r>
              <a:rPr lang="en-US" dirty="0" err="1"/>
              <a:t>r</a:t>
            </a:r>
            <a:r>
              <a:rPr lang="en-US" baseline="-25000" dirty="0" err="1"/>
              <a:t>i</a:t>
            </a:r>
            <a:r>
              <a:rPr lang="en-US" dirty="0"/>
              <a:t> relation states satisfy the integrity constraints specified in IC. </a:t>
            </a:r>
          </a:p>
          <a:p>
            <a:pPr algn="ctr"/>
            <a:r>
              <a:rPr lang="en-US" b="1" dirty="0"/>
              <a:t>OR</a:t>
            </a:r>
          </a:p>
          <a:p>
            <a:pPr algn="just"/>
            <a:r>
              <a:rPr lang="en-US" dirty="0"/>
              <a:t>A </a:t>
            </a:r>
            <a:r>
              <a:rPr lang="en-US" b="1" dirty="0"/>
              <a:t>relational database state/instance/snapshot</a:t>
            </a:r>
            <a:r>
              <a:rPr lang="en-US" dirty="0"/>
              <a:t> is a set of states of its relations such that no integrity constraint is violated.</a:t>
            </a:r>
          </a:p>
          <a:p>
            <a:pPr algn="just"/>
            <a:endParaRPr lang="en-US" dirty="0"/>
          </a:p>
          <a:p>
            <a:pPr algn="ctr"/>
            <a:r>
              <a:rPr lang="en-US" b="1" dirty="0"/>
              <a:t>Entity Integrity, Referential Integrity, and Foreign Keys: </a:t>
            </a:r>
          </a:p>
          <a:p>
            <a:pPr algn="just"/>
            <a:endParaRPr lang="en-US" dirty="0"/>
          </a:p>
          <a:p>
            <a:pPr algn="just"/>
            <a:r>
              <a:rPr lang="en-US" dirty="0"/>
              <a:t>The </a:t>
            </a:r>
            <a:r>
              <a:rPr lang="en-US" b="1" dirty="0"/>
              <a:t>entity integrity constraint </a:t>
            </a:r>
            <a:r>
              <a:rPr lang="en-US" dirty="0"/>
              <a:t>states that no primary key value can be </a:t>
            </a:r>
            <a:r>
              <a:rPr lang="en-US" b="1" dirty="0"/>
              <a:t>NULL. </a:t>
            </a:r>
            <a:r>
              <a:rPr lang="en-US" dirty="0"/>
              <a:t>This is because the primary key value is used to identify individual tuples in a relation. Having NULL values for the primary key implies that we cannot identify some tuples.</a:t>
            </a:r>
          </a:p>
          <a:p>
            <a:pPr algn="just"/>
            <a:endParaRPr lang="en-US" dirty="0"/>
          </a:p>
          <a:p>
            <a:pPr algn="just"/>
            <a:r>
              <a:rPr lang="en-US" dirty="0"/>
              <a:t>The </a:t>
            </a:r>
            <a:r>
              <a:rPr lang="en-US" b="1" dirty="0"/>
              <a:t>referential integrity constraint </a:t>
            </a:r>
            <a:r>
              <a:rPr lang="en-US" dirty="0"/>
              <a:t>is specified between two relations and is used to maintain the consistency among tuples in the two relations. Informally, the referential integrity constraint states that a tuple in one relation that refers to another relation must refer to an </a:t>
            </a:r>
            <a:r>
              <a:rPr lang="en-US" i="1" dirty="0"/>
              <a:t>existing tuple in that relation.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rmAutofit/>
          </a:bodyPr>
          <a:lstStyle/>
          <a:p>
            <a:pPr lvl="0" algn="ctr">
              <a:spcBef>
                <a:spcPct val="0"/>
              </a:spcBef>
            </a:pPr>
            <a:r>
              <a:rPr lang="en-US" sz="2400" b="1" dirty="0"/>
              <a:t>Relational Database Schemas</a:t>
            </a:r>
            <a:endParaRPr kumimoji="0" lang="en-US" sz="24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1"/>
            <a:ext cx="8686800" cy="4703852"/>
          </a:xfrm>
          <a:prstGeom prst="rect">
            <a:avLst/>
          </a:prstGeom>
        </p:spPr>
        <p:txBody>
          <a:bodyPr wrap="square">
            <a:spAutoFit/>
          </a:bodyPr>
          <a:lstStyle/>
          <a:p>
            <a:pPr algn="just">
              <a:spcBef>
                <a:spcPts val="200"/>
              </a:spcBef>
              <a:spcAft>
                <a:spcPts val="200"/>
              </a:spcAft>
            </a:pPr>
            <a:r>
              <a:rPr lang="en-US" sz="2000" b="1" dirty="0"/>
              <a:t>Foreign key : </a:t>
            </a:r>
            <a:r>
              <a:rPr lang="en-US" sz="2000" dirty="0"/>
              <a:t>A set of attributes FK in relation schema </a:t>
            </a:r>
            <a:r>
              <a:rPr lang="en-US" sz="2000" i="1" dirty="0"/>
              <a:t>R1 is a </a:t>
            </a:r>
            <a:r>
              <a:rPr lang="en-US" sz="2000" b="1" dirty="0"/>
              <a:t>Foreign key </a:t>
            </a:r>
            <a:r>
              <a:rPr lang="en-US" sz="2000" dirty="0"/>
              <a:t>of R1 that references relation R2 if it satisfies the following rules:</a:t>
            </a:r>
          </a:p>
          <a:p>
            <a:pPr algn="just">
              <a:spcBef>
                <a:spcPts val="200"/>
              </a:spcBef>
              <a:spcAft>
                <a:spcPts val="200"/>
              </a:spcAft>
            </a:pPr>
            <a:r>
              <a:rPr lang="en-US" sz="2000" dirty="0"/>
              <a:t>1. The attributes in FK have the same domain(s) as the primary key attributes PK of R2; the attributes FK are said to </a:t>
            </a:r>
            <a:r>
              <a:rPr lang="en-US" sz="2000" b="1" dirty="0"/>
              <a:t>reference</a:t>
            </a:r>
            <a:r>
              <a:rPr lang="en-US" sz="2000" dirty="0"/>
              <a:t> or </a:t>
            </a:r>
            <a:r>
              <a:rPr lang="en-US" sz="2000" b="1" dirty="0"/>
              <a:t>refer to</a:t>
            </a:r>
            <a:r>
              <a:rPr lang="en-US" sz="2000" dirty="0"/>
              <a:t> the relation R2.</a:t>
            </a:r>
          </a:p>
          <a:p>
            <a:pPr algn="just">
              <a:spcBef>
                <a:spcPts val="200"/>
              </a:spcBef>
              <a:spcAft>
                <a:spcPts val="200"/>
              </a:spcAft>
            </a:pPr>
            <a:r>
              <a:rPr lang="en-US" sz="2000" dirty="0"/>
              <a:t>2. A value of FK in a tuple t1 of the current state r1(R1) either occurs as a value of PK for some tuple t2 in the current state r2(R2) or is NULL. In the former case, we have t1[FK] = t2[PK], and we say that the tuple t1 </a:t>
            </a:r>
            <a:r>
              <a:rPr lang="en-US" sz="2000" b="1" dirty="0"/>
              <a:t>references</a:t>
            </a:r>
            <a:r>
              <a:rPr lang="en-US" sz="2000" dirty="0"/>
              <a:t> or </a:t>
            </a:r>
            <a:r>
              <a:rPr lang="en-US" sz="2000" b="1" dirty="0"/>
              <a:t>refers to</a:t>
            </a:r>
            <a:r>
              <a:rPr lang="en-US" sz="2000" dirty="0"/>
              <a:t> the tuple t2.</a:t>
            </a:r>
          </a:p>
          <a:p>
            <a:pPr algn="just">
              <a:spcBef>
                <a:spcPts val="200"/>
              </a:spcBef>
              <a:spcAft>
                <a:spcPts val="200"/>
              </a:spcAft>
            </a:pPr>
            <a:endParaRPr lang="en-US" sz="2000" dirty="0"/>
          </a:p>
          <a:p>
            <a:pPr algn="just">
              <a:spcBef>
                <a:spcPts val="200"/>
              </a:spcBef>
              <a:spcAft>
                <a:spcPts val="200"/>
              </a:spcAft>
            </a:pPr>
            <a:r>
              <a:rPr lang="en-US" sz="2000" b="1" dirty="0"/>
              <a:t>Semantic Integrity Constraints</a:t>
            </a:r>
            <a:r>
              <a:rPr lang="en-US" sz="2000" dirty="0"/>
              <a:t>: application-specific restrictions those are unlikely to be</a:t>
            </a:r>
            <a:r>
              <a:rPr lang="en-US" sz="2000" b="1" dirty="0"/>
              <a:t> </a:t>
            </a:r>
            <a:r>
              <a:rPr lang="en-US" sz="2000" dirty="0"/>
              <a:t>expressible in DDL. Examples:</a:t>
            </a:r>
          </a:p>
          <a:p>
            <a:pPr lvl="0" algn="just">
              <a:spcBef>
                <a:spcPts val="200"/>
              </a:spcBef>
              <a:spcAft>
                <a:spcPts val="200"/>
              </a:spcAft>
              <a:buFont typeface="Arial" pitchFamily="34" charset="0"/>
              <a:buChar char="•"/>
            </a:pPr>
            <a:r>
              <a:rPr lang="en-US" sz="2000" dirty="0"/>
              <a:t> Salary of a supervisee cannot be greater than that of her/his supervisor</a:t>
            </a:r>
          </a:p>
          <a:p>
            <a:pPr lvl="0" algn="just">
              <a:spcBef>
                <a:spcPts val="200"/>
              </a:spcBef>
              <a:spcAft>
                <a:spcPts val="200"/>
              </a:spcAft>
              <a:buFont typeface="Arial" pitchFamily="34" charset="0"/>
              <a:buChar char="•"/>
            </a:pPr>
            <a:r>
              <a:rPr lang="en-US" sz="2000" dirty="0"/>
              <a:t> Salary of an employee cannot be lowered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1739</TotalTime>
  <Words>6136</Words>
  <Application>Microsoft Office PowerPoint</Application>
  <PresentationFormat>On-screen Show (4:3)</PresentationFormat>
  <Paragraphs>354</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Courier New</vt:lpstr>
      <vt:lpstr>Franklin Gothic Book</vt:lpstr>
      <vt:lpstr>Franklin Gothic Medium</vt:lpstr>
      <vt:lpstr>Wingdings</vt:lpstr>
      <vt:lpstr>Wingdings 2</vt:lpstr>
      <vt:lpstr>Trek</vt:lpstr>
      <vt:lpstr>UNIT 2 Relational Model and Relational Algebra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Dr.AIT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MECHANICAL</dc:creator>
  <cp:lastModifiedBy>Veena Potdar</cp:lastModifiedBy>
  <cp:revision>218</cp:revision>
  <dcterms:created xsi:type="dcterms:W3CDTF">2020-10-21T06:08:33Z</dcterms:created>
  <dcterms:modified xsi:type="dcterms:W3CDTF">2023-02-22T09:16:35Z</dcterms:modified>
</cp:coreProperties>
</file>