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5" r:id="rId18"/>
    <p:sldId id="273" r:id="rId19"/>
    <p:sldId id="276" r:id="rId20"/>
    <p:sldId id="274" r:id="rId21"/>
    <p:sldId id="277" r:id="rId22"/>
    <p:sldId id="282" r:id="rId23"/>
    <p:sldId id="281" r:id="rId24"/>
    <p:sldId id="278" r:id="rId25"/>
    <p:sldId id="279" r:id="rId26"/>
    <p:sldId id="280"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55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F238BFFD-2372-4BD1-B265-C6111AFB3412}" type="datetimeFigureOut">
              <a:rPr lang="en-US" smtClean="0"/>
              <a:pPr/>
              <a:t>12/15/2020</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DED75ECE-5AC4-4706-BDFA-CA458346439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38BFFD-2372-4BD1-B265-C6111AFB3412}"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5ECE-5AC4-4706-BDFA-CA45834643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38BFFD-2372-4BD1-B265-C6111AFB3412}"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5ECE-5AC4-4706-BDFA-CA45834643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F238BFFD-2372-4BD1-B265-C6111AFB3412}" type="datetimeFigureOut">
              <a:rPr lang="en-US" smtClean="0"/>
              <a:pPr/>
              <a:t>12/15/2020</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DED75ECE-5AC4-4706-BDFA-CA458346439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F238BFFD-2372-4BD1-B265-C6111AFB3412}" type="datetimeFigureOut">
              <a:rPr lang="en-US" smtClean="0"/>
              <a:pPr/>
              <a:t>12/15/2020</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DED75ECE-5AC4-4706-BDFA-CA458346439D}"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F238BFFD-2372-4BD1-B265-C6111AFB3412}" type="datetimeFigureOut">
              <a:rPr lang="en-US" smtClean="0"/>
              <a:pPr/>
              <a:t>12/15/2020</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DED75ECE-5AC4-4706-BDFA-CA458346439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F238BFFD-2372-4BD1-B265-C6111AFB3412}" type="datetimeFigureOut">
              <a:rPr lang="en-US" smtClean="0"/>
              <a:pPr/>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DED75ECE-5AC4-4706-BDFA-CA458346439D}"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F238BFFD-2372-4BD1-B265-C6111AFB3412}" type="datetimeFigureOut">
              <a:rPr lang="en-US" smtClean="0"/>
              <a:pPr/>
              <a:t>12/15/2020</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D75ECE-5AC4-4706-BDFA-CA45834643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238BFFD-2372-4BD1-B265-C6111AFB3412}" type="datetimeFigureOut">
              <a:rPr lang="en-US" smtClean="0"/>
              <a:pPr/>
              <a:t>12/15/2020</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5ECE-5AC4-4706-BDFA-CA45834643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F238BFFD-2372-4BD1-B265-C6111AFB3412}" type="datetimeFigureOut">
              <a:rPr lang="en-US" smtClean="0"/>
              <a:pPr/>
              <a:t>12/15/2020</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D75ECE-5AC4-4706-BDFA-CA458346439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F238BFFD-2372-4BD1-B265-C6111AFB3412}" type="datetimeFigureOut">
              <a:rPr lang="en-US" smtClean="0"/>
              <a:pPr/>
              <a:t>12/15/2020</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DED75ECE-5AC4-4706-BDFA-CA458346439D}"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F238BFFD-2372-4BD1-B265-C6111AFB3412}" type="datetimeFigureOut">
              <a:rPr lang="en-US" smtClean="0"/>
              <a:pPr/>
              <a:t>12/15/2020</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DED75ECE-5AC4-4706-BDFA-CA458346439D}"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3600"/>
            <a:ext cx="8458200" cy="1524000"/>
          </a:xfrm>
        </p:spPr>
        <p:txBody>
          <a:bodyPr>
            <a:normAutofit fontScale="90000"/>
          </a:bodyPr>
          <a:lstStyle/>
          <a:p>
            <a:pPr algn="ctr"/>
            <a:r>
              <a:rPr lang="en-US" b="1" dirty="0" smtClean="0">
                <a:solidFill>
                  <a:schemeClr val="tx1"/>
                </a:solidFill>
              </a:rPr>
              <a:t>UNIT 4</a:t>
            </a:r>
            <a:br>
              <a:rPr lang="en-US" b="1" dirty="0" smtClean="0">
                <a:solidFill>
                  <a:schemeClr val="tx1"/>
                </a:solidFill>
              </a:rPr>
            </a:br>
            <a:r>
              <a:rPr lang="en-US" b="1" dirty="0" smtClean="0">
                <a:solidFill>
                  <a:schemeClr val="tx1"/>
                </a:solidFill>
              </a:rPr>
              <a:t> Database Design Theory and Normalization</a:t>
            </a:r>
            <a:endParaRPr lang="en-US"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smtClean="0"/>
              <a:t>Inference Rules for Functional Dependencies</a:t>
            </a:r>
            <a:endParaRPr kumimoji="0" lang="en-US" sz="28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685800"/>
            <a:ext cx="8686800" cy="5940088"/>
          </a:xfrm>
          <a:prstGeom prst="rect">
            <a:avLst/>
          </a:prstGeom>
        </p:spPr>
        <p:txBody>
          <a:bodyPr wrap="square">
            <a:spAutoFit/>
          </a:bodyPr>
          <a:lstStyle/>
          <a:p>
            <a:pPr algn="just"/>
            <a:r>
              <a:rPr lang="en-US" sz="2000" dirty="0" smtClean="0"/>
              <a:t>The closure </a:t>
            </a:r>
            <a:r>
              <a:rPr lang="en-US" sz="2000" i="1" dirty="0" smtClean="0"/>
              <a:t>F+ of F is the set of all functional dependencies that can be inferred </a:t>
            </a:r>
            <a:r>
              <a:rPr lang="en-US" sz="2000" dirty="0" smtClean="0"/>
              <a:t>from </a:t>
            </a:r>
            <a:r>
              <a:rPr lang="en-US" sz="2000" i="1" dirty="0" smtClean="0"/>
              <a:t>F. To determine a systematic way to infer dependencies, we must discover a </a:t>
            </a:r>
            <a:r>
              <a:rPr lang="en-US" sz="2000" dirty="0" smtClean="0"/>
              <a:t>set. of inference rules that can be used to infer new dependencies from a given set of dependencies. They were proposed first by Armstrong (1974) and hence are known as </a:t>
            </a:r>
            <a:r>
              <a:rPr lang="en-US" sz="2000" b="1" dirty="0" smtClean="0"/>
              <a:t>Armstrong’s axioms.</a:t>
            </a:r>
          </a:p>
          <a:p>
            <a:pPr algn="just"/>
            <a:endParaRPr lang="en-US" sz="2000" b="1" dirty="0" smtClean="0"/>
          </a:p>
          <a:p>
            <a:pPr algn="just"/>
            <a:r>
              <a:rPr lang="en-US" sz="2000" b="1" dirty="0" smtClean="0"/>
              <a:t>Inference Rules for FDs:</a:t>
            </a:r>
          </a:p>
          <a:p>
            <a:pPr marL="280988" indent="-280988" algn="just">
              <a:buAutoNum type="arabicParenR"/>
            </a:pPr>
            <a:r>
              <a:rPr lang="en-US" sz="2000" dirty="0" smtClean="0"/>
              <a:t>Reflexive rule:			If </a:t>
            </a:r>
            <a:r>
              <a:rPr lang="en-US" sz="2000" i="1" dirty="0" smtClean="0"/>
              <a:t>X ⊇ Y, then X →Y</a:t>
            </a:r>
          </a:p>
          <a:p>
            <a:pPr marL="280988" indent="-280988" algn="just">
              <a:buAutoNum type="arabicParenR"/>
            </a:pPr>
            <a:endParaRPr lang="en-US" sz="2000" dirty="0" smtClean="0"/>
          </a:p>
          <a:p>
            <a:pPr marL="280988" indent="-280988" algn="just">
              <a:buAutoNum type="arabicParenR"/>
            </a:pPr>
            <a:r>
              <a:rPr lang="en-US" sz="2000" dirty="0" smtClean="0"/>
              <a:t>Augmentation rule: 		{</a:t>
            </a:r>
            <a:r>
              <a:rPr lang="en-US" sz="2000" i="1" dirty="0" smtClean="0"/>
              <a:t>X → Y} |=XZ → YZ</a:t>
            </a:r>
          </a:p>
          <a:p>
            <a:pPr marL="280988" indent="-280988" algn="just">
              <a:buAutoNum type="arabicParenR"/>
            </a:pPr>
            <a:endParaRPr lang="en-US" sz="2000" dirty="0" smtClean="0"/>
          </a:p>
          <a:p>
            <a:pPr marL="280988" indent="-280988" algn="just">
              <a:buAutoNum type="arabicParenR"/>
            </a:pPr>
            <a:r>
              <a:rPr lang="en-US" sz="2000" dirty="0" smtClean="0"/>
              <a:t>Transitive rule:		</a:t>
            </a:r>
            <a:r>
              <a:rPr lang="es-ES" sz="2000" dirty="0" smtClean="0"/>
              <a:t>{</a:t>
            </a:r>
            <a:r>
              <a:rPr lang="es-ES" sz="2000" i="1" dirty="0" smtClean="0"/>
              <a:t>X → Y, Y → Z} |=X → Z</a:t>
            </a:r>
          </a:p>
          <a:p>
            <a:pPr marL="280988" indent="-280988" algn="just">
              <a:buAutoNum type="arabicParenR"/>
            </a:pPr>
            <a:endParaRPr lang="en-US" sz="2000" dirty="0" smtClean="0"/>
          </a:p>
          <a:p>
            <a:pPr marL="280988" indent="-280988" algn="just">
              <a:buAutoNum type="arabicParenR"/>
            </a:pPr>
            <a:r>
              <a:rPr lang="en-US" sz="2000" dirty="0" smtClean="0"/>
              <a:t>Decomposition/projective rule: 	{</a:t>
            </a:r>
            <a:r>
              <a:rPr lang="en-US" sz="2000" i="1" dirty="0" smtClean="0"/>
              <a:t>X → YZ} |=X → Y</a:t>
            </a:r>
          </a:p>
          <a:p>
            <a:pPr marL="280988" indent="-280988" algn="just">
              <a:buAutoNum type="arabicParenR"/>
            </a:pPr>
            <a:endParaRPr lang="en-US" sz="2000" dirty="0" smtClean="0"/>
          </a:p>
          <a:p>
            <a:pPr marL="280988" indent="-280988" algn="just">
              <a:buAutoNum type="arabicParenR"/>
            </a:pPr>
            <a:r>
              <a:rPr lang="en-US" sz="2000" dirty="0" smtClean="0"/>
              <a:t>Union, or additive, rule:	{</a:t>
            </a:r>
            <a:r>
              <a:rPr lang="en-US" sz="2000" i="1" dirty="0" smtClean="0"/>
              <a:t>X → Y, X → Z} |=X → YZ</a:t>
            </a:r>
          </a:p>
          <a:p>
            <a:pPr marL="280988" indent="-280988" algn="just">
              <a:buAutoNum type="arabicParenR"/>
            </a:pPr>
            <a:endParaRPr lang="en-US" sz="2000" dirty="0" smtClean="0"/>
          </a:p>
          <a:p>
            <a:pPr marL="280988" indent="-280988" algn="just">
              <a:buAutoNum type="arabicParenR"/>
            </a:pPr>
            <a:r>
              <a:rPr lang="en-US" sz="2000" dirty="0" smtClean="0"/>
              <a:t>Pseudo transitive rule:		{</a:t>
            </a:r>
            <a:r>
              <a:rPr lang="en-US" sz="2000" i="1" dirty="0" smtClean="0"/>
              <a:t>X → Y, WY → Z} |=WX → Z</a:t>
            </a:r>
            <a:endParaRPr lang="en-US" sz="2000" dirty="0" smtClean="0"/>
          </a:p>
          <a:p>
            <a:pPr algn="just"/>
            <a:endParaRPr lang="en-US" sz="20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smtClean="0"/>
              <a:t>Normalization of Relations</a:t>
            </a:r>
            <a:endParaRPr kumimoji="0" lang="en-US" sz="28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685800"/>
            <a:ext cx="8686800" cy="5324535"/>
          </a:xfrm>
          <a:prstGeom prst="rect">
            <a:avLst/>
          </a:prstGeom>
        </p:spPr>
        <p:txBody>
          <a:bodyPr wrap="square">
            <a:spAutoFit/>
          </a:bodyPr>
          <a:lstStyle/>
          <a:p>
            <a:pPr algn="just"/>
            <a:r>
              <a:rPr lang="en-US" sz="2000" b="1" dirty="0" smtClean="0"/>
              <a:t>Normalization of data </a:t>
            </a:r>
            <a:r>
              <a:rPr lang="en-US" sz="2000" dirty="0" smtClean="0"/>
              <a:t>can be considered a process of analyzing the given relation schemas based on their FDs and primary keys to achieve the desirable properties of (1) Minimizing redundancy and (2) Minimizing the insertion, deletion, and update anomalies.</a:t>
            </a:r>
          </a:p>
          <a:p>
            <a:pPr algn="just"/>
            <a:r>
              <a:rPr lang="en-US" sz="2000" dirty="0" smtClean="0"/>
              <a:t> 	 An unsatisfactory relation schema that does not meet the condition for a normal form—the </a:t>
            </a:r>
            <a:r>
              <a:rPr lang="en-US" sz="2000" b="1" dirty="0" smtClean="0"/>
              <a:t>normal form test</a:t>
            </a:r>
            <a:r>
              <a:rPr lang="en-US" sz="2000" dirty="0" smtClean="0"/>
              <a:t>—is decomposed into smaller relation schemas that contain a subset of the</a:t>
            </a:r>
            <a:r>
              <a:rPr lang="en-US" sz="2000" b="1" dirty="0" smtClean="0"/>
              <a:t> </a:t>
            </a:r>
            <a:r>
              <a:rPr lang="en-US" sz="2000" dirty="0" smtClean="0"/>
              <a:t>attributes and meet the test that was otherwise not met by the original relation. Thus, the normalization procedure provides database designers with the following:</a:t>
            </a:r>
          </a:p>
          <a:p>
            <a:pPr algn="just"/>
            <a:r>
              <a:rPr lang="en-US" sz="2000" dirty="0" smtClean="0"/>
              <a:t>■ A formal framework for analyzing relation schemas based on their keys and on the functional dependencies among their attributes</a:t>
            </a:r>
          </a:p>
          <a:p>
            <a:pPr algn="just"/>
            <a:r>
              <a:rPr lang="en-US" sz="2000" dirty="0" smtClean="0"/>
              <a:t>■ A series of normal form tests that can be carried out on individual relation schemas so that the relational database can be </a:t>
            </a:r>
            <a:r>
              <a:rPr lang="en-US" sz="2000" b="1" dirty="0" smtClean="0"/>
              <a:t>normalized </a:t>
            </a:r>
            <a:r>
              <a:rPr lang="en-US" sz="2000" dirty="0" smtClean="0"/>
              <a:t>to any desired degree</a:t>
            </a:r>
          </a:p>
          <a:p>
            <a:pPr algn="just"/>
            <a:r>
              <a:rPr lang="en-US" sz="2000" b="1" dirty="0" smtClean="0"/>
              <a:t>Definition. The normal form </a:t>
            </a:r>
            <a:r>
              <a:rPr lang="en-US" sz="2000" dirty="0" smtClean="0"/>
              <a:t>of a relation refers to the highest normal form condition that it meets, and hence indicates the degree to which it has been normalized.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smtClean="0"/>
              <a:t>First Normal Form</a:t>
            </a:r>
            <a:endParaRPr kumimoji="0" lang="en-US" sz="28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685800"/>
            <a:ext cx="8686800" cy="4708981"/>
          </a:xfrm>
          <a:prstGeom prst="rect">
            <a:avLst/>
          </a:prstGeom>
        </p:spPr>
        <p:txBody>
          <a:bodyPr wrap="square">
            <a:spAutoFit/>
          </a:bodyPr>
          <a:lstStyle/>
          <a:p>
            <a:pPr algn="just"/>
            <a:r>
              <a:rPr lang="en-US" sz="2000" b="1" dirty="0" smtClean="0"/>
              <a:t>First normal form (1NF) Definition: </a:t>
            </a:r>
            <a:r>
              <a:rPr lang="en-US" sz="2000" dirty="0" smtClean="0"/>
              <a:t>It states that the domain of an attribute must include only atomic (simple, indivisible) values and that the value of any attribute in a tuple must be a single value from the domain of that attribute.</a:t>
            </a:r>
          </a:p>
          <a:p>
            <a:pPr algn="just"/>
            <a:r>
              <a:rPr lang="en-US" sz="2000" dirty="0" smtClean="0"/>
              <a:t>	 In effect, 1NF disallows multi-valued attributes, composite attributes &amp; their combinations and also nested relations</a:t>
            </a:r>
            <a:r>
              <a:rPr lang="en-US" sz="2000" i="1" dirty="0" smtClean="0"/>
              <a:t>. The </a:t>
            </a:r>
            <a:r>
              <a:rPr lang="en-US" sz="2000" dirty="0" smtClean="0"/>
              <a:t>only attribute values permitted by 1NF are single </a:t>
            </a:r>
            <a:r>
              <a:rPr lang="en-US" sz="2000" b="1" dirty="0" smtClean="0"/>
              <a:t>atomic (or indivisible) values.</a:t>
            </a:r>
          </a:p>
          <a:p>
            <a:r>
              <a:rPr lang="en-US" sz="2000" dirty="0" smtClean="0"/>
              <a:t>Consider the DEPARTMENT relation schema shown below: We assume that each department can have </a:t>
            </a:r>
            <a:r>
              <a:rPr lang="en-US" sz="2000" i="1" dirty="0" smtClean="0"/>
              <a:t>a number of </a:t>
            </a:r>
            <a:r>
              <a:rPr lang="en-US" sz="2000" dirty="0" smtClean="0"/>
              <a:t>locations.</a:t>
            </a:r>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As we can see, this is not in 1NF because </a:t>
            </a:r>
            <a:r>
              <a:rPr lang="en-US" sz="2000" dirty="0" err="1" smtClean="0"/>
              <a:t>Dlocations</a:t>
            </a:r>
            <a:r>
              <a:rPr lang="en-US" sz="2000" dirty="0" smtClean="0"/>
              <a:t> is not an atomic attribute,</a:t>
            </a:r>
          </a:p>
          <a:p>
            <a:r>
              <a:rPr lang="en-US" sz="2000" dirty="0" smtClean="0"/>
              <a:t>as illustrated by the first tuple in the relation.</a:t>
            </a:r>
          </a:p>
        </p:txBody>
      </p:sp>
      <p:pic>
        <p:nvPicPr>
          <p:cNvPr id="1026" name="Picture 2"/>
          <p:cNvPicPr>
            <a:picLocks noChangeAspect="1" noChangeArrowheads="1"/>
          </p:cNvPicPr>
          <p:nvPr/>
        </p:nvPicPr>
        <p:blipFill>
          <a:blip r:embed="rId2"/>
          <a:srcRect/>
          <a:stretch>
            <a:fillRect/>
          </a:stretch>
        </p:blipFill>
        <p:spPr bwMode="auto">
          <a:xfrm>
            <a:off x="381000" y="3276600"/>
            <a:ext cx="3352800" cy="1143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962400" y="3264312"/>
            <a:ext cx="4953000" cy="1447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smtClean="0"/>
              <a:t>First Normal Form</a:t>
            </a:r>
            <a:endParaRPr kumimoji="0" lang="en-US" sz="28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685800"/>
            <a:ext cx="8686800" cy="3785652"/>
          </a:xfrm>
          <a:prstGeom prst="rect">
            <a:avLst/>
          </a:prstGeom>
        </p:spPr>
        <p:txBody>
          <a:bodyPr wrap="square">
            <a:spAutoFit/>
          </a:bodyPr>
          <a:lstStyle/>
          <a:p>
            <a:pPr algn="just"/>
            <a:r>
              <a:rPr lang="en-US" sz="2000" dirty="0" smtClean="0"/>
              <a:t>There are three main techniques to achieve first normal form for such a relation:</a:t>
            </a:r>
          </a:p>
          <a:p>
            <a:pPr algn="just"/>
            <a:endParaRPr lang="en-US" sz="2000" dirty="0" smtClean="0"/>
          </a:p>
          <a:p>
            <a:pPr algn="just"/>
            <a:r>
              <a:rPr lang="en-US" sz="2000" dirty="0" smtClean="0"/>
              <a:t>1. Remove the attribute </a:t>
            </a:r>
            <a:r>
              <a:rPr lang="en-US" sz="2000" dirty="0" err="1" smtClean="0"/>
              <a:t>Dlocations</a:t>
            </a:r>
            <a:r>
              <a:rPr lang="en-US" sz="2000" dirty="0" smtClean="0"/>
              <a:t> that violates 1NF and place it in a separate relation DEPT_LOCATIONS along with the primary key </a:t>
            </a:r>
            <a:r>
              <a:rPr lang="en-US" sz="2000" dirty="0" err="1" smtClean="0"/>
              <a:t>Dnumber</a:t>
            </a:r>
            <a:r>
              <a:rPr lang="en-US" sz="2000" dirty="0" smtClean="0"/>
              <a:t> of DEPARTMENT. The primary key of this newly formed relation is the combination {</a:t>
            </a:r>
            <a:r>
              <a:rPr lang="en-US" sz="2000" dirty="0" err="1" smtClean="0"/>
              <a:t>Dnumber</a:t>
            </a:r>
            <a:r>
              <a:rPr lang="en-US" sz="2000" dirty="0" smtClean="0"/>
              <a:t>, </a:t>
            </a:r>
            <a:r>
              <a:rPr lang="en-US" sz="2000" dirty="0" err="1" smtClean="0"/>
              <a:t>Dlocation</a:t>
            </a:r>
            <a:r>
              <a:rPr lang="en-US" sz="2000" dirty="0" smtClean="0"/>
              <a:t>}, as shown in the fig below. A distinct tuple in DEPT_LOCATIONS exists for </a:t>
            </a:r>
            <a:r>
              <a:rPr lang="en-US" sz="2000" i="1" dirty="0" smtClean="0"/>
              <a:t>each location of a department. This decomposes </a:t>
            </a:r>
            <a:r>
              <a:rPr lang="en-US" sz="2000" dirty="0" smtClean="0"/>
              <a:t>the non-1NF relation into two 1NF relations.</a:t>
            </a:r>
          </a:p>
          <a:p>
            <a:pPr algn="just"/>
            <a:endParaRPr lang="en-US" sz="2000" dirty="0" smtClean="0"/>
          </a:p>
          <a:p>
            <a:pPr algn="just"/>
            <a:endParaRPr lang="en-US" sz="2000" dirty="0" smtClean="0"/>
          </a:p>
          <a:p>
            <a:pPr algn="just"/>
            <a:endParaRPr lang="en-US" sz="2000" dirty="0" smtClean="0"/>
          </a:p>
        </p:txBody>
      </p:sp>
      <p:pic>
        <p:nvPicPr>
          <p:cNvPr id="8" name="Picture 7"/>
          <p:cNvPicPr/>
          <p:nvPr/>
        </p:nvPicPr>
        <p:blipFill>
          <a:blip r:embed="rId2"/>
          <a:srcRect l="18269" t="35256" r="41987" b="56624"/>
          <a:stretch>
            <a:fillRect/>
          </a:stretch>
        </p:blipFill>
        <p:spPr bwMode="auto">
          <a:xfrm>
            <a:off x="381000" y="3657600"/>
            <a:ext cx="5867400" cy="13716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smtClean="0"/>
              <a:t>First Normal Form</a:t>
            </a:r>
            <a:endParaRPr kumimoji="0" lang="en-US" sz="28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609600"/>
            <a:ext cx="8686800" cy="5940088"/>
          </a:xfrm>
          <a:prstGeom prst="rect">
            <a:avLst/>
          </a:prstGeom>
        </p:spPr>
        <p:txBody>
          <a:bodyPr wrap="square">
            <a:spAutoFit/>
          </a:bodyPr>
          <a:lstStyle/>
          <a:p>
            <a:pPr algn="just"/>
            <a:r>
              <a:rPr lang="en-US" sz="2000" dirty="0" smtClean="0"/>
              <a:t>2. Expand the key so that there will be a separate tuple in the original DEPARTMENT relation for each location of a DEPARTMENT. In this case, the primary key becomes the combination {</a:t>
            </a:r>
            <a:r>
              <a:rPr lang="en-US" sz="2000" dirty="0" err="1" smtClean="0"/>
              <a:t>Dnumber</a:t>
            </a:r>
            <a:r>
              <a:rPr lang="en-US" sz="2000" dirty="0" smtClean="0"/>
              <a:t>, </a:t>
            </a:r>
            <a:r>
              <a:rPr lang="en-US" sz="2000" dirty="0" err="1" smtClean="0"/>
              <a:t>Dlocation</a:t>
            </a:r>
            <a:r>
              <a:rPr lang="en-US" sz="2000" dirty="0" smtClean="0"/>
              <a:t>}. This solution has the disadvantage of introducing </a:t>
            </a:r>
            <a:r>
              <a:rPr lang="en-US" sz="2000" i="1" dirty="0" smtClean="0"/>
              <a:t>redundancy in </a:t>
            </a:r>
            <a:r>
              <a:rPr lang="en-US" sz="2000" dirty="0" smtClean="0"/>
              <a:t>the relation and hence is rarely adopted.</a:t>
            </a:r>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r>
              <a:rPr lang="en-US" sz="2000" dirty="0" smtClean="0"/>
              <a:t>3. If a </a:t>
            </a:r>
            <a:r>
              <a:rPr lang="en-US" sz="2000" i="1" dirty="0" smtClean="0"/>
              <a:t>maximum number of values is known for the attribute—for example, if it </a:t>
            </a:r>
            <a:r>
              <a:rPr lang="en-US" sz="2000" dirty="0" smtClean="0"/>
              <a:t>is known that </a:t>
            </a:r>
            <a:r>
              <a:rPr lang="en-US" sz="2000" i="1" dirty="0" smtClean="0"/>
              <a:t>at most three locations can exist for a department—replace the </a:t>
            </a:r>
            <a:r>
              <a:rPr lang="en-US" sz="2000" dirty="0" err="1" smtClean="0"/>
              <a:t>Dlocations</a:t>
            </a:r>
            <a:r>
              <a:rPr lang="en-US" sz="2000" dirty="0" smtClean="0"/>
              <a:t> attribute by three atomic attributes: Dlocation1, Dlocation2, and Dlocation3. This solution has the disadvantage of introducing </a:t>
            </a:r>
            <a:r>
              <a:rPr lang="en-US" sz="2000" i="1" dirty="0" smtClean="0"/>
              <a:t>NULL values if </a:t>
            </a:r>
            <a:r>
              <a:rPr lang="en-US" sz="2000" dirty="0" smtClean="0"/>
              <a:t>most departments have fewer than three locations.</a:t>
            </a:r>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r>
              <a:rPr lang="en-US" sz="2000" dirty="0" smtClean="0"/>
              <a:t>Of the three solutions above, the first is generally considered best.</a:t>
            </a:r>
          </a:p>
        </p:txBody>
      </p:sp>
      <p:pic>
        <p:nvPicPr>
          <p:cNvPr id="1026" name="Picture 2"/>
          <p:cNvPicPr>
            <a:picLocks noChangeAspect="1" noChangeArrowheads="1"/>
          </p:cNvPicPr>
          <p:nvPr/>
        </p:nvPicPr>
        <p:blipFill>
          <a:blip r:embed="rId2"/>
          <a:srcRect/>
          <a:stretch>
            <a:fillRect/>
          </a:stretch>
        </p:blipFill>
        <p:spPr bwMode="auto">
          <a:xfrm>
            <a:off x="1524000" y="1939416"/>
            <a:ext cx="4038600" cy="1485900"/>
          </a:xfrm>
          <a:prstGeom prst="rect">
            <a:avLst/>
          </a:prstGeom>
          <a:noFill/>
          <a:ln w="9525">
            <a:noFill/>
            <a:miter lim="800000"/>
            <a:headEnd/>
            <a:tailEnd/>
          </a:ln>
          <a:effectLst/>
        </p:spPr>
      </p:pic>
      <p:pic>
        <p:nvPicPr>
          <p:cNvPr id="9" name="Picture 8"/>
          <p:cNvPicPr/>
          <p:nvPr/>
        </p:nvPicPr>
        <p:blipFill>
          <a:blip r:embed="rId3"/>
          <a:srcRect l="18109" t="68590" r="32051" b="17521"/>
          <a:stretch>
            <a:fillRect/>
          </a:stretch>
        </p:blipFill>
        <p:spPr bwMode="auto">
          <a:xfrm>
            <a:off x="1524000" y="4891548"/>
            <a:ext cx="5257800" cy="1143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smtClean="0"/>
              <a:t>Second Normal Form</a:t>
            </a:r>
            <a:endParaRPr kumimoji="0" lang="en-US" sz="28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685800"/>
            <a:ext cx="8686800" cy="5016758"/>
          </a:xfrm>
          <a:prstGeom prst="rect">
            <a:avLst/>
          </a:prstGeom>
        </p:spPr>
        <p:txBody>
          <a:bodyPr wrap="square">
            <a:spAutoFit/>
          </a:bodyPr>
          <a:lstStyle/>
          <a:p>
            <a:pPr algn="just"/>
            <a:r>
              <a:rPr lang="en-US" sz="2000" b="1" dirty="0" smtClean="0"/>
              <a:t>Second normal form (2NF) </a:t>
            </a:r>
            <a:r>
              <a:rPr lang="en-US" sz="2000" dirty="0" smtClean="0"/>
              <a:t>is based on the concept of full functional dependency.</a:t>
            </a:r>
          </a:p>
          <a:p>
            <a:pPr algn="just"/>
            <a:endParaRPr lang="en-US" sz="2000" b="1" dirty="0" smtClean="0"/>
          </a:p>
          <a:p>
            <a:pPr algn="just"/>
            <a:r>
              <a:rPr lang="en-US" sz="2000" b="1" dirty="0" smtClean="0"/>
              <a:t>Full functional dependency: </a:t>
            </a:r>
            <a:r>
              <a:rPr lang="en-US" sz="2000" dirty="0" smtClean="0"/>
              <a:t>A functional dependency </a:t>
            </a:r>
            <a:r>
              <a:rPr lang="en-US" sz="2000" i="1" dirty="0" smtClean="0"/>
              <a:t>X → Y is a full functional dependency if removal of any </a:t>
            </a:r>
            <a:r>
              <a:rPr lang="en-US" sz="2000" dirty="0" smtClean="0"/>
              <a:t>attribute </a:t>
            </a:r>
            <a:r>
              <a:rPr lang="en-US" sz="2000" i="1" dirty="0" smtClean="0"/>
              <a:t>A from X means that the dependency does not hold anymore; that is, for </a:t>
            </a:r>
            <a:r>
              <a:rPr lang="en-US" sz="2000" dirty="0" smtClean="0"/>
              <a:t>any attribute </a:t>
            </a:r>
            <a:r>
              <a:rPr lang="en-US" sz="2000" i="1" dirty="0" smtClean="0"/>
              <a:t>A ε X, (X − {A}) does not functionally determine Y.</a:t>
            </a:r>
            <a:endParaRPr lang="en-US" sz="2000" dirty="0" smtClean="0"/>
          </a:p>
          <a:p>
            <a:pPr algn="just"/>
            <a:endParaRPr lang="en-US" sz="2000" dirty="0" smtClean="0"/>
          </a:p>
          <a:p>
            <a:pPr algn="just"/>
            <a:r>
              <a:rPr lang="en-US" sz="2000" dirty="0" err="1" smtClean="0"/>
              <a:t>Eg</a:t>
            </a:r>
            <a:r>
              <a:rPr lang="en-US" sz="2000" dirty="0" smtClean="0"/>
              <a:t>: If {</a:t>
            </a:r>
            <a:r>
              <a:rPr lang="en-US" sz="2000" dirty="0" err="1" smtClean="0"/>
              <a:t>Ssn</a:t>
            </a:r>
            <a:r>
              <a:rPr lang="en-US" sz="2000" dirty="0" smtClean="0"/>
              <a:t>, </a:t>
            </a:r>
            <a:r>
              <a:rPr lang="en-US" sz="2000" dirty="0" err="1" smtClean="0"/>
              <a:t>Pno</a:t>
            </a:r>
            <a:r>
              <a:rPr lang="en-US" sz="2000" dirty="0" smtClean="0"/>
              <a:t>} </a:t>
            </a:r>
            <a:r>
              <a:rPr lang="en-US" sz="2000" dirty="0" smtClean="0">
                <a:sym typeface="Wingdings" pitchFamily="2" charset="2"/>
              </a:rPr>
              <a:t> Hrs is a full dependency, then neither {</a:t>
            </a:r>
            <a:r>
              <a:rPr lang="en-US" sz="2000" dirty="0" err="1" smtClean="0">
                <a:sym typeface="Wingdings" pitchFamily="2" charset="2"/>
              </a:rPr>
              <a:t>Ssn</a:t>
            </a:r>
            <a:r>
              <a:rPr lang="en-US" sz="2000" dirty="0" smtClean="0">
                <a:sym typeface="Wingdings" pitchFamily="2" charset="2"/>
              </a:rPr>
              <a:t>  Hrs}             nor {</a:t>
            </a:r>
            <a:r>
              <a:rPr lang="en-US" sz="2000" dirty="0" err="1" smtClean="0">
                <a:sym typeface="Wingdings" pitchFamily="2" charset="2"/>
              </a:rPr>
              <a:t>Pno</a:t>
            </a:r>
            <a:r>
              <a:rPr lang="en-US" sz="2000" dirty="0" smtClean="0">
                <a:sym typeface="Wingdings" pitchFamily="2" charset="2"/>
              </a:rPr>
              <a:t>  Hrs} holds.</a:t>
            </a:r>
          </a:p>
          <a:p>
            <a:pPr algn="just"/>
            <a:endParaRPr lang="en-US" sz="2000" dirty="0" smtClean="0">
              <a:sym typeface="Wingdings" pitchFamily="2" charset="2"/>
            </a:endParaRPr>
          </a:p>
          <a:p>
            <a:pPr algn="just"/>
            <a:r>
              <a:rPr lang="en-US" sz="2000" b="1" dirty="0" smtClean="0"/>
              <a:t>Partial functional dependency: </a:t>
            </a:r>
            <a:r>
              <a:rPr lang="en-US" sz="2000" dirty="0" smtClean="0"/>
              <a:t>A functional dependency X → Y is a partial dependency if some attribute A ε X can be removed from X and the dependency still holds; that is, for some A ε X, (X − {A}) → Y.</a:t>
            </a:r>
          </a:p>
          <a:p>
            <a:endParaRPr lang="en-US" sz="2000" dirty="0" smtClean="0"/>
          </a:p>
          <a:p>
            <a:r>
              <a:rPr lang="en-US" sz="2000" dirty="0" err="1" smtClean="0"/>
              <a:t>Eg</a:t>
            </a:r>
            <a:r>
              <a:rPr lang="en-US" sz="2000" dirty="0" smtClean="0"/>
              <a:t>: If {</a:t>
            </a:r>
            <a:r>
              <a:rPr lang="en-US" sz="2000" dirty="0" err="1" smtClean="0"/>
              <a:t>Ssn</a:t>
            </a:r>
            <a:r>
              <a:rPr lang="en-US" sz="2000" dirty="0" smtClean="0"/>
              <a:t>, </a:t>
            </a:r>
            <a:r>
              <a:rPr lang="en-US" sz="2000" dirty="0" err="1" smtClean="0"/>
              <a:t>Pnumber</a:t>
            </a:r>
            <a:r>
              <a:rPr lang="en-US" sz="2000" dirty="0" smtClean="0"/>
              <a:t>} → </a:t>
            </a:r>
            <a:r>
              <a:rPr lang="en-US" sz="2000" dirty="0" err="1" smtClean="0"/>
              <a:t>Ename</a:t>
            </a:r>
            <a:r>
              <a:rPr lang="en-US" sz="2000" dirty="0" smtClean="0"/>
              <a:t> is partial because {</a:t>
            </a:r>
            <a:r>
              <a:rPr lang="en-US" sz="2000" dirty="0" err="1" smtClean="0"/>
              <a:t>Ssn</a:t>
            </a:r>
            <a:r>
              <a:rPr lang="en-US" sz="2000" dirty="0" smtClean="0"/>
              <a:t> → </a:t>
            </a:r>
            <a:r>
              <a:rPr lang="en-US" sz="2000" dirty="0" err="1" smtClean="0"/>
              <a:t>Ename</a:t>
            </a:r>
            <a:r>
              <a:rPr lang="en-US" sz="2000" dirty="0" smtClean="0"/>
              <a:t>} holds.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smtClean="0"/>
              <a:t>Second Normal Form</a:t>
            </a:r>
            <a:endParaRPr kumimoji="0" lang="en-US" sz="28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685800"/>
            <a:ext cx="8686800" cy="1631216"/>
          </a:xfrm>
          <a:prstGeom prst="rect">
            <a:avLst/>
          </a:prstGeom>
        </p:spPr>
        <p:txBody>
          <a:bodyPr wrap="square">
            <a:spAutoFit/>
          </a:bodyPr>
          <a:lstStyle/>
          <a:p>
            <a:pPr algn="just"/>
            <a:r>
              <a:rPr lang="en-US" sz="2000" b="1" dirty="0" smtClean="0"/>
              <a:t>2NF Definition:</a:t>
            </a:r>
            <a:r>
              <a:rPr lang="en-US" sz="2000" dirty="0" smtClean="0"/>
              <a:t> A relation schema </a:t>
            </a:r>
            <a:r>
              <a:rPr lang="en-US" sz="2000" i="1" dirty="0" smtClean="0"/>
              <a:t>R is in 2NF if every nonprime attribute A in R is fully functionally dependent on the primary key of R.</a:t>
            </a:r>
          </a:p>
          <a:p>
            <a:pPr algn="ctr"/>
            <a:r>
              <a:rPr lang="en-US" sz="2000" b="1" dirty="0" smtClean="0"/>
              <a:t>OR</a:t>
            </a:r>
          </a:p>
          <a:p>
            <a:pPr algn="just"/>
            <a:r>
              <a:rPr lang="en-US" sz="2000" b="1" dirty="0" smtClean="0"/>
              <a:t>Definition. </a:t>
            </a:r>
            <a:r>
              <a:rPr lang="en-US" sz="2000" dirty="0" smtClean="0"/>
              <a:t>A relation schema </a:t>
            </a:r>
            <a:r>
              <a:rPr lang="en-US" sz="2000" i="1" dirty="0" smtClean="0"/>
              <a:t>R is in second normal form (2NF) if every </a:t>
            </a:r>
            <a:r>
              <a:rPr lang="en-US" sz="2000" dirty="0" smtClean="0"/>
              <a:t>nonprime attribute </a:t>
            </a:r>
            <a:r>
              <a:rPr lang="en-US" sz="2000" i="1" dirty="0" smtClean="0"/>
              <a:t>A in R is not partially dependent on any key of R.</a:t>
            </a:r>
            <a:endParaRPr lang="en-US" sz="2000" dirty="0" smtClean="0"/>
          </a:p>
        </p:txBody>
      </p:sp>
      <p:pic>
        <p:nvPicPr>
          <p:cNvPr id="2050" name="Picture 2"/>
          <p:cNvPicPr>
            <a:picLocks noChangeAspect="1" noChangeArrowheads="1"/>
          </p:cNvPicPr>
          <p:nvPr/>
        </p:nvPicPr>
        <p:blipFill>
          <a:blip r:embed="rId2"/>
          <a:srcRect/>
          <a:stretch>
            <a:fillRect/>
          </a:stretch>
        </p:blipFill>
        <p:spPr bwMode="auto">
          <a:xfrm>
            <a:off x="304800" y="2590800"/>
            <a:ext cx="8548437" cy="32004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smtClean="0"/>
              <a:t>Third Normal Form</a:t>
            </a:r>
            <a:endParaRPr kumimoji="0" lang="en-US" sz="28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550608"/>
            <a:ext cx="8686800" cy="6247864"/>
          </a:xfrm>
          <a:prstGeom prst="rect">
            <a:avLst/>
          </a:prstGeom>
        </p:spPr>
        <p:txBody>
          <a:bodyPr wrap="square">
            <a:spAutoFit/>
          </a:bodyPr>
          <a:lstStyle/>
          <a:p>
            <a:pPr algn="just"/>
            <a:r>
              <a:rPr lang="en-US" sz="2000" b="1" dirty="0" smtClean="0"/>
              <a:t>Third normal form (3NF) </a:t>
            </a:r>
            <a:r>
              <a:rPr lang="en-US" sz="2000" dirty="0" smtClean="0"/>
              <a:t>is based on the concept of </a:t>
            </a:r>
            <a:r>
              <a:rPr lang="en-US" sz="2000" i="1" dirty="0" smtClean="0"/>
              <a:t>transitive dependency.</a:t>
            </a:r>
          </a:p>
          <a:p>
            <a:pPr algn="just"/>
            <a:endParaRPr lang="en-US" sz="2000" b="1" dirty="0" smtClean="0"/>
          </a:p>
          <a:p>
            <a:pPr algn="just"/>
            <a:r>
              <a:rPr lang="en-US" sz="2000" b="1" dirty="0" smtClean="0"/>
              <a:t>Transitive dependency: </a:t>
            </a:r>
            <a:r>
              <a:rPr lang="en-US" sz="2000" dirty="0" smtClean="0"/>
              <a:t>A functional dependency X → Y in a relation schema R is a </a:t>
            </a:r>
            <a:r>
              <a:rPr lang="en-US" sz="2000" b="1" dirty="0" smtClean="0"/>
              <a:t>transitive dependency </a:t>
            </a:r>
            <a:r>
              <a:rPr lang="en-US" sz="2000" dirty="0" smtClean="0"/>
              <a:t>if there exists a set of attributes Z in R that is neither a candidate key nor a subset of any key of R, and both X → Z and Z → Y hold.</a:t>
            </a:r>
          </a:p>
          <a:p>
            <a:r>
              <a:rPr lang="en-US" sz="2000" b="1" dirty="0" smtClean="0"/>
              <a:t>3NF Definition: </a:t>
            </a:r>
            <a:r>
              <a:rPr lang="en-US" sz="2000" dirty="0" smtClean="0"/>
              <a:t>A relation schema R is in third normal form (3NF) if, whenever a</a:t>
            </a:r>
            <a:r>
              <a:rPr lang="en-US" sz="2000" b="1" dirty="0" smtClean="0"/>
              <a:t> </a:t>
            </a:r>
            <a:r>
              <a:rPr lang="en-US" sz="2000" dirty="0" smtClean="0"/>
              <a:t>nontrivial functional dependency X → A holds in R, either (a) X is a super key of R, or (b) A is a prime attribute of R.</a:t>
            </a:r>
          </a:p>
          <a:p>
            <a:pPr algn="just"/>
            <a:r>
              <a:rPr lang="en-US" sz="2000" b="1" dirty="0" smtClean="0"/>
              <a:t>Non Trivial FD: </a:t>
            </a:r>
            <a:r>
              <a:rPr lang="en-US" sz="2000" dirty="0" smtClean="0"/>
              <a:t>If a functional dependency X</a:t>
            </a:r>
            <a:r>
              <a:rPr lang="en-US" sz="2000" dirty="0" smtClean="0">
                <a:sym typeface="Wingdings" pitchFamily="2" charset="2"/>
              </a:rPr>
              <a:t></a:t>
            </a:r>
            <a:r>
              <a:rPr lang="en-US" sz="2000" dirty="0" smtClean="0"/>
              <a:t>Y holds true where Y is not a subset of X then this dependency is called non trivial FD otherwise it is called trivial FD.</a:t>
            </a:r>
          </a:p>
          <a:p>
            <a:r>
              <a:rPr lang="en-US" sz="2000" b="1" dirty="0" smtClean="0"/>
              <a:t>For example</a:t>
            </a:r>
            <a:r>
              <a:rPr lang="en-US" sz="2000" dirty="0" smtClean="0"/>
              <a:t>:</a:t>
            </a:r>
            <a:br>
              <a:rPr lang="en-US" sz="2000" dirty="0" smtClean="0"/>
            </a:br>
            <a:r>
              <a:rPr lang="en-US" sz="2000" dirty="0" smtClean="0"/>
              <a:t>An employee table with three attributes: emp_id, emp_name, emp_address.</a:t>
            </a:r>
            <a:br>
              <a:rPr lang="en-US" sz="2000" dirty="0" smtClean="0"/>
            </a:br>
            <a:r>
              <a:rPr lang="en-US" sz="2000" dirty="0" smtClean="0"/>
              <a:t>The following functional dependencies are non-trivial:</a:t>
            </a:r>
            <a:br>
              <a:rPr lang="en-US" sz="2000" dirty="0" smtClean="0"/>
            </a:br>
            <a:r>
              <a:rPr lang="en-US" sz="2000" dirty="0" smtClean="0"/>
              <a:t>emp_id </a:t>
            </a:r>
            <a:r>
              <a:rPr lang="en-US" sz="2000" dirty="0" smtClean="0">
                <a:sym typeface="Wingdings" pitchFamily="2" charset="2"/>
              </a:rPr>
              <a:t></a:t>
            </a:r>
            <a:r>
              <a:rPr lang="en-US" sz="2000" dirty="0" smtClean="0"/>
              <a:t> emp_name (emp_name is not a subset of emp_id)</a:t>
            </a:r>
            <a:br>
              <a:rPr lang="en-US" sz="2000" dirty="0" smtClean="0"/>
            </a:br>
            <a:r>
              <a:rPr lang="en-US" sz="2000" dirty="0" smtClean="0"/>
              <a:t>emp_id </a:t>
            </a:r>
            <a:r>
              <a:rPr lang="en-US" sz="2000" dirty="0" smtClean="0">
                <a:sym typeface="Wingdings" pitchFamily="2" charset="2"/>
              </a:rPr>
              <a:t></a:t>
            </a:r>
            <a:r>
              <a:rPr lang="en-US" sz="2000" dirty="0" smtClean="0"/>
              <a:t> emp_address (emp_address is not a subset of emp_id)</a:t>
            </a:r>
          </a:p>
          <a:p>
            <a:r>
              <a:rPr lang="en-US" sz="2000" dirty="0" smtClean="0"/>
              <a:t>On the other hand, the following dependencies are trivial:</a:t>
            </a:r>
            <a:br>
              <a:rPr lang="en-US" sz="2000" dirty="0" smtClean="0"/>
            </a:br>
            <a:r>
              <a:rPr lang="en-US" sz="2000" dirty="0" smtClean="0"/>
              <a:t>{emp_id, emp_name} </a:t>
            </a:r>
            <a:r>
              <a:rPr lang="en-US" sz="2000" dirty="0" smtClean="0">
                <a:sym typeface="Wingdings" pitchFamily="2" charset="2"/>
              </a:rPr>
              <a:t></a:t>
            </a:r>
            <a:r>
              <a:rPr lang="en-US" sz="2000" dirty="0" smtClean="0"/>
              <a:t> emp_name [emp_name is a subset of {emp_id, emp_name}]</a:t>
            </a:r>
          </a:p>
          <a:p>
            <a:endParaRPr lang="en-US" sz="20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smtClean="0"/>
              <a:t>Third Normal Form</a:t>
            </a:r>
            <a:endParaRPr kumimoji="0" lang="en-US" sz="28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550608"/>
            <a:ext cx="8686800" cy="2246769"/>
          </a:xfrm>
          <a:prstGeom prst="rect">
            <a:avLst/>
          </a:prstGeom>
        </p:spPr>
        <p:txBody>
          <a:bodyPr wrap="square">
            <a:spAutoFit/>
          </a:bodyPr>
          <a:lstStyle/>
          <a:p>
            <a:pPr algn="just"/>
            <a:r>
              <a:rPr lang="en-US" sz="2000" b="1" dirty="0" smtClean="0"/>
              <a:t>3NF Alternative Definition: </a:t>
            </a:r>
            <a:r>
              <a:rPr lang="en-US" sz="2000" dirty="0" smtClean="0"/>
              <a:t>A relation schema </a:t>
            </a:r>
            <a:r>
              <a:rPr lang="en-US" sz="2000" i="1" dirty="0" smtClean="0"/>
              <a:t>R is in </a:t>
            </a:r>
            <a:r>
              <a:rPr lang="en-US" sz="2000" dirty="0" smtClean="0"/>
              <a:t>3NF if it satisfies 2NF </a:t>
            </a:r>
            <a:r>
              <a:rPr lang="en-US" sz="2000" i="1" dirty="0" smtClean="0"/>
              <a:t>and no nonprime attribute of R is transitively dependent </a:t>
            </a:r>
            <a:r>
              <a:rPr lang="en-US" sz="2000" dirty="0" smtClean="0"/>
              <a:t>on the primary key.</a:t>
            </a:r>
          </a:p>
          <a:p>
            <a:pPr algn="ctr"/>
            <a:r>
              <a:rPr lang="en-US" sz="2000" b="1" dirty="0" smtClean="0"/>
              <a:t>OR</a:t>
            </a:r>
          </a:p>
          <a:p>
            <a:pPr algn="just"/>
            <a:r>
              <a:rPr lang="en-US" sz="2000" b="1" dirty="0" smtClean="0"/>
              <a:t>3NF Alternative Definition:  </a:t>
            </a:r>
            <a:r>
              <a:rPr lang="en-US" sz="2000" dirty="0" smtClean="0"/>
              <a:t>A relation schema R is in 3NF if every nonprime attribute of R meets both of the following conditions:</a:t>
            </a:r>
          </a:p>
          <a:p>
            <a:pPr algn="just"/>
            <a:r>
              <a:rPr lang="en-US" sz="2000" dirty="0" smtClean="0"/>
              <a:t>■ It is fully functionally dependent on every key of </a:t>
            </a:r>
            <a:r>
              <a:rPr lang="en-US" sz="2000" i="1" dirty="0" smtClean="0"/>
              <a:t>R.</a:t>
            </a:r>
          </a:p>
          <a:p>
            <a:pPr algn="just"/>
            <a:r>
              <a:rPr lang="en-US" sz="2000" dirty="0" smtClean="0"/>
              <a:t>■ It is non-transitively dependent on every key of </a:t>
            </a:r>
            <a:r>
              <a:rPr lang="en-US" sz="2000" i="1" dirty="0" smtClean="0"/>
              <a:t>R.</a:t>
            </a:r>
            <a:endParaRPr lang="en-US" sz="2000" dirty="0" smtClean="0"/>
          </a:p>
        </p:txBody>
      </p:sp>
      <p:pic>
        <p:nvPicPr>
          <p:cNvPr id="3074" name="Picture 2"/>
          <p:cNvPicPr>
            <a:picLocks noChangeAspect="1" noChangeArrowheads="1"/>
          </p:cNvPicPr>
          <p:nvPr/>
        </p:nvPicPr>
        <p:blipFill>
          <a:blip r:embed="rId2"/>
          <a:srcRect/>
          <a:stretch>
            <a:fillRect/>
          </a:stretch>
        </p:blipFill>
        <p:spPr bwMode="auto">
          <a:xfrm>
            <a:off x="304800" y="2971800"/>
            <a:ext cx="8458200" cy="28956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smtClean="0"/>
              <a:t>Third Normal Form</a:t>
            </a:r>
            <a:endParaRPr kumimoji="0" lang="en-US" sz="28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pic>
        <p:nvPicPr>
          <p:cNvPr id="4098" name="Picture 2"/>
          <p:cNvPicPr>
            <a:picLocks noChangeAspect="1" noChangeArrowheads="1"/>
          </p:cNvPicPr>
          <p:nvPr/>
        </p:nvPicPr>
        <p:blipFill rotWithShape="1">
          <a:blip r:embed="rId2"/>
          <a:srcRect/>
          <a:stretch/>
        </p:blipFill>
        <p:spPr bwMode="auto">
          <a:xfrm>
            <a:off x="381000" y="609600"/>
            <a:ext cx="8458200" cy="60198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a:t>Informal Design </a:t>
            </a:r>
            <a:r>
              <a:rPr lang="en-US" sz="2800" b="1" dirty="0" smtClean="0"/>
              <a:t>Guidelines for </a:t>
            </a:r>
            <a:r>
              <a:rPr lang="en-US" sz="2800" b="1" dirty="0"/>
              <a:t>Relation Schemas</a:t>
            </a:r>
            <a:endParaRPr kumimoji="0" lang="en-US" sz="28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838200"/>
            <a:ext cx="8686800" cy="3323987"/>
          </a:xfrm>
          <a:prstGeom prst="rect">
            <a:avLst/>
          </a:prstGeom>
        </p:spPr>
        <p:txBody>
          <a:bodyPr wrap="square">
            <a:spAutoFit/>
          </a:bodyPr>
          <a:lstStyle/>
          <a:p>
            <a:pPr algn="just"/>
            <a:r>
              <a:rPr lang="en-US" sz="2400" dirty="0" smtClean="0"/>
              <a:t>In the </a:t>
            </a:r>
            <a:r>
              <a:rPr lang="en-US" sz="2400" dirty="0"/>
              <a:t>formal theory of relational database design, we discuss </a:t>
            </a:r>
            <a:r>
              <a:rPr lang="en-US" sz="2400" dirty="0" smtClean="0"/>
              <a:t>four </a:t>
            </a:r>
            <a:r>
              <a:rPr lang="en-US" sz="2400" i="1" dirty="0" smtClean="0"/>
              <a:t>informal </a:t>
            </a:r>
            <a:r>
              <a:rPr lang="en-US" sz="2400" i="1" dirty="0"/>
              <a:t>guidelines that may be used as measures to determine the quality of </a:t>
            </a:r>
            <a:r>
              <a:rPr lang="en-US" sz="2400" i="1" dirty="0" smtClean="0"/>
              <a:t>relation </a:t>
            </a:r>
            <a:r>
              <a:rPr lang="en-US" sz="2400" dirty="0" smtClean="0"/>
              <a:t>schema </a:t>
            </a:r>
            <a:r>
              <a:rPr lang="en-US" sz="2400" dirty="0"/>
              <a:t>design:</a:t>
            </a:r>
          </a:p>
          <a:p>
            <a:pPr algn="just"/>
            <a:r>
              <a:rPr lang="en-US" sz="2400" dirty="0"/>
              <a:t>■ Making sure that the semantics of the attributes is clear in the schema</a:t>
            </a:r>
          </a:p>
          <a:p>
            <a:pPr algn="just"/>
            <a:r>
              <a:rPr lang="en-US" sz="2400" dirty="0"/>
              <a:t>■ Reducing the redundant information in tuples</a:t>
            </a:r>
          </a:p>
          <a:p>
            <a:pPr algn="just"/>
            <a:r>
              <a:rPr lang="en-US" sz="2400" dirty="0"/>
              <a:t>■ Reducing the NULL values in tuples</a:t>
            </a:r>
          </a:p>
          <a:p>
            <a:pPr algn="just"/>
            <a:r>
              <a:rPr lang="en-US" sz="2400" dirty="0"/>
              <a:t>■ Disallowing the possibility of generating spurious tuples</a:t>
            </a:r>
            <a:endParaRPr lang="en-US" sz="2400" dirty="0" smtClean="0"/>
          </a:p>
          <a:p>
            <a:pPr lvl="0" algn="just"/>
            <a:endParaRPr lang="en-US" b="1"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smtClean="0"/>
              <a:t>Boyce-</a:t>
            </a:r>
            <a:r>
              <a:rPr lang="en-US" sz="2800" b="1" dirty="0" err="1" smtClean="0"/>
              <a:t>Codd</a:t>
            </a:r>
            <a:r>
              <a:rPr lang="en-US" sz="2800" b="1" dirty="0" smtClean="0"/>
              <a:t> Normal Form</a:t>
            </a:r>
            <a:endParaRPr kumimoji="0" lang="en-US" sz="28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685800"/>
            <a:ext cx="8686800" cy="2862322"/>
          </a:xfrm>
          <a:prstGeom prst="rect">
            <a:avLst/>
          </a:prstGeom>
        </p:spPr>
        <p:txBody>
          <a:bodyPr wrap="square">
            <a:spAutoFit/>
          </a:bodyPr>
          <a:lstStyle/>
          <a:p>
            <a:pPr algn="just"/>
            <a:r>
              <a:rPr lang="en-US" sz="2000" b="1" dirty="0" smtClean="0"/>
              <a:t>Boyce-</a:t>
            </a:r>
            <a:r>
              <a:rPr lang="en-US" sz="2000" b="1" dirty="0" err="1" smtClean="0"/>
              <a:t>Codd</a:t>
            </a:r>
            <a:r>
              <a:rPr lang="en-US" sz="2000" b="1" dirty="0" smtClean="0"/>
              <a:t> normal form (BCNF) </a:t>
            </a:r>
            <a:r>
              <a:rPr lang="en-US" sz="2000" dirty="0" smtClean="0"/>
              <a:t>was proposed as a simpler form of 3NF, but it</a:t>
            </a:r>
          </a:p>
          <a:p>
            <a:pPr algn="just"/>
            <a:r>
              <a:rPr lang="en-US" sz="2000" dirty="0" smtClean="0"/>
              <a:t>was found to be stricter than 3NF. That is, every relation in BCNF is also in 3NF,</a:t>
            </a:r>
          </a:p>
          <a:p>
            <a:pPr algn="just"/>
            <a:r>
              <a:rPr lang="en-US" sz="2000" dirty="0" smtClean="0"/>
              <a:t>however, a relation in 3NF is </a:t>
            </a:r>
            <a:r>
              <a:rPr lang="en-US" sz="2000" i="1" dirty="0" smtClean="0"/>
              <a:t>not necessarily in BCNF.</a:t>
            </a:r>
          </a:p>
          <a:p>
            <a:pPr algn="just"/>
            <a:endParaRPr lang="en-US" sz="2000" i="1" dirty="0" smtClean="0"/>
          </a:p>
          <a:p>
            <a:pPr algn="just"/>
            <a:r>
              <a:rPr lang="en-US" sz="2000" b="1" dirty="0" smtClean="0"/>
              <a:t>BCNF Definition:  </a:t>
            </a:r>
            <a:r>
              <a:rPr lang="en-US" sz="2000" dirty="0" smtClean="0"/>
              <a:t>A relation schema R is in BCNF if whenever a nontrivial functional dependency X → A holds in R, then X is a super key of R.</a:t>
            </a:r>
          </a:p>
          <a:p>
            <a:pPr algn="just"/>
            <a:r>
              <a:rPr lang="en-US" sz="2000" dirty="0" smtClean="0"/>
              <a:t>	 The formal definition of BCNF differs from the definition of 3NF in that clause (b) of 3NF, which allows </a:t>
            </a:r>
            <a:r>
              <a:rPr lang="en-US" sz="2000" dirty="0" err="1" smtClean="0"/>
              <a:t>f.d.’s</a:t>
            </a:r>
            <a:r>
              <a:rPr lang="en-US" sz="2000" dirty="0" smtClean="0"/>
              <a:t> having the RHS as a prime attribute, is absent from BCNF.</a:t>
            </a:r>
          </a:p>
        </p:txBody>
      </p:sp>
      <p:pic>
        <p:nvPicPr>
          <p:cNvPr id="5122" name="Picture 2"/>
          <p:cNvPicPr>
            <a:picLocks noChangeAspect="1" noChangeArrowheads="1"/>
          </p:cNvPicPr>
          <p:nvPr/>
        </p:nvPicPr>
        <p:blipFill>
          <a:blip r:embed="rId2"/>
          <a:srcRect/>
          <a:stretch>
            <a:fillRect/>
          </a:stretch>
        </p:blipFill>
        <p:spPr bwMode="auto">
          <a:xfrm>
            <a:off x="1174956" y="3578940"/>
            <a:ext cx="6826044" cy="306358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a:t>Relation Decomposition </a:t>
            </a:r>
            <a:r>
              <a:rPr lang="en-US" sz="2800" b="1" smtClean="0"/>
              <a:t>&amp; Insufficiency of </a:t>
            </a:r>
            <a:r>
              <a:rPr lang="en-US" sz="2800" b="1"/>
              <a:t>Normal Forms</a:t>
            </a:r>
            <a:endParaRPr kumimoji="0" lang="en-US" sz="28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762000"/>
            <a:ext cx="8686800" cy="5016758"/>
          </a:xfrm>
          <a:prstGeom prst="rect">
            <a:avLst/>
          </a:prstGeom>
        </p:spPr>
        <p:txBody>
          <a:bodyPr wrap="square">
            <a:spAutoFit/>
          </a:bodyPr>
          <a:lstStyle/>
          <a:p>
            <a:pPr algn="just"/>
            <a:r>
              <a:rPr lang="en-US" sz="2000" dirty="0" smtClean="0"/>
              <a:t>Consider a </a:t>
            </a:r>
            <a:r>
              <a:rPr lang="en-US" sz="2000" dirty="0"/>
              <a:t>single </a:t>
            </a:r>
            <a:r>
              <a:rPr lang="en-US" sz="2000" b="1" dirty="0"/>
              <a:t>universal relation schema </a:t>
            </a:r>
            <a:r>
              <a:rPr lang="en-US" sz="2000" i="1" dirty="0"/>
              <a:t>R </a:t>
            </a:r>
            <a:r>
              <a:rPr lang="en-US" sz="2000" dirty="0"/>
              <a:t>= {</a:t>
            </a:r>
            <a:r>
              <a:rPr lang="en-US" sz="2000" i="1" dirty="0"/>
              <a:t>A</a:t>
            </a:r>
            <a:r>
              <a:rPr lang="en-US" sz="2000" dirty="0"/>
              <a:t>1, </a:t>
            </a:r>
            <a:r>
              <a:rPr lang="en-US" sz="2000" i="1" dirty="0"/>
              <a:t>A</a:t>
            </a:r>
            <a:r>
              <a:rPr lang="en-US" sz="2000" dirty="0"/>
              <a:t>2, … , </a:t>
            </a:r>
            <a:r>
              <a:rPr lang="en-US" sz="2000" i="1" dirty="0"/>
              <a:t>An</a:t>
            </a:r>
            <a:r>
              <a:rPr lang="en-US" sz="2000" dirty="0"/>
              <a:t>} that includes </a:t>
            </a:r>
            <a:r>
              <a:rPr lang="en-US" sz="2000" i="1" dirty="0"/>
              <a:t>all </a:t>
            </a:r>
            <a:r>
              <a:rPr lang="en-US" sz="2000" dirty="0"/>
              <a:t>the </a:t>
            </a:r>
            <a:r>
              <a:rPr lang="en-US" sz="2000" dirty="0" smtClean="0"/>
              <a:t>attributes of </a:t>
            </a:r>
            <a:r>
              <a:rPr lang="en-US" sz="2000" dirty="0"/>
              <a:t>the database. We implicitly make the </a:t>
            </a:r>
            <a:r>
              <a:rPr lang="en-US" sz="2000" b="1" dirty="0"/>
              <a:t>universal relation </a:t>
            </a:r>
            <a:r>
              <a:rPr lang="en-US" sz="2000" b="1" dirty="0" smtClean="0"/>
              <a:t>assumption</a:t>
            </a:r>
            <a:r>
              <a:rPr lang="en-US" sz="2000" dirty="0" smtClean="0"/>
              <a:t>, which </a:t>
            </a:r>
            <a:r>
              <a:rPr lang="en-US" sz="2000" dirty="0"/>
              <a:t>states that every attribute name is unique. The set </a:t>
            </a:r>
            <a:r>
              <a:rPr lang="en-US" sz="2000" i="1" dirty="0"/>
              <a:t>F </a:t>
            </a:r>
            <a:r>
              <a:rPr lang="en-US" sz="2000" dirty="0"/>
              <a:t>of functional </a:t>
            </a:r>
            <a:r>
              <a:rPr lang="en-US" sz="2000" dirty="0" smtClean="0"/>
              <a:t>dependencies that </a:t>
            </a:r>
            <a:r>
              <a:rPr lang="en-US" sz="2000" dirty="0"/>
              <a:t>should hold on the attributes of </a:t>
            </a:r>
            <a:r>
              <a:rPr lang="en-US" sz="2000" i="1" dirty="0"/>
              <a:t>R </a:t>
            </a:r>
            <a:r>
              <a:rPr lang="en-US" sz="2000" dirty="0"/>
              <a:t>is specified by the database </a:t>
            </a:r>
            <a:r>
              <a:rPr lang="en-US" sz="2000" dirty="0" smtClean="0"/>
              <a:t>designers and </a:t>
            </a:r>
            <a:r>
              <a:rPr lang="en-US" sz="2000" dirty="0"/>
              <a:t>is made available to the design algorithms. Using the functional </a:t>
            </a:r>
            <a:r>
              <a:rPr lang="en-US" sz="2000" dirty="0" smtClean="0"/>
              <a:t>dependencies, the </a:t>
            </a:r>
            <a:r>
              <a:rPr lang="en-US" sz="2000" dirty="0"/>
              <a:t>algorithms decompose the universal relation schema </a:t>
            </a:r>
            <a:r>
              <a:rPr lang="en-US" sz="2000" i="1" dirty="0"/>
              <a:t>R </a:t>
            </a:r>
            <a:r>
              <a:rPr lang="en-US" sz="2000" dirty="0"/>
              <a:t>into a set of </a:t>
            </a:r>
            <a:r>
              <a:rPr lang="en-US" sz="2000" dirty="0" smtClean="0"/>
              <a:t>relation schemas </a:t>
            </a:r>
            <a:r>
              <a:rPr lang="en-US" sz="2000" i="1" dirty="0"/>
              <a:t>D </a:t>
            </a:r>
            <a:r>
              <a:rPr lang="en-US" sz="2000" dirty="0"/>
              <a:t>= {</a:t>
            </a:r>
            <a:r>
              <a:rPr lang="en-US" sz="2000" i="1" dirty="0"/>
              <a:t>R</a:t>
            </a:r>
            <a:r>
              <a:rPr lang="en-US" sz="2000" dirty="0"/>
              <a:t>1, </a:t>
            </a:r>
            <a:r>
              <a:rPr lang="en-US" sz="2000" i="1" dirty="0"/>
              <a:t>R</a:t>
            </a:r>
            <a:r>
              <a:rPr lang="en-US" sz="2000" dirty="0"/>
              <a:t>2, … , </a:t>
            </a:r>
            <a:r>
              <a:rPr lang="en-US" sz="2000" i="1" dirty="0" err="1"/>
              <a:t>Rm</a:t>
            </a:r>
            <a:r>
              <a:rPr lang="en-US" sz="2000" dirty="0"/>
              <a:t>} that will become the relational database schema; </a:t>
            </a:r>
            <a:r>
              <a:rPr lang="en-US" sz="2000" i="1" dirty="0"/>
              <a:t>D </a:t>
            </a:r>
            <a:r>
              <a:rPr lang="en-US" sz="2000" dirty="0" smtClean="0"/>
              <a:t>is called </a:t>
            </a:r>
            <a:r>
              <a:rPr lang="en-US" sz="2000" dirty="0"/>
              <a:t>a </a:t>
            </a:r>
            <a:r>
              <a:rPr lang="en-US" sz="2000" b="1" dirty="0"/>
              <a:t>decomposition </a:t>
            </a:r>
            <a:r>
              <a:rPr lang="en-US" sz="2000" dirty="0"/>
              <a:t>of </a:t>
            </a:r>
            <a:r>
              <a:rPr lang="en-US" sz="2000" i="1" dirty="0"/>
              <a:t>R</a:t>
            </a:r>
            <a:r>
              <a:rPr lang="en-US" sz="2000" dirty="0" smtClean="0"/>
              <a:t>.</a:t>
            </a:r>
          </a:p>
          <a:p>
            <a:pPr algn="just"/>
            <a:endParaRPr lang="en-US" sz="2000" dirty="0"/>
          </a:p>
          <a:p>
            <a:pPr algn="just"/>
            <a:r>
              <a:rPr lang="en-US" sz="2000" b="1" dirty="0" smtClean="0"/>
              <a:t>Attribute Preservation: </a:t>
            </a:r>
            <a:r>
              <a:rPr lang="en-US" sz="2000" dirty="0"/>
              <a:t>We must make sure that each attribute in </a:t>
            </a:r>
            <a:r>
              <a:rPr lang="en-US" sz="2000" i="1" dirty="0"/>
              <a:t>R </a:t>
            </a:r>
            <a:r>
              <a:rPr lang="en-US" sz="2000" dirty="0"/>
              <a:t>will appear in at least one </a:t>
            </a:r>
            <a:r>
              <a:rPr lang="en-US" sz="2000" dirty="0" smtClean="0"/>
              <a:t>relation schema </a:t>
            </a:r>
            <a:r>
              <a:rPr lang="en-US" sz="2000" i="1" dirty="0" err="1"/>
              <a:t>Ri</a:t>
            </a:r>
            <a:r>
              <a:rPr lang="en-US" sz="2000" i="1" dirty="0"/>
              <a:t> </a:t>
            </a:r>
            <a:r>
              <a:rPr lang="en-US" sz="2000" dirty="0"/>
              <a:t>in the decomposition so that no </a:t>
            </a:r>
            <a:r>
              <a:rPr lang="en-US" sz="2000" dirty="0" smtClean="0"/>
              <a:t>attributes are </a:t>
            </a:r>
            <a:r>
              <a:rPr lang="en-US" sz="2000" i="1" dirty="0"/>
              <a:t>lost</a:t>
            </a:r>
            <a:r>
              <a:rPr lang="en-US" sz="2000" dirty="0"/>
              <a:t>; formally, we have</a:t>
            </a:r>
          </a:p>
          <a:p>
            <a:pPr algn="just"/>
            <a:endParaRPr lang="en-US" sz="2000" dirty="0" smtClean="0"/>
          </a:p>
          <a:p>
            <a:pPr algn="just"/>
            <a:endParaRPr lang="en-US" sz="2000" dirty="0" smtClean="0"/>
          </a:p>
          <a:p>
            <a:pPr algn="just"/>
            <a:endParaRPr lang="en-US" sz="2000" dirty="0"/>
          </a:p>
          <a:p>
            <a:pPr algn="just"/>
            <a:r>
              <a:rPr lang="en-US" sz="2000" dirty="0" smtClean="0"/>
              <a:t>This </a:t>
            </a:r>
            <a:r>
              <a:rPr lang="en-US" sz="2000" dirty="0"/>
              <a:t>is called the </a:t>
            </a:r>
            <a:r>
              <a:rPr lang="en-US" sz="2000" b="1" dirty="0"/>
              <a:t>attribute preservation </a:t>
            </a:r>
            <a:r>
              <a:rPr lang="en-US" sz="2000" dirty="0"/>
              <a:t>condition of a decomposition.</a:t>
            </a:r>
            <a:endParaRPr lang="en-US" sz="2000" dirty="0" smtClean="0"/>
          </a:p>
        </p:txBody>
      </p:sp>
      <p:pic>
        <p:nvPicPr>
          <p:cNvPr id="8" name="Picture 7"/>
          <p:cNvPicPr>
            <a:picLocks noChangeAspect="1"/>
          </p:cNvPicPr>
          <p:nvPr/>
        </p:nvPicPr>
        <p:blipFill rotWithShape="1">
          <a:blip r:embed="rId2"/>
          <a:srcRect l="18269" t="56000" r="75001" b="35111"/>
          <a:stretch/>
        </p:blipFill>
        <p:spPr>
          <a:xfrm>
            <a:off x="381000" y="4495800"/>
            <a:ext cx="914400" cy="762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a:t>Relation Decomposition </a:t>
            </a:r>
            <a:r>
              <a:rPr lang="en-US" sz="2800" b="1" smtClean="0"/>
              <a:t>&amp; Insufficiency of </a:t>
            </a:r>
            <a:r>
              <a:rPr lang="en-US" sz="2800" b="1"/>
              <a:t>Normal Forms</a:t>
            </a:r>
            <a:endParaRPr kumimoji="0" lang="en-US" sz="28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642257"/>
            <a:ext cx="8686800" cy="6247864"/>
          </a:xfrm>
          <a:prstGeom prst="rect">
            <a:avLst/>
          </a:prstGeom>
        </p:spPr>
        <p:txBody>
          <a:bodyPr wrap="square">
            <a:spAutoFit/>
          </a:bodyPr>
          <a:lstStyle/>
          <a:p>
            <a:pPr algn="just"/>
            <a:r>
              <a:rPr lang="en-US" sz="2000" b="1"/>
              <a:t>Dependency Preservation </a:t>
            </a:r>
            <a:r>
              <a:rPr lang="en-US" sz="2000" b="1" smtClean="0"/>
              <a:t>Property of </a:t>
            </a:r>
            <a:r>
              <a:rPr lang="en-US" sz="2000" b="1"/>
              <a:t>a </a:t>
            </a:r>
            <a:r>
              <a:rPr lang="en-US" sz="2000" b="1" smtClean="0"/>
              <a:t>Decomposition: </a:t>
            </a:r>
            <a:r>
              <a:rPr lang="en-US" sz="2000" smtClean="0"/>
              <a:t>A functional </a:t>
            </a:r>
            <a:r>
              <a:rPr lang="en-US" sz="2000"/>
              <a:t>dependency </a:t>
            </a:r>
            <a:r>
              <a:rPr lang="en-US" sz="2000" i="1"/>
              <a:t>X </a:t>
            </a:r>
            <a:r>
              <a:rPr lang="en-US" sz="2000"/>
              <a:t>→ </a:t>
            </a:r>
            <a:r>
              <a:rPr lang="en-US" sz="2000" i="1"/>
              <a:t>Y </a:t>
            </a:r>
            <a:r>
              <a:rPr lang="en-US" sz="2000"/>
              <a:t>specified in </a:t>
            </a:r>
            <a:r>
              <a:rPr lang="en-US" sz="2000" i="1" smtClean="0"/>
              <a:t>F(Set of FDs) </a:t>
            </a:r>
            <a:r>
              <a:rPr lang="en-US" sz="2000" smtClean="0"/>
              <a:t>either appeared </a:t>
            </a:r>
            <a:r>
              <a:rPr lang="en-US" sz="2000"/>
              <a:t>directly in one of the relation schemas </a:t>
            </a:r>
            <a:r>
              <a:rPr lang="en-US" sz="2000" i="1"/>
              <a:t>R</a:t>
            </a:r>
            <a:r>
              <a:rPr lang="en-US" sz="2000" b="1" i="1" baseline="-25000"/>
              <a:t>i</a:t>
            </a:r>
            <a:r>
              <a:rPr lang="en-US" sz="2000" i="1"/>
              <a:t> </a:t>
            </a:r>
            <a:r>
              <a:rPr lang="en-US" sz="2000"/>
              <a:t>in the decomposition </a:t>
            </a:r>
            <a:r>
              <a:rPr lang="en-US" sz="2000" i="1"/>
              <a:t>D </a:t>
            </a:r>
            <a:r>
              <a:rPr lang="en-US" sz="2000" smtClean="0"/>
              <a:t>or could </a:t>
            </a:r>
            <a:r>
              <a:rPr lang="en-US" sz="2000"/>
              <a:t>be inferred from the dependencies that appear in some </a:t>
            </a:r>
            <a:r>
              <a:rPr lang="en-US" sz="2000" i="1"/>
              <a:t>R</a:t>
            </a:r>
            <a:r>
              <a:rPr lang="en-US" sz="2000" b="1" i="1" baseline="-25000"/>
              <a:t>i</a:t>
            </a:r>
            <a:r>
              <a:rPr lang="en-US" sz="2000"/>
              <a:t>. Informally, </a:t>
            </a:r>
            <a:r>
              <a:rPr lang="en-US" sz="2000" smtClean="0"/>
              <a:t>this is the </a:t>
            </a:r>
            <a:r>
              <a:rPr lang="en-US" sz="2000" i="1" smtClean="0"/>
              <a:t>dependency </a:t>
            </a:r>
            <a:r>
              <a:rPr lang="en-US" sz="2000" i="1"/>
              <a:t>preservation condition</a:t>
            </a:r>
            <a:r>
              <a:rPr lang="en-US" sz="2000" i="1" smtClean="0"/>
              <a:t>.</a:t>
            </a:r>
          </a:p>
          <a:p>
            <a:pPr algn="just"/>
            <a:endParaRPr lang="en-US" sz="2000" i="1"/>
          </a:p>
          <a:p>
            <a:pPr algn="just"/>
            <a:r>
              <a:rPr lang="en-US" sz="2000" b="1"/>
              <a:t>Nonadditive (Lossless) Join </a:t>
            </a:r>
            <a:r>
              <a:rPr lang="en-US" sz="2000" b="1" smtClean="0"/>
              <a:t>Property of </a:t>
            </a:r>
            <a:r>
              <a:rPr lang="en-US" sz="2000" b="1"/>
              <a:t>a </a:t>
            </a:r>
            <a:r>
              <a:rPr lang="en-US" sz="2000" b="1" smtClean="0"/>
              <a:t>Decomposition: </a:t>
            </a:r>
            <a:r>
              <a:rPr lang="en-US" sz="2000" smtClean="0"/>
              <a:t>Another </a:t>
            </a:r>
            <a:r>
              <a:rPr lang="en-US" sz="2000"/>
              <a:t>property that a decomposition </a:t>
            </a:r>
            <a:r>
              <a:rPr lang="en-US" sz="2000" i="1"/>
              <a:t>D </a:t>
            </a:r>
            <a:r>
              <a:rPr lang="en-US" sz="2000"/>
              <a:t>should possess is the nonadditive </a:t>
            </a:r>
            <a:r>
              <a:rPr lang="en-US" sz="2000" smtClean="0"/>
              <a:t>join property</a:t>
            </a:r>
            <a:r>
              <a:rPr lang="en-US" sz="2000"/>
              <a:t>, </a:t>
            </a:r>
            <a:r>
              <a:rPr lang="en-US" sz="2000" smtClean="0"/>
              <a:t>which ensures </a:t>
            </a:r>
            <a:r>
              <a:rPr lang="en-US" sz="2000"/>
              <a:t>that no spurious tuples are generated when a </a:t>
            </a:r>
            <a:r>
              <a:rPr lang="en-US" sz="2000" smtClean="0"/>
              <a:t>NATURAL JOIN </a:t>
            </a:r>
            <a:r>
              <a:rPr lang="en-US" sz="2000"/>
              <a:t>operation is applied to the relations resulting from the decomposition</a:t>
            </a:r>
            <a:r>
              <a:rPr lang="en-US" sz="2000" smtClean="0"/>
              <a:t>.</a:t>
            </a:r>
          </a:p>
          <a:p>
            <a:endParaRPr lang="en-US" sz="2000" b="1" smtClean="0"/>
          </a:p>
          <a:p>
            <a:pPr algn="just"/>
            <a:r>
              <a:rPr lang="en-US" sz="2000" b="1" smtClean="0"/>
              <a:t>Definition of Lossless </a:t>
            </a:r>
            <a:r>
              <a:rPr lang="en-US" sz="2000" b="1"/>
              <a:t>Join Property</a:t>
            </a:r>
            <a:r>
              <a:rPr lang="en-US" sz="2000" b="1" smtClean="0"/>
              <a:t>. </a:t>
            </a:r>
            <a:r>
              <a:rPr lang="en-US" sz="2000"/>
              <a:t>Formally, a decomposition </a:t>
            </a:r>
            <a:r>
              <a:rPr lang="en-US" sz="2000" i="1"/>
              <a:t>D </a:t>
            </a:r>
            <a:r>
              <a:rPr lang="en-US" sz="2000"/>
              <a:t>= {</a:t>
            </a:r>
            <a:r>
              <a:rPr lang="en-US" sz="2000" i="1"/>
              <a:t>R</a:t>
            </a:r>
            <a:r>
              <a:rPr lang="en-US" sz="2000"/>
              <a:t>1, </a:t>
            </a:r>
            <a:r>
              <a:rPr lang="en-US" sz="2000" i="1"/>
              <a:t>R</a:t>
            </a:r>
            <a:r>
              <a:rPr lang="en-US" sz="2000"/>
              <a:t>2, … , </a:t>
            </a:r>
            <a:r>
              <a:rPr lang="en-US" sz="2000" i="1"/>
              <a:t>Rm</a:t>
            </a:r>
            <a:r>
              <a:rPr lang="en-US" sz="2000"/>
              <a:t>} of </a:t>
            </a:r>
            <a:r>
              <a:rPr lang="en-US" sz="2000" i="1"/>
              <a:t>R </a:t>
            </a:r>
            <a:r>
              <a:rPr lang="en-US" sz="2000"/>
              <a:t>has </a:t>
            </a:r>
            <a:r>
              <a:rPr lang="en-US" sz="2000" smtClean="0"/>
              <a:t>the </a:t>
            </a:r>
            <a:r>
              <a:rPr lang="en-US" sz="2000" b="1" smtClean="0"/>
              <a:t>lossless </a:t>
            </a:r>
            <a:r>
              <a:rPr lang="en-US" sz="2000" b="1"/>
              <a:t>(nonadditive) join property </a:t>
            </a:r>
            <a:r>
              <a:rPr lang="en-US" sz="2000"/>
              <a:t>with respect to the set of </a:t>
            </a:r>
            <a:r>
              <a:rPr lang="en-US" sz="2000" smtClean="0"/>
              <a:t>dependencies </a:t>
            </a:r>
            <a:r>
              <a:rPr lang="en-US" sz="2000" i="1" smtClean="0"/>
              <a:t>F </a:t>
            </a:r>
            <a:r>
              <a:rPr lang="en-US" sz="2000"/>
              <a:t>on </a:t>
            </a:r>
            <a:r>
              <a:rPr lang="en-US" sz="2000" i="1"/>
              <a:t>R </a:t>
            </a:r>
            <a:r>
              <a:rPr lang="en-US" sz="2000"/>
              <a:t>if, for </a:t>
            </a:r>
            <a:r>
              <a:rPr lang="en-US" sz="2000" i="1"/>
              <a:t>every </a:t>
            </a:r>
            <a:r>
              <a:rPr lang="en-US" sz="2000"/>
              <a:t>relation state </a:t>
            </a:r>
            <a:r>
              <a:rPr lang="en-US" sz="2000" i="1"/>
              <a:t>r </a:t>
            </a:r>
            <a:r>
              <a:rPr lang="en-US" sz="2000"/>
              <a:t>of </a:t>
            </a:r>
            <a:r>
              <a:rPr lang="en-US" sz="2000" i="1"/>
              <a:t>R </a:t>
            </a:r>
            <a:r>
              <a:rPr lang="en-US" sz="2000"/>
              <a:t>that satisfies </a:t>
            </a:r>
            <a:r>
              <a:rPr lang="en-US" sz="2000" i="1"/>
              <a:t>F</a:t>
            </a:r>
            <a:r>
              <a:rPr lang="en-US" sz="2000"/>
              <a:t>, the following </a:t>
            </a:r>
            <a:r>
              <a:rPr lang="en-US" sz="2000" smtClean="0"/>
              <a:t>holds, </a:t>
            </a:r>
            <a:r>
              <a:rPr lang="en-US" sz="2000"/>
              <a:t>where * is the NATURAL JOIN of all the relations in </a:t>
            </a:r>
            <a:r>
              <a:rPr lang="en-US" sz="2000" i="1"/>
              <a:t>D</a:t>
            </a:r>
          </a:p>
          <a:p>
            <a:pPr algn="just"/>
            <a:r>
              <a:rPr lang="en-US" sz="2000" b="1" smtClean="0"/>
              <a:t>*(</a:t>
            </a:r>
            <a:r>
              <a:rPr lang="en-US" sz="2000" b="1"/>
              <a:t>π</a:t>
            </a:r>
            <a:r>
              <a:rPr lang="en-US" sz="2000" b="1" i="1" baseline="-25000"/>
              <a:t>R</a:t>
            </a:r>
            <a:r>
              <a:rPr lang="en-US" sz="2000" b="1" baseline="-25000"/>
              <a:t>1</a:t>
            </a:r>
            <a:r>
              <a:rPr lang="en-US" sz="2000" b="1"/>
              <a:t>(</a:t>
            </a:r>
            <a:r>
              <a:rPr lang="en-US" sz="2000" b="1" i="1"/>
              <a:t>r</a:t>
            </a:r>
            <a:r>
              <a:rPr lang="en-US" sz="2000" b="1"/>
              <a:t>), … , π</a:t>
            </a:r>
            <a:r>
              <a:rPr lang="en-US" sz="2000" b="1" i="1" baseline="-25000"/>
              <a:t>Rm</a:t>
            </a:r>
            <a:r>
              <a:rPr lang="en-US" sz="2000" b="1"/>
              <a:t>(</a:t>
            </a:r>
            <a:r>
              <a:rPr lang="en-US" sz="2000" b="1" i="1"/>
              <a:t>r</a:t>
            </a:r>
            <a:r>
              <a:rPr lang="en-US" sz="2000" b="1"/>
              <a:t>)) = </a:t>
            </a:r>
            <a:r>
              <a:rPr lang="en-US" sz="2000" b="1" i="1"/>
              <a:t>r</a:t>
            </a:r>
            <a:r>
              <a:rPr lang="en-US" sz="2000" b="1"/>
              <a:t>.</a:t>
            </a:r>
          </a:p>
          <a:p>
            <a:pPr algn="just"/>
            <a:r>
              <a:rPr lang="en-US" sz="2000" smtClean="0"/>
              <a:t>The term </a:t>
            </a:r>
            <a:r>
              <a:rPr lang="en-US" sz="2000" i="1"/>
              <a:t>nonadditive </a:t>
            </a:r>
            <a:r>
              <a:rPr lang="en-US" sz="2000" i="1" smtClean="0"/>
              <a:t>join is used because if the property holds on a decomposition, we are guaranteed that no spurious tuples  bearing wrong information are added to the result after the project &amp; natural join operations are applied.</a:t>
            </a:r>
            <a:endParaRPr lang="en-US" sz="2000" smtClean="0"/>
          </a:p>
        </p:txBody>
      </p:sp>
    </p:spTree>
    <p:extLst>
      <p:ext uri="{BB962C8B-B14F-4D97-AF65-F5344CB8AC3E}">
        <p14:creationId xmlns="" xmlns:p14="http://schemas.microsoft.com/office/powerpoint/2010/main" val="756920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r>
              <a:rPr lang="en-US" sz="2800" b="1" dirty="0" err="1" smtClean="0"/>
              <a:t>Multivalued</a:t>
            </a:r>
            <a:r>
              <a:rPr lang="en-US" sz="2800" b="1" dirty="0" smtClean="0"/>
              <a:t> Dependency and Fourth Normal Form</a:t>
            </a:r>
            <a:endParaRPr kumimoji="0" lang="en-US" sz="28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685800"/>
            <a:ext cx="8686800" cy="6247864"/>
          </a:xfrm>
          <a:prstGeom prst="rect">
            <a:avLst/>
          </a:prstGeom>
        </p:spPr>
        <p:txBody>
          <a:bodyPr wrap="square">
            <a:spAutoFit/>
          </a:bodyPr>
          <a:lstStyle/>
          <a:p>
            <a:pPr algn="just"/>
            <a:r>
              <a:rPr lang="en-US" sz="2000" dirty="0" smtClean="0"/>
              <a:t>The Fourth Normal Form was defined </a:t>
            </a:r>
            <a:r>
              <a:rPr lang="en-US" sz="2000" dirty="0"/>
              <a:t>based </a:t>
            </a:r>
            <a:r>
              <a:rPr lang="en-US" sz="2000" dirty="0" smtClean="0"/>
              <a:t>on </a:t>
            </a:r>
            <a:r>
              <a:rPr lang="en-US" sz="2000" dirty="0"/>
              <a:t>the concept of </a:t>
            </a:r>
            <a:r>
              <a:rPr lang="en-US" sz="2000" b="1" i="1" dirty="0" err="1"/>
              <a:t>multivalued</a:t>
            </a:r>
            <a:r>
              <a:rPr lang="en-US" sz="2000" b="1" i="1" dirty="0"/>
              <a:t> dependency </a:t>
            </a:r>
            <a:r>
              <a:rPr lang="en-US" sz="2000" b="1" dirty="0"/>
              <a:t>(MVD</a:t>
            </a:r>
            <a:r>
              <a:rPr lang="en-US" sz="2000" b="1" dirty="0" smtClean="0"/>
              <a:t>)</a:t>
            </a:r>
            <a:r>
              <a:rPr lang="en-US" sz="2000" dirty="0" smtClean="0"/>
              <a:t>. If we consider a relation having 2 or more independent attributes in it, we get into the problem of having to repeat every value of one of the attribute with every value of the other attribute to keep the relation state consistent &amp; to maintain the independence among the attributes involved. This constraint is specified by MVD.</a:t>
            </a:r>
          </a:p>
          <a:p>
            <a:pPr algn="just"/>
            <a:endParaRPr lang="en-US" sz="2000" dirty="0"/>
          </a:p>
          <a:p>
            <a:pPr algn="just"/>
            <a:r>
              <a:rPr lang="en-US" sz="2000" b="1" dirty="0"/>
              <a:t>Formal Definition of </a:t>
            </a:r>
            <a:r>
              <a:rPr lang="en-US" sz="2000" b="1" dirty="0" err="1"/>
              <a:t>Multivalued</a:t>
            </a:r>
            <a:r>
              <a:rPr lang="en-US" sz="2000" b="1" dirty="0"/>
              <a:t> </a:t>
            </a:r>
            <a:r>
              <a:rPr lang="en-US" sz="2000" b="1" dirty="0" smtClean="0"/>
              <a:t>Dependency:</a:t>
            </a:r>
          </a:p>
          <a:p>
            <a:pPr algn="just"/>
            <a:r>
              <a:rPr lang="en-US" sz="2000" b="1" dirty="0"/>
              <a:t>Definition. </a:t>
            </a:r>
            <a:r>
              <a:rPr lang="en-US" sz="2000" dirty="0"/>
              <a:t>A </a:t>
            </a:r>
            <a:r>
              <a:rPr lang="en-US" sz="2000" dirty="0" err="1"/>
              <a:t>multivalued</a:t>
            </a:r>
            <a:r>
              <a:rPr lang="en-US" sz="2000" dirty="0"/>
              <a:t> dependency </a:t>
            </a:r>
            <a:r>
              <a:rPr lang="en-US" sz="2000" i="1" dirty="0"/>
              <a:t>X </a:t>
            </a:r>
            <a:r>
              <a:rPr lang="en-US" sz="2000" dirty="0"/>
              <a:t>→ </a:t>
            </a:r>
            <a:r>
              <a:rPr lang="en-US" sz="2000" i="1" dirty="0"/>
              <a:t>Y </a:t>
            </a:r>
            <a:r>
              <a:rPr lang="en-US" sz="2000" dirty="0"/>
              <a:t>specified on relation schema </a:t>
            </a:r>
            <a:r>
              <a:rPr lang="en-US" sz="2000" i="1" dirty="0" smtClean="0"/>
              <a:t>R</a:t>
            </a:r>
            <a:r>
              <a:rPr lang="en-US" sz="2000" dirty="0" smtClean="0"/>
              <a:t>, where </a:t>
            </a:r>
            <a:r>
              <a:rPr lang="en-US" sz="2000" i="1" dirty="0"/>
              <a:t>X </a:t>
            </a:r>
            <a:r>
              <a:rPr lang="en-US" sz="2000" dirty="0"/>
              <a:t>and </a:t>
            </a:r>
            <a:r>
              <a:rPr lang="en-US" sz="2000" i="1" dirty="0"/>
              <a:t>Y </a:t>
            </a:r>
            <a:r>
              <a:rPr lang="en-US" sz="2000" dirty="0"/>
              <a:t>are both subsets of </a:t>
            </a:r>
            <a:r>
              <a:rPr lang="en-US" sz="2000" i="1" dirty="0"/>
              <a:t>R</a:t>
            </a:r>
            <a:r>
              <a:rPr lang="en-US" sz="2000" dirty="0"/>
              <a:t>, specifies the following constraint on </a:t>
            </a:r>
            <a:r>
              <a:rPr lang="en-US" sz="2000" dirty="0" smtClean="0"/>
              <a:t>any</a:t>
            </a:r>
            <a:r>
              <a:rPr lang="en-US" sz="2000" dirty="0"/>
              <a:t> relation state </a:t>
            </a:r>
            <a:r>
              <a:rPr lang="en-US" sz="2000" i="1" dirty="0"/>
              <a:t>r </a:t>
            </a:r>
            <a:r>
              <a:rPr lang="en-US" sz="2000" dirty="0"/>
              <a:t>of </a:t>
            </a:r>
            <a:r>
              <a:rPr lang="en-US" sz="2000" i="1" dirty="0"/>
              <a:t>R</a:t>
            </a:r>
            <a:r>
              <a:rPr lang="en-US" sz="2000" dirty="0"/>
              <a:t>: If two tuples </a:t>
            </a:r>
            <a:r>
              <a:rPr lang="en-US" sz="2000" i="1" dirty="0"/>
              <a:t>t</a:t>
            </a:r>
            <a:r>
              <a:rPr lang="en-US" sz="2000" dirty="0"/>
              <a:t>1 and </a:t>
            </a:r>
            <a:r>
              <a:rPr lang="en-US" sz="2000" i="1" dirty="0"/>
              <a:t>t</a:t>
            </a:r>
            <a:r>
              <a:rPr lang="en-US" sz="2000" dirty="0"/>
              <a:t>2 exist in </a:t>
            </a:r>
            <a:r>
              <a:rPr lang="en-US" sz="2000" i="1" dirty="0"/>
              <a:t>r </a:t>
            </a:r>
            <a:r>
              <a:rPr lang="en-US" sz="2000" dirty="0"/>
              <a:t>such that </a:t>
            </a:r>
            <a:r>
              <a:rPr lang="en-US" sz="2000" i="1" dirty="0"/>
              <a:t>t</a:t>
            </a:r>
            <a:r>
              <a:rPr lang="en-US" sz="2000" dirty="0"/>
              <a:t>1[X] = </a:t>
            </a:r>
            <a:r>
              <a:rPr lang="en-US" sz="2000" i="1" dirty="0"/>
              <a:t>t</a:t>
            </a:r>
            <a:r>
              <a:rPr lang="en-US" sz="2000" dirty="0"/>
              <a:t>2[X], </a:t>
            </a:r>
            <a:r>
              <a:rPr lang="en-US" sz="2000" dirty="0" smtClean="0"/>
              <a:t>then two </a:t>
            </a:r>
            <a:r>
              <a:rPr lang="en-US" sz="2000" dirty="0"/>
              <a:t>tuples </a:t>
            </a:r>
            <a:r>
              <a:rPr lang="en-US" sz="2000" i="1" dirty="0"/>
              <a:t>t</a:t>
            </a:r>
            <a:r>
              <a:rPr lang="en-US" sz="2000" dirty="0"/>
              <a:t>3 and </a:t>
            </a:r>
            <a:r>
              <a:rPr lang="en-US" sz="2000" i="1" dirty="0"/>
              <a:t>t</a:t>
            </a:r>
            <a:r>
              <a:rPr lang="en-US" sz="2000" dirty="0"/>
              <a:t>4 should also exist in </a:t>
            </a:r>
            <a:r>
              <a:rPr lang="en-US" sz="2000" i="1" dirty="0"/>
              <a:t>r </a:t>
            </a:r>
            <a:r>
              <a:rPr lang="en-US" sz="2000" dirty="0"/>
              <a:t>with the following </a:t>
            </a:r>
            <a:r>
              <a:rPr lang="en-US" sz="2000" dirty="0" smtClean="0"/>
              <a:t>properties, where we </a:t>
            </a:r>
            <a:r>
              <a:rPr lang="en-US" sz="2000" dirty="0"/>
              <a:t>use </a:t>
            </a:r>
            <a:r>
              <a:rPr lang="en-US" sz="2000" i="1" dirty="0"/>
              <a:t>Z </a:t>
            </a:r>
            <a:r>
              <a:rPr lang="en-US" sz="2000" dirty="0"/>
              <a:t>to denote (</a:t>
            </a:r>
            <a:r>
              <a:rPr lang="en-US" sz="2000" i="1" dirty="0"/>
              <a:t>R </a:t>
            </a:r>
            <a:r>
              <a:rPr lang="en-US" sz="2000" dirty="0"/>
              <a:t>− (</a:t>
            </a:r>
            <a:r>
              <a:rPr lang="en-US" sz="2000" i="1" dirty="0"/>
              <a:t>X </a:t>
            </a:r>
            <a:r>
              <a:rPr lang="en-US" sz="2000" dirty="0"/>
              <a:t>∪ Y</a:t>
            </a:r>
            <a:r>
              <a:rPr lang="en-US" sz="2000" dirty="0" smtClean="0"/>
              <a:t>)):</a:t>
            </a:r>
          </a:p>
          <a:p>
            <a:pPr algn="just"/>
            <a:r>
              <a:rPr lang="en-US" sz="2000" dirty="0"/>
              <a:t>■ </a:t>
            </a:r>
            <a:r>
              <a:rPr lang="en-US" sz="2000" i="1" dirty="0"/>
              <a:t>t</a:t>
            </a:r>
            <a:r>
              <a:rPr lang="en-US" sz="2000" dirty="0"/>
              <a:t>3[</a:t>
            </a:r>
            <a:r>
              <a:rPr lang="en-US" sz="2000" i="1" dirty="0"/>
              <a:t>X</a:t>
            </a:r>
            <a:r>
              <a:rPr lang="en-US" sz="2000" dirty="0"/>
              <a:t>] = </a:t>
            </a:r>
            <a:r>
              <a:rPr lang="en-US" sz="2000" i="1" dirty="0"/>
              <a:t>t</a:t>
            </a:r>
            <a:r>
              <a:rPr lang="en-US" sz="2000" dirty="0"/>
              <a:t>4[</a:t>
            </a:r>
            <a:r>
              <a:rPr lang="en-US" sz="2000" i="1" dirty="0"/>
              <a:t>X</a:t>
            </a:r>
            <a:r>
              <a:rPr lang="en-US" sz="2000" dirty="0"/>
              <a:t>] = </a:t>
            </a:r>
            <a:r>
              <a:rPr lang="en-US" sz="2000" i="1" dirty="0"/>
              <a:t>t</a:t>
            </a:r>
            <a:r>
              <a:rPr lang="en-US" sz="2000" dirty="0"/>
              <a:t>1[</a:t>
            </a:r>
            <a:r>
              <a:rPr lang="en-US" sz="2000" i="1" dirty="0"/>
              <a:t>X</a:t>
            </a:r>
            <a:r>
              <a:rPr lang="en-US" sz="2000" dirty="0"/>
              <a:t>] = </a:t>
            </a:r>
            <a:r>
              <a:rPr lang="en-US" sz="2000" i="1" dirty="0"/>
              <a:t>t</a:t>
            </a:r>
            <a:r>
              <a:rPr lang="en-US" sz="2000" dirty="0"/>
              <a:t>2[</a:t>
            </a:r>
            <a:r>
              <a:rPr lang="en-US" sz="2000" i="1" dirty="0"/>
              <a:t>X</a:t>
            </a:r>
            <a:r>
              <a:rPr lang="en-US" sz="2000" dirty="0"/>
              <a:t>]</a:t>
            </a:r>
          </a:p>
          <a:p>
            <a:pPr algn="just"/>
            <a:r>
              <a:rPr lang="fr-FR" sz="2000" dirty="0"/>
              <a:t>■ </a:t>
            </a:r>
            <a:r>
              <a:rPr lang="fr-FR" sz="2000" i="1" dirty="0"/>
              <a:t>t</a:t>
            </a:r>
            <a:r>
              <a:rPr lang="fr-FR" sz="2000" dirty="0"/>
              <a:t>3[</a:t>
            </a:r>
            <a:r>
              <a:rPr lang="fr-FR" sz="2000" i="1" dirty="0"/>
              <a:t>Y</a:t>
            </a:r>
            <a:r>
              <a:rPr lang="fr-FR" sz="2000" dirty="0"/>
              <a:t>] = </a:t>
            </a:r>
            <a:r>
              <a:rPr lang="fr-FR" sz="2000" i="1" dirty="0"/>
              <a:t>t</a:t>
            </a:r>
            <a:r>
              <a:rPr lang="fr-FR" sz="2000" dirty="0"/>
              <a:t>1[</a:t>
            </a:r>
            <a:r>
              <a:rPr lang="fr-FR" sz="2000" i="1" dirty="0"/>
              <a:t>Y</a:t>
            </a:r>
            <a:r>
              <a:rPr lang="fr-FR" sz="2000" dirty="0"/>
              <a:t>] and </a:t>
            </a:r>
            <a:r>
              <a:rPr lang="fr-FR" sz="2000" i="1" dirty="0"/>
              <a:t>t</a:t>
            </a:r>
            <a:r>
              <a:rPr lang="fr-FR" sz="2000" dirty="0"/>
              <a:t>4[</a:t>
            </a:r>
            <a:r>
              <a:rPr lang="fr-FR" sz="2000" i="1" dirty="0"/>
              <a:t>Y</a:t>
            </a:r>
            <a:r>
              <a:rPr lang="fr-FR" sz="2000" dirty="0"/>
              <a:t>] = </a:t>
            </a:r>
            <a:r>
              <a:rPr lang="fr-FR" sz="2000" i="1" dirty="0"/>
              <a:t>t</a:t>
            </a:r>
            <a:r>
              <a:rPr lang="fr-FR" sz="2000" dirty="0"/>
              <a:t>2[</a:t>
            </a:r>
            <a:r>
              <a:rPr lang="fr-FR" sz="2000" i="1" dirty="0"/>
              <a:t>Y</a:t>
            </a:r>
            <a:r>
              <a:rPr lang="fr-FR" sz="2000" dirty="0"/>
              <a:t>]</a:t>
            </a:r>
          </a:p>
          <a:p>
            <a:pPr algn="just"/>
            <a:r>
              <a:rPr lang="en-US" sz="2000" dirty="0"/>
              <a:t>■ </a:t>
            </a:r>
            <a:r>
              <a:rPr lang="en-US" sz="2000" i="1" dirty="0"/>
              <a:t>t</a:t>
            </a:r>
            <a:r>
              <a:rPr lang="en-US" sz="2000" dirty="0"/>
              <a:t>3[</a:t>
            </a:r>
            <a:r>
              <a:rPr lang="en-US" sz="2000" i="1" dirty="0"/>
              <a:t>Z</a:t>
            </a:r>
            <a:r>
              <a:rPr lang="en-US" sz="2000" dirty="0"/>
              <a:t>] = </a:t>
            </a:r>
            <a:r>
              <a:rPr lang="en-US" sz="2000" i="1" dirty="0"/>
              <a:t>t</a:t>
            </a:r>
            <a:r>
              <a:rPr lang="en-US" sz="2000" dirty="0"/>
              <a:t>2[</a:t>
            </a:r>
            <a:r>
              <a:rPr lang="en-US" sz="2000" i="1" dirty="0"/>
              <a:t>Z</a:t>
            </a:r>
            <a:r>
              <a:rPr lang="en-US" sz="2000" dirty="0"/>
              <a:t>] and </a:t>
            </a:r>
            <a:r>
              <a:rPr lang="en-US" sz="2000" i="1" dirty="0"/>
              <a:t>t</a:t>
            </a:r>
            <a:r>
              <a:rPr lang="en-US" sz="2000" dirty="0"/>
              <a:t>4[</a:t>
            </a:r>
            <a:r>
              <a:rPr lang="en-US" sz="2000" i="1" dirty="0"/>
              <a:t>Z</a:t>
            </a:r>
            <a:r>
              <a:rPr lang="en-US" sz="2000" dirty="0"/>
              <a:t>] = </a:t>
            </a:r>
            <a:r>
              <a:rPr lang="en-US" sz="2000" i="1" dirty="0"/>
              <a:t>t</a:t>
            </a:r>
            <a:r>
              <a:rPr lang="en-US" sz="2000" dirty="0"/>
              <a:t>1[</a:t>
            </a:r>
            <a:r>
              <a:rPr lang="en-US" sz="2000" i="1" dirty="0"/>
              <a:t>Z</a:t>
            </a:r>
            <a:r>
              <a:rPr lang="en-US" sz="2000" dirty="0" smtClean="0"/>
              <a:t>]</a:t>
            </a:r>
          </a:p>
          <a:p>
            <a:pPr algn="just"/>
            <a:r>
              <a:rPr lang="en-US" sz="2000" dirty="0"/>
              <a:t>Whenever </a:t>
            </a:r>
            <a:r>
              <a:rPr lang="en-US" sz="2000" i="1" dirty="0"/>
              <a:t>X </a:t>
            </a:r>
            <a:r>
              <a:rPr lang="en-US" sz="2000" i="1" dirty="0" smtClean="0"/>
              <a:t>  </a:t>
            </a:r>
            <a:r>
              <a:rPr lang="en-US" sz="2000" dirty="0" smtClean="0"/>
              <a:t> </a:t>
            </a:r>
            <a:r>
              <a:rPr lang="en-US" sz="2000" i="1" dirty="0"/>
              <a:t>Y </a:t>
            </a:r>
            <a:r>
              <a:rPr lang="en-US" sz="2000" dirty="0"/>
              <a:t>holds, we say that </a:t>
            </a:r>
            <a:r>
              <a:rPr lang="en-US" sz="2000" i="1" dirty="0"/>
              <a:t>X </a:t>
            </a:r>
            <a:r>
              <a:rPr lang="en-US" sz="2000" b="1" dirty="0" err="1"/>
              <a:t>multidetermines</a:t>
            </a:r>
            <a:r>
              <a:rPr lang="en-US" sz="2000" b="1" dirty="0"/>
              <a:t> </a:t>
            </a:r>
            <a:r>
              <a:rPr lang="en-US" sz="2000" i="1" dirty="0"/>
              <a:t>Y</a:t>
            </a:r>
            <a:r>
              <a:rPr lang="en-US" sz="2000" dirty="0"/>
              <a:t>. Because of the </a:t>
            </a:r>
            <a:r>
              <a:rPr lang="en-US" sz="2000" dirty="0" smtClean="0"/>
              <a:t>symmetry in </a:t>
            </a:r>
            <a:r>
              <a:rPr lang="en-US" sz="2000" dirty="0"/>
              <a:t>the definition, whenever </a:t>
            </a:r>
            <a:r>
              <a:rPr lang="en-US" sz="2000" i="1" dirty="0"/>
              <a:t>X </a:t>
            </a:r>
            <a:r>
              <a:rPr lang="en-US" sz="2000" i="1" dirty="0" smtClean="0"/>
              <a:t>       Y </a:t>
            </a:r>
            <a:r>
              <a:rPr lang="en-US" sz="2000" dirty="0"/>
              <a:t>holds in </a:t>
            </a:r>
            <a:r>
              <a:rPr lang="en-US" sz="2000" i="1" dirty="0"/>
              <a:t>R</a:t>
            </a:r>
            <a:r>
              <a:rPr lang="en-US" sz="2000" dirty="0"/>
              <a:t>, so does </a:t>
            </a:r>
            <a:r>
              <a:rPr lang="en-US" sz="2000" i="1" dirty="0"/>
              <a:t>X </a:t>
            </a:r>
            <a:r>
              <a:rPr lang="en-US" sz="2000" i="1" dirty="0" smtClean="0"/>
              <a:t>    </a:t>
            </a:r>
            <a:r>
              <a:rPr lang="en-US" sz="2000" dirty="0" smtClean="0"/>
              <a:t>  </a:t>
            </a:r>
            <a:r>
              <a:rPr lang="en-US" sz="2000" i="1" dirty="0" smtClean="0"/>
              <a:t>Z</a:t>
            </a:r>
            <a:r>
              <a:rPr lang="en-US" sz="2000" dirty="0"/>
              <a:t>. Hence, </a:t>
            </a:r>
            <a:r>
              <a:rPr lang="en-US" sz="2000" i="1" dirty="0"/>
              <a:t>X </a:t>
            </a:r>
            <a:r>
              <a:rPr lang="en-US" sz="2000" dirty="0"/>
              <a:t>→→ </a:t>
            </a:r>
            <a:r>
              <a:rPr lang="en-US" sz="2000" i="1" dirty="0" smtClean="0"/>
              <a:t>Y </a:t>
            </a:r>
            <a:r>
              <a:rPr lang="en-US" sz="2000" dirty="0" smtClean="0"/>
              <a:t>implies </a:t>
            </a:r>
            <a:r>
              <a:rPr lang="en-US" sz="2000" i="1" dirty="0"/>
              <a:t>X </a:t>
            </a:r>
            <a:r>
              <a:rPr lang="en-US" sz="2000" dirty="0"/>
              <a:t>→→ </a:t>
            </a:r>
            <a:r>
              <a:rPr lang="en-US" sz="2000" i="1" dirty="0"/>
              <a:t>Z </a:t>
            </a:r>
            <a:r>
              <a:rPr lang="en-US" sz="2000" dirty="0"/>
              <a:t>and therefore it is sometimes written as </a:t>
            </a:r>
            <a:r>
              <a:rPr lang="en-US" sz="2000" dirty="0" smtClean="0"/>
              <a:t>        </a:t>
            </a:r>
            <a:r>
              <a:rPr lang="en-US" sz="2000" i="1" dirty="0" smtClean="0"/>
              <a:t>X </a:t>
            </a:r>
            <a:r>
              <a:rPr lang="en-US" sz="2000" dirty="0"/>
              <a:t>→→ </a:t>
            </a:r>
            <a:r>
              <a:rPr lang="en-US" sz="2000" i="1" dirty="0"/>
              <a:t>Y|Z</a:t>
            </a:r>
            <a:r>
              <a:rPr lang="en-US" sz="2000" dirty="0"/>
              <a:t>.</a:t>
            </a:r>
            <a:endParaRPr lang="en-US" sz="2000" dirty="0" smtClean="0"/>
          </a:p>
        </p:txBody>
      </p:sp>
      <p:pic>
        <p:nvPicPr>
          <p:cNvPr id="4" name="Picture 3"/>
          <p:cNvPicPr>
            <a:picLocks noChangeAspect="1"/>
          </p:cNvPicPr>
          <p:nvPr/>
        </p:nvPicPr>
        <p:blipFill rotWithShape="1">
          <a:blip r:embed="rId2"/>
          <a:srcRect l="32000" t="24370" r="62000" b="71333"/>
          <a:stretch/>
        </p:blipFill>
        <p:spPr>
          <a:xfrm>
            <a:off x="1649187" y="5715000"/>
            <a:ext cx="457200" cy="152400"/>
          </a:xfrm>
          <a:prstGeom prst="rect">
            <a:avLst/>
          </a:prstGeom>
        </p:spPr>
      </p:pic>
      <p:pic>
        <p:nvPicPr>
          <p:cNvPr id="5" name="Picture 4"/>
          <p:cNvPicPr>
            <a:picLocks noChangeAspect="1"/>
          </p:cNvPicPr>
          <p:nvPr/>
        </p:nvPicPr>
        <p:blipFill rotWithShape="1">
          <a:blip r:embed="rId2"/>
          <a:srcRect l="32000" t="24370" r="62000" b="71333"/>
          <a:stretch/>
        </p:blipFill>
        <p:spPr>
          <a:xfrm>
            <a:off x="4724400" y="6019800"/>
            <a:ext cx="457200" cy="152400"/>
          </a:xfrm>
          <a:prstGeom prst="rect">
            <a:avLst/>
          </a:prstGeom>
        </p:spPr>
      </p:pic>
      <p:pic>
        <p:nvPicPr>
          <p:cNvPr id="6" name="Picture 5"/>
          <p:cNvPicPr>
            <a:picLocks noChangeAspect="1"/>
          </p:cNvPicPr>
          <p:nvPr/>
        </p:nvPicPr>
        <p:blipFill rotWithShape="1">
          <a:blip r:embed="rId2"/>
          <a:srcRect l="32000" t="24370" r="62000" b="71333"/>
          <a:stretch/>
        </p:blipFill>
        <p:spPr>
          <a:xfrm>
            <a:off x="8077200" y="6019800"/>
            <a:ext cx="457200" cy="152400"/>
          </a:xfrm>
          <a:prstGeom prst="rect">
            <a:avLst/>
          </a:prstGeom>
        </p:spPr>
      </p:pic>
      <p:pic>
        <p:nvPicPr>
          <p:cNvPr id="7" name="Picture 6"/>
          <p:cNvPicPr>
            <a:picLocks noChangeAspect="1"/>
          </p:cNvPicPr>
          <p:nvPr/>
        </p:nvPicPr>
        <p:blipFill rotWithShape="1">
          <a:blip r:embed="rId2"/>
          <a:srcRect l="32000" t="24370" r="62000" b="71333"/>
          <a:stretch/>
        </p:blipFill>
        <p:spPr>
          <a:xfrm>
            <a:off x="1393373" y="6289860"/>
            <a:ext cx="533400" cy="177800"/>
          </a:xfrm>
          <a:prstGeom prst="rect">
            <a:avLst/>
          </a:prstGeom>
        </p:spPr>
      </p:pic>
      <p:pic>
        <p:nvPicPr>
          <p:cNvPr id="9" name="Picture 8"/>
          <p:cNvPicPr>
            <a:picLocks noChangeAspect="1"/>
          </p:cNvPicPr>
          <p:nvPr/>
        </p:nvPicPr>
        <p:blipFill rotWithShape="1">
          <a:blip r:embed="rId2"/>
          <a:srcRect l="32000" t="24370" r="62000" b="71333"/>
          <a:stretch/>
        </p:blipFill>
        <p:spPr>
          <a:xfrm>
            <a:off x="3396344" y="6289860"/>
            <a:ext cx="533400" cy="177800"/>
          </a:xfrm>
          <a:prstGeom prst="rect">
            <a:avLst/>
          </a:prstGeom>
        </p:spPr>
      </p:pic>
      <p:pic>
        <p:nvPicPr>
          <p:cNvPr id="10" name="Picture 9"/>
          <p:cNvPicPr>
            <a:picLocks noChangeAspect="1"/>
          </p:cNvPicPr>
          <p:nvPr/>
        </p:nvPicPr>
        <p:blipFill rotWithShape="1">
          <a:blip r:embed="rId2"/>
          <a:srcRect l="32000" t="24370" r="62000" b="71333"/>
          <a:stretch/>
        </p:blipFill>
        <p:spPr>
          <a:xfrm>
            <a:off x="489858" y="6603998"/>
            <a:ext cx="533400" cy="177800"/>
          </a:xfrm>
          <a:prstGeom prst="rect">
            <a:avLst/>
          </a:prstGeom>
        </p:spPr>
      </p:pic>
    </p:spTree>
    <p:extLst>
      <p:ext uri="{BB962C8B-B14F-4D97-AF65-F5344CB8AC3E}">
        <p14:creationId xmlns="" xmlns:p14="http://schemas.microsoft.com/office/powerpoint/2010/main" val="3809019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r>
              <a:rPr lang="en-US" sz="2800" b="1" dirty="0" err="1" smtClean="0"/>
              <a:t>Multivalued</a:t>
            </a:r>
            <a:r>
              <a:rPr lang="en-US" sz="2800" b="1" dirty="0" smtClean="0"/>
              <a:t> Dependency and Fourth Normal Form</a:t>
            </a:r>
            <a:endParaRPr kumimoji="0" lang="en-US" sz="28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685800"/>
            <a:ext cx="8686800" cy="3170099"/>
          </a:xfrm>
          <a:prstGeom prst="rect">
            <a:avLst/>
          </a:prstGeom>
        </p:spPr>
        <p:txBody>
          <a:bodyPr wrap="square">
            <a:spAutoFit/>
          </a:bodyPr>
          <a:lstStyle/>
          <a:p>
            <a:pPr algn="just"/>
            <a:r>
              <a:rPr lang="en-US" sz="2000" smtClean="0"/>
              <a:t>MVD specifies that given a particular value of x, the set of values of y determined by this value of x is completely determined by x alone &amp; does not depend on the value of the remaining attributes z of R. Hence whenever 2 tuples exist that have distinct values of y but same values of x, these values of y must be repeatedin separate tuples with every distinct value of z that occurs with the same value of x.</a:t>
            </a:r>
          </a:p>
          <a:p>
            <a:pPr algn="just"/>
            <a:endParaRPr lang="en-US" sz="2000" smtClean="0"/>
          </a:p>
          <a:p>
            <a:pPr algn="just"/>
            <a:r>
              <a:rPr lang="en-US" sz="2000" smtClean="0"/>
              <a:t>Eg: Car_Sales</a:t>
            </a:r>
          </a:p>
          <a:p>
            <a:pPr algn="just"/>
            <a:r>
              <a:rPr lang="en-US" sz="2000" smtClean="0"/>
              <a:t> 	        </a:t>
            </a:r>
            <a:r>
              <a:rPr lang="en-US" sz="1200" b="1" smtClean="0"/>
              <a:t>MVD                    MVD</a:t>
            </a:r>
          </a:p>
          <a:p>
            <a:pPr algn="just"/>
            <a:endParaRPr lang="en-US" sz="2000"/>
          </a:p>
        </p:txBody>
      </p:sp>
      <p:graphicFrame>
        <p:nvGraphicFramePr>
          <p:cNvPr id="8" name="Table 7"/>
          <p:cNvGraphicFramePr>
            <a:graphicFrameLocks noGrp="1"/>
          </p:cNvGraphicFramePr>
          <p:nvPr>
            <p:extLst>
              <p:ext uri="{D42A27DB-BD31-4B8C-83A1-F6EECF244321}">
                <p14:modId xmlns="" xmlns:p14="http://schemas.microsoft.com/office/powerpoint/2010/main" val="3339162424"/>
              </p:ext>
            </p:extLst>
          </p:nvPr>
        </p:nvGraphicFramePr>
        <p:xfrm>
          <a:off x="533400" y="3505200"/>
          <a:ext cx="3124199" cy="1920240"/>
        </p:xfrm>
        <a:graphic>
          <a:graphicData uri="http://schemas.openxmlformats.org/drawingml/2006/table">
            <a:tbl>
              <a:tblPr firstRow="1" bandRow="1">
                <a:tableStyleId>{5C22544A-7EE6-4342-B048-85BDC9FD1C3A}</a:tableStyleId>
              </a:tblPr>
              <a:tblGrid>
                <a:gridCol w="983544"/>
                <a:gridCol w="983544"/>
                <a:gridCol w="1157111"/>
              </a:tblGrid>
              <a:tr h="228600">
                <a:tc>
                  <a:txBody>
                    <a:bodyPr/>
                    <a:lstStyle/>
                    <a:p>
                      <a:pPr algn="ctr"/>
                      <a:r>
                        <a:rPr lang="en-US" sz="1200" u="sng" smtClean="0"/>
                        <a:t>Car#</a:t>
                      </a:r>
                      <a:endParaRPr lang="en-US" sz="1200" u="sng"/>
                    </a:p>
                  </a:txBody>
                  <a:tcPr/>
                </a:tc>
                <a:tc>
                  <a:txBody>
                    <a:bodyPr/>
                    <a:lstStyle/>
                    <a:p>
                      <a:pPr algn="ctr"/>
                      <a:r>
                        <a:rPr lang="en-US" sz="1200" u="sng" smtClean="0"/>
                        <a:t>Salesman#</a:t>
                      </a:r>
                      <a:endParaRPr lang="en-US" sz="1200" u="sng"/>
                    </a:p>
                  </a:txBody>
                  <a:tcPr/>
                </a:tc>
                <a:tc>
                  <a:txBody>
                    <a:bodyPr/>
                    <a:lstStyle/>
                    <a:p>
                      <a:pPr algn="ctr"/>
                      <a:r>
                        <a:rPr lang="en-US" sz="1200" u="sng" smtClean="0"/>
                        <a:t>Commission</a:t>
                      </a:r>
                      <a:endParaRPr lang="en-US" sz="1200" u="sng"/>
                    </a:p>
                  </a:txBody>
                  <a:tcPr/>
                </a:tc>
              </a:tr>
              <a:tr h="228600">
                <a:tc>
                  <a:txBody>
                    <a:bodyPr/>
                    <a:lstStyle/>
                    <a:p>
                      <a:pPr algn="ctr"/>
                      <a:r>
                        <a:rPr lang="en-US" sz="1200" smtClean="0"/>
                        <a:t>1</a:t>
                      </a:r>
                      <a:endParaRPr lang="en-US" sz="1200"/>
                    </a:p>
                  </a:txBody>
                  <a:tcPr/>
                </a:tc>
                <a:tc>
                  <a:txBody>
                    <a:bodyPr/>
                    <a:lstStyle/>
                    <a:p>
                      <a:pPr algn="ctr"/>
                      <a:r>
                        <a:rPr lang="en-US" sz="1200" smtClean="0"/>
                        <a:t>1</a:t>
                      </a:r>
                      <a:endParaRPr lang="en-US" sz="1200"/>
                    </a:p>
                  </a:txBody>
                  <a:tcPr/>
                </a:tc>
                <a:tc>
                  <a:txBody>
                    <a:bodyPr/>
                    <a:lstStyle/>
                    <a:p>
                      <a:pPr algn="ctr"/>
                      <a:r>
                        <a:rPr lang="en-US" sz="1200" smtClean="0"/>
                        <a:t>2%</a:t>
                      </a:r>
                      <a:endParaRPr lang="en-US" sz="1200"/>
                    </a:p>
                  </a:txBody>
                  <a:tcPr/>
                </a:tc>
              </a:tr>
              <a:tr h="228600">
                <a:tc>
                  <a:txBody>
                    <a:bodyPr/>
                    <a:lstStyle/>
                    <a:p>
                      <a:pPr algn="ctr"/>
                      <a:r>
                        <a:rPr lang="en-US" sz="1200" smtClean="0"/>
                        <a:t>1</a:t>
                      </a:r>
                      <a:endParaRPr lang="en-US" sz="1200"/>
                    </a:p>
                  </a:txBody>
                  <a:tcPr/>
                </a:tc>
                <a:tc>
                  <a:txBody>
                    <a:bodyPr/>
                    <a:lstStyle/>
                    <a:p>
                      <a:pPr algn="ctr"/>
                      <a:r>
                        <a:rPr lang="en-US" sz="1200" smtClean="0"/>
                        <a:t>2</a:t>
                      </a:r>
                      <a:endParaRPr lang="en-US" sz="1200"/>
                    </a:p>
                  </a:txBody>
                  <a:tcPr/>
                </a:tc>
                <a:tc>
                  <a:txBody>
                    <a:bodyPr/>
                    <a:lstStyle/>
                    <a:p>
                      <a:pPr algn="ctr"/>
                      <a:r>
                        <a:rPr lang="en-US" sz="1200" smtClean="0"/>
                        <a:t>1.5%</a:t>
                      </a:r>
                      <a:endParaRPr lang="en-US" sz="1200"/>
                    </a:p>
                  </a:txBody>
                  <a:tcPr/>
                </a:tc>
              </a:tr>
              <a:tr h="228600">
                <a:tc>
                  <a:txBody>
                    <a:bodyPr/>
                    <a:lstStyle/>
                    <a:p>
                      <a:pPr algn="ctr"/>
                      <a:r>
                        <a:rPr lang="en-US" sz="1200" smtClean="0"/>
                        <a:t>1</a:t>
                      </a:r>
                      <a:endParaRPr lang="en-US" sz="1200"/>
                    </a:p>
                  </a:txBody>
                  <a:tcPr/>
                </a:tc>
                <a:tc>
                  <a:txBody>
                    <a:bodyPr/>
                    <a:lstStyle/>
                    <a:p>
                      <a:pPr algn="ctr"/>
                      <a:r>
                        <a:rPr lang="en-US" sz="1200" smtClean="0"/>
                        <a:t>3</a:t>
                      </a:r>
                      <a:endParaRPr lang="en-US" sz="1200"/>
                    </a:p>
                  </a:txBody>
                  <a:tcPr/>
                </a:tc>
                <a:tc>
                  <a:txBody>
                    <a:bodyPr/>
                    <a:lstStyle/>
                    <a:p>
                      <a:pPr algn="ctr"/>
                      <a:r>
                        <a:rPr lang="en-US" sz="1200" smtClean="0"/>
                        <a:t>1%</a:t>
                      </a:r>
                      <a:endParaRPr lang="en-US" sz="1200"/>
                    </a:p>
                  </a:txBody>
                  <a:tcPr/>
                </a:tc>
              </a:tr>
              <a:tr h="228600">
                <a:tc>
                  <a:txBody>
                    <a:bodyPr/>
                    <a:lstStyle/>
                    <a:p>
                      <a:pPr algn="ctr"/>
                      <a:r>
                        <a:rPr lang="en-US" sz="1200" smtClean="0"/>
                        <a:t>2</a:t>
                      </a:r>
                      <a:endParaRPr lang="en-US" sz="1200"/>
                    </a:p>
                  </a:txBody>
                  <a:tcPr/>
                </a:tc>
                <a:tc>
                  <a:txBody>
                    <a:bodyPr/>
                    <a:lstStyle/>
                    <a:p>
                      <a:pPr algn="ctr"/>
                      <a:r>
                        <a:rPr lang="en-US" sz="1200" smtClean="0"/>
                        <a:t>2</a:t>
                      </a:r>
                      <a:endParaRPr lang="en-US" sz="1200"/>
                    </a:p>
                  </a:txBody>
                  <a:tcPr/>
                </a:tc>
                <a:tc>
                  <a:txBody>
                    <a:bodyPr/>
                    <a:lstStyle/>
                    <a:p>
                      <a:pPr algn="ctr"/>
                      <a:r>
                        <a:rPr lang="en-US" sz="1200" smtClean="0"/>
                        <a:t>2%</a:t>
                      </a:r>
                      <a:endParaRPr lang="en-US" sz="1200"/>
                    </a:p>
                  </a:txBody>
                  <a:tcPr/>
                </a:tc>
              </a:tr>
              <a:tr h="228600">
                <a:tc>
                  <a:txBody>
                    <a:bodyPr/>
                    <a:lstStyle/>
                    <a:p>
                      <a:pPr algn="ctr"/>
                      <a:r>
                        <a:rPr lang="en-US" sz="1200" smtClean="0"/>
                        <a:t>3</a:t>
                      </a:r>
                      <a:endParaRPr lang="en-US" sz="1200"/>
                    </a:p>
                  </a:txBody>
                  <a:tcPr/>
                </a:tc>
                <a:tc>
                  <a:txBody>
                    <a:bodyPr/>
                    <a:lstStyle/>
                    <a:p>
                      <a:pPr algn="ctr"/>
                      <a:r>
                        <a:rPr lang="en-US" sz="1200" smtClean="0"/>
                        <a:t>3</a:t>
                      </a:r>
                      <a:endParaRPr lang="en-US" sz="1200"/>
                    </a:p>
                  </a:txBody>
                  <a:tcPr/>
                </a:tc>
                <a:tc>
                  <a:txBody>
                    <a:bodyPr/>
                    <a:lstStyle/>
                    <a:p>
                      <a:pPr algn="ctr"/>
                      <a:r>
                        <a:rPr lang="en-US" sz="1200" smtClean="0"/>
                        <a:t>2%</a:t>
                      </a:r>
                      <a:endParaRPr lang="en-US" sz="1200"/>
                    </a:p>
                  </a:txBody>
                  <a:tcPr/>
                </a:tc>
              </a:tr>
              <a:tr h="228600">
                <a:tc>
                  <a:txBody>
                    <a:bodyPr/>
                    <a:lstStyle/>
                    <a:p>
                      <a:pPr algn="ctr"/>
                      <a:r>
                        <a:rPr lang="en-US" sz="1200" smtClean="0"/>
                        <a:t>4</a:t>
                      </a:r>
                      <a:endParaRPr lang="en-US" sz="1200"/>
                    </a:p>
                  </a:txBody>
                  <a:tcPr/>
                </a:tc>
                <a:tc>
                  <a:txBody>
                    <a:bodyPr/>
                    <a:lstStyle/>
                    <a:p>
                      <a:pPr algn="ctr"/>
                      <a:r>
                        <a:rPr lang="en-US" sz="1200" smtClean="0"/>
                        <a:t>1</a:t>
                      </a:r>
                      <a:endParaRPr lang="en-US" sz="1200"/>
                    </a:p>
                  </a:txBody>
                  <a:tcPr/>
                </a:tc>
                <a:tc>
                  <a:txBody>
                    <a:bodyPr/>
                    <a:lstStyle/>
                    <a:p>
                      <a:pPr algn="ctr"/>
                      <a:r>
                        <a:rPr lang="en-US" sz="1200" smtClean="0"/>
                        <a:t>1%</a:t>
                      </a:r>
                      <a:endParaRPr lang="en-US" sz="1200"/>
                    </a:p>
                  </a:txBody>
                  <a:tcPr/>
                </a:tc>
              </a:tr>
            </a:tbl>
          </a:graphicData>
        </a:graphic>
      </p:graphicFrame>
    </p:spTree>
    <p:extLst>
      <p:ext uri="{BB962C8B-B14F-4D97-AF65-F5344CB8AC3E}">
        <p14:creationId xmlns="" xmlns:p14="http://schemas.microsoft.com/office/powerpoint/2010/main" val="30959860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r>
              <a:rPr lang="en-US" sz="2800" b="1" dirty="0" err="1" smtClean="0"/>
              <a:t>Multivalued</a:t>
            </a:r>
            <a:r>
              <a:rPr lang="en-US" sz="2800" b="1" dirty="0" smtClean="0"/>
              <a:t> Dependency and Fourth Normal Form</a:t>
            </a:r>
            <a:endParaRPr kumimoji="0" lang="en-US" sz="28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685800"/>
            <a:ext cx="8686800" cy="3170099"/>
          </a:xfrm>
          <a:prstGeom prst="rect">
            <a:avLst/>
          </a:prstGeom>
        </p:spPr>
        <p:txBody>
          <a:bodyPr wrap="square">
            <a:spAutoFit/>
          </a:bodyPr>
          <a:lstStyle/>
          <a:p>
            <a:pPr algn="just"/>
            <a:r>
              <a:rPr lang="en-US" sz="2000" dirty="0" smtClean="0"/>
              <a:t>We define F</a:t>
            </a:r>
            <a:r>
              <a:rPr lang="en-US" sz="2000" b="1" dirty="0" smtClean="0"/>
              <a:t>ourth Normal Form </a:t>
            </a:r>
            <a:r>
              <a:rPr lang="en-US" sz="2000" b="1" dirty="0"/>
              <a:t>(4NF)</a:t>
            </a:r>
            <a:r>
              <a:rPr lang="en-US" sz="2000" dirty="0"/>
              <a:t>, which is </a:t>
            </a:r>
            <a:r>
              <a:rPr lang="en-US" sz="2000" dirty="0" smtClean="0"/>
              <a:t>violated when </a:t>
            </a:r>
            <a:r>
              <a:rPr lang="en-US" sz="2000" dirty="0"/>
              <a:t>a relation has undesirable </a:t>
            </a:r>
            <a:r>
              <a:rPr lang="en-US" sz="2000" dirty="0" err="1"/>
              <a:t>multivalued</a:t>
            </a:r>
            <a:r>
              <a:rPr lang="en-US" sz="2000" dirty="0"/>
              <a:t> dependencies and hence can be </a:t>
            </a:r>
            <a:r>
              <a:rPr lang="en-US" sz="2000" dirty="0" smtClean="0"/>
              <a:t>used to </a:t>
            </a:r>
            <a:r>
              <a:rPr lang="en-US" sz="2000" dirty="0"/>
              <a:t>identify and decompose such relations.</a:t>
            </a:r>
          </a:p>
          <a:p>
            <a:pPr algn="just"/>
            <a:r>
              <a:rPr lang="en-US" sz="2000" b="1" dirty="0"/>
              <a:t>4NF </a:t>
            </a:r>
            <a:r>
              <a:rPr lang="en-US" sz="2000" b="1" dirty="0" smtClean="0"/>
              <a:t>Definition</a:t>
            </a:r>
            <a:r>
              <a:rPr lang="en-US" sz="2000" b="1" dirty="0"/>
              <a:t>. </a:t>
            </a:r>
            <a:r>
              <a:rPr lang="en-US" sz="2000" dirty="0"/>
              <a:t>A relation schema </a:t>
            </a:r>
            <a:r>
              <a:rPr lang="en-US" sz="2000" i="1" dirty="0"/>
              <a:t>R </a:t>
            </a:r>
            <a:r>
              <a:rPr lang="en-US" sz="2000" dirty="0"/>
              <a:t>is in </a:t>
            </a:r>
            <a:r>
              <a:rPr lang="en-US" sz="2000" b="1" dirty="0"/>
              <a:t>4NF </a:t>
            </a:r>
            <a:r>
              <a:rPr lang="en-US" sz="2000" dirty="0"/>
              <a:t>with respect to a set of </a:t>
            </a:r>
            <a:r>
              <a:rPr lang="en-US" sz="2000" dirty="0" smtClean="0"/>
              <a:t>dependencies </a:t>
            </a:r>
            <a:r>
              <a:rPr lang="en-US" sz="2000" i="1" dirty="0" smtClean="0"/>
              <a:t>F </a:t>
            </a:r>
            <a:r>
              <a:rPr lang="en-US" sz="2000" dirty="0"/>
              <a:t>(that includes functional dependencies and </a:t>
            </a:r>
            <a:r>
              <a:rPr lang="en-US" sz="2000" dirty="0" err="1"/>
              <a:t>multivalued</a:t>
            </a:r>
            <a:r>
              <a:rPr lang="en-US" sz="2000" dirty="0"/>
              <a:t> dependencies) if, </a:t>
            </a:r>
            <a:r>
              <a:rPr lang="en-US" sz="2000" dirty="0" smtClean="0"/>
              <a:t>for every </a:t>
            </a:r>
            <a:r>
              <a:rPr lang="en-US" sz="2000" dirty="0" err="1" smtClean="0"/>
              <a:t>multivalued</a:t>
            </a:r>
            <a:r>
              <a:rPr lang="en-US" sz="2000" dirty="0" smtClean="0"/>
              <a:t> </a:t>
            </a:r>
            <a:r>
              <a:rPr lang="en-US" sz="2000" dirty="0"/>
              <a:t>dependency </a:t>
            </a:r>
            <a:r>
              <a:rPr lang="en-US" sz="2000" i="1" dirty="0"/>
              <a:t>X </a:t>
            </a:r>
            <a:r>
              <a:rPr lang="en-US" sz="2000" i="1" dirty="0" smtClean="0"/>
              <a:t>    </a:t>
            </a:r>
            <a:r>
              <a:rPr lang="en-US" sz="2000" dirty="0" smtClean="0"/>
              <a:t>     </a:t>
            </a:r>
            <a:r>
              <a:rPr lang="en-US" sz="2000" i="1" dirty="0" smtClean="0"/>
              <a:t>Y </a:t>
            </a:r>
            <a:r>
              <a:rPr lang="en-US" sz="2000" dirty="0"/>
              <a:t>in </a:t>
            </a:r>
            <a:r>
              <a:rPr lang="en-US" sz="2000" i="1" dirty="0" smtClean="0"/>
              <a:t>F</a:t>
            </a:r>
            <a:r>
              <a:rPr lang="en-US" sz="2000" dirty="0" smtClean="0"/>
              <a:t>, then either</a:t>
            </a:r>
          </a:p>
          <a:p>
            <a:pPr marL="342900" indent="-342900" algn="just">
              <a:buFont typeface="Wingdings" panose="05000000000000000000" pitchFamily="2" charset="2"/>
              <a:buChar char="Ø"/>
            </a:pPr>
            <a:r>
              <a:rPr lang="en-US" sz="2000" dirty="0" smtClean="0"/>
              <a:t> </a:t>
            </a:r>
            <a:r>
              <a:rPr lang="en-US" sz="2000" i="1" dirty="0"/>
              <a:t>x</a:t>
            </a:r>
            <a:r>
              <a:rPr lang="en-US" sz="2000" i="1" dirty="0" smtClean="0"/>
              <a:t> </a:t>
            </a:r>
            <a:r>
              <a:rPr lang="en-US" sz="2000" dirty="0"/>
              <a:t>is a </a:t>
            </a:r>
            <a:r>
              <a:rPr lang="en-US" sz="2000" dirty="0" err="1"/>
              <a:t>superkey</a:t>
            </a:r>
            <a:r>
              <a:rPr lang="en-US" sz="2000" dirty="0"/>
              <a:t> for </a:t>
            </a:r>
            <a:r>
              <a:rPr lang="en-US" sz="2000" i="1" dirty="0"/>
              <a:t>R</a:t>
            </a:r>
            <a:r>
              <a:rPr lang="en-US" sz="2000" dirty="0" smtClean="0"/>
              <a:t>.</a:t>
            </a:r>
          </a:p>
          <a:p>
            <a:pPr marL="342900" indent="-342900" algn="just">
              <a:buFont typeface="Wingdings" panose="05000000000000000000" pitchFamily="2" charset="2"/>
              <a:buChar char="Ø"/>
            </a:pPr>
            <a:r>
              <a:rPr lang="en-US" sz="2000" dirty="0" smtClean="0"/>
              <a:t>y </a:t>
            </a:r>
            <a:r>
              <a:rPr lang="en-US" sz="2000" dirty="0"/>
              <a:t>⊆</a:t>
            </a:r>
            <a:r>
              <a:rPr lang="en-US" sz="2000" dirty="0" smtClean="0"/>
              <a:t> x</a:t>
            </a:r>
          </a:p>
          <a:p>
            <a:pPr algn="just"/>
            <a:r>
              <a:rPr lang="en-US" sz="2000" dirty="0" err="1" smtClean="0"/>
              <a:t>Eg</a:t>
            </a:r>
            <a:r>
              <a:rPr lang="en-US" sz="2000" dirty="0" smtClean="0"/>
              <a:t>: Consider the EMP relation with the following attributes. It is decomposed into EMP_PROJECTS &amp; EMP_DEPENDENTS.</a:t>
            </a:r>
          </a:p>
        </p:txBody>
      </p:sp>
      <p:pic>
        <p:nvPicPr>
          <p:cNvPr id="5" name="Picture 4"/>
          <p:cNvPicPr/>
          <p:nvPr/>
        </p:nvPicPr>
        <p:blipFill rotWithShape="1">
          <a:blip r:embed="rId2"/>
          <a:srcRect l="24183" t="16853" r="51470" b="46630"/>
          <a:stretch/>
        </p:blipFill>
        <p:spPr bwMode="auto">
          <a:xfrm>
            <a:off x="381000" y="3810000"/>
            <a:ext cx="5257800" cy="2895600"/>
          </a:xfrm>
          <a:prstGeom prst="rect">
            <a:avLst/>
          </a:prstGeom>
          <a:ln>
            <a:noFill/>
          </a:ln>
          <a:extLst>
            <a:ext uri="{53640926-AAD7-44D8-BBD7-CCE9431645EC}">
              <a14:shadowObscured xmlns="" xmlns:a14="http://schemas.microsoft.com/office/drawing/2010/main"/>
            </a:ext>
          </a:extLst>
        </p:spPr>
      </p:pic>
      <p:pic>
        <p:nvPicPr>
          <p:cNvPr id="6" name="Picture 5"/>
          <p:cNvPicPr>
            <a:picLocks noChangeAspect="1"/>
          </p:cNvPicPr>
          <p:nvPr/>
        </p:nvPicPr>
        <p:blipFill rotWithShape="1">
          <a:blip r:embed="rId3"/>
          <a:srcRect l="32000" t="24370" r="62000" b="71333"/>
          <a:stretch/>
        </p:blipFill>
        <p:spPr>
          <a:xfrm>
            <a:off x="6096000" y="2286000"/>
            <a:ext cx="533400" cy="177800"/>
          </a:xfrm>
          <a:prstGeom prst="rect">
            <a:avLst/>
          </a:prstGeom>
        </p:spPr>
      </p:pic>
    </p:spTree>
    <p:extLst>
      <p:ext uri="{BB962C8B-B14F-4D97-AF65-F5344CB8AC3E}">
        <p14:creationId xmlns="" xmlns:p14="http://schemas.microsoft.com/office/powerpoint/2010/main" val="682482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a:t>Join Dependencies and Fifth Normal </a:t>
            </a:r>
            <a:r>
              <a:rPr lang="en-US" sz="2800" b="1" smtClean="0"/>
              <a:t>Form</a:t>
            </a:r>
            <a:endParaRPr kumimoji="0" lang="en-US" sz="28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685800"/>
            <a:ext cx="8686800" cy="5109091"/>
          </a:xfrm>
          <a:prstGeom prst="rect">
            <a:avLst/>
          </a:prstGeom>
        </p:spPr>
        <p:txBody>
          <a:bodyPr wrap="square">
            <a:spAutoFit/>
          </a:bodyPr>
          <a:lstStyle/>
          <a:p>
            <a:pPr algn="just"/>
            <a:r>
              <a:rPr lang="en-US" sz="2200" dirty="0" smtClean="0"/>
              <a:t>If in the relation there are no MVD then we resort to another dependency called Join Dependency &amp; if it is present, </a:t>
            </a:r>
            <a:r>
              <a:rPr lang="en-US" sz="2200" dirty="0"/>
              <a:t>carry out a </a:t>
            </a:r>
            <a:r>
              <a:rPr lang="en-US" sz="2200" i="1" dirty="0" err="1"/>
              <a:t>multiway</a:t>
            </a:r>
            <a:r>
              <a:rPr lang="en-US" sz="2200" i="1" dirty="0"/>
              <a:t> </a:t>
            </a:r>
            <a:r>
              <a:rPr lang="en-US" sz="2200" i="1" dirty="0" smtClean="0"/>
              <a:t>decomposition </a:t>
            </a:r>
            <a:r>
              <a:rPr lang="en-US" sz="2200" dirty="0" smtClean="0"/>
              <a:t>into </a:t>
            </a:r>
            <a:r>
              <a:rPr lang="en-US" sz="2200" dirty="0"/>
              <a:t>fifth normal form (5NF</a:t>
            </a:r>
            <a:r>
              <a:rPr lang="en-US" sz="2200" dirty="0" smtClean="0"/>
              <a:t>). </a:t>
            </a:r>
            <a:r>
              <a:rPr lang="en-US" sz="2200" dirty="0"/>
              <a:t>It is important to note that such a dependency is </a:t>
            </a:r>
            <a:r>
              <a:rPr lang="en-US" sz="2200" dirty="0" smtClean="0"/>
              <a:t>a peculiar </a:t>
            </a:r>
            <a:r>
              <a:rPr lang="en-US" sz="2200" dirty="0"/>
              <a:t>semantic constraint that is difficult to detect in practice; </a:t>
            </a:r>
            <a:r>
              <a:rPr lang="en-US" sz="2200" dirty="0" smtClean="0"/>
              <a:t>therefore, normalization into </a:t>
            </a:r>
            <a:r>
              <a:rPr lang="en-US" sz="2200" dirty="0"/>
              <a:t>5NF is rarely done in practice</a:t>
            </a:r>
            <a:r>
              <a:rPr lang="en-US" sz="2200" dirty="0" smtClean="0"/>
              <a:t>.</a:t>
            </a:r>
          </a:p>
          <a:p>
            <a:pPr algn="just"/>
            <a:endParaRPr lang="en-US" sz="2200" b="1" dirty="0" smtClean="0"/>
          </a:p>
          <a:p>
            <a:pPr algn="just"/>
            <a:r>
              <a:rPr lang="en-US" sz="2200" b="1" dirty="0" smtClean="0"/>
              <a:t>Definition</a:t>
            </a:r>
            <a:r>
              <a:rPr lang="en-US" sz="2200" b="1" dirty="0"/>
              <a:t>. </a:t>
            </a:r>
            <a:r>
              <a:rPr lang="en-US" sz="2200" dirty="0"/>
              <a:t>A </a:t>
            </a:r>
            <a:r>
              <a:rPr lang="en-US" sz="2200" b="1" dirty="0"/>
              <a:t>join dependency </a:t>
            </a:r>
            <a:r>
              <a:rPr lang="en-US" sz="2200" dirty="0"/>
              <a:t>(</a:t>
            </a:r>
            <a:r>
              <a:rPr lang="en-US" sz="2200" b="1" dirty="0"/>
              <a:t>JD</a:t>
            </a:r>
            <a:r>
              <a:rPr lang="en-US" sz="2200" dirty="0"/>
              <a:t>), denoted by JD(</a:t>
            </a:r>
            <a:r>
              <a:rPr lang="en-US" sz="2200" i="1" dirty="0"/>
              <a:t>R</a:t>
            </a:r>
            <a:r>
              <a:rPr lang="en-US" sz="2200" dirty="0"/>
              <a:t>1, </a:t>
            </a:r>
            <a:r>
              <a:rPr lang="en-US" sz="2200" i="1" dirty="0"/>
              <a:t>R</a:t>
            </a:r>
            <a:r>
              <a:rPr lang="en-US" sz="2200" dirty="0"/>
              <a:t>2, … , </a:t>
            </a:r>
            <a:r>
              <a:rPr lang="en-US" sz="2200" i="1" dirty="0" err="1"/>
              <a:t>Rn</a:t>
            </a:r>
            <a:r>
              <a:rPr lang="en-US" sz="2200" dirty="0"/>
              <a:t>), </a:t>
            </a:r>
            <a:r>
              <a:rPr lang="en-US" sz="2200" dirty="0" smtClean="0"/>
              <a:t>specified on </a:t>
            </a:r>
            <a:r>
              <a:rPr lang="en-US" sz="2200" dirty="0"/>
              <a:t>relation schema </a:t>
            </a:r>
            <a:r>
              <a:rPr lang="en-US" sz="2200" i="1" dirty="0"/>
              <a:t>R</a:t>
            </a:r>
            <a:r>
              <a:rPr lang="en-US" sz="2200" dirty="0"/>
              <a:t>, specifies a constraint on the states </a:t>
            </a:r>
            <a:r>
              <a:rPr lang="en-US" sz="2200" i="1" dirty="0"/>
              <a:t>r </a:t>
            </a:r>
            <a:r>
              <a:rPr lang="en-US" sz="2200" dirty="0"/>
              <a:t>of </a:t>
            </a:r>
            <a:r>
              <a:rPr lang="en-US" sz="2200" i="1" dirty="0"/>
              <a:t>R</a:t>
            </a:r>
            <a:r>
              <a:rPr lang="en-US" sz="2200" dirty="0"/>
              <a:t>. The </a:t>
            </a:r>
            <a:r>
              <a:rPr lang="en-US" sz="2200" dirty="0" smtClean="0"/>
              <a:t>constraint states </a:t>
            </a:r>
            <a:r>
              <a:rPr lang="en-US" sz="2200" dirty="0"/>
              <a:t>that every legal state </a:t>
            </a:r>
            <a:r>
              <a:rPr lang="en-US" sz="2200" i="1" dirty="0"/>
              <a:t>r </a:t>
            </a:r>
            <a:r>
              <a:rPr lang="en-US" sz="2200" dirty="0"/>
              <a:t>of </a:t>
            </a:r>
            <a:r>
              <a:rPr lang="en-US" sz="2200" i="1" dirty="0"/>
              <a:t>R </a:t>
            </a:r>
            <a:r>
              <a:rPr lang="en-US" sz="2200" dirty="0"/>
              <a:t>should have a </a:t>
            </a:r>
            <a:r>
              <a:rPr lang="en-US" sz="2200" dirty="0" smtClean="0"/>
              <a:t>lossless join decomposition into </a:t>
            </a:r>
            <a:r>
              <a:rPr lang="en-US" sz="2200" i="1" dirty="0"/>
              <a:t>R</a:t>
            </a:r>
            <a:r>
              <a:rPr lang="en-US" sz="2200" dirty="0"/>
              <a:t>1, </a:t>
            </a:r>
            <a:r>
              <a:rPr lang="en-US" sz="2200" i="1" dirty="0"/>
              <a:t>R</a:t>
            </a:r>
            <a:r>
              <a:rPr lang="en-US" sz="2200" dirty="0"/>
              <a:t>2, … , </a:t>
            </a:r>
            <a:r>
              <a:rPr lang="en-US" sz="2200" i="1" dirty="0" err="1"/>
              <a:t>Rn</a:t>
            </a:r>
            <a:r>
              <a:rPr lang="en-US" sz="2200" dirty="0"/>
              <a:t>. Hence, for every such </a:t>
            </a:r>
            <a:r>
              <a:rPr lang="en-US" sz="2200" i="1" dirty="0"/>
              <a:t>r </a:t>
            </a:r>
            <a:r>
              <a:rPr lang="en-US" sz="2200" dirty="0"/>
              <a:t>we have</a:t>
            </a:r>
          </a:p>
          <a:p>
            <a:pPr algn="just"/>
            <a:r>
              <a:rPr lang="el-GR" sz="2200" dirty="0"/>
              <a:t>* (π</a:t>
            </a:r>
            <a:r>
              <a:rPr lang="en-US" sz="2200" i="1" baseline="-25000" dirty="0"/>
              <a:t>R</a:t>
            </a:r>
            <a:r>
              <a:rPr lang="en-US" sz="2200" baseline="-25000" dirty="0"/>
              <a:t>1</a:t>
            </a:r>
            <a:r>
              <a:rPr lang="en-US" sz="2200" dirty="0"/>
              <a:t>(</a:t>
            </a:r>
            <a:r>
              <a:rPr lang="en-US" sz="2200" i="1" dirty="0"/>
              <a:t>r</a:t>
            </a:r>
            <a:r>
              <a:rPr lang="en-US" sz="2200" dirty="0"/>
              <a:t>), </a:t>
            </a:r>
            <a:r>
              <a:rPr lang="el-GR" sz="2200" dirty="0"/>
              <a:t>π</a:t>
            </a:r>
            <a:r>
              <a:rPr lang="en-US" sz="2200" i="1" baseline="-25000" dirty="0"/>
              <a:t>R2</a:t>
            </a:r>
            <a:r>
              <a:rPr lang="en-US" sz="2200" dirty="0"/>
              <a:t>(</a:t>
            </a:r>
            <a:r>
              <a:rPr lang="en-US" sz="2200" i="1" dirty="0"/>
              <a:t>r</a:t>
            </a:r>
            <a:r>
              <a:rPr lang="en-US" sz="2200" dirty="0"/>
              <a:t>), … , </a:t>
            </a:r>
            <a:r>
              <a:rPr lang="el-GR" sz="2200" dirty="0"/>
              <a:t>π</a:t>
            </a:r>
            <a:r>
              <a:rPr lang="en-US" sz="2200" i="1" baseline="-25000" dirty="0" err="1"/>
              <a:t>Rn</a:t>
            </a:r>
            <a:r>
              <a:rPr lang="en-US" sz="2200" dirty="0"/>
              <a:t>(</a:t>
            </a:r>
            <a:r>
              <a:rPr lang="en-US" sz="2200" i="1" dirty="0"/>
              <a:t>r</a:t>
            </a:r>
            <a:r>
              <a:rPr lang="en-US" sz="2200" dirty="0"/>
              <a:t>)) = </a:t>
            </a:r>
            <a:r>
              <a:rPr lang="en-US" sz="2200" i="1" dirty="0"/>
              <a:t>r</a:t>
            </a:r>
            <a:endParaRPr lang="en-US" sz="2200" dirty="0" smtClean="0"/>
          </a:p>
          <a:p>
            <a:pPr algn="just"/>
            <a:endParaRPr lang="en-US" sz="2000" dirty="0" smtClean="0"/>
          </a:p>
          <a:p>
            <a:pPr algn="just"/>
            <a:endParaRPr lang="en-US" sz="2000" dirty="0"/>
          </a:p>
        </p:txBody>
      </p:sp>
    </p:spTree>
    <p:extLst>
      <p:ext uri="{BB962C8B-B14F-4D97-AF65-F5344CB8AC3E}">
        <p14:creationId xmlns="" xmlns:p14="http://schemas.microsoft.com/office/powerpoint/2010/main" val="3254646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a:t>Join Dependencies and Fifth Normal </a:t>
            </a:r>
            <a:r>
              <a:rPr lang="en-US" sz="2800" b="1" smtClean="0"/>
              <a:t>Form</a:t>
            </a:r>
            <a:endParaRPr kumimoji="0" lang="en-US" sz="28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685800"/>
            <a:ext cx="8686800" cy="3170099"/>
          </a:xfrm>
          <a:prstGeom prst="rect">
            <a:avLst/>
          </a:prstGeom>
        </p:spPr>
        <p:txBody>
          <a:bodyPr wrap="square">
            <a:spAutoFit/>
          </a:bodyPr>
          <a:lstStyle/>
          <a:p>
            <a:pPr algn="just"/>
            <a:r>
              <a:rPr lang="en-US" sz="2000" b="1" dirty="0" smtClean="0"/>
              <a:t>Fifth Normal Form (5NF) </a:t>
            </a:r>
            <a:r>
              <a:rPr lang="en-US" sz="2000" dirty="0" smtClean="0"/>
              <a:t>Or </a:t>
            </a:r>
            <a:r>
              <a:rPr lang="en-US" sz="2000" b="1" dirty="0" smtClean="0"/>
              <a:t>Project-Join Normal Form (PJNF):</a:t>
            </a:r>
          </a:p>
          <a:p>
            <a:pPr algn="just"/>
            <a:r>
              <a:rPr lang="en-US" sz="2000" b="1" dirty="0" smtClean="0"/>
              <a:t>Definition</a:t>
            </a:r>
            <a:r>
              <a:rPr lang="en-US" sz="2000" b="1" dirty="0"/>
              <a:t>. </a:t>
            </a:r>
            <a:r>
              <a:rPr lang="en-US" sz="2000" dirty="0"/>
              <a:t>A relation schema </a:t>
            </a:r>
            <a:r>
              <a:rPr lang="en-US" sz="2000" i="1" dirty="0"/>
              <a:t>R </a:t>
            </a:r>
            <a:r>
              <a:rPr lang="en-US" sz="2000" dirty="0"/>
              <a:t>is in </a:t>
            </a:r>
            <a:r>
              <a:rPr lang="en-US" sz="2000" b="1" dirty="0" smtClean="0"/>
              <a:t>Fifth Normal </a:t>
            </a:r>
            <a:r>
              <a:rPr lang="en-US" sz="2000" b="1" dirty="0"/>
              <a:t>form (5NF) </a:t>
            </a:r>
            <a:r>
              <a:rPr lang="en-US" sz="2000" dirty="0"/>
              <a:t>(or </a:t>
            </a:r>
            <a:r>
              <a:rPr lang="en-US" sz="2000" b="1" dirty="0" smtClean="0"/>
              <a:t>project-join normal </a:t>
            </a:r>
            <a:r>
              <a:rPr lang="en-US" sz="2000" b="1" dirty="0"/>
              <a:t>form (PJNF)</a:t>
            </a:r>
            <a:r>
              <a:rPr lang="en-US" sz="2000" dirty="0"/>
              <a:t>) with respect to a set </a:t>
            </a:r>
            <a:r>
              <a:rPr lang="en-US" sz="2000" i="1" dirty="0"/>
              <a:t>F </a:t>
            </a:r>
            <a:r>
              <a:rPr lang="en-US" sz="2000" dirty="0"/>
              <a:t>of </a:t>
            </a:r>
            <a:r>
              <a:rPr lang="en-US" sz="2000" dirty="0" smtClean="0"/>
              <a:t>FDs, MVDs, and JDs if</a:t>
            </a:r>
            <a:r>
              <a:rPr lang="en-US" sz="2000" dirty="0"/>
              <a:t>, for every </a:t>
            </a:r>
            <a:r>
              <a:rPr lang="en-US" sz="2000" dirty="0" smtClean="0"/>
              <a:t> </a:t>
            </a:r>
            <a:r>
              <a:rPr lang="en-US" sz="2000" dirty="0"/>
              <a:t>join dependency JD(</a:t>
            </a:r>
            <a:r>
              <a:rPr lang="en-US" sz="2000" i="1" dirty="0"/>
              <a:t>R</a:t>
            </a:r>
            <a:r>
              <a:rPr lang="en-US" sz="2000" dirty="0"/>
              <a:t>1, </a:t>
            </a:r>
            <a:r>
              <a:rPr lang="en-US" sz="2000" i="1" dirty="0"/>
              <a:t>R</a:t>
            </a:r>
            <a:r>
              <a:rPr lang="en-US" sz="2000" dirty="0"/>
              <a:t>2, … , </a:t>
            </a:r>
            <a:r>
              <a:rPr lang="en-US" sz="2000" i="1" dirty="0" err="1"/>
              <a:t>Rn</a:t>
            </a:r>
            <a:r>
              <a:rPr lang="en-US" sz="2000" dirty="0"/>
              <a:t>) </a:t>
            </a:r>
            <a:r>
              <a:rPr lang="en-US" sz="2000" dirty="0" smtClean="0"/>
              <a:t>in </a:t>
            </a:r>
            <a:r>
              <a:rPr lang="en-US" sz="2000" i="1" dirty="0" smtClean="0"/>
              <a:t>F</a:t>
            </a:r>
            <a:r>
              <a:rPr lang="en-US" sz="2000" dirty="0" smtClean="0"/>
              <a:t>, every </a:t>
            </a:r>
            <a:r>
              <a:rPr lang="en-US" sz="2000" i="1" dirty="0" err="1"/>
              <a:t>R</a:t>
            </a:r>
            <a:r>
              <a:rPr lang="en-US" sz="2000" i="1" baseline="-25000" dirty="0" err="1"/>
              <a:t>i</a:t>
            </a:r>
            <a:r>
              <a:rPr lang="en-US" sz="2000" i="1" dirty="0"/>
              <a:t> </a:t>
            </a:r>
            <a:r>
              <a:rPr lang="en-US" sz="2000" dirty="0"/>
              <a:t>is a </a:t>
            </a:r>
            <a:r>
              <a:rPr lang="en-US" sz="2000" dirty="0" smtClean="0"/>
              <a:t>super key </a:t>
            </a:r>
            <a:r>
              <a:rPr lang="en-US" sz="2000" dirty="0"/>
              <a:t>of </a:t>
            </a:r>
            <a:r>
              <a:rPr lang="en-US" sz="2000" i="1" dirty="0"/>
              <a:t>R</a:t>
            </a:r>
            <a:r>
              <a:rPr lang="en-US" sz="2000" dirty="0" smtClean="0"/>
              <a:t>.</a:t>
            </a:r>
          </a:p>
          <a:p>
            <a:pPr algn="just"/>
            <a:endParaRPr lang="en-US" sz="2000" b="1" dirty="0" smtClean="0"/>
          </a:p>
          <a:p>
            <a:pPr algn="just"/>
            <a:r>
              <a:rPr lang="en-US" sz="2000" b="1" dirty="0" smtClean="0"/>
              <a:t>Note:</a:t>
            </a:r>
            <a:r>
              <a:rPr lang="en-US" sz="2000" dirty="0" smtClean="0"/>
              <a:t> </a:t>
            </a:r>
            <a:r>
              <a:rPr lang="en-US" sz="2000" dirty="0"/>
              <a:t>If a relation schema is </a:t>
            </a:r>
            <a:r>
              <a:rPr lang="en-US" sz="2000" dirty="0" smtClean="0"/>
              <a:t>in 3NF </a:t>
            </a:r>
            <a:r>
              <a:rPr lang="en-US" sz="2000" dirty="0"/>
              <a:t>and each of its keys consists of a single attribute, it is also in 5NF</a:t>
            </a:r>
            <a:r>
              <a:rPr lang="en-US" sz="2000" dirty="0" smtClean="0"/>
              <a:t>.</a:t>
            </a:r>
          </a:p>
          <a:p>
            <a:pPr algn="just"/>
            <a:endParaRPr lang="en-US" sz="2000" dirty="0" smtClean="0"/>
          </a:p>
          <a:p>
            <a:pPr algn="just"/>
            <a:r>
              <a:rPr lang="en-US" sz="2000" dirty="0" err="1" smtClean="0"/>
              <a:t>Eg</a:t>
            </a:r>
            <a:r>
              <a:rPr lang="en-US" sz="2000" dirty="0" smtClean="0"/>
              <a:t>: Consider the SUPPLY relation &amp; after decomposition we get R1, R2 &amp; R3 relations:</a:t>
            </a:r>
          </a:p>
        </p:txBody>
      </p:sp>
      <p:pic>
        <p:nvPicPr>
          <p:cNvPr id="4" name="Picture 3"/>
          <p:cNvPicPr/>
          <p:nvPr/>
        </p:nvPicPr>
        <p:blipFill rotWithShape="1">
          <a:blip r:embed="rId2"/>
          <a:srcRect l="51603" t="18977" r="31730" b="58209"/>
          <a:stretch/>
        </p:blipFill>
        <p:spPr bwMode="auto">
          <a:xfrm>
            <a:off x="304800" y="3810000"/>
            <a:ext cx="2667000" cy="2819400"/>
          </a:xfrm>
          <a:prstGeom prst="rect">
            <a:avLst/>
          </a:prstGeom>
          <a:ln>
            <a:noFill/>
          </a:ln>
          <a:extLst>
            <a:ext uri="{53640926-AAD7-44D8-BBD7-CCE9431645EC}">
              <a14:shadowObscured xmlns="" xmlns:a14="http://schemas.microsoft.com/office/drawing/2010/main"/>
            </a:ext>
          </a:extLst>
        </p:spPr>
      </p:pic>
      <p:pic>
        <p:nvPicPr>
          <p:cNvPr id="5" name="Picture 4"/>
          <p:cNvPicPr/>
          <p:nvPr/>
        </p:nvPicPr>
        <p:blipFill rotWithShape="1">
          <a:blip r:embed="rId2"/>
          <a:srcRect l="29167" t="51812" r="31730" b="30277"/>
          <a:stretch/>
        </p:blipFill>
        <p:spPr bwMode="auto">
          <a:xfrm>
            <a:off x="3276600" y="3810000"/>
            <a:ext cx="5486400" cy="2819400"/>
          </a:xfrm>
          <a:prstGeom prst="rect">
            <a:avLst/>
          </a:prstGeom>
          <a:ln>
            <a:noFill/>
          </a:ln>
          <a:extLst>
            <a:ext uri="{53640926-AAD7-44D8-BBD7-CCE9431645EC}">
              <a14:shadowObscured xmlns="" xmlns:a14="http://schemas.microsoft.com/office/drawing/2010/main"/>
            </a:ext>
          </a:extLst>
        </p:spPr>
      </p:pic>
    </p:spTree>
    <p:extLst>
      <p:ext uri="{BB962C8B-B14F-4D97-AF65-F5344CB8AC3E}">
        <p14:creationId xmlns="" xmlns:p14="http://schemas.microsoft.com/office/powerpoint/2010/main" val="3452210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a:t>Informal Design </a:t>
            </a:r>
            <a:r>
              <a:rPr lang="en-US" sz="2800" b="1" dirty="0" smtClean="0"/>
              <a:t>Guidelines for </a:t>
            </a:r>
            <a:r>
              <a:rPr lang="en-US" sz="2800" b="1" dirty="0"/>
              <a:t>Relation Schemas</a:t>
            </a:r>
            <a:endParaRPr kumimoji="0" lang="en-US" sz="28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838200"/>
            <a:ext cx="8686800" cy="4093428"/>
          </a:xfrm>
          <a:prstGeom prst="rect">
            <a:avLst/>
          </a:prstGeom>
        </p:spPr>
        <p:txBody>
          <a:bodyPr wrap="square">
            <a:spAutoFit/>
          </a:bodyPr>
          <a:lstStyle/>
          <a:p>
            <a:pPr algn="just"/>
            <a:r>
              <a:rPr lang="en-US" sz="2000" b="1" dirty="0" smtClean="0"/>
              <a:t>a) Imparting </a:t>
            </a:r>
            <a:r>
              <a:rPr lang="en-US" sz="2000" b="1" dirty="0"/>
              <a:t>Clear Semantics to Attributes in </a:t>
            </a:r>
            <a:r>
              <a:rPr lang="en-US" sz="2000" b="1" dirty="0" smtClean="0"/>
              <a:t>Relations</a:t>
            </a:r>
          </a:p>
          <a:p>
            <a:pPr algn="just"/>
            <a:r>
              <a:rPr lang="en-US" sz="2000" dirty="0" smtClean="0"/>
              <a:t>Group the attributes forming a relational schema with certain meaning associated with the attributes. The easier it is to explain the semantics of the relation, the better the relational schema design. Schemas should have well defined &amp; unambiguous interpretations having clear semantics.</a:t>
            </a:r>
          </a:p>
          <a:p>
            <a:pPr algn="just"/>
            <a:endParaRPr lang="en-US" sz="2000" b="1" dirty="0" smtClean="0"/>
          </a:p>
          <a:p>
            <a:pPr algn="just"/>
            <a:r>
              <a:rPr lang="en-US" sz="2000" b="1" i="1" dirty="0" smtClean="0"/>
              <a:t>Guideline </a:t>
            </a:r>
            <a:r>
              <a:rPr lang="en-US" sz="2000" b="1" i="1" dirty="0"/>
              <a:t>1. Design a relation schema so that it is easy to explain its meaning. </a:t>
            </a:r>
            <a:r>
              <a:rPr lang="en-US" sz="2000" b="1" i="1" dirty="0" smtClean="0"/>
              <a:t>Do not </a:t>
            </a:r>
            <a:r>
              <a:rPr lang="en-US" sz="2000" b="1" i="1" dirty="0"/>
              <a:t>combine attributes from multiple entity types and relationship types into a </a:t>
            </a:r>
            <a:r>
              <a:rPr lang="en-US" sz="2000" b="1" i="1" dirty="0" smtClean="0"/>
              <a:t>single relation.</a:t>
            </a:r>
          </a:p>
          <a:p>
            <a:pPr algn="just"/>
            <a:endParaRPr lang="en-US" sz="2000" b="1" i="1" dirty="0" smtClean="0"/>
          </a:p>
          <a:p>
            <a:pPr algn="just"/>
            <a:r>
              <a:rPr lang="en-US" sz="2000" b="1" i="1" dirty="0" smtClean="0"/>
              <a:t>Examples </a:t>
            </a:r>
            <a:r>
              <a:rPr lang="en-US" sz="2000" b="1" i="1" dirty="0"/>
              <a:t>of </a:t>
            </a:r>
            <a:r>
              <a:rPr lang="en-US" sz="2000" b="1" i="1" dirty="0" smtClean="0"/>
              <a:t>Guideline 1 Violation: </a:t>
            </a:r>
            <a:r>
              <a:rPr lang="en-US" sz="2000" dirty="0"/>
              <a:t>Although there is nothing wrong logically with </a:t>
            </a:r>
            <a:r>
              <a:rPr lang="en-US" sz="2000" dirty="0" smtClean="0"/>
              <a:t>the relation, it violates Guideline </a:t>
            </a:r>
            <a:r>
              <a:rPr lang="en-US" sz="2000" dirty="0"/>
              <a:t>1 by mixing attributes from distinct real-world entities: EMP_DEPT </a:t>
            </a:r>
            <a:r>
              <a:rPr lang="en-US" sz="2000" dirty="0" smtClean="0"/>
              <a:t>mixes attributes </a:t>
            </a:r>
            <a:r>
              <a:rPr lang="en-US" sz="2000" dirty="0"/>
              <a:t>of employees and </a:t>
            </a:r>
            <a:r>
              <a:rPr lang="en-US" sz="2000" dirty="0" smtClean="0"/>
              <a:t>departments.</a:t>
            </a:r>
          </a:p>
        </p:txBody>
      </p:sp>
      <p:pic>
        <p:nvPicPr>
          <p:cNvPr id="1026" name="Picture 2"/>
          <p:cNvPicPr>
            <a:picLocks noChangeAspect="1" noChangeArrowheads="1"/>
          </p:cNvPicPr>
          <p:nvPr/>
        </p:nvPicPr>
        <p:blipFill>
          <a:blip r:embed="rId2"/>
          <a:srcRect/>
          <a:stretch>
            <a:fillRect/>
          </a:stretch>
        </p:blipFill>
        <p:spPr bwMode="auto">
          <a:xfrm>
            <a:off x="381000" y="5257800"/>
            <a:ext cx="7620000" cy="762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a:t>Informal Design </a:t>
            </a:r>
            <a:r>
              <a:rPr lang="en-US" sz="2800" b="1" dirty="0" smtClean="0"/>
              <a:t>Guidelines for </a:t>
            </a:r>
            <a:r>
              <a:rPr lang="en-US" sz="2800" b="1" dirty="0"/>
              <a:t>Relation Schemas</a:t>
            </a:r>
            <a:endParaRPr kumimoji="0" lang="en-US" sz="28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838200"/>
            <a:ext cx="8686800" cy="5324535"/>
          </a:xfrm>
          <a:prstGeom prst="rect">
            <a:avLst/>
          </a:prstGeom>
        </p:spPr>
        <p:txBody>
          <a:bodyPr wrap="square">
            <a:spAutoFit/>
          </a:bodyPr>
          <a:lstStyle/>
          <a:p>
            <a:pPr algn="just"/>
            <a:r>
              <a:rPr lang="en-US" sz="2000" b="1" dirty="0"/>
              <a:t>b</a:t>
            </a:r>
            <a:r>
              <a:rPr lang="en-US" sz="2000" b="1" dirty="0" smtClean="0"/>
              <a:t>) </a:t>
            </a:r>
            <a:r>
              <a:rPr lang="en-US" sz="2000" b="1" dirty="0"/>
              <a:t>Redundant Information in Tuples and Update Anomalies</a:t>
            </a:r>
            <a:endParaRPr lang="en-US" sz="2000" b="1" dirty="0" smtClean="0"/>
          </a:p>
          <a:p>
            <a:pPr algn="just"/>
            <a:r>
              <a:rPr lang="en-US" sz="2000" dirty="0" smtClean="0"/>
              <a:t>One of the many purposes of schema design is to minimize storage space that the relation occupies. Grouping attributes into relational schema has a significant effect on storage space &amp; we also have to deal with the problem of update anomalies. </a:t>
            </a:r>
            <a:r>
              <a:rPr lang="en-US" sz="2000" dirty="0"/>
              <a:t>These can be classified into insertion anomalies, deletion </a:t>
            </a:r>
            <a:r>
              <a:rPr lang="en-US" sz="2000" dirty="0" smtClean="0"/>
              <a:t>anomalies, and </a:t>
            </a:r>
            <a:r>
              <a:rPr lang="en-US" sz="2000" dirty="0"/>
              <a:t>modification </a:t>
            </a:r>
            <a:r>
              <a:rPr lang="en-US" sz="2000" dirty="0" smtClean="0"/>
              <a:t>anomalies.</a:t>
            </a:r>
          </a:p>
          <a:p>
            <a:pPr marL="400050" indent="-400050" algn="just"/>
            <a:endParaRPr lang="en-US" sz="2000" b="1" dirty="0" smtClean="0"/>
          </a:p>
          <a:p>
            <a:pPr marL="400050" indent="-400050" algn="just"/>
            <a:r>
              <a:rPr lang="en-US" sz="2000" b="1" dirty="0" err="1" smtClean="0"/>
              <a:t>i</a:t>
            </a:r>
            <a:r>
              <a:rPr lang="en-US" sz="2000" b="1" dirty="0" smtClean="0"/>
              <a:t>) Insertion Anomalies: </a:t>
            </a:r>
            <a:r>
              <a:rPr lang="en-US" sz="2000" dirty="0"/>
              <a:t>Insertion anomalies can be differentiated into two types,</a:t>
            </a:r>
          </a:p>
          <a:p>
            <a:pPr algn="just"/>
            <a:r>
              <a:rPr lang="en-US" sz="2000" dirty="0"/>
              <a:t>illustrated by the following examples based on the EMP_DEPT relation</a:t>
            </a:r>
            <a:r>
              <a:rPr lang="en-US" sz="2000" dirty="0" smtClean="0"/>
              <a:t>:</a:t>
            </a:r>
          </a:p>
          <a:p>
            <a:pPr algn="just"/>
            <a:endParaRPr lang="en-US" sz="2000" dirty="0" smtClean="0"/>
          </a:p>
          <a:p>
            <a:pPr algn="just">
              <a:buFont typeface="Wingdings" pitchFamily="2" charset="2"/>
              <a:buChar char="Ø"/>
            </a:pPr>
            <a:r>
              <a:rPr lang="en-US" sz="2000" dirty="0" smtClean="0"/>
              <a:t>Considering the relation EMP_DEPT(</a:t>
            </a:r>
            <a:r>
              <a:rPr lang="en-US" sz="2000" u="sng" dirty="0" smtClean="0"/>
              <a:t>SSN, </a:t>
            </a:r>
            <a:r>
              <a:rPr lang="en-US" sz="2000" dirty="0" err="1" smtClean="0"/>
              <a:t>Ename</a:t>
            </a:r>
            <a:r>
              <a:rPr lang="en-US" sz="2000" dirty="0" smtClean="0"/>
              <a:t>, </a:t>
            </a:r>
            <a:r>
              <a:rPr lang="en-US" sz="2000" dirty="0" err="1" smtClean="0"/>
              <a:t>Bdate</a:t>
            </a:r>
            <a:r>
              <a:rPr lang="en-US" sz="2000" dirty="0" smtClean="0"/>
              <a:t>, </a:t>
            </a:r>
            <a:r>
              <a:rPr lang="en-US" sz="2000" dirty="0" err="1" smtClean="0"/>
              <a:t>Addr</a:t>
            </a:r>
            <a:r>
              <a:rPr lang="en-US" sz="2000" dirty="0" smtClean="0"/>
              <a:t>, </a:t>
            </a:r>
            <a:r>
              <a:rPr lang="en-US" sz="2000" dirty="0" err="1" smtClean="0"/>
              <a:t>Dno</a:t>
            </a:r>
            <a:r>
              <a:rPr lang="en-US" sz="2000" dirty="0" smtClean="0"/>
              <a:t>, </a:t>
            </a:r>
            <a:r>
              <a:rPr lang="en-US" sz="2000" dirty="0" err="1" smtClean="0"/>
              <a:t>Dname</a:t>
            </a:r>
            <a:r>
              <a:rPr lang="en-US" sz="2000" dirty="0" smtClean="0"/>
              <a:t>, </a:t>
            </a:r>
            <a:r>
              <a:rPr lang="en-US" sz="2000" dirty="0" err="1" smtClean="0"/>
              <a:t>Dmgrssn</a:t>
            </a:r>
            <a:r>
              <a:rPr lang="en-US" sz="2000" dirty="0" smtClean="0"/>
              <a:t>) &amp; the relation EMP_PROJ(</a:t>
            </a:r>
            <a:r>
              <a:rPr lang="en-US" sz="2000" u="sng" dirty="0" err="1" smtClean="0"/>
              <a:t>SSN,Pno</a:t>
            </a:r>
            <a:r>
              <a:rPr lang="en-US" sz="2000" u="sng" dirty="0" smtClean="0"/>
              <a:t>,</a:t>
            </a:r>
            <a:r>
              <a:rPr lang="en-US" sz="2000" dirty="0" smtClean="0"/>
              <a:t> Hrs, </a:t>
            </a:r>
            <a:r>
              <a:rPr lang="en-US" sz="2000" dirty="0" err="1" smtClean="0"/>
              <a:t>Ename,Pname</a:t>
            </a:r>
            <a:r>
              <a:rPr lang="en-US" sz="2000" dirty="0" smtClean="0"/>
              <a:t>), it is difficult to insert a new department that has no employees. The only way to do this is to place NULL values in the attribute for employee.</a:t>
            </a:r>
          </a:p>
          <a:p>
            <a:pPr algn="just">
              <a:buFont typeface="Wingdings" pitchFamily="2" charset="2"/>
              <a:buChar char="Ø"/>
            </a:pPr>
            <a:endParaRPr lang="en-US" sz="2000" dirty="0" smtClean="0"/>
          </a:p>
          <a:p>
            <a:pPr algn="just">
              <a:buFont typeface="Wingdings" pitchFamily="2" charset="2"/>
              <a:buChar char="Ø"/>
            </a:pPr>
            <a:r>
              <a:rPr lang="en-US" sz="2000" dirty="0" smtClean="0"/>
              <a:t>It is not possible to insert employee details for an employee who has not been assigned to any department. In such a case, we have to include NULL values</a:t>
            </a:r>
            <a:r>
              <a:rPr lang="en-US" sz="2000" dirty="0" smtClean="0"/>
              <a:t>.</a:t>
            </a:r>
            <a:endParaRPr lang="en-US"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a:t>Informal Design </a:t>
            </a:r>
            <a:r>
              <a:rPr lang="en-US" sz="2800" b="1" dirty="0" smtClean="0"/>
              <a:t>Guidelines for </a:t>
            </a:r>
            <a:r>
              <a:rPr lang="en-US" sz="2800" b="1" dirty="0"/>
              <a:t>Relation Schemas</a:t>
            </a:r>
            <a:endParaRPr kumimoji="0" lang="en-US" sz="28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685800"/>
            <a:ext cx="8686800" cy="6247864"/>
          </a:xfrm>
          <a:prstGeom prst="rect">
            <a:avLst/>
          </a:prstGeom>
        </p:spPr>
        <p:txBody>
          <a:bodyPr wrap="square">
            <a:spAutoFit/>
          </a:bodyPr>
          <a:lstStyle/>
          <a:p>
            <a:pPr algn="just"/>
            <a:r>
              <a:rPr lang="en-US" sz="2000" b="1" dirty="0" smtClean="0"/>
              <a:t>ii) Deletion Anomalies:</a:t>
            </a:r>
            <a:r>
              <a:rPr lang="en-US" sz="2000" dirty="0" smtClean="0"/>
              <a:t> This anomaly occurs if we delete from EMP_DEPT an employee tuple that happens to represent the last employee working for a particular department, the information concerning that department is also lost inadvertently from the database.</a:t>
            </a:r>
          </a:p>
          <a:p>
            <a:pPr algn="just"/>
            <a:endParaRPr lang="en-US" sz="2000" b="1" dirty="0" smtClean="0"/>
          </a:p>
          <a:p>
            <a:pPr algn="just"/>
            <a:r>
              <a:rPr lang="en-US" sz="2000" b="1" dirty="0" smtClean="0"/>
              <a:t>iii) Modification Anomalies: </a:t>
            </a:r>
            <a:r>
              <a:rPr lang="en-US" sz="2000" dirty="0" smtClean="0"/>
              <a:t>In EMP_DEPT, if we change the value of one of the attributes of a particular department—say, the manager of department 5—we must update the tuples of </a:t>
            </a:r>
            <a:r>
              <a:rPr lang="en-US" sz="2000" i="1" dirty="0" smtClean="0"/>
              <a:t>all employees who work in that department; otherwise, the </a:t>
            </a:r>
            <a:r>
              <a:rPr lang="en-US" sz="2000" dirty="0" smtClean="0"/>
              <a:t>database will become inconsistent. If we fail to update some tuples, the same department will be shown to have two different values for manager in different employee tuples, which would be wrong</a:t>
            </a:r>
          </a:p>
          <a:p>
            <a:pPr algn="just"/>
            <a:endParaRPr lang="en-US" sz="2000" b="1" dirty="0"/>
          </a:p>
          <a:p>
            <a:pPr algn="just"/>
            <a:r>
              <a:rPr lang="en-US" sz="2000" dirty="0"/>
              <a:t>It is easy to see that these three anomalies are undesirable and </a:t>
            </a:r>
            <a:r>
              <a:rPr lang="en-US" sz="2000" dirty="0" smtClean="0"/>
              <a:t>cause difficulties to maintain </a:t>
            </a:r>
            <a:r>
              <a:rPr lang="en-US" sz="2000" dirty="0"/>
              <a:t>consistency of data as well as require unnecessary updates that can </a:t>
            </a:r>
            <a:r>
              <a:rPr lang="en-US" sz="2000" dirty="0" smtClean="0"/>
              <a:t>be avoided</a:t>
            </a:r>
            <a:r>
              <a:rPr lang="en-US" sz="2000" dirty="0"/>
              <a:t>; hence, we can state the next guideline as follows.</a:t>
            </a:r>
            <a:endParaRPr lang="en-US" sz="2000" b="1" dirty="0" smtClean="0"/>
          </a:p>
          <a:p>
            <a:pPr algn="just"/>
            <a:endParaRPr lang="en-US" sz="2000" b="1" dirty="0" smtClean="0"/>
          </a:p>
          <a:p>
            <a:pPr algn="just"/>
            <a:r>
              <a:rPr lang="en-US" sz="2000" b="1" i="1" dirty="0" smtClean="0"/>
              <a:t>Guideline 2: Design </a:t>
            </a:r>
            <a:r>
              <a:rPr lang="en-US" sz="2000" b="1" i="1" dirty="0"/>
              <a:t>the base relation schemas so that no insertion, deletion, </a:t>
            </a:r>
            <a:r>
              <a:rPr lang="en-US" sz="2000" b="1" i="1" dirty="0" smtClean="0"/>
              <a:t>or modification </a:t>
            </a:r>
            <a:r>
              <a:rPr lang="en-US" sz="2000" b="1" i="1" dirty="0"/>
              <a:t>anomalies are present in the relations. If any anomalies are </a:t>
            </a:r>
            <a:r>
              <a:rPr lang="en-US" sz="2000" b="1" i="1" dirty="0" err="1" smtClean="0"/>
              <a:t>present,note</a:t>
            </a:r>
            <a:r>
              <a:rPr lang="en-US" sz="2000" b="1" i="1" dirty="0" smtClean="0"/>
              <a:t> </a:t>
            </a:r>
            <a:r>
              <a:rPr lang="en-US" sz="2000" b="1" i="1" dirty="0"/>
              <a:t>them clearly and make sure that the programs that update the database </a:t>
            </a:r>
            <a:r>
              <a:rPr lang="en-US" sz="2000" b="1" i="1" dirty="0" smtClean="0"/>
              <a:t>will operate </a:t>
            </a:r>
            <a:r>
              <a:rPr lang="en-US" sz="2000" b="1" i="1" dirty="0"/>
              <a:t>correctly</a:t>
            </a:r>
            <a:r>
              <a:rPr lang="en-US" sz="2000" b="1" i="1" dirty="0" smtClean="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a:t>Informal Design </a:t>
            </a:r>
            <a:r>
              <a:rPr lang="en-US" sz="2800" b="1" dirty="0" smtClean="0"/>
              <a:t>Guidelines for </a:t>
            </a:r>
            <a:r>
              <a:rPr lang="en-US" sz="2800" b="1" dirty="0"/>
              <a:t>Relation Schemas</a:t>
            </a:r>
            <a:endParaRPr kumimoji="0" lang="en-US" sz="28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685800"/>
            <a:ext cx="8686800" cy="6247864"/>
          </a:xfrm>
          <a:prstGeom prst="rect">
            <a:avLst/>
          </a:prstGeom>
        </p:spPr>
        <p:txBody>
          <a:bodyPr wrap="square">
            <a:spAutoFit/>
          </a:bodyPr>
          <a:lstStyle/>
          <a:p>
            <a:pPr algn="just"/>
            <a:r>
              <a:rPr lang="en-US" sz="2000" b="1" dirty="0" smtClean="0"/>
              <a:t>c) NULL </a:t>
            </a:r>
            <a:r>
              <a:rPr lang="en-US" sz="2000" b="1" dirty="0"/>
              <a:t>Values in </a:t>
            </a:r>
            <a:r>
              <a:rPr lang="en-US" sz="2000" b="1" dirty="0" smtClean="0"/>
              <a:t>Tuples: </a:t>
            </a:r>
            <a:r>
              <a:rPr lang="en-US" sz="2000" dirty="0"/>
              <a:t>If many of the attributes do not apply to all tuples in the relation, we end </a:t>
            </a:r>
            <a:r>
              <a:rPr lang="en-US" sz="2000" dirty="0" smtClean="0"/>
              <a:t>up with </a:t>
            </a:r>
            <a:r>
              <a:rPr lang="en-US" sz="2000" dirty="0"/>
              <a:t>many NULLs in those tuples. This can waste space at the </a:t>
            </a:r>
            <a:r>
              <a:rPr lang="en-US" sz="2000" dirty="0" smtClean="0"/>
              <a:t>storage </a:t>
            </a:r>
            <a:r>
              <a:rPr lang="en-US" sz="2000" dirty="0"/>
              <a:t>level and </a:t>
            </a:r>
            <a:r>
              <a:rPr lang="en-US" sz="2000" dirty="0" smtClean="0"/>
              <a:t>may also </a:t>
            </a:r>
            <a:r>
              <a:rPr lang="en-US" sz="2000" dirty="0"/>
              <a:t>lead to problems with understanding the meaning of the </a:t>
            </a:r>
            <a:r>
              <a:rPr lang="en-US" sz="2000" dirty="0" smtClean="0"/>
              <a:t>attributes.</a:t>
            </a:r>
            <a:r>
              <a:rPr lang="en-US" sz="2000" dirty="0"/>
              <a:t> Another problem with NULLs is </a:t>
            </a:r>
            <a:r>
              <a:rPr lang="en-US" sz="2000" dirty="0" smtClean="0"/>
              <a:t>how to </a:t>
            </a:r>
            <a:r>
              <a:rPr lang="en-US" sz="2000" dirty="0"/>
              <a:t>account for them when aggregate operations such as COUNT or SUM are </a:t>
            </a:r>
            <a:r>
              <a:rPr lang="en-US" sz="2000" dirty="0" smtClean="0"/>
              <a:t>applied. SELECT </a:t>
            </a:r>
            <a:r>
              <a:rPr lang="en-US" sz="2000" dirty="0"/>
              <a:t>and JOIN operations involve </a:t>
            </a:r>
            <a:r>
              <a:rPr lang="en-US" sz="2000" dirty="0" smtClean="0"/>
              <a:t>comparisons, </a:t>
            </a:r>
            <a:r>
              <a:rPr lang="en-US" sz="2000" dirty="0"/>
              <a:t>if NULL values are present, </a:t>
            </a:r>
            <a:r>
              <a:rPr lang="en-US" sz="2000" dirty="0" smtClean="0"/>
              <a:t>the results </a:t>
            </a:r>
            <a:r>
              <a:rPr lang="en-US" sz="2000" dirty="0"/>
              <a:t>may become </a:t>
            </a:r>
            <a:r>
              <a:rPr lang="en-US" sz="2000" dirty="0" smtClean="0"/>
              <a:t>unpredictable. </a:t>
            </a:r>
            <a:r>
              <a:rPr lang="en-US" sz="2000" dirty="0"/>
              <a:t>NULLs can have multiple </a:t>
            </a:r>
            <a:r>
              <a:rPr lang="en-US" sz="2000" dirty="0" smtClean="0"/>
              <a:t>interpretations, such </a:t>
            </a:r>
            <a:r>
              <a:rPr lang="en-US" sz="2000" dirty="0"/>
              <a:t>as the following:</a:t>
            </a:r>
          </a:p>
          <a:p>
            <a:pPr algn="just"/>
            <a:r>
              <a:rPr lang="en-US" sz="2000" dirty="0"/>
              <a:t>■ The attribute </a:t>
            </a:r>
            <a:r>
              <a:rPr lang="en-US" sz="2000" i="1" dirty="0"/>
              <a:t>does not apply to this tuple. For example, Visa_status may </a:t>
            </a:r>
            <a:r>
              <a:rPr lang="en-US" sz="2000" i="1" dirty="0" smtClean="0"/>
              <a:t>not </a:t>
            </a:r>
            <a:r>
              <a:rPr lang="en-US" sz="2000" dirty="0" smtClean="0"/>
              <a:t>apply </a:t>
            </a:r>
            <a:r>
              <a:rPr lang="en-US" sz="2000" dirty="0"/>
              <a:t>to U.S. students.</a:t>
            </a:r>
          </a:p>
          <a:p>
            <a:pPr algn="just"/>
            <a:r>
              <a:rPr lang="en-US" sz="2000" dirty="0"/>
              <a:t>■ The attribute value for this tuple is </a:t>
            </a:r>
            <a:r>
              <a:rPr lang="en-US" sz="2000" i="1" dirty="0"/>
              <a:t>unknown. For example, the </a:t>
            </a:r>
            <a:r>
              <a:rPr lang="en-US" sz="2000" i="1" dirty="0" smtClean="0"/>
              <a:t>Date_of_birth </a:t>
            </a:r>
            <a:r>
              <a:rPr lang="en-US" sz="2000" dirty="0" smtClean="0"/>
              <a:t>may </a:t>
            </a:r>
            <a:r>
              <a:rPr lang="en-US" sz="2000" dirty="0"/>
              <a:t>be unknown for an employee.</a:t>
            </a:r>
          </a:p>
          <a:p>
            <a:pPr algn="just"/>
            <a:r>
              <a:rPr lang="en-US" sz="2000" dirty="0"/>
              <a:t>■ The value is </a:t>
            </a:r>
            <a:r>
              <a:rPr lang="en-US" sz="2000" i="1" dirty="0"/>
              <a:t>known but absent; that is, it has not been recorded yet. </a:t>
            </a:r>
            <a:r>
              <a:rPr lang="en-US" sz="2000" i="1" dirty="0" smtClean="0"/>
              <a:t>For </a:t>
            </a:r>
            <a:r>
              <a:rPr lang="en-US" sz="2000" dirty="0" smtClean="0"/>
              <a:t>example</a:t>
            </a:r>
            <a:r>
              <a:rPr lang="en-US" sz="2000" dirty="0"/>
              <a:t>, the Home_Phone_Number for an employee may exist, but may </a:t>
            </a:r>
            <a:r>
              <a:rPr lang="en-US" sz="2000" dirty="0" smtClean="0"/>
              <a:t>not be </a:t>
            </a:r>
            <a:r>
              <a:rPr lang="en-US" sz="2000" dirty="0"/>
              <a:t>available and </a:t>
            </a:r>
            <a:r>
              <a:rPr lang="en-US" sz="2000" dirty="0" smtClean="0"/>
              <a:t>recorded </a:t>
            </a:r>
            <a:r>
              <a:rPr lang="en-US" sz="2000" dirty="0"/>
              <a:t>yet</a:t>
            </a:r>
            <a:r>
              <a:rPr lang="en-US" sz="2000" dirty="0" smtClean="0"/>
              <a:t>.</a:t>
            </a:r>
          </a:p>
          <a:p>
            <a:pPr algn="just"/>
            <a:endParaRPr lang="en-US" sz="2000" b="1" dirty="0"/>
          </a:p>
          <a:p>
            <a:pPr algn="just"/>
            <a:r>
              <a:rPr lang="en-US" sz="2000" b="1" i="1" dirty="0"/>
              <a:t>Guideline 3. As far as possible, avoid placing attributes in a base relation </a:t>
            </a:r>
            <a:r>
              <a:rPr lang="en-US" sz="2000" b="1" i="1" dirty="0" smtClean="0"/>
              <a:t>whose values </a:t>
            </a:r>
            <a:r>
              <a:rPr lang="en-US" sz="2000" b="1" i="1" dirty="0"/>
              <a:t>may frequently be NULL. If NULLs are unavoidable, make sure that they </a:t>
            </a:r>
            <a:r>
              <a:rPr lang="en-US" sz="2000" b="1" i="1" dirty="0" smtClean="0"/>
              <a:t>apply in </a:t>
            </a:r>
            <a:r>
              <a:rPr lang="en-US" sz="2000" b="1" i="1" dirty="0"/>
              <a:t>exceptional cases only and do not apply to a majority of tuples in the relation.</a:t>
            </a:r>
            <a:endParaRPr lang="en-US" sz="2000" b="1" i="1"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a:t>Informal Design </a:t>
            </a:r>
            <a:r>
              <a:rPr lang="en-US" sz="2800" b="1" dirty="0" smtClean="0"/>
              <a:t>Guidelines for </a:t>
            </a:r>
            <a:r>
              <a:rPr lang="en-US" sz="2800" b="1" dirty="0"/>
              <a:t>Relation Schemas</a:t>
            </a:r>
            <a:endParaRPr kumimoji="0" lang="en-US" sz="28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685800"/>
            <a:ext cx="8686800" cy="5940088"/>
          </a:xfrm>
          <a:prstGeom prst="rect">
            <a:avLst/>
          </a:prstGeom>
        </p:spPr>
        <p:txBody>
          <a:bodyPr wrap="square">
            <a:spAutoFit/>
          </a:bodyPr>
          <a:lstStyle/>
          <a:p>
            <a:pPr algn="just"/>
            <a:r>
              <a:rPr lang="en-US" sz="2000" b="1" dirty="0"/>
              <a:t>d</a:t>
            </a:r>
            <a:r>
              <a:rPr lang="en-US" sz="2000" b="1" dirty="0" smtClean="0"/>
              <a:t>) Disallowing the possibility of generating Spurious </a:t>
            </a:r>
            <a:r>
              <a:rPr lang="en-US" sz="2000" b="1" dirty="0"/>
              <a:t>Tuples</a:t>
            </a:r>
            <a:r>
              <a:rPr lang="en-US" sz="2000" b="1" dirty="0" smtClean="0"/>
              <a:t>:</a:t>
            </a:r>
          </a:p>
          <a:p>
            <a:pPr algn="just"/>
            <a:r>
              <a:rPr lang="en-US" sz="2000" dirty="0"/>
              <a:t>Consider the two relation schemas EMP_LOCS and EMP_PROJ1 </a:t>
            </a:r>
            <a:r>
              <a:rPr lang="en-US" sz="2000" dirty="0" smtClean="0"/>
              <a:t>which </a:t>
            </a:r>
            <a:r>
              <a:rPr lang="en-US" sz="2000" dirty="0"/>
              <a:t>can be used </a:t>
            </a:r>
            <a:r>
              <a:rPr lang="en-US" sz="2000" dirty="0" smtClean="0"/>
              <a:t>instead </a:t>
            </a:r>
            <a:r>
              <a:rPr lang="en-US" sz="2000" dirty="0"/>
              <a:t>of the single EMP_PROJ </a:t>
            </a:r>
            <a:r>
              <a:rPr lang="en-US" sz="2000" dirty="0" smtClean="0"/>
              <a:t>relation.</a:t>
            </a:r>
          </a:p>
          <a:p>
            <a:pPr algn="just"/>
            <a:endParaRPr lang="en-US" sz="2000" dirty="0"/>
          </a:p>
          <a:p>
            <a:pPr algn="just"/>
            <a:endParaRPr lang="en-US" sz="2000" dirty="0" smtClean="0"/>
          </a:p>
          <a:p>
            <a:pPr algn="just"/>
            <a:endParaRPr lang="en-US" sz="2000" dirty="0"/>
          </a:p>
          <a:p>
            <a:pPr algn="just"/>
            <a:endParaRPr lang="en-US" sz="2000" dirty="0" smtClean="0"/>
          </a:p>
          <a:p>
            <a:pPr algn="just"/>
            <a:r>
              <a:rPr lang="en-US" sz="2000" dirty="0" smtClean="0"/>
              <a:t>Joining </a:t>
            </a:r>
            <a:r>
              <a:rPr lang="en-US" sz="2000" dirty="0" smtClean="0"/>
              <a:t>the above </a:t>
            </a:r>
            <a:r>
              <a:rPr lang="en-US" sz="2000" dirty="0" smtClean="0"/>
              <a:t>two </a:t>
            </a:r>
            <a:r>
              <a:rPr lang="en-US" sz="2000" dirty="0" smtClean="0"/>
              <a:t>relations using natural join, is going to result in generation of some extra spurious tuples which amounts to incorrect information. This is because, in this case, </a:t>
            </a:r>
            <a:r>
              <a:rPr lang="en-US" sz="2000" dirty="0" err="1" smtClean="0"/>
              <a:t>Plocation</a:t>
            </a:r>
            <a:r>
              <a:rPr lang="en-US" sz="2000" dirty="0" smtClean="0"/>
              <a:t> is the common attribute relating EMP_LOCS &amp; EMP_PROJ1, which is neither a primary key nor a foreign key. </a:t>
            </a:r>
          </a:p>
          <a:p>
            <a:pPr algn="just"/>
            <a:endParaRPr lang="en-US" sz="2000" dirty="0"/>
          </a:p>
          <a:p>
            <a:pPr algn="just"/>
            <a:r>
              <a:rPr lang="en-US" sz="2000" b="1" i="1" dirty="0"/>
              <a:t>Guideline 4. Design relation schemas so that they can be joined with </a:t>
            </a:r>
            <a:r>
              <a:rPr lang="en-US" sz="2000" b="1" i="1" dirty="0" smtClean="0"/>
              <a:t>equality conditions </a:t>
            </a:r>
            <a:r>
              <a:rPr lang="en-US" sz="2000" b="1" i="1" dirty="0"/>
              <a:t>on attributes that are appropriately related (primary key, foreign </a:t>
            </a:r>
            <a:r>
              <a:rPr lang="en-US" sz="2000" b="1" i="1" dirty="0" smtClean="0"/>
              <a:t>key) pairs </a:t>
            </a:r>
            <a:r>
              <a:rPr lang="en-US" sz="2000" b="1" i="1" dirty="0"/>
              <a:t>in a way that guarantees that no spurious tuples are generated. Avoid </a:t>
            </a:r>
            <a:r>
              <a:rPr lang="en-US" sz="2000" b="1" i="1" dirty="0" smtClean="0"/>
              <a:t>relations that </a:t>
            </a:r>
            <a:r>
              <a:rPr lang="en-US" sz="2000" b="1" i="1" dirty="0"/>
              <a:t>contain matching attributes that are not (foreign key, primary key) </a:t>
            </a:r>
            <a:r>
              <a:rPr lang="en-US" sz="2000" b="1" i="1" dirty="0" smtClean="0"/>
              <a:t>combinations because </a:t>
            </a:r>
            <a:r>
              <a:rPr lang="en-US" sz="2000" b="1" i="1" dirty="0"/>
              <a:t>joining on such attributes may produce spurious tuples</a:t>
            </a:r>
            <a:r>
              <a:rPr lang="en-US" sz="2000" b="1" i="1" dirty="0" smtClean="0"/>
              <a:t>.</a:t>
            </a:r>
            <a:endParaRPr lang="en-US" sz="2000" b="1" i="1" dirty="0" smtClean="0"/>
          </a:p>
        </p:txBody>
      </p:sp>
      <p:pic>
        <p:nvPicPr>
          <p:cNvPr id="2051" name="Picture 3"/>
          <p:cNvPicPr>
            <a:picLocks noChangeAspect="1" noChangeArrowheads="1"/>
          </p:cNvPicPr>
          <p:nvPr/>
        </p:nvPicPr>
        <p:blipFill>
          <a:blip r:embed="rId2"/>
          <a:srcRect/>
          <a:stretch>
            <a:fillRect/>
          </a:stretch>
        </p:blipFill>
        <p:spPr bwMode="auto">
          <a:xfrm>
            <a:off x="3429000" y="1905000"/>
            <a:ext cx="4008582" cy="6858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t="12500"/>
          <a:stretch>
            <a:fillRect/>
          </a:stretch>
        </p:blipFill>
        <p:spPr bwMode="auto">
          <a:xfrm>
            <a:off x="457200" y="1905000"/>
            <a:ext cx="2819400" cy="6858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smtClean="0"/>
              <a:t>Functional Dependencies</a:t>
            </a:r>
            <a:endParaRPr kumimoji="0" lang="en-US" sz="28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685800"/>
            <a:ext cx="8686800" cy="5940088"/>
          </a:xfrm>
          <a:prstGeom prst="rect">
            <a:avLst/>
          </a:prstGeom>
        </p:spPr>
        <p:txBody>
          <a:bodyPr wrap="square">
            <a:spAutoFit/>
          </a:bodyPr>
          <a:lstStyle/>
          <a:p>
            <a:pPr algn="just"/>
            <a:r>
              <a:rPr lang="en-US" sz="2000" b="1" dirty="0" smtClean="0"/>
              <a:t>Definition of Functional Dependency</a:t>
            </a:r>
            <a:r>
              <a:rPr lang="en-US" sz="2000" dirty="0" smtClean="0"/>
              <a:t>: A functional dependency is a constraint between two sets of attributes from the database. </a:t>
            </a:r>
          </a:p>
          <a:p>
            <a:pPr algn="just"/>
            <a:r>
              <a:rPr lang="en-US" sz="2000" dirty="0" smtClean="0"/>
              <a:t>	A </a:t>
            </a:r>
            <a:r>
              <a:rPr lang="en-US" sz="2000" b="1" dirty="0" smtClean="0"/>
              <a:t>functional dependency</a:t>
            </a:r>
            <a:r>
              <a:rPr lang="en-US" sz="2000" dirty="0" smtClean="0"/>
              <a:t>, denoted by X → Y, between two sets of attributes X and Y that are subsets of R specifies a constraint on the possible tuples that can form a relation state r of R. The constraint is that, for any two tuples t1 and t2 in r that have t1[X] = t2[X], they must also have t1[Y] = t2[Y].</a:t>
            </a:r>
          </a:p>
          <a:p>
            <a:pPr algn="just">
              <a:buFont typeface="Wingdings" pitchFamily="2" charset="2"/>
              <a:buChar char="q"/>
            </a:pPr>
            <a:r>
              <a:rPr lang="en-US" sz="2000" dirty="0" smtClean="0"/>
              <a:t> This means that the values of the Y component of a tuple in r depend on, or are determined by, the values of the X component; alternatively, the values of the X component of a tuple uniquely (or functionally) determine the values of the Y component.</a:t>
            </a:r>
          </a:p>
          <a:p>
            <a:pPr algn="just">
              <a:buFont typeface="Wingdings" pitchFamily="2" charset="2"/>
              <a:buChar char="q"/>
            </a:pPr>
            <a:r>
              <a:rPr lang="en-US" sz="2000" dirty="0" smtClean="0"/>
              <a:t> We also say that there is a functional dependency from X to Y, or that Y is functionally dependent on X. The abbreviation for functional dependency is FD.</a:t>
            </a:r>
          </a:p>
          <a:p>
            <a:pPr algn="just">
              <a:buFont typeface="Wingdings" pitchFamily="2" charset="2"/>
              <a:buChar char="q"/>
            </a:pPr>
            <a:r>
              <a:rPr lang="en-US" sz="2000" dirty="0" smtClean="0"/>
              <a:t> The set of attributes X is called the left-hand side of the FD, and Y is called the right-hand side.</a:t>
            </a:r>
          </a:p>
          <a:p>
            <a:pPr algn="just"/>
            <a:r>
              <a:rPr lang="en-US" sz="2000" dirty="0" smtClean="0"/>
              <a:t>Consider the relation schema EMP_PROJ,  from the semantics of the attributes and the relation, we know that the following functional dependencies should hold: 		a. </a:t>
            </a:r>
            <a:r>
              <a:rPr lang="en-US" sz="2000" dirty="0" err="1" smtClean="0"/>
              <a:t>Ssn</a:t>
            </a:r>
            <a:r>
              <a:rPr lang="en-US" sz="2000" dirty="0" smtClean="0"/>
              <a:t> → </a:t>
            </a:r>
            <a:r>
              <a:rPr lang="en-US" sz="2000" dirty="0" err="1" smtClean="0"/>
              <a:t>Ename</a:t>
            </a:r>
            <a:endParaRPr lang="en-US" sz="2000" dirty="0" smtClean="0"/>
          </a:p>
          <a:p>
            <a:pPr algn="just"/>
            <a:r>
              <a:rPr lang="en-US" sz="2000" dirty="0" smtClean="0"/>
              <a:t>		b. </a:t>
            </a:r>
            <a:r>
              <a:rPr lang="en-US" sz="2000" dirty="0" err="1" smtClean="0"/>
              <a:t>Pnumber</a:t>
            </a:r>
            <a:r>
              <a:rPr lang="en-US" sz="2000" dirty="0" smtClean="0"/>
              <a:t> → {</a:t>
            </a:r>
            <a:r>
              <a:rPr lang="en-US" sz="2000" dirty="0" err="1" smtClean="0"/>
              <a:t>Pname</a:t>
            </a:r>
            <a:r>
              <a:rPr lang="en-US" sz="2000" dirty="0" smtClean="0"/>
              <a:t>, </a:t>
            </a:r>
            <a:r>
              <a:rPr lang="en-US" sz="2000" dirty="0" err="1" smtClean="0"/>
              <a:t>Plocation</a:t>
            </a:r>
            <a:r>
              <a:rPr lang="en-US" sz="2000" dirty="0" smtClean="0"/>
              <a:t>}</a:t>
            </a:r>
          </a:p>
          <a:p>
            <a:pPr algn="just"/>
            <a:r>
              <a:rPr lang="en-US" sz="2000" dirty="0" smtClean="0"/>
              <a:t>		c. {</a:t>
            </a:r>
            <a:r>
              <a:rPr lang="en-US" sz="2000" dirty="0" err="1" smtClean="0"/>
              <a:t>Ssn</a:t>
            </a:r>
            <a:r>
              <a:rPr lang="en-US" sz="2000" dirty="0" smtClean="0"/>
              <a:t>, </a:t>
            </a:r>
            <a:r>
              <a:rPr lang="en-US" sz="2000" dirty="0" err="1" smtClean="0"/>
              <a:t>Pnumber</a:t>
            </a:r>
            <a:r>
              <a:rPr lang="en-US" sz="2000" dirty="0" smtClean="0"/>
              <a:t>} → Hours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686800" cy="457200"/>
          </a:xfrm>
          <a:prstGeom prst="rect">
            <a:avLst/>
          </a:prstGeom>
        </p:spPr>
        <p:txBody>
          <a:bodyPr>
            <a:noAutofit/>
          </a:bodyPr>
          <a:lstStyle/>
          <a:p>
            <a:pPr algn="ctr"/>
            <a:r>
              <a:rPr lang="en-US" sz="2800" b="1" dirty="0" smtClean="0"/>
              <a:t>Inference Rules for Functional Dependencies</a:t>
            </a:r>
            <a:endParaRPr kumimoji="0" lang="en-US" sz="2800" b="0" i="0" u="none" strike="noStrike" kern="1200" cap="all" spc="0" normalizeH="0" baseline="0" noProof="0" dirty="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 name="Rectangle 2"/>
          <p:cNvSpPr/>
          <p:nvPr/>
        </p:nvSpPr>
        <p:spPr>
          <a:xfrm>
            <a:off x="228600" y="685800"/>
            <a:ext cx="8686800" cy="5324535"/>
          </a:xfrm>
          <a:prstGeom prst="rect">
            <a:avLst/>
          </a:prstGeom>
        </p:spPr>
        <p:txBody>
          <a:bodyPr wrap="square">
            <a:spAutoFit/>
          </a:bodyPr>
          <a:lstStyle/>
          <a:p>
            <a:pPr algn="just"/>
            <a:r>
              <a:rPr lang="en-US" sz="2000" b="1" dirty="0" smtClean="0"/>
              <a:t>Definition: </a:t>
            </a:r>
            <a:r>
              <a:rPr lang="en-US" sz="2000" dirty="0" smtClean="0"/>
              <a:t>An FD </a:t>
            </a:r>
            <a:r>
              <a:rPr lang="en-US" sz="2000" i="1" dirty="0" smtClean="0"/>
              <a:t>X → Y is </a:t>
            </a:r>
            <a:r>
              <a:rPr lang="en-US" sz="2000" b="1" i="1" dirty="0" smtClean="0"/>
              <a:t>inferred </a:t>
            </a:r>
            <a:r>
              <a:rPr lang="en-US" sz="2000" i="1" dirty="0" smtClean="0"/>
              <a:t>from</a:t>
            </a:r>
            <a:r>
              <a:rPr lang="en-US" sz="2000" b="1" i="1" dirty="0" smtClean="0"/>
              <a:t> or implied </a:t>
            </a:r>
            <a:r>
              <a:rPr lang="en-US" sz="2000" i="1" dirty="0" smtClean="0"/>
              <a:t>by a set of dependencies F specified on R if X → Y holds in every legal relation state r of R; that is, whenever r satisfies all the dependencies in F, X → Y also holds in r.</a:t>
            </a:r>
          </a:p>
          <a:p>
            <a:pPr algn="just"/>
            <a:endParaRPr lang="en-US" sz="2000" b="1" i="1" dirty="0" smtClean="0"/>
          </a:p>
          <a:p>
            <a:pPr algn="just"/>
            <a:r>
              <a:rPr lang="en-US" sz="2000" b="1" i="1" dirty="0" smtClean="0"/>
              <a:t>Informal</a:t>
            </a:r>
            <a:r>
              <a:rPr lang="en-US" sz="2000" i="1" dirty="0" smtClean="0"/>
              <a:t> </a:t>
            </a:r>
            <a:r>
              <a:rPr lang="en-US" sz="2000" b="1" dirty="0" smtClean="0"/>
              <a:t>Definition. </a:t>
            </a:r>
            <a:r>
              <a:rPr lang="en-US" sz="2000" dirty="0" smtClean="0"/>
              <a:t>Formally, the set of all dependencies that include </a:t>
            </a:r>
            <a:r>
              <a:rPr lang="en-US" sz="2000" i="1" dirty="0" smtClean="0"/>
              <a:t>F as well as all </a:t>
            </a:r>
            <a:r>
              <a:rPr lang="en-US" sz="2000" dirty="0" smtClean="0"/>
              <a:t>dependencies that can be inferred from </a:t>
            </a:r>
            <a:r>
              <a:rPr lang="en-US" sz="2000" i="1" dirty="0" smtClean="0"/>
              <a:t>F is called the closure of F; it is denoted </a:t>
            </a:r>
            <a:r>
              <a:rPr lang="en-US" sz="2000" dirty="0" smtClean="0"/>
              <a:t>by </a:t>
            </a:r>
            <a:r>
              <a:rPr lang="en-US" sz="2000" i="1" dirty="0" smtClean="0"/>
              <a:t>F+.</a:t>
            </a:r>
            <a:endParaRPr lang="en-US" sz="2000" dirty="0" smtClean="0"/>
          </a:p>
          <a:p>
            <a:pPr algn="just"/>
            <a:endParaRPr lang="en-US" sz="2000" dirty="0" smtClean="0"/>
          </a:p>
          <a:p>
            <a:r>
              <a:rPr lang="en-US" sz="2000" dirty="0" smtClean="0"/>
              <a:t>For example, suppose that we specify the following set </a:t>
            </a:r>
            <a:r>
              <a:rPr lang="en-US" sz="2000" i="1" dirty="0" smtClean="0"/>
              <a:t>F of obvious functional</a:t>
            </a:r>
          </a:p>
          <a:p>
            <a:r>
              <a:rPr lang="en-US" sz="2000" dirty="0" smtClean="0"/>
              <a:t>dependencies on the relation schema EMP_PROJ1:</a:t>
            </a:r>
          </a:p>
          <a:p>
            <a:r>
              <a:rPr lang="en-US" sz="2000" i="1" dirty="0" smtClean="0"/>
              <a:t>F = {</a:t>
            </a:r>
            <a:r>
              <a:rPr lang="en-US" sz="2000" i="1" dirty="0" err="1" smtClean="0"/>
              <a:t>Ssn</a:t>
            </a:r>
            <a:r>
              <a:rPr lang="en-US" sz="2000" i="1" dirty="0" smtClean="0"/>
              <a:t> → {</a:t>
            </a:r>
            <a:r>
              <a:rPr lang="en-US" sz="2000" i="1" dirty="0" err="1" smtClean="0"/>
              <a:t>Ename</a:t>
            </a:r>
            <a:r>
              <a:rPr lang="en-US" sz="2000" i="1" dirty="0" smtClean="0"/>
              <a:t>, </a:t>
            </a:r>
            <a:r>
              <a:rPr lang="en-US" sz="2000" i="1" dirty="0" err="1" smtClean="0"/>
              <a:t>Bdate</a:t>
            </a:r>
            <a:r>
              <a:rPr lang="en-US" sz="2000" i="1" dirty="0" smtClean="0"/>
              <a:t>, Address, </a:t>
            </a:r>
            <a:r>
              <a:rPr lang="en-US" sz="2000" i="1" dirty="0" err="1" smtClean="0"/>
              <a:t>Dnumber</a:t>
            </a:r>
            <a:r>
              <a:rPr lang="en-US" sz="2000" i="1" dirty="0" smtClean="0"/>
              <a:t>}, </a:t>
            </a:r>
          </a:p>
          <a:p>
            <a:r>
              <a:rPr lang="en-US" sz="2000" i="1" dirty="0" smtClean="0"/>
              <a:t>       </a:t>
            </a:r>
            <a:r>
              <a:rPr lang="en-US" sz="2000" i="1" dirty="0" err="1" smtClean="0"/>
              <a:t>Dnumber</a:t>
            </a:r>
            <a:r>
              <a:rPr lang="en-US" sz="2000" i="1" dirty="0" smtClean="0"/>
              <a:t> → {</a:t>
            </a:r>
            <a:r>
              <a:rPr lang="en-US" sz="2000" i="1" dirty="0" err="1" smtClean="0"/>
              <a:t>Dname</a:t>
            </a:r>
            <a:r>
              <a:rPr lang="en-US" sz="2000" i="1" dirty="0" smtClean="0"/>
              <a:t>, </a:t>
            </a:r>
            <a:r>
              <a:rPr lang="en-US" sz="2000" i="1" dirty="0" err="1" smtClean="0"/>
              <a:t>Dmgr_ssn</a:t>
            </a:r>
            <a:r>
              <a:rPr lang="en-US" sz="2000" i="1" dirty="0" smtClean="0"/>
              <a:t>} }</a:t>
            </a:r>
          </a:p>
          <a:p>
            <a:endParaRPr lang="en-US" sz="2000" dirty="0" smtClean="0"/>
          </a:p>
          <a:p>
            <a:r>
              <a:rPr lang="en-US" sz="2000" dirty="0" smtClean="0"/>
              <a:t>Some of the additional functional dependencies that we can </a:t>
            </a:r>
            <a:r>
              <a:rPr lang="en-US" sz="2000" i="1" dirty="0" smtClean="0"/>
              <a:t>infer from F are the </a:t>
            </a:r>
            <a:r>
              <a:rPr lang="en-US" sz="2000" dirty="0" smtClean="0"/>
              <a:t>following:</a:t>
            </a:r>
          </a:p>
          <a:p>
            <a:r>
              <a:rPr lang="en-US" sz="2000" dirty="0" err="1" smtClean="0"/>
              <a:t>Ssn</a:t>
            </a:r>
            <a:r>
              <a:rPr lang="en-US" sz="2000" dirty="0" smtClean="0"/>
              <a:t> → {</a:t>
            </a:r>
            <a:r>
              <a:rPr lang="en-US" sz="2000" dirty="0" err="1" smtClean="0"/>
              <a:t>Dname</a:t>
            </a:r>
            <a:r>
              <a:rPr lang="en-US" sz="2000" dirty="0" smtClean="0"/>
              <a:t>, </a:t>
            </a:r>
            <a:r>
              <a:rPr lang="en-US" sz="2000" dirty="0" err="1" smtClean="0"/>
              <a:t>Dmgr_ssn</a:t>
            </a:r>
            <a:r>
              <a:rPr lang="en-US" sz="2000" dirty="0" smtClean="0"/>
              <a:t>}</a:t>
            </a:r>
          </a:p>
          <a:p>
            <a:r>
              <a:rPr lang="en-US" sz="2000" dirty="0" err="1" smtClean="0"/>
              <a:t>Dnumber</a:t>
            </a:r>
            <a:r>
              <a:rPr lang="en-US" sz="2000" dirty="0" smtClean="0"/>
              <a:t> → </a:t>
            </a:r>
            <a:r>
              <a:rPr lang="en-US" sz="2000" dirty="0" err="1" smtClean="0"/>
              <a:t>Dname</a:t>
            </a:r>
            <a:endParaRPr lang="en-US" sz="2000" dirty="0" smtClean="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452</TotalTime>
  <Words>3333</Words>
  <Application>Microsoft Office PowerPoint</Application>
  <PresentationFormat>On-screen Show (4:3)</PresentationFormat>
  <Paragraphs>225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Trek</vt:lpstr>
      <vt:lpstr>UNIT 4  Database Design Theory and Normalization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Company>Dr.AIT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Database Design Theory and Normalization</dc:title>
  <dc:creator>MECHANICAL</dc:creator>
  <cp:lastModifiedBy>MECHANICAL</cp:lastModifiedBy>
  <cp:revision>187</cp:revision>
  <dcterms:created xsi:type="dcterms:W3CDTF">2020-11-26T04:04:58Z</dcterms:created>
  <dcterms:modified xsi:type="dcterms:W3CDTF">2020-12-15T04:47:17Z</dcterms:modified>
</cp:coreProperties>
</file>