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10/23/2020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10/23/2020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10/23/2020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educba.com/introduction-to-windows/"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4" y="1122363"/>
            <a:ext cx="8791575" cy="862956"/>
          </a:xfrm>
        </p:spPr>
        <p:txBody>
          <a:bodyPr/>
          <a:lstStyle/>
          <a:p>
            <a:pPr algn="ctr"/>
            <a:r>
              <a:rPr lang="en-US" b="1" i="1" dirty="0" smtClean="0">
                <a:solidFill>
                  <a:schemeClr val="bg1"/>
                </a:solidFill>
                <a:latin typeface="Times New Roman" panose="02020603050405020304" pitchFamily="18" charset="0"/>
                <a:cs typeface="Times New Roman" panose="02020603050405020304" pitchFamily="18" charset="0"/>
              </a:rPr>
              <a:t>JAVA APPLET</a:t>
            </a:r>
            <a:endParaRPr lang="en-IN" b="1" i="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063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7178" y="222422"/>
            <a:ext cx="11582400" cy="6483178"/>
          </a:xfrm>
        </p:spPr>
        <p:txBody>
          <a:bodyPr>
            <a:normAutofit/>
          </a:bodyPr>
          <a:lstStyle/>
          <a:p>
            <a:r>
              <a:rPr lang="en-US" sz="2000" b="1" i="1" dirty="0">
                <a:solidFill>
                  <a:schemeClr val="bg1"/>
                </a:solidFill>
                <a:latin typeface="Times New Roman" panose="02020603050405020304" pitchFamily="18" charset="0"/>
                <a:cs typeface="Times New Roman" panose="02020603050405020304" pitchFamily="18" charset="0"/>
              </a:rPr>
              <a:t>Applet is a special type of program that is embedded in the webpage to generate the dynamic content. It runs </a:t>
            </a:r>
            <a:r>
              <a:rPr lang="en-US" sz="2000" b="1" i="1" dirty="0" smtClean="0">
                <a:solidFill>
                  <a:schemeClr val="bg1"/>
                </a:solidFill>
                <a:latin typeface="Times New Roman" panose="02020603050405020304" pitchFamily="18" charset="0"/>
                <a:cs typeface="Times New Roman" panose="02020603050405020304" pitchFamily="18" charset="0"/>
              </a:rPr>
              <a:t>inside the browser and works at client side.</a:t>
            </a:r>
          </a:p>
          <a:p>
            <a:r>
              <a:rPr lang="en-US" b="1" i="1" u="sng" dirty="0">
                <a:solidFill>
                  <a:schemeClr val="bg1"/>
                </a:solidFill>
                <a:latin typeface="Times New Roman" panose="02020603050405020304" pitchFamily="18" charset="0"/>
                <a:cs typeface="Times New Roman" panose="02020603050405020304" pitchFamily="18" charset="0"/>
              </a:rPr>
              <a:t>Advantage of Applet</a:t>
            </a:r>
          </a:p>
          <a:p>
            <a:pPr lvl="1"/>
            <a:r>
              <a:rPr lang="en-US" b="1" i="1" dirty="0">
                <a:solidFill>
                  <a:schemeClr val="bg1"/>
                </a:solidFill>
                <a:latin typeface="Times New Roman" panose="02020603050405020304" pitchFamily="18" charset="0"/>
                <a:cs typeface="Times New Roman" panose="02020603050405020304" pitchFamily="18" charset="0"/>
              </a:rPr>
              <a:t>There are many advantages of applet. They are as follows:</a:t>
            </a:r>
          </a:p>
          <a:p>
            <a:pPr lvl="1"/>
            <a:r>
              <a:rPr lang="en-US" b="1" i="1" dirty="0">
                <a:solidFill>
                  <a:schemeClr val="bg1"/>
                </a:solidFill>
                <a:latin typeface="Times New Roman" panose="02020603050405020304" pitchFamily="18" charset="0"/>
                <a:cs typeface="Times New Roman" panose="02020603050405020304" pitchFamily="18" charset="0"/>
              </a:rPr>
              <a:t>It works at client side so less response time.</a:t>
            </a:r>
          </a:p>
          <a:p>
            <a:pPr lvl="1"/>
            <a:r>
              <a:rPr lang="en-US" b="1" i="1" dirty="0">
                <a:solidFill>
                  <a:schemeClr val="bg1"/>
                </a:solidFill>
                <a:latin typeface="Times New Roman" panose="02020603050405020304" pitchFamily="18" charset="0"/>
                <a:cs typeface="Times New Roman" panose="02020603050405020304" pitchFamily="18" charset="0"/>
              </a:rPr>
              <a:t>Secured</a:t>
            </a:r>
          </a:p>
          <a:p>
            <a:pPr lvl="1"/>
            <a:r>
              <a:rPr lang="en-US" b="1" i="1" dirty="0">
                <a:solidFill>
                  <a:schemeClr val="bg1"/>
                </a:solidFill>
                <a:latin typeface="Times New Roman" panose="02020603050405020304" pitchFamily="18" charset="0"/>
                <a:cs typeface="Times New Roman" panose="02020603050405020304" pitchFamily="18" charset="0"/>
              </a:rPr>
              <a:t>It can be executed by browsers running under many </a:t>
            </a:r>
            <a:r>
              <a:rPr lang="en-US" b="1" i="1" dirty="0" smtClean="0">
                <a:solidFill>
                  <a:schemeClr val="bg1"/>
                </a:solidFill>
                <a:latin typeface="Times New Roman" panose="02020603050405020304" pitchFamily="18" charset="0"/>
                <a:cs typeface="Times New Roman" panose="02020603050405020304" pitchFamily="18" charset="0"/>
              </a:rPr>
              <a:t>platforms, </a:t>
            </a:r>
            <a:r>
              <a:rPr lang="en-US" b="1" i="1" dirty="0">
                <a:solidFill>
                  <a:schemeClr val="bg1"/>
                </a:solidFill>
                <a:latin typeface="Times New Roman" panose="02020603050405020304" pitchFamily="18" charset="0"/>
                <a:cs typeface="Times New Roman" panose="02020603050405020304" pitchFamily="18" charset="0"/>
              </a:rPr>
              <a:t>including Linux, Windows, Mac </a:t>
            </a:r>
            <a:r>
              <a:rPr lang="en-US" b="1" i="1" dirty="0" err="1">
                <a:solidFill>
                  <a:schemeClr val="bg1"/>
                </a:solidFill>
                <a:latin typeface="Times New Roman" panose="02020603050405020304" pitchFamily="18" charset="0"/>
                <a:cs typeface="Times New Roman" panose="02020603050405020304" pitchFamily="18" charset="0"/>
              </a:rPr>
              <a:t>Os</a:t>
            </a:r>
            <a:r>
              <a:rPr lang="en-US" b="1" i="1" dirty="0">
                <a:solidFill>
                  <a:schemeClr val="bg1"/>
                </a:solidFill>
                <a:latin typeface="Times New Roman" panose="02020603050405020304" pitchFamily="18" charset="0"/>
                <a:cs typeface="Times New Roman" panose="02020603050405020304" pitchFamily="18" charset="0"/>
              </a:rPr>
              <a:t> etc.</a:t>
            </a:r>
          </a:p>
          <a:p>
            <a:r>
              <a:rPr lang="en-US" b="1" i="1" u="sng" dirty="0" smtClean="0">
                <a:solidFill>
                  <a:schemeClr val="bg1"/>
                </a:solidFill>
                <a:latin typeface="Times New Roman" panose="02020603050405020304" pitchFamily="18" charset="0"/>
                <a:cs typeface="Times New Roman" panose="02020603050405020304" pitchFamily="18" charset="0"/>
              </a:rPr>
              <a:t>Drawback of Applet</a:t>
            </a:r>
          </a:p>
          <a:p>
            <a:pPr lvl="1"/>
            <a:r>
              <a:rPr lang="en-US" b="1" i="1" dirty="0" smtClean="0">
                <a:solidFill>
                  <a:schemeClr val="bg1"/>
                </a:solidFill>
                <a:latin typeface="Times New Roman" panose="02020603050405020304" pitchFamily="18" charset="0"/>
                <a:cs typeface="Times New Roman" panose="02020603050405020304" pitchFamily="18" charset="0"/>
              </a:rPr>
              <a:t>Plugin is required at client browser to execute applet.</a:t>
            </a:r>
          </a:p>
          <a:p>
            <a:r>
              <a:rPr lang="en-IN" b="1" i="1" u="sng" dirty="0">
                <a:solidFill>
                  <a:schemeClr val="bg1"/>
                </a:solidFill>
                <a:latin typeface="Times New Roman" panose="02020603050405020304" pitchFamily="18" charset="0"/>
                <a:cs typeface="Times New Roman" panose="02020603050405020304" pitchFamily="18" charset="0"/>
              </a:rPr>
              <a:t>Hierarchy of Applet</a:t>
            </a:r>
          </a:p>
          <a:p>
            <a:endParaRPr lang="en-IN" b="1" i="1"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7928404" y="3393989"/>
            <a:ext cx="1409700" cy="3212757"/>
          </a:xfrm>
          <a:prstGeom prst="rect">
            <a:avLst/>
          </a:prstGeom>
        </p:spPr>
      </p:pic>
    </p:spTree>
    <p:extLst>
      <p:ext uri="{BB962C8B-B14F-4D97-AF65-F5344CB8AC3E}">
        <p14:creationId xmlns:p14="http://schemas.microsoft.com/office/powerpoint/2010/main" val="1045574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7136" y="123568"/>
            <a:ext cx="11689492" cy="6582032"/>
          </a:xfrm>
        </p:spPr>
        <p:txBody>
          <a:bodyPr>
            <a:normAutofit fontScale="92500"/>
          </a:bodyPr>
          <a:lstStyle/>
          <a:p>
            <a:r>
              <a:rPr lang="en-US" sz="2000" b="1" i="1" u="sng" dirty="0">
                <a:solidFill>
                  <a:schemeClr val="bg1"/>
                </a:solidFill>
                <a:latin typeface="Times New Roman" panose="02020603050405020304" pitchFamily="18" charset="0"/>
                <a:cs typeface="Times New Roman" panose="02020603050405020304" pitchFamily="18" charset="0"/>
              </a:rPr>
              <a:t>Lifecycle of Java Applet</a:t>
            </a:r>
          </a:p>
          <a:p>
            <a:pPr lvl="1"/>
            <a:r>
              <a:rPr lang="en-US" sz="1600" b="1" i="1" dirty="0">
                <a:solidFill>
                  <a:schemeClr val="bg1"/>
                </a:solidFill>
                <a:latin typeface="Times New Roman" panose="02020603050405020304" pitchFamily="18" charset="0"/>
                <a:cs typeface="Times New Roman" panose="02020603050405020304" pitchFamily="18" charset="0"/>
              </a:rPr>
              <a:t>Applet is initialized.</a:t>
            </a:r>
          </a:p>
          <a:p>
            <a:pPr lvl="1"/>
            <a:r>
              <a:rPr lang="en-US" sz="1600" b="1" i="1" dirty="0">
                <a:solidFill>
                  <a:schemeClr val="bg1"/>
                </a:solidFill>
                <a:latin typeface="Times New Roman" panose="02020603050405020304" pitchFamily="18" charset="0"/>
                <a:cs typeface="Times New Roman" panose="02020603050405020304" pitchFamily="18" charset="0"/>
              </a:rPr>
              <a:t>Applet is started.</a:t>
            </a:r>
          </a:p>
          <a:p>
            <a:pPr lvl="1"/>
            <a:r>
              <a:rPr lang="en-US" sz="1600" b="1" i="1" dirty="0">
                <a:solidFill>
                  <a:schemeClr val="bg1"/>
                </a:solidFill>
                <a:latin typeface="Times New Roman" panose="02020603050405020304" pitchFamily="18" charset="0"/>
                <a:cs typeface="Times New Roman" panose="02020603050405020304" pitchFamily="18" charset="0"/>
              </a:rPr>
              <a:t>Applet is painted.</a:t>
            </a:r>
          </a:p>
          <a:p>
            <a:pPr lvl="1"/>
            <a:r>
              <a:rPr lang="en-US" sz="1600" b="1" i="1" dirty="0">
                <a:solidFill>
                  <a:schemeClr val="bg1"/>
                </a:solidFill>
                <a:latin typeface="Times New Roman" panose="02020603050405020304" pitchFamily="18" charset="0"/>
                <a:cs typeface="Times New Roman" panose="02020603050405020304" pitchFamily="18" charset="0"/>
              </a:rPr>
              <a:t>Applet is stopped.</a:t>
            </a:r>
          </a:p>
          <a:p>
            <a:pPr lvl="1"/>
            <a:r>
              <a:rPr lang="en-US" sz="1600" b="1" i="1" dirty="0">
                <a:solidFill>
                  <a:schemeClr val="bg1"/>
                </a:solidFill>
                <a:latin typeface="Times New Roman" panose="02020603050405020304" pitchFamily="18" charset="0"/>
                <a:cs typeface="Times New Roman" panose="02020603050405020304" pitchFamily="18" charset="0"/>
              </a:rPr>
              <a:t>Applet is destroyed.</a:t>
            </a:r>
          </a:p>
          <a:p>
            <a:r>
              <a:rPr lang="en-US" b="1" i="1" u="sng" dirty="0">
                <a:solidFill>
                  <a:schemeClr val="bg1"/>
                </a:solidFill>
                <a:latin typeface="Times New Roman" panose="02020603050405020304" pitchFamily="18" charset="0"/>
                <a:cs typeface="Times New Roman" panose="02020603050405020304" pitchFamily="18" charset="0"/>
              </a:rPr>
              <a:t>Lifecycle methods for Applet</a:t>
            </a:r>
            <a:r>
              <a:rPr lang="en-US" b="1" i="1" dirty="0">
                <a:solidFill>
                  <a:schemeClr val="bg1"/>
                </a:solidFill>
                <a:latin typeface="Times New Roman" panose="02020603050405020304" pitchFamily="18" charset="0"/>
                <a:cs typeface="Times New Roman" panose="02020603050405020304" pitchFamily="18" charset="0"/>
              </a:rPr>
              <a:t>:</a:t>
            </a:r>
          </a:p>
          <a:p>
            <a:r>
              <a:rPr lang="en-US" b="1" i="1" u="sng" dirty="0">
                <a:solidFill>
                  <a:schemeClr val="bg1"/>
                </a:solidFill>
                <a:latin typeface="Times New Roman" panose="02020603050405020304" pitchFamily="18" charset="0"/>
                <a:cs typeface="Times New Roman" panose="02020603050405020304" pitchFamily="18" charset="0"/>
              </a:rPr>
              <a:t>The </a:t>
            </a:r>
            <a:r>
              <a:rPr lang="en-US" b="1" i="1" u="sng" dirty="0" err="1">
                <a:solidFill>
                  <a:schemeClr val="bg1"/>
                </a:solidFill>
                <a:latin typeface="Times New Roman" panose="02020603050405020304" pitchFamily="18" charset="0"/>
                <a:cs typeface="Times New Roman" panose="02020603050405020304" pitchFamily="18" charset="0"/>
              </a:rPr>
              <a:t>java.applet.Applet</a:t>
            </a:r>
            <a:r>
              <a:rPr lang="en-US" b="1" i="1" u="sng" dirty="0">
                <a:solidFill>
                  <a:schemeClr val="bg1"/>
                </a:solidFill>
                <a:latin typeface="Times New Roman" panose="02020603050405020304" pitchFamily="18" charset="0"/>
                <a:cs typeface="Times New Roman" panose="02020603050405020304" pitchFamily="18" charset="0"/>
              </a:rPr>
              <a:t> </a:t>
            </a:r>
            <a:r>
              <a:rPr lang="en-US" b="1" i="1" dirty="0">
                <a:solidFill>
                  <a:schemeClr val="bg1"/>
                </a:solidFill>
                <a:latin typeface="Times New Roman" panose="02020603050405020304" pitchFamily="18" charset="0"/>
                <a:cs typeface="Times New Roman" panose="02020603050405020304" pitchFamily="18" charset="0"/>
              </a:rPr>
              <a:t>class 4 life cycle methods and </a:t>
            </a:r>
            <a:r>
              <a:rPr lang="en-US" b="1" i="1" u="sng" dirty="0" err="1">
                <a:solidFill>
                  <a:schemeClr val="bg1"/>
                </a:solidFill>
                <a:latin typeface="Times New Roman" panose="02020603050405020304" pitchFamily="18" charset="0"/>
                <a:cs typeface="Times New Roman" panose="02020603050405020304" pitchFamily="18" charset="0"/>
              </a:rPr>
              <a:t>java.awt.Component</a:t>
            </a:r>
            <a:r>
              <a:rPr lang="en-US" b="1" i="1" dirty="0">
                <a:solidFill>
                  <a:schemeClr val="bg1"/>
                </a:solidFill>
                <a:latin typeface="Times New Roman" panose="02020603050405020304" pitchFamily="18" charset="0"/>
                <a:cs typeface="Times New Roman" panose="02020603050405020304" pitchFamily="18" charset="0"/>
              </a:rPr>
              <a:t> class provides 1 life cycle methods for an applet.</a:t>
            </a:r>
          </a:p>
          <a:p>
            <a:pPr lvl="1"/>
            <a:r>
              <a:rPr lang="en-US" b="1" i="1" u="sng" dirty="0" err="1">
                <a:solidFill>
                  <a:schemeClr val="bg1"/>
                </a:solidFill>
                <a:latin typeface="Times New Roman" panose="02020603050405020304" pitchFamily="18" charset="0"/>
                <a:cs typeface="Times New Roman" panose="02020603050405020304" pitchFamily="18" charset="0"/>
              </a:rPr>
              <a:t>java.applet.Applet</a:t>
            </a:r>
            <a:r>
              <a:rPr lang="en-US" b="1" i="1" u="sng" dirty="0">
                <a:solidFill>
                  <a:schemeClr val="bg1"/>
                </a:solidFill>
                <a:latin typeface="Times New Roman" panose="02020603050405020304" pitchFamily="18" charset="0"/>
                <a:cs typeface="Times New Roman" panose="02020603050405020304" pitchFamily="18" charset="0"/>
              </a:rPr>
              <a:t> class</a:t>
            </a:r>
          </a:p>
          <a:p>
            <a:pPr lvl="1"/>
            <a:r>
              <a:rPr lang="en-US" b="1" i="1" dirty="0">
                <a:solidFill>
                  <a:schemeClr val="bg1"/>
                </a:solidFill>
                <a:latin typeface="Times New Roman" panose="02020603050405020304" pitchFamily="18" charset="0"/>
                <a:cs typeface="Times New Roman" panose="02020603050405020304" pitchFamily="18" charset="0"/>
              </a:rPr>
              <a:t>For creating any applet </a:t>
            </a:r>
            <a:r>
              <a:rPr lang="en-US" b="1" i="1" dirty="0" err="1">
                <a:solidFill>
                  <a:schemeClr val="bg1"/>
                </a:solidFill>
                <a:latin typeface="Times New Roman" panose="02020603050405020304" pitchFamily="18" charset="0"/>
                <a:cs typeface="Times New Roman" panose="02020603050405020304" pitchFamily="18" charset="0"/>
              </a:rPr>
              <a:t>java.applet.Applet</a:t>
            </a:r>
            <a:r>
              <a:rPr lang="en-US" b="1" i="1" dirty="0">
                <a:solidFill>
                  <a:schemeClr val="bg1"/>
                </a:solidFill>
                <a:latin typeface="Times New Roman" panose="02020603050405020304" pitchFamily="18" charset="0"/>
                <a:cs typeface="Times New Roman" panose="02020603050405020304" pitchFamily="18" charset="0"/>
              </a:rPr>
              <a:t> class must be inherited. It provides 4 life cycle methods of applet.</a:t>
            </a:r>
          </a:p>
          <a:p>
            <a:pPr lvl="1"/>
            <a:r>
              <a:rPr lang="en-US" b="1" i="1" u="sng" dirty="0">
                <a:solidFill>
                  <a:schemeClr val="bg1"/>
                </a:solidFill>
                <a:latin typeface="Times New Roman" panose="02020603050405020304" pitchFamily="18" charset="0"/>
                <a:cs typeface="Times New Roman" panose="02020603050405020304" pitchFamily="18" charset="0"/>
              </a:rPr>
              <a:t>public void </a:t>
            </a:r>
            <a:r>
              <a:rPr lang="en-US" b="1" i="1" u="sng" dirty="0" err="1">
                <a:solidFill>
                  <a:schemeClr val="bg1"/>
                </a:solidFill>
                <a:latin typeface="Times New Roman" panose="02020603050405020304" pitchFamily="18" charset="0"/>
                <a:cs typeface="Times New Roman" panose="02020603050405020304" pitchFamily="18" charset="0"/>
              </a:rPr>
              <a:t>init</a:t>
            </a:r>
            <a:r>
              <a:rPr lang="en-US" b="1" i="1" u="sng" dirty="0">
                <a:solidFill>
                  <a:schemeClr val="bg1"/>
                </a:solidFill>
                <a:latin typeface="Times New Roman" panose="02020603050405020304" pitchFamily="18" charset="0"/>
                <a:cs typeface="Times New Roman" panose="02020603050405020304" pitchFamily="18" charset="0"/>
              </a:rPr>
              <a:t>():</a:t>
            </a:r>
            <a:r>
              <a:rPr lang="en-US" b="1" i="1" dirty="0">
                <a:solidFill>
                  <a:schemeClr val="bg1"/>
                </a:solidFill>
                <a:latin typeface="Times New Roman" panose="02020603050405020304" pitchFamily="18" charset="0"/>
                <a:cs typeface="Times New Roman" panose="02020603050405020304" pitchFamily="18" charset="0"/>
              </a:rPr>
              <a:t> is used to initialized the Applet. It is invoked only once.</a:t>
            </a:r>
          </a:p>
          <a:p>
            <a:pPr lvl="1"/>
            <a:r>
              <a:rPr lang="en-US" b="1" i="1" u="sng" dirty="0">
                <a:solidFill>
                  <a:schemeClr val="bg1"/>
                </a:solidFill>
                <a:latin typeface="Times New Roman" panose="02020603050405020304" pitchFamily="18" charset="0"/>
                <a:cs typeface="Times New Roman" panose="02020603050405020304" pitchFamily="18" charset="0"/>
              </a:rPr>
              <a:t>public void start():</a:t>
            </a:r>
            <a:r>
              <a:rPr lang="en-US" b="1" i="1" dirty="0">
                <a:solidFill>
                  <a:schemeClr val="bg1"/>
                </a:solidFill>
                <a:latin typeface="Times New Roman" panose="02020603050405020304" pitchFamily="18" charset="0"/>
                <a:cs typeface="Times New Roman" panose="02020603050405020304" pitchFamily="18" charset="0"/>
              </a:rPr>
              <a:t> is invoked after the </a:t>
            </a:r>
            <a:r>
              <a:rPr lang="en-US" b="1" i="1" dirty="0" err="1">
                <a:solidFill>
                  <a:schemeClr val="bg1"/>
                </a:solidFill>
                <a:latin typeface="Times New Roman" panose="02020603050405020304" pitchFamily="18" charset="0"/>
                <a:cs typeface="Times New Roman" panose="02020603050405020304" pitchFamily="18" charset="0"/>
              </a:rPr>
              <a:t>init</a:t>
            </a:r>
            <a:r>
              <a:rPr lang="en-US" b="1" i="1" dirty="0">
                <a:solidFill>
                  <a:schemeClr val="bg1"/>
                </a:solidFill>
                <a:latin typeface="Times New Roman" panose="02020603050405020304" pitchFamily="18" charset="0"/>
                <a:cs typeface="Times New Roman" panose="02020603050405020304" pitchFamily="18" charset="0"/>
              </a:rPr>
              <a:t>() method or browser is maximized. It is used to start the Applet.</a:t>
            </a:r>
          </a:p>
          <a:p>
            <a:pPr lvl="1"/>
            <a:r>
              <a:rPr lang="en-US" b="1" i="1" u="sng" dirty="0">
                <a:solidFill>
                  <a:schemeClr val="bg1"/>
                </a:solidFill>
                <a:latin typeface="Times New Roman" panose="02020603050405020304" pitchFamily="18" charset="0"/>
                <a:cs typeface="Times New Roman" panose="02020603050405020304" pitchFamily="18" charset="0"/>
              </a:rPr>
              <a:t>public void stop():</a:t>
            </a:r>
            <a:r>
              <a:rPr lang="en-US" b="1" i="1" dirty="0">
                <a:solidFill>
                  <a:schemeClr val="bg1"/>
                </a:solidFill>
                <a:latin typeface="Times New Roman" panose="02020603050405020304" pitchFamily="18" charset="0"/>
                <a:cs typeface="Times New Roman" panose="02020603050405020304" pitchFamily="18" charset="0"/>
              </a:rPr>
              <a:t> is used to stop the Applet. It is invoked when Applet is stop or browser is minimized.</a:t>
            </a:r>
          </a:p>
          <a:p>
            <a:pPr lvl="1"/>
            <a:r>
              <a:rPr lang="en-US" b="1" i="1" u="sng" dirty="0">
                <a:solidFill>
                  <a:schemeClr val="bg1"/>
                </a:solidFill>
                <a:latin typeface="Times New Roman" panose="02020603050405020304" pitchFamily="18" charset="0"/>
                <a:cs typeface="Times New Roman" panose="02020603050405020304" pitchFamily="18" charset="0"/>
              </a:rPr>
              <a:t>public void destroy():</a:t>
            </a:r>
            <a:r>
              <a:rPr lang="en-US" b="1" i="1" dirty="0">
                <a:solidFill>
                  <a:schemeClr val="bg1"/>
                </a:solidFill>
                <a:latin typeface="Times New Roman" panose="02020603050405020304" pitchFamily="18" charset="0"/>
                <a:cs typeface="Times New Roman" panose="02020603050405020304" pitchFamily="18" charset="0"/>
              </a:rPr>
              <a:t> is used to destroy the Applet. It is invoked only once.</a:t>
            </a:r>
          </a:p>
          <a:p>
            <a:endParaRPr lang="en-IN" b="1" i="1"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4067175" y="123569"/>
            <a:ext cx="3355117" cy="2331308"/>
          </a:xfrm>
          <a:prstGeom prst="rect">
            <a:avLst/>
          </a:prstGeom>
        </p:spPr>
      </p:pic>
    </p:spTree>
    <p:extLst>
      <p:ext uri="{BB962C8B-B14F-4D97-AF65-F5344CB8AC3E}">
        <p14:creationId xmlns:p14="http://schemas.microsoft.com/office/powerpoint/2010/main" val="262203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321276"/>
            <a:ext cx="12192000" cy="6433751"/>
          </a:xfrm>
        </p:spPr>
        <p:txBody>
          <a:bodyPr>
            <a:normAutofit fontScale="92500"/>
          </a:bodyPr>
          <a:lstStyle/>
          <a:p>
            <a:r>
              <a:rPr lang="en-US" sz="2000" b="1" i="1" u="sng" dirty="0" err="1">
                <a:solidFill>
                  <a:schemeClr val="bg1"/>
                </a:solidFill>
                <a:latin typeface="Times New Roman" panose="02020603050405020304" pitchFamily="18" charset="0"/>
                <a:cs typeface="Times New Roman" panose="02020603050405020304" pitchFamily="18" charset="0"/>
              </a:rPr>
              <a:t>java.awt.Component</a:t>
            </a:r>
            <a:r>
              <a:rPr lang="en-US" sz="2000" b="1" i="1" dirty="0">
                <a:solidFill>
                  <a:schemeClr val="bg1"/>
                </a:solidFill>
                <a:latin typeface="Times New Roman" panose="02020603050405020304" pitchFamily="18" charset="0"/>
                <a:cs typeface="Times New Roman" panose="02020603050405020304" pitchFamily="18" charset="0"/>
              </a:rPr>
              <a:t> class</a:t>
            </a:r>
          </a:p>
          <a:p>
            <a:r>
              <a:rPr lang="en-US" sz="2000" b="1" i="1" dirty="0">
                <a:solidFill>
                  <a:schemeClr val="bg1"/>
                </a:solidFill>
                <a:latin typeface="Times New Roman" panose="02020603050405020304" pitchFamily="18" charset="0"/>
                <a:cs typeface="Times New Roman" panose="02020603050405020304" pitchFamily="18" charset="0"/>
              </a:rPr>
              <a:t>The Component class provides 1 life cycle method of applet.</a:t>
            </a:r>
          </a:p>
          <a:p>
            <a:r>
              <a:rPr lang="en-US" sz="2000" b="1" i="1" u="sng" dirty="0">
                <a:solidFill>
                  <a:schemeClr val="bg1"/>
                </a:solidFill>
                <a:latin typeface="Times New Roman" panose="02020603050405020304" pitchFamily="18" charset="0"/>
                <a:cs typeface="Times New Roman" panose="02020603050405020304" pitchFamily="18" charset="0"/>
              </a:rPr>
              <a:t>public void paint(Graphics g):</a:t>
            </a:r>
            <a:r>
              <a:rPr lang="en-US" sz="2000" b="1" i="1" dirty="0">
                <a:solidFill>
                  <a:schemeClr val="bg1"/>
                </a:solidFill>
                <a:latin typeface="Times New Roman" panose="02020603050405020304" pitchFamily="18" charset="0"/>
                <a:cs typeface="Times New Roman" panose="02020603050405020304" pitchFamily="18" charset="0"/>
              </a:rPr>
              <a:t> is used to paint the Applet. It provides Graphics class object that can be used for drawing </a:t>
            </a:r>
            <a:r>
              <a:rPr lang="en-US" sz="2000" b="1" i="1" dirty="0" smtClean="0">
                <a:solidFill>
                  <a:schemeClr val="bg1"/>
                </a:solidFill>
                <a:latin typeface="Times New Roman" panose="02020603050405020304" pitchFamily="18" charset="0"/>
                <a:cs typeface="Times New Roman" panose="02020603050405020304" pitchFamily="18" charset="0"/>
              </a:rPr>
              <a:t>oval, rectangle, arc etc.</a:t>
            </a:r>
          </a:p>
          <a:p>
            <a:r>
              <a:rPr lang="en-US" sz="2100" b="1" i="1" u="sng" dirty="0">
                <a:solidFill>
                  <a:schemeClr val="bg1"/>
                </a:solidFill>
                <a:latin typeface="Times New Roman" panose="02020603050405020304" pitchFamily="18" charset="0"/>
                <a:cs typeface="Times New Roman" panose="02020603050405020304" pitchFamily="18" charset="0"/>
              </a:rPr>
              <a:t>Commonly used methods of Graphics class:</a:t>
            </a:r>
          </a:p>
          <a:p>
            <a:pPr lvl="1"/>
            <a:r>
              <a:rPr lang="en-US" sz="1700" b="1" i="1" dirty="0">
                <a:solidFill>
                  <a:schemeClr val="bg1"/>
                </a:solidFill>
                <a:latin typeface="Times New Roman" panose="02020603050405020304" pitchFamily="18" charset="0"/>
                <a:cs typeface="Times New Roman" panose="02020603050405020304" pitchFamily="18" charset="0"/>
              </a:rPr>
              <a:t>public abstract void </a:t>
            </a:r>
            <a:r>
              <a:rPr lang="en-US" sz="1700" b="1" i="1" dirty="0" err="1">
                <a:solidFill>
                  <a:schemeClr val="bg1"/>
                </a:solidFill>
                <a:latin typeface="Times New Roman" panose="02020603050405020304" pitchFamily="18" charset="0"/>
                <a:cs typeface="Times New Roman" panose="02020603050405020304" pitchFamily="18" charset="0"/>
              </a:rPr>
              <a:t>drawString</a:t>
            </a:r>
            <a:r>
              <a:rPr lang="en-US" sz="1700" b="1" i="1" dirty="0">
                <a:solidFill>
                  <a:schemeClr val="bg1"/>
                </a:solidFill>
                <a:latin typeface="Times New Roman" panose="02020603050405020304" pitchFamily="18" charset="0"/>
                <a:cs typeface="Times New Roman" panose="02020603050405020304" pitchFamily="18" charset="0"/>
              </a:rPr>
              <a:t>(String </a:t>
            </a:r>
            <a:r>
              <a:rPr lang="en-US" sz="1700" b="1" i="1" dirty="0" err="1">
                <a:solidFill>
                  <a:schemeClr val="bg1"/>
                </a:solidFill>
                <a:latin typeface="Times New Roman" panose="02020603050405020304" pitchFamily="18" charset="0"/>
                <a:cs typeface="Times New Roman" panose="02020603050405020304" pitchFamily="18" charset="0"/>
              </a:rPr>
              <a:t>str</a:t>
            </a:r>
            <a:r>
              <a:rPr lang="en-US" sz="1700" b="1" i="1" dirty="0">
                <a:solidFill>
                  <a:schemeClr val="bg1"/>
                </a:solidFill>
                <a:latin typeface="Times New Roman" panose="02020603050405020304" pitchFamily="18" charset="0"/>
                <a:cs typeface="Times New Roman" panose="02020603050405020304" pitchFamily="18" charset="0"/>
              </a:rPr>
              <a:t>, </a:t>
            </a:r>
            <a:r>
              <a:rPr lang="en-US" sz="1700" b="1" i="1" dirty="0" err="1">
                <a:solidFill>
                  <a:schemeClr val="bg1"/>
                </a:solidFill>
                <a:latin typeface="Times New Roman" panose="02020603050405020304" pitchFamily="18" charset="0"/>
                <a:cs typeface="Times New Roman" panose="02020603050405020304" pitchFamily="18" charset="0"/>
              </a:rPr>
              <a:t>int</a:t>
            </a:r>
            <a:r>
              <a:rPr lang="en-US" sz="1700" b="1" i="1" dirty="0">
                <a:solidFill>
                  <a:schemeClr val="bg1"/>
                </a:solidFill>
                <a:latin typeface="Times New Roman" panose="02020603050405020304" pitchFamily="18" charset="0"/>
                <a:cs typeface="Times New Roman" panose="02020603050405020304" pitchFamily="18" charset="0"/>
              </a:rPr>
              <a:t> x, </a:t>
            </a:r>
            <a:r>
              <a:rPr lang="en-US" sz="1700" b="1" i="1" dirty="0" err="1">
                <a:solidFill>
                  <a:schemeClr val="bg1"/>
                </a:solidFill>
                <a:latin typeface="Times New Roman" panose="02020603050405020304" pitchFamily="18" charset="0"/>
                <a:cs typeface="Times New Roman" panose="02020603050405020304" pitchFamily="18" charset="0"/>
              </a:rPr>
              <a:t>int</a:t>
            </a:r>
            <a:r>
              <a:rPr lang="en-US" sz="1700" b="1" i="1" dirty="0">
                <a:solidFill>
                  <a:schemeClr val="bg1"/>
                </a:solidFill>
                <a:latin typeface="Times New Roman" panose="02020603050405020304" pitchFamily="18" charset="0"/>
                <a:cs typeface="Times New Roman" panose="02020603050405020304" pitchFamily="18" charset="0"/>
              </a:rPr>
              <a:t> y): is used to draw the specified string.</a:t>
            </a:r>
          </a:p>
          <a:p>
            <a:pPr lvl="1"/>
            <a:r>
              <a:rPr lang="en-US" sz="1700" b="1" i="1" dirty="0">
                <a:solidFill>
                  <a:schemeClr val="bg1"/>
                </a:solidFill>
                <a:latin typeface="Times New Roman" panose="02020603050405020304" pitchFamily="18" charset="0"/>
                <a:cs typeface="Times New Roman" panose="02020603050405020304" pitchFamily="18" charset="0"/>
              </a:rPr>
              <a:t>public void </a:t>
            </a:r>
            <a:r>
              <a:rPr lang="en-US" sz="1700" b="1" i="1" dirty="0" err="1">
                <a:solidFill>
                  <a:schemeClr val="bg1"/>
                </a:solidFill>
                <a:latin typeface="Times New Roman" panose="02020603050405020304" pitchFamily="18" charset="0"/>
                <a:cs typeface="Times New Roman" panose="02020603050405020304" pitchFamily="18" charset="0"/>
              </a:rPr>
              <a:t>drawRect</a:t>
            </a:r>
            <a:r>
              <a:rPr lang="en-US" sz="1700" b="1" i="1" dirty="0">
                <a:solidFill>
                  <a:schemeClr val="bg1"/>
                </a:solidFill>
                <a:latin typeface="Times New Roman" panose="02020603050405020304" pitchFamily="18" charset="0"/>
                <a:cs typeface="Times New Roman" panose="02020603050405020304" pitchFamily="18" charset="0"/>
              </a:rPr>
              <a:t>(</a:t>
            </a:r>
            <a:r>
              <a:rPr lang="en-US" sz="1700" b="1" i="1" dirty="0" err="1">
                <a:solidFill>
                  <a:schemeClr val="bg1"/>
                </a:solidFill>
                <a:latin typeface="Times New Roman" panose="02020603050405020304" pitchFamily="18" charset="0"/>
                <a:cs typeface="Times New Roman" panose="02020603050405020304" pitchFamily="18" charset="0"/>
              </a:rPr>
              <a:t>int</a:t>
            </a:r>
            <a:r>
              <a:rPr lang="en-US" sz="1700" b="1" i="1" dirty="0">
                <a:solidFill>
                  <a:schemeClr val="bg1"/>
                </a:solidFill>
                <a:latin typeface="Times New Roman" panose="02020603050405020304" pitchFamily="18" charset="0"/>
                <a:cs typeface="Times New Roman" panose="02020603050405020304" pitchFamily="18" charset="0"/>
              </a:rPr>
              <a:t> x, </a:t>
            </a:r>
            <a:r>
              <a:rPr lang="en-US" sz="1700" b="1" i="1" dirty="0" err="1">
                <a:solidFill>
                  <a:schemeClr val="bg1"/>
                </a:solidFill>
                <a:latin typeface="Times New Roman" panose="02020603050405020304" pitchFamily="18" charset="0"/>
                <a:cs typeface="Times New Roman" panose="02020603050405020304" pitchFamily="18" charset="0"/>
              </a:rPr>
              <a:t>int</a:t>
            </a:r>
            <a:r>
              <a:rPr lang="en-US" sz="1700" b="1" i="1" dirty="0">
                <a:solidFill>
                  <a:schemeClr val="bg1"/>
                </a:solidFill>
                <a:latin typeface="Times New Roman" panose="02020603050405020304" pitchFamily="18" charset="0"/>
                <a:cs typeface="Times New Roman" panose="02020603050405020304" pitchFamily="18" charset="0"/>
              </a:rPr>
              <a:t> y, </a:t>
            </a:r>
            <a:r>
              <a:rPr lang="en-US" sz="1700" b="1" i="1" dirty="0" err="1">
                <a:solidFill>
                  <a:schemeClr val="bg1"/>
                </a:solidFill>
                <a:latin typeface="Times New Roman" panose="02020603050405020304" pitchFamily="18" charset="0"/>
                <a:cs typeface="Times New Roman" panose="02020603050405020304" pitchFamily="18" charset="0"/>
              </a:rPr>
              <a:t>int</a:t>
            </a:r>
            <a:r>
              <a:rPr lang="en-US" sz="1700" b="1" i="1" dirty="0">
                <a:solidFill>
                  <a:schemeClr val="bg1"/>
                </a:solidFill>
                <a:latin typeface="Times New Roman" panose="02020603050405020304" pitchFamily="18" charset="0"/>
                <a:cs typeface="Times New Roman" panose="02020603050405020304" pitchFamily="18" charset="0"/>
              </a:rPr>
              <a:t> width, </a:t>
            </a:r>
            <a:r>
              <a:rPr lang="en-US" sz="1700" b="1" i="1" dirty="0" err="1">
                <a:solidFill>
                  <a:schemeClr val="bg1"/>
                </a:solidFill>
                <a:latin typeface="Times New Roman" panose="02020603050405020304" pitchFamily="18" charset="0"/>
                <a:cs typeface="Times New Roman" panose="02020603050405020304" pitchFamily="18" charset="0"/>
              </a:rPr>
              <a:t>int</a:t>
            </a:r>
            <a:r>
              <a:rPr lang="en-US" sz="1700" b="1" i="1" dirty="0">
                <a:solidFill>
                  <a:schemeClr val="bg1"/>
                </a:solidFill>
                <a:latin typeface="Times New Roman" panose="02020603050405020304" pitchFamily="18" charset="0"/>
                <a:cs typeface="Times New Roman" panose="02020603050405020304" pitchFamily="18" charset="0"/>
              </a:rPr>
              <a:t> height): draws a rectangle with the specified width and height.</a:t>
            </a:r>
          </a:p>
          <a:p>
            <a:pPr lvl="1"/>
            <a:r>
              <a:rPr lang="en-US" sz="1700" b="1" i="1" dirty="0">
                <a:solidFill>
                  <a:schemeClr val="bg1"/>
                </a:solidFill>
                <a:latin typeface="Times New Roman" panose="02020603050405020304" pitchFamily="18" charset="0"/>
                <a:cs typeface="Times New Roman" panose="02020603050405020304" pitchFamily="18" charset="0"/>
              </a:rPr>
              <a:t>public abstract void </a:t>
            </a:r>
            <a:r>
              <a:rPr lang="en-US" sz="1700" b="1" i="1" dirty="0" err="1">
                <a:solidFill>
                  <a:schemeClr val="bg1"/>
                </a:solidFill>
                <a:latin typeface="Times New Roman" panose="02020603050405020304" pitchFamily="18" charset="0"/>
                <a:cs typeface="Times New Roman" panose="02020603050405020304" pitchFamily="18" charset="0"/>
              </a:rPr>
              <a:t>fillRect</a:t>
            </a:r>
            <a:r>
              <a:rPr lang="en-US" sz="1700" b="1" i="1" dirty="0">
                <a:solidFill>
                  <a:schemeClr val="bg1"/>
                </a:solidFill>
                <a:latin typeface="Times New Roman" panose="02020603050405020304" pitchFamily="18" charset="0"/>
                <a:cs typeface="Times New Roman" panose="02020603050405020304" pitchFamily="18" charset="0"/>
              </a:rPr>
              <a:t>(</a:t>
            </a:r>
            <a:r>
              <a:rPr lang="en-US" sz="1700" b="1" i="1" dirty="0" err="1">
                <a:solidFill>
                  <a:schemeClr val="bg1"/>
                </a:solidFill>
                <a:latin typeface="Times New Roman" panose="02020603050405020304" pitchFamily="18" charset="0"/>
                <a:cs typeface="Times New Roman" panose="02020603050405020304" pitchFamily="18" charset="0"/>
              </a:rPr>
              <a:t>int</a:t>
            </a:r>
            <a:r>
              <a:rPr lang="en-US" sz="1700" b="1" i="1" dirty="0">
                <a:solidFill>
                  <a:schemeClr val="bg1"/>
                </a:solidFill>
                <a:latin typeface="Times New Roman" panose="02020603050405020304" pitchFamily="18" charset="0"/>
                <a:cs typeface="Times New Roman" panose="02020603050405020304" pitchFamily="18" charset="0"/>
              </a:rPr>
              <a:t> x, </a:t>
            </a:r>
            <a:r>
              <a:rPr lang="en-US" sz="1700" b="1" i="1" dirty="0" err="1">
                <a:solidFill>
                  <a:schemeClr val="bg1"/>
                </a:solidFill>
                <a:latin typeface="Times New Roman" panose="02020603050405020304" pitchFamily="18" charset="0"/>
                <a:cs typeface="Times New Roman" panose="02020603050405020304" pitchFamily="18" charset="0"/>
              </a:rPr>
              <a:t>int</a:t>
            </a:r>
            <a:r>
              <a:rPr lang="en-US" sz="1700" b="1" i="1" dirty="0">
                <a:solidFill>
                  <a:schemeClr val="bg1"/>
                </a:solidFill>
                <a:latin typeface="Times New Roman" panose="02020603050405020304" pitchFamily="18" charset="0"/>
                <a:cs typeface="Times New Roman" panose="02020603050405020304" pitchFamily="18" charset="0"/>
              </a:rPr>
              <a:t> y, </a:t>
            </a:r>
            <a:r>
              <a:rPr lang="en-US" sz="1700" b="1" i="1" dirty="0" err="1">
                <a:solidFill>
                  <a:schemeClr val="bg1"/>
                </a:solidFill>
                <a:latin typeface="Times New Roman" panose="02020603050405020304" pitchFamily="18" charset="0"/>
                <a:cs typeface="Times New Roman" panose="02020603050405020304" pitchFamily="18" charset="0"/>
              </a:rPr>
              <a:t>int</a:t>
            </a:r>
            <a:r>
              <a:rPr lang="en-US" sz="1700" b="1" i="1" dirty="0">
                <a:solidFill>
                  <a:schemeClr val="bg1"/>
                </a:solidFill>
                <a:latin typeface="Times New Roman" panose="02020603050405020304" pitchFamily="18" charset="0"/>
                <a:cs typeface="Times New Roman" panose="02020603050405020304" pitchFamily="18" charset="0"/>
              </a:rPr>
              <a:t> width, </a:t>
            </a:r>
            <a:r>
              <a:rPr lang="en-US" sz="1700" b="1" i="1" dirty="0" err="1">
                <a:solidFill>
                  <a:schemeClr val="bg1"/>
                </a:solidFill>
                <a:latin typeface="Times New Roman" panose="02020603050405020304" pitchFamily="18" charset="0"/>
                <a:cs typeface="Times New Roman" panose="02020603050405020304" pitchFamily="18" charset="0"/>
              </a:rPr>
              <a:t>int</a:t>
            </a:r>
            <a:r>
              <a:rPr lang="en-US" sz="1700" b="1" i="1" dirty="0">
                <a:solidFill>
                  <a:schemeClr val="bg1"/>
                </a:solidFill>
                <a:latin typeface="Times New Roman" panose="02020603050405020304" pitchFamily="18" charset="0"/>
                <a:cs typeface="Times New Roman" panose="02020603050405020304" pitchFamily="18" charset="0"/>
              </a:rPr>
              <a:t> height): is used to fill rectangle with the default color and specified width and height.</a:t>
            </a:r>
          </a:p>
          <a:p>
            <a:pPr lvl="1"/>
            <a:r>
              <a:rPr lang="en-US" sz="1700" b="1" i="1" dirty="0">
                <a:solidFill>
                  <a:schemeClr val="bg1"/>
                </a:solidFill>
                <a:latin typeface="Times New Roman" panose="02020603050405020304" pitchFamily="18" charset="0"/>
                <a:cs typeface="Times New Roman" panose="02020603050405020304" pitchFamily="18" charset="0"/>
              </a:rPr>
              <a:t>public abstract void </a:t>
            </a:r>
            <a:r>
              <a:rPr lang="en-US" sz="1700" b="1" i="1" dirty="0" err="1">
                <a:solidFill>
                  <a:schemeClr val="bg1"/>
                </a:solidFill>
                <a:latin typeface="Times New Roman" panose="02020603050405020304" pitchFamily="18" charset="0"/>
                <a:cs typeface="Times New Roman" panose="02020603050405020304" pitchFamily="18" charset="0"/>
              </a:rPr>
              <a:t>drawOval</a:t>
            </a:r>
            <a:r>
              <a:rPr lang="en-US" sz="1700" b="1" i="1" dirty="0">
                <a:solidFill>
                  <a:schemeClr val="bg1"/>
                </a:solidFill>
                <a:latin typeface="Times New Roman" panose="02020603050405020304" pitchFamily="18" charset="0"/>
                <a:cs typeface="Times New Roman" panose="02020603050405020304" pitchFamily="18" charset="0"/>
              </a:rPr>
              <a:t>(</a:t>
            </a:r>
            <a:r>
              <a:rPr lang="en-US" sz="1700" b="1" i="1" dirty="0" err="1">
                <a:solidFill>
                  <a:schemeClr val="bg1"/>
                </a:solidFill>
                <a:latin typeface="Times New Roman" panose="02020603050405020304" pitchFamily="18" charset="0"/>
                <a:cs typeface="Times New Roman" panose="02020603050405020304" pitchFamily="18" charset="0"/>
              </a:rPr>
              <a:t>int</a:t>
            </a:r>
            <a:r>
              <a:rPr lang="en-US" sz="1700" b="1" i="1" dirty="0">
                <a:solidFill>
                  <a:schemeClr val="bg1"/>
                </a:solidFill>
                <a:latin typeface="Times New Roman" panose="02020603050405020304" pitchFamily="18" charset="0"/>
                <a:cs typeface="Times New Roman" panose="02020603050405020304" pitchFamily="18" charset="0"/>
              </a:rPr>
              <a:t> x, </a:t>
            </a:r>
            <a:r>
              <a:rPr lang="en-US" sz="1700" b="1" i="1" dirty="0" err="1">
                <a:solidFill>
                  <a:schemeClr val="bg1"/>
                </a:solidFill>
                <a:latin typeface="Times New Roman" panose="02020603050405020304" pitchFamily="18" charset="0"/>
                <a:cs typeface="Times New Roman" panose="02020603050405020304" pitchFamily="18" charset="0"/>
              </a:rPr>
              <a:t>int</a:t>
            </a:r>
            <a:r>
              <a:rPr lang="en-US" sz="1700" b="1" i="1" dirty="0">
                <a:solidFill>
                  <a:schemeClr val="bg1"/>
                </a:solidFill>
                <a:latin typeface="Times New Roman" panose="02020603050405020304" pitchFamily="18" charset="0"/>
                <a:cs typeface="Times New Roman" panose="02020603050405020304" pitchFamily="18" charset="0"/>
              </a:rPr>
              <a:t> y, </a:t>
            </a:r>
            <a:r>
              <a:rPr lang="en-US" sz="1700" b="1" i="1" dirty="0" err="1">
                <a:solidFill>
                  <a:schemeClr val="bg1"/>
                </a:solidFill>
                <a:latin typeface="Times New Roman" panose="02020603050405020304" pitchFamily="18" charset="0"/>
                <a:cs typeface="Times New Roman" panose="02020603050405020304" pitchFamily="18" charset="0"/>
              </a:rPr>
              <a:t>int</a:t>
            </a:r>
            <a:r>
              <a:rPr lang="en-US" sz="1700" b="1" i="1" dirty="0">
                <a:solidFill>
                  <a:schemeClr val="bg1"/>
                </a:solidFill>
                <a:latin typeface="Times New Roman" panose="02020603050405020304" pitchFamily="18" charset="0"/>
                <a:cs typeface="Times New Roman" panose="02020603050405020304" pitchFamily="18" charset="0"/>
              </a:rPr>
              <a:t> width, </a:t>
            </a:r>
            <a:r>
              <a:rPr lang="en-US" sz="1700" b="1" i="1" dirty="0" err="1">
                <a:solidFill>
                  <a:schemeClr val="bg1"/>
                </a:solidFill>
                <a:latin typeface="Times New Roman" panose="02020603050405020304" pitchFamily="18" charset="0"/>
                <a:cs typeface="Times New Roman" panose="02020603050405020304" pitchFamily="18" charset="0"/>
              </a:rPr>
              <a:t>int</a:t>
            </a:r>
            <a:r>
              <a:rPr lang="en-US" sz="1700" b="1" i="1" dirty="0">
                <a:solidFill>
                  <a:schemeClr val="bg1"/>
                </a:solidFill>
                <a:latin typeface="Times New Roman" panose="02020603050405020304" pitchFamily="18" charset="0"/>
                <a:cs typeface="Times New Roman" panose="02020603050405020304" pitchFamily="18" charset="0"/>
              </a:rPr>
              <a:t> height): is used to draw oval with the specified width and height.</a:t>
            </a:r>
          </a:p>
          <a:p>
            <a:pPr lvl="1"/>
            <a:r>
              <a:rPr lang="en-US" sz="1700" b="1" i="1" dirty="0">
                <a:solidFill>
                  <a:schemeClr val="bg1"/>
                </a:solidFill>
                <a:latin typeface="Times New Roman" panose="02020603050405020304" pitchFamily="18" charset="0"/>
                <a:cs typeface="Times New Roman" panose="02020603050405020304" pitchFamily="18" charset="0"/>
              </a:rPr>
              <a:t>public abstract void </a:t>
            </a:r>
            <a:r>
              <a:rPr lang="en-US" sz="1700" b="1" i="1" dirty="0" err="1">
                <a:solidFill>
                  <a:schemeClr val="bg1"/>
                </a:solidFill>
                <a:latin typeface="Times New Roman" panose="02020603050405020304" pitchFamily="18" charset="0"/>
                <a:cs typeface="Times New Roman" panose="02020603050405020304" pitchFamily="18" charset="0"/>
              </a:rPr>
              <a:t>fillOval</a:t>
            </a:r>
            <a:r>
              <a:rPr lang="en-US" sz="1700" b="1" i="1" dirty="0">
                <a:solidFill>
                  <a:schemeClr val="bg1"/>
                </a:solidFill>
                <a:latin typeface="Times New Roman" panose="02020603050405020304" pitchFamily="18" charset="0"/>
                <a:cs typeface="Times New Roman" panose="02020603050405020304" pitchFamily="18" charset="0"/>
              </a:rPr>
              <a:t>(</a:t>
            </a:r>
            <a:r>
              <a:rPr lang="en-US" sz="1700" b="1" i="1" dirty="0" err="1">
                <a:solidFill>
                  <a:schemeClr val="bg1"/>
                </a:solidFill>
                <a:latin typeface="Times New Roman" panose="02020603050405020304" pitchFamily="18" charset="0"/>
                <a:cs typeface="Times New Roman" panose="02020603050405020304" pitchFamily="18" charset="0"/>
              </a:rPr>
              <a:t>int</a:t>
            </a:r>
            <a:r>
              <a:rPr lang="en-US" sz="1700" b="1" i="1" dirty="0">
                <a:solidFill>
                  <a:schemeClr val="bg1"/>
                </a:solidFill>
                <a:latin typeface="Times New Roman" panose="02020603050405020304" pitchFamily="18" charset="0"/>
                <a:cs typeface="Times New Roman" panose="02020603050405020304" pitchFamily="18" charset="0"/>
              </a:rPr>
              <a:t> x, </a:t>
            </a:r>
            <a:r>
              <a:rPr lang="en-US" sz="1700" b="1" i="1" dirty="0" err="1">
                <a:solidFill>
                  <a:schemeClr val="bg1"/>
                </a:solidFill>
                <a:latin typeface="Times New Roman" panose="02020603050405020304" pitchFamily="18" charset="0"/>
                <a:cs typeface="Times New Roman" panose="02020603050405020304" pitchFamily="18" charset="0"/>
              </a:rPr>
              <a:t>int</a:t>
            </a:r>
            <a:r>
              <a:rPr lang="en-US" sz="1700" b="1" i="1" dirty="0">
                <a:solidFill>
                  <a:schemeClr val="bg1"/>
                </a:solidFill>
                <a:latin typeface="Times New Roman" panose="02020603050405020304" pitchFamily="18" charset="0"/>
                <a:cs typeface="Times New Roman" panose="02020603050405020304" pitchFamily="18" charset="0"/>
              </a:rPr>
              <a:t> y, </a:t>
            </a:r>
            <a:r>
              <a:rPr lang="en-US" sz="1700" b="1" i="1" dirty="0" err="1">
                <a:solidFill>
                  <a:schemeClr val="bg1"/>
                </a:solidFill>
                <a:latin typeface="Times New Roman" panose="02020603050405020304" pitchFamily="18" charset="0"/>
                <a:cs typeface="Times New Roman" panose="02020603050405020304" pitchFamily="18" charset="0"/>
              </a:rPr>
              <a:t>int</a:t>
            </a:r>
            <a:r>
              <a:rPr lang="en-US" sz="1700" b="1" i="1" dirty="0">
                <a:solidFill>
                  <a:schemeClr val="bg1"/>
                </a:solidFill>
                <a:latin typeface="Times New Roman" panose="02020603050405020304" pitchFamily="18" charset="0"/>
                <a:cs typeface="Times New Roman" panose="02020603050405020304" pitchFamily="18" charset="0"/>
              </a:rPr>
              <a:t> width, </a:t>
            </a:r>
            <a:r>
              <a:rPr lang="en-US" sz="1700" b="1" i="1" dirty="0" err="1">
                <a:solidFill>
                  <a:schemeClr val="bg1"/>
                </a:solidFill>
                <a:latin typeface="Times New Roman" panose="02020603050405020304" pitchFamily="18" charset="0"/>
                <a:cs typeface="Times New Roman" panose="02020603050405020304" pitchFamily="18" charset="0"/>
              </a:rPr>
              <a:t>int</a:t>
            </a:r>
            <a:r>
              <a:rPr lang="en-US" sz="1700" b="1" i="1" dirty="0">
                <a:solidFill>
                  <a:schemeClr val="bg1"/>
                </a:solidFill>
                <a:latin typeface="Times New Roman" panose="02020603050405020304" pitchFamily="18" charset="0"/>
                <a:cs typeface="Times New Roman" panose="02020603050405020304" pitchFamily="18" charset="0"/>
              </a:rPr>
              <a:t> height): is used to fill oval with the default color and specified width and height.</a:t>
            </a:r>
          </a:p>
          <a:p>
            <a:pPr lvl="1"/>
            <a:r>
              <a:rPr lang="en-US" sz="1700" b="1" i="1" dirty="0">
                <a:solidFill>
                  <a:schemeClr val="bg1"/>
                </a:solidFill>
                <a:latin typeface="Times New Roman" panose="02020603050405020304" pitchFamily="18" charset="0"/>
                <a:cs typeface="Times New Roman" panose="02020603050405020304" pitchFamily="18" charset="0"/>
              </a:rPr>
              <a:t>public abstract void </a:t>
            </a:r>
            <a:r>
              <a:rPr lang="en-US" sz="1700" b="1" i="1" dirty="0" err="1">
                <a:solidFill>
                  <a:schemeClr val="bg1"/>
                </a:solidFill>
                <a:latin typeface="Times New Roman" panose="02020603050405020304" pitchFamily="18" charset="0"/>
                <a:cs typeface="Times New Roman" panose="02020603050405020304" pitchFamily="18" charset="0"/>
              </a:rPr>
              <a:t>drawLine</a:t>
            </a:r>
            <a:r>
              <a:rPr lang="en-US" sz="1700" b="1" i="1" dirty="0">
                <a:solidFill>
                  <a:schemeClr val="bg1"/>
                </a:solidFill>
                <a:latin typeface="Times New Roman" panose="02020603050405020304" pitchFamily="18" charset="0"/>
                <a:cs typeface="Times New Roman" panose="02020603050405020304" pitchFamily="18" charset="0"/>
              </a:rPr>
              <a:t>(</a:t>
            </a:r>
            <a:r>
              <a:rPr lang="en-US" sz="1700" b="1" i="1" dirty="0" err="1">
                <a:solidFill>
                  <a:schemeClr val="bg1"/>
                </a:solidFill>
                <a:latin typeface="Times New Roman" panose="02020603050405020304" pitchFamily="18" charset="0"/>
                <a:cs typeface="Times New Roman" panose="02020603050405020304" pitchFamily="18" charset="0"/>
              </a:rPr>
              <a:t>int</a:t>
            </a:r>
            <a:r>
              <a:rPr lang="en-US" sz="1700" b="1" i="1" dirty="0">
                <a:solidFill>
                  <a:schemeClr val="bg1"/>
                </a:solidFill>
                <a:latin typeface="Times New Roman" panose="02020603050405020304" pitchFamily="18" charset="0"/>
                <a:cs typeface="Times New Roman" panose="02020603050405020304" pitchFamily="18" charset="0"/>
              </a:rPr>
              <a:t> x1, </a:t>
            </a:r>
            <a:r>
              <a:rPr lang="en-US" sz="1700" b="1" i="1" dirty="0" err="1">
                <a:solidFill>
                  <a:schemeClr val="bg1"/>
                </a:solidFill>
                <a:latin typeface="Times New Roman" panose="02020603050405020304" pitchFamily="18" charset="0"/>
                <a:cs typeface="Times New Roman" panose="02020603050405020304" pitchFamily="18" charset="0"/>
              </a:rPr>
              <a:t>int</a:t>
            </a:r>
            <a:r>
              <a:rPr lang="en-US" sz="1700" b="1" i="1" dirty="0">
                <a:solidFill>
                  <a:schemeClr val="bg1"/>
                </a:solidFill>
                <a:latin typeface="Times New Roman" panose="02020603050405020304" pitchFamily="18" charset="0"/>
                <a:cs typeface="Times New Roman" panose="02020603050405020304" pitchFamily="18" charset="0"/>
              </a:rPr>
              <a:t> y1, </a:t>
            </a:r>
            <a:r>
              <a:rPr lang="en-US" sz="1700" b="1" i="1" dirty="0" err="1">
                <a:solidFill>
                  <a:schemeClr val="bg1"/>
                </a:solidFill>
                <a:latin typeface="Times New Roman" panose="02020603050405020304" pitchFamily="18" charset="0"/>
                <a:cs typeface="Times New Roman" panose="02020603050405020304" pitchFamily="18" charset="0"/>
              </a:rPr>
              <a:t>int</a:t>
            </a:r>
            <a:r>
              <a:rPr lang="en-US" sz="1700" b="1" i="1" dirty="0">
                <a:solidFill>
                  <a:schemeClr val="bg1"/>
                </a:solidFill>
                <a:latin typeface="Times New Roman" panose="02020603050405020304" pitchFamily="18" charset="0"/>
                <a:cs typeface="Times New Roman" panose="02020603050405020304" pitchFamily="18" charset="0"/>
              </a:rPr>
              <a:t> x2, </a:t>
            </a:r>
            <a:r>
              <a:rPr lang="en-US" sz="1700" b="1" i="1" dirty="0" err="1">
                <a:solidFill>
                  <a:schemeClr val="bg1"/>
                </a:solidFill>
                <a:latin typeface="Times New Roman" panose="02020603050405020304" pitchFamily="18" charset="0"/>
                <a:cs typeface="Times New Roman" panose="02020603050405020304" pitchFamily="18" charset="0"/>
              </a:rPr>
              <a:t>int</a:t>
            </a:r>
            <a:r>
              <a:rPr lang="en-US" sz="1700" b="1" i="1" dirty="0">
                <a:solidFill>
                  <a:schemeClr val="bg1"/>
                </a:solidFill>
                <a:latin typeface="Times New Roman" panose="02020603050405020304" pitchFamily="18" charset="0"/>
                <a:cs typeface="Times New Roman" panose="02020603050405020304" pitchFamily="18" charset="0"/>
              </a:rPr>
              <a:t> y2): is used to draw line between the points(x1, y1) and (x2, y2).</a:t>
            </a:r>
          </a:p>
          <a:p>
            <a:pPr lvl="1"/>
            <a:r>
              <a:rPr lang="en-US" sz="1700" b="1" i="1" dirty="0">
                <a:solidFill>
                  <a:schemeClr val="bg1"/>
                </a:solidFill>
                <a:latin typeface="Times New Roman" panose="02020603050405020304" pitchFamily="18" charset="0"/>
                <a:cs typeface="Times New Roman" panose="02020603050405020304" pitchFamily="18" charset="0"/>
              </a:rPr>
              <a:t>public abstract </a:t>
            </a:r>
            <a:r>
              <a:rPr lang="en-US" sz="1700" b="1" i="1" dirty="0" err="1">
                <a:solidFill>
                  <a:schemeClr val="bg1"/>
                </a:solidFill>
                <a:latin typeface="Times New Roman" panose="02020603050405020304" pitchFamily="18" charset="0"/>
                <a:cs typeface="Times New Roman" panose="02020603050405020304" pitchFamily="18" charset="0"/>
              </a:rPr>
              <a:t>boolean</a:t>
            </a:r>
            <a:r>
              <a:rPr lang="en-US" sz="1700" b="1" i="1" dirty="0">
                <a:solidFill>
                  <a:schemeClr val="bg1"/>
                </a:solidFill>
                <a:latin typeface="Times New Roman" panose="02020603050405020304" pitchFamily="18" charset="0"/>
                <a:cs typeface="Times New Roman" panose="02020603050405020304" pitchFamily="18" charset="0"/>
              </a:rPr>
              <a:t> </a:t>
            </a:r>
            <a:r>
              <a:rPr lang="en-US" sz="1700" b="1" i="1" dirty="0" err="1">
                <a:solidFill>
                  <a:schemeClr val="bg1"/>
                </a:solidFill>
                <a:latin typeface="Times New Roman" panose="02020603050405020304" pitchFamily="18" charset="0"/>
                <a:cs typeface="Times New Roman" panose="02020603050405020304" pitchFamily="18" charset="0"/>
              </a:rPr>
              <a:t>drawImage</a:t>
            </a:r>
            <a:r>
              <a:rPr lang="en-US" sz="1700" b="1" i="1" dirty="0">
                <a:solidFill>
                  <a:schemeClr val="bg1"/>
                </a:solidFill>
                <a:latin typeface="Times New Roman" panose="02020603050405020304" pitchFamily="18" charset="0"/>
                <a:cs typeface="Times New Roman" panose="02020603050405020304" pitchFamily="18" charset="0"/>
              </a:rPr>
              <a:t>(Image </a:t>
            </a:r>
            <a:r>
              <a:rPr lang="en-US" sz="1700" b="1" i="1" dirty="0" err="1">
                <a:solidFill>
                  <a:schemeClr val="bg1"/>
                </a:solidFill>
                <a:latin typeface="Times New Roman" panose="02020603050405020304" pitchFamily="18" charset="0"/>
                <a:cs typeface="Times New Roman" panose="02020603050405020304" pitchFamily="18" charset="0"/>
              </a:rPr>
              <a:t>img</a:t>
            </a:r>
            <a:r>
              <a:rPr lang="en-US" sz="1700" b="1" i="1" dirty="0">
                <a:solidFill>
                  <a:schemeClr val="bg1"/>
                </a:solidFill>
                <a:latin typeface="Times New Roman" panose="02020603050405020304" pitchFamily="18" charset="0"/>
                <a:cs typeface="Times New Roman" panose="02020603050405020304" pitchFamily="18" charset="0"/>
              </a:rPr>
              <a:t>, </a:t>
            </a:r>
            <a:r>
              <a:rPr lang="en-US" sz="1700" b="1" i="1" dirty="0" err="1">
                <a:solidFill>
                  <a:schemeClr val="bg1"/>
                </a:solidFill>
                <a:latin typeface="Times New Roman" panose="02020603050405020304" pitchFamily="18" charset="0"/>
                <a:cs typeface="Times New Roman" panose="02020603050405020304" pitchFamily="18" charset="0"/>
              </a:rPr>
              <a:t>int</a:t>
            </a:r>
            <a:r>
              <a:rPr lang="en-US" sz="1700" b="1" i="1" dirty="0">
                <a:solidFill>
                  <a:schemeClr val="bg1"/>
                </a:solidFill>
                <a:latin typeface="Times New Roman" panose="02020603050405020304" pitchFamily="18" charset="0"/>
                <a:cs typeface="Times New Roman" panose="02020603050405020304" pitchFamily="18" charset="0"/>
              </a:rPr>
              <a:t> x, </a:t>
            </a:r>
            <a:r>
              <a:rPr lang="en-US" sz="1700" b="1" i="1" dirty="0" err="1">
                <a:solidFill>
                  <a:schemeClr val="bg1"/>
                </a:solidFill>
                <a:latin typeface="Times New Roman" panose="02020603050405020304" pitchFamily="18" charset="0"/>
                <a:cs typeface="Times New Roman" panose="02020603050405020304" pitchFamily="18" charset="0"/>
              </a:rPr>
              <a:t>int</a:t>
            </a:r>
            <a:r>
              <a:rPr lang="en-US" sz="1700" b="1" i="1" dirty="0">
                <a:solidFill>
                  <a:schemeClr val="bg1"/>
                </a:solidFill>
                <a:latin typeface="Times New Roman" panose="02020603050405020304" pitchFamily="18" charset="0"/>
                <a:cs typeface="Times New Roman" panose="02020603050405020304" pitchFamily="18" charset="0"/>
              </a:rPr>
              <a:t> y, </a:t>
            </a:r>
            <a:r>
              <a:rPr lang="en-US" sz="1700" b="1" i="1" dirty="0" err="1">
                <a:solidFill>
                  <a:schemeClr val="bg1"/>
                </a:solidFill>
                <a:latin typeface="Times New Roman" panose="02020603050405020304" pitchFamily="18" charset="0"/>
                <a:cs typeface="Times New Roman" panose="02020603050405020304" pitchFamily="18" charset="0"/>
              </a:rPr>
              <a:t>ImageObserver</a:t>
            </a:r>
            <a:r>
              <a:rPr lang="en-US" sz="1700" b="1" i="1" dirty="0">
                <a:solidFill>
                  <a:schemeClr val="bg1"/>
                </a:solidFill>
                <a:latin typeface="Times New Roman" panose="02020603050405020304" pitchFamily="18" charset="0"/>
                <a:cs typeface="Times New Roman" panose="02020603050405020304" pitchFamily="18" charset="0"/>
              </a:rPr>
              <a:t> observer): is used draw the specified image.</a:t>
            </a:r>
          </a:p>
          <a:p>
            <a:pPr lvl="1"/>
            <a:r>
              <a:rPr lang="en-US" sz="1700" b="1" i="1" dirty="0">
                <a:solidFill>
                  <a:schemeClr val="bg1"/>
                </a:solidFill>
                <a:latin typeface="Times New Roman" panose="02020603050405020304" pitchFamily="18" charset="0"/>
                <a:cs typeface="Times New Roman" panose="02020603050405020304" pitchFamily="18" charset="0"/>
              </a:rPr>
              <a:t>public abstract void </a:t>
            </a:r>
            <a:r>
              <a:rPr lang="en-US" sz="1700" b="1" i="1" dirty="0" err="1">
                <a:solidFill>
                  <a:schemeClr val="bg1"/>
                </a:solidFill>
                <a:latin typeface="Times New Roman" panose="02020603050405020304" pitchFamily="18" charset="0"/>
                <a:cs typeface="Times New Roman" panose="02020603050405020304" pitchFamily="18" charset="0"/>
              </a:rPr>
              <a:t>drawArc</a:t>
            </a:r>
            <a:r>
              <a:rPr lang="en-US" sz="1700" b="1" i="1" dirty="0">
                <a:solidFill>
                  <a:schemeClr val="bg1"/>
                </a:solidFill>
                <a:latin typeface="Times New Roman" panose="02020603050405020304" pitchFamily="18" charset="0"/>
                <a:cs typeface="Times New Roman" panose="02020603050405020304" pitchFamily="18" charset="0"/>
              </a:rPr>
              <a:t>(</a:t>
            </a:r>
            <a:r>
              <a:rPr lang="en-US" sz="1700" b="1" i="1" dirty="0" err="1">
                <a:solidFill>
                  <a:schemeClr val="bg1"/>
                </a:solidFill>
                <a:latin typeface="Times New Roman" panose="02020603050405020304" pitchFamily="18" charset="0"/>
                <a:cs typeface="Times New Roman" panose="02020603050405020304" pitchFamily="18" charset="0"/>
              </a:rPr>
              <a:t>int</a:t>
            </a:r>
            <a:r>
              <a:rPr lang="en-US" sz="1700" b="1" i="1" dirty="0">
                <a:solidFill>
                  <a:schemeClr val="bg1"/>
                </a:solidFill>
                <a:latin typeface="Times New Roman" panose="02020603050405020304" pitchFamily="18" charset="0"/>
                <a:cs typeface="Times New Roman" panose="02020603050405020304" pitchFamily="18" charset="0"/>
              </a:rPr>
              <a:t> x, </a:t>
            </a:r>
            <a:r>
              <a:rPr lang="en-US" sz="1700" b="1" i="1" dirty="0" err="1">
                <a:solidFill>
                  <a:schemeClr val="bg1"/>
                </a:solidFill>
                <a:latin typeface="Times New Roman" panose="02020603050405020304" pitchFamily="18" charset="0"/>
                <a:cs typeface="Times New Roman" panose="02020603050405020304" pitchFamily="18" charset="0"/>
              </a:rPr>
              <a:t>int</a:t>
            </a:r>
            <a:r>
              <a:rPr lang="en-US" sz="1700" b="1" i="1" dirty="0">
                <a:solidFill>
                  <a:schemeClr val="bg1"/>
                </a:solidFill>
                <a:latin typeface="Times New Roman" panose="02020603050405020304" pitchFamily="18" charset="0"/>
                <a:cs typeface="Times New Roman" panose="02020603050405020304" pitchFamily="18" charset="0"/>
              </a:rPr>
              <a:t> y, </a:t>
            </a:r>
            <a:r>
              <a:rPr lang="en-US" sz="1700" b="1" i="1" dirty="0" err="1">
                <a:solidFill>
                  <a:schemeClr val="bg1"/>
                </a:solidFill>
                <a:latin typeface="Times New Roman" panose="02020603050405020304" pitchFamily="18" charset="0"/>
                <a:cs typeface="Times New Roman" panose="02020603050405020304" pitchFamily="18" charset="0"/>
              </a:rPr>
              <a:t>int</a:t>
            </a:r>
            <a:r>
              <a:rPr lang="en-US" sz="1700" b="1" i="1" dirty="0">
                <a:solidFill>
                  <a:schemeClr val="bg1"/>
                </a:solidFill>
                <a:latin typeface="Times New Roman" panose="02020603050405020304" pitchFamily="18" charset="0"/>
                <a:cs typeface="Times New Roman" panose="02020603050405020304" pitchFamily="18" charset="0"/>
              </a:rPr>
              <a:t> width, </a:t>
            </a:r>
            <a:r>
              <a:rPr lang="en-US" sz="1700" b="1" i="1" dirty="0" err="1">
                <a:solidFill>
                  <a:schemeClr val="bg1"/>
                </a:solidFill>
                <a:latin typeface="Times New Roman" panose="02020603050405020304" pitchFamily="18" charset="0"/>
                <a:cs typeface="Times New Roman" panose="02020603050405020304" pitchFamily="18" charset="0"/>
              </a:rPr>
              <a:t>int</a:t>
            </a:r>
            <a:r>
              <a:rPr lang="en-US" sz="1700" b="1" i="1" dirty="0">
                <a:solidFill>
                  <a:schemeClr val="bg1"/>
                </a:solidFill>
                <a:latin typeface="Times New Roman" panose="02020603050405020304" pitchFamily="18" charset="0"/>
                <a:cs typeface="Times New Roman" panose="02020603050405020304" pitchFamily="18" charset="0"/>
              </a:rPr>
              <a:t> height, </a:t>
            </a:r>
            <a:r>
              <a:rPr lang="en-US" sz="1700" b="1" i="1" dirty="0" err="1">
                <a:solidFill>
                  <a:schemeClr val="bg1"/>
                </a:solidFill>
                <a:latin typeface="Times New Roman" panose="02020603050405020304" pitchFamily="18" charset="0"/>
                <a:cs typeface="Times New Roman" panose="02020603050405020304" pitchFamily="18" charset="0"/>
              </a:rPr>
              <a:t>int</a:t>
            </a:r>
            <a:r>
              <a:rPr lang="en-US" sz="1700" b="1" i="1" dirty="0">
                <a:solidFill>
                  <a:schemeClr val="bg1"/>
                </a:solidFill>
                <a:latin typeface="Times New Roman" panose="02020603050405020304" pitchFamily="18" charset="0"/>
                <a:cs typeface="Times New Roman" panose="02020603050405020304" pitchFamily="18" charset="0"/>
              </a:rPr>
              <a:t> </a:t>
            </a:r>
            <a:r>
              <a:rPr lang="en-US" sz="1700" b="1" i="1" dirty="0" err="1">
                <a:solidFill>
                  <a:schemeClr val="bg1"/>
                </a:solidFill>
                <a:latin typeface="Times New Roman" panose="02020603050405020304" pitchFamily="18" charset="0"/>
                <a:cs typeface="Times New Roman" panose="02020603050405020304" pitchFamily="18" charset="0"/>
              </a:rPr>
              <a:t>startAngle</a:t>
            </a:r>
            <a:r>
              <a:rPr lang="en-US" sz="1700" b="1" i="1" dirty="0">
                <a:solidFill>
                  <a:schemeClr val="bg1"/>
                </a:solidFill>
                <a:latin typeface="Times New Roman" panose="02020603050405020304" pitchFamily="18" charset="0"/>
                <a:cs typeface="Times New Roman" panose="02020603050405020304" pitchFamily="18" charset="0"/>
              </a:rPr>
              <a:t>, </a:t>
            </a:r>
            <a:r>
              <a:rPr lang="en-US" sz="1700" b="1" i="1" dirty="0" err="1">
                <a:solidFill>
                  <a:schemeClr val="bg1"/>
                </a:solidFill>
                <a:latin typeface="Times New Roman" panose="02020603050405020304" pitchFamily="18" charset="0"/>
                <a:cs typeface="Times New Roman" panose="02020603050405020304" pitchFamily="18" charset="0"/>
              </a:rPr>
              <a:t>int</a:t>
            </a:r>
            <a:r>
              <a:rPr lang="en-US" sz="1700" b="1" i="1" dirty="0">
                <a:solidFill>
                  <a:schemeClr val="bg1"/>
                </a:solidFill>
                <a:latin typeface="Times New Roman" panose="02020603050405020304" pitchFamily="18" charset="0"/>
                <a:cs typeface="Times New Roman" panose="02020603050405020304" pitchFamily="18" charset="0"/>
              </a:rPr>
              <a:t> </a:t>
            </a:r>
            <a:r>
              <a:rPr lang="en-US" sz="1700" b="1" i="1" dirty="0" err="1">
                <a:solidFill>
                  <a:schemeClr val="bg1"/>
                </a:solidFill>
                <a:latin typeface="Times New Roman" panose="02020603050405020304" pitchFamily="18" charset="0"/>
                <a:cs typeface="Times New Roman" panose="02020603050405020304" pitchFamily="18" charset="0"/>
              </a:rPr>
              <a:t>arcAngle</a:t>
            </a:r>
            <a:r>
              <a:rPr lang="en-US" sz="1700" b="1" i="1" dirty="0">
                <a:solidFill>
                  <a:schemeClr val="bg1"/>
                </a:solidFill>
                <a:latin typeface="Times New Roman" panose="02020603050405020304" pitchFamily="18" charset="0"/>
                <a:cs typeface="Times New Roman" panose="02020603050405020304" pitchFamily="18" charset="0"/>
              </a:rPr>
              <a:t>): is used draw a circular or elliptical arc.</a:t>
            </a:r>
          </a:p>
          <a:p>
            <a:pPr lvl="1"/>
            <a:r>
              <a:rPr lang="en-US" sz="1700" b="1" i="1" dirty="0">
                <a:solidFill>
                  <a:schemeClr val="bg1"/>
                </a:solidFill>
                <a:latin typeface="Times New Roman" panose="02020603050405020304" pitchFamily="18" charset="0"/>
                <a:cs typeface="Times New Roman" panose="02020603050405020304" pitchFamily="18" charset="0"/>
              </a:rPr>
              <a:t>public abstract void </a:t>
            </a:r>
            <a:r>
              <a:rPr lang="en-US" sz="1700" b="1" i="1" dirty="0" err="1">
                <a:solidFill>
                  <a:schemeClr val="bg1"/>
                </a:solidFill>
                <a:latin typeface="Times New Roman" panose="02020603050405020304" pitchFamily="18" charset="0"/>
                <a:cs typeface="Times New Roman" panose="02020603050405020304" pitchFamily="18" charset="0"/>
              </a:rPr>
              <a:t>fillArc</a:t>
            </a:r>
            <a:r>
              <a:rPr lang="en-US" sz="1700" b="1" i="1" dirty="0">
                <a:solidFill>
                  <a:schemeClr val="bg1"/>
                </a:solidFill>
                <a:latin typeface="Times New Roman" panose="02020603050405020304" pitchFamily="18" charset="0"/>
                <a:cs typeface="Times New Roman" panose="02020603050405020304" pitchFamily="18" charset="0"/>
              </a:rPr>
              <a:t>(</a:t>
            </a:r>
            <a:r>
              <a:rPr lang="en-US" sz="1700" b="1" i="1" dirty="0" err="1">
                <a:solidFill>
                  <a:schemeClr val="bg1"/>
                </a:solidFill>
                <a:latin typeface="Times New Roman" panose="02020603050405020304" pitchFamily="18" charset="0"/>
                <a:cs typeface="Times New Roman" panose="02020603050405020304" pitchFamily="18" charset="0"/>
              </a:rPr>
              <a:t>int</a:t>
            </a:r>
            <a:r>
              <a:rPr lang="en-US" sz="1700" b="1" i="1" dirty="0">
                <a:solidFill>
                  <a:schemeClr val="bg1"/>
                </a:solidFill>
                <a:latin typeface="Times New Roman" panose="02020603050405020304" pitchFamily="18" charset="0"/>
                <a:cs typeface="Times New Roman" panose="02020603050405020304" pitchFamily="18" charset="0"/>
              </a:rPr>
              <a:t> x, </a:t>
            </a:r>
            <a:r>
              <a:rPr lang="en-US" sz="1700" b="1" i="1" dirty="0" err="1">
                <a:solidFill>
                  <a:schemeClr val="bg1"/>
                </a:solidFill>
                <a:latin typeface="Times New Roman" panose="02020603050405020304" pitchFamily="18" charset="0"/>
                <a:cs typeface="Times New Roman" panose="02020603050405020304" pitchFamily="18" charset="0"/>
              </a:rPr>
              <a:t>int</a:t>
            </a:r>
            <a:r>
              <a:rPr lang="en-US" sz="1700" b="1" i="1" dirty="0">
                <a:solidFill>
                  <a:schemeClr val="bg1"/>
                </a:solidFill>
                <a:latin typeface="Times New Roman" panose="02020603050405020304" pitchFamily="18" charset="0"/>
                <a:cs typeface="Times New Roman" panose="02020603050405020304" pitchFamily="18" charset="0"/>
              </a:rPr>
              <a:t> y, </a:t>
            </a:r>
            <a:r>
              <a:rPr lang="en-US" sz="1700" b="1" i="1" dirty="0" err="1">
                <a:solidFill>
                  <a:schemeClr val="bg1"/>
                </a:solidFill>
                <a:latin typeface="Times New Roman" panose="02020603050405020304" pitchFamily="18" charset="0"/>
                <a:cs typeface="Times New Roman" panose="02020603050405020304" pitchFamily="18" charset="0"/>
              </a:rPr>
              <a:t>int</a:t>
            </a:r>
            <a:r>
              <a:rPr lang="en-US" sz="1700" b="1" i="1" dirty="0">
                <a:solidFill>
                  <a:schemeClr val="bg1"/>
                </a:solidFill>
                <a:latin typeface="Times New Roman" panose="02020603050405020304" pitchFamily="18" charset="0"/>
                <a:cs typeface="Times New Roman" panose="02020603050405020304" pitchFamily="18" charset="0"/>
              </a:rPr>
              <a:t> width, </a:t>
            </a:r>
            <a:r>
              <a:rPr lang="en-US" sz="1700" b="1" i="1" dirty="0" err="1">
                <a:solidFill>
                  <a:schemeClr val="bg1"/>
                </a:solidFill>
                <a:latin typeface="Times New Roman" panose="02020603050405020304" pitchFamily="18" charset="0"/>
                <a:cs typeface="Times New Roman" panose="02020603050405020304" pitchFamily="18" charset="0"/>
              </a:rPr>
              <a:t>int</a:t>
            </a:r>
            <a:r>
              <a:rPr lang="en-US" sz="1700" b="1" i="1" dirty="0">
                <a:solidFill>
                  <a:schemeClr val="bg1"/>
                </a:solidFill>
                <a:latin typeface="Times New Roman" panose="02020603050405020304" pitchFamily="18" charset="0"/>
                <a:cs typeface="Times New Roman" panose="02020603050405020304" pitchFamily="18" charset="0"/>
              </a:rPr>
              <a:t> height, </a:t>
            </a:r>
            <a:r>
              <a:rPr lang="en-US" sz="1700" b="1" i="1" dirty="0" err="1">
                <a:solidFill>
                  <a:schemeClr val="bg1"/>
                </a:solidFill>
                <a:latin typeface="Times New Roman" panose="02020603050405020304" pitchFamily="18" charset="0"/>
                <a:cs typeface="Times New Roman" panose="02020603050405020304" pitchFamily="18" charset="0"/>
              </a:rPr>
              <a:t>int</a:t>
            </a:r>
            <a:r>
              <a:rPr lang="en-US" sz="1700" b="1" i="1" dirty="0">
                <a:solidFill>
                  <a:schemeClr val="bg1"/>
                </a:solidFill>
                <a:latin typeface="Times New Roman" panose="02020603050405020304" pitchFamily="18" charset="0"/>
                <a:cs typeface="Times New Roman" panose="02020603050405020304" pitchFamily="18" charset="0"/>
              </a:rPr>
              <a:t> </a:t>
            </a:r>
            <a:r>
              <a:rPr lang="en-US" sz="1700" b="1" i="1" dirty="0" err="1">
                <a:solidFill>
                  <a:schemeClr val="bg1"/>
                </a:solidFill>
                <a:latin typeface="Times New Roman" panose="02020603050405020304" pitchFamily="18" charset="0"/>
                <a:cs typeface="Times New Roman" panose="02020603050405020304" pitchFamily="18" charset="0"/>
              </a:rPr>
              <a:t>startAngle</a:t>
            </a:r>
            <a:r>
              <a:rPr lang="en-US" sz="1700" b="1" i="1" dirty="0">
                <a:solidFill>
                  <a:schemeClr val="bg1"/>
                </a:solidFill>
                <a:latin typeface="Times New Roman" panose="02020603050405020304" pitchFamily="18" charset="0"/>
                <a:cs typeface="Times New Roman" panose="02020603050405020304" pitchFamily="18" charset="0"/>
              </a:rPr>
              <a:t>, </a:t>
            </a:r>
            <a:r>
              <a:rPr lang="en-US" sz="1700" b="1" i="1" dirty="0" err="1">
                <a:solidFill>
                  <a:schemeClr val="bg1"/>
                </a:solidFill>
                <a:latin typeface="Times New Roman" panose="02020603050405020304" pitchFamily="18" charset="0"/>
                <a:cs typeface="Times New Roman" panose="02020603050405020304" pitchFamily="18" charset="0"/>
              </a:rPr>
              <a:t>int</a:t>
            </a:r>
            <a:r>
              <a:rPr lang="en-US" sz="1700" b="1" i="1" dirty="0">
                <a:solidFill>
                  <a:schemeClr val="bg1"/>
                </a:solidFill>
                <a:latin typeface="Times New Roman" panose="02020603050405020304" pitchFamily="18" charset="0"/>
                <a:cs typeface="Times New Roman" panose="02020603050405020304" pitchFamily="18" charset="0"/>
              </a:rPr>
              <a:t> </a:t>
            </a:r>
            <a:r>
              <a:rPr lang="en-US" sz="1700" b="1" i="1" dirty="0" err="1">
                <a:solidFill>
                  <a:schemeClr val="bg1"/>
                </a:solidFill>
                <a:latin typeface="Times New Roman" panose="02020603050405020304" pitchFamily="18" charset="0"/>
                <a:cs typeface="Times New Roman" panose="02020603050405020304" pitchFamily="18" charset="0"/>
              </a:rPr>
              <a:t>arcAngle</a:t>
            </a:r>
            <a:r>
              <a:rPr lang="en-US" sz="1700" b="1" i="1" dirty="0">
                <a:solidFill>
                  <a:schemeClr val="bg1"/>
                </a:solidFill>
                <a:latin typeface="Times New Roman" panose="02020603050405020304" pitchFamily="18" charset="0"/>
                <a:cs typeface="Times New Roman" panose="02020603050405020304" pitchFamily="18" charset="0"/>
              </a:rPr>
              <a:t>): is used to fill a circular or elliptical arc.</a:t>
            </a:r>
          </a:p>
          <a:p>
            <a:pPr lvl="1"/>
            <a:r>
              <a:rPr lang="en-US" sz="1700" b="1" i="1" dirty="0">
                <a:solidFill>
                  <a:schemeClr val="bg1"/>
                </a:solidFill>
                <a:latin typeface="Times New Roman" panose="02020603050405020304" pitchFamily="18" charset="0"/>
                <a:cs typeface="Times New Roman" panose="02020603050405020304" pitchFamily="18" charset="0"/>
              </a:rPr>
              <a:t>public abstract void </a:t>
            </a:r>
            <a:r>
              <a:rPr lang="en-US" sz="1700" b="1" i="1" dirty="0" err="1">
                <a:solidFill>
                  <a:schemeClr val="bg1"/>
                </a:solidFill>
                <a:latin typeface="Times New Roman" panose="02020603050405020304" pitchFamily="18" charset="0"/>
                <a:cs typeface="Times New Roman" panose="02020603050405020304" pitchFamily="18" charset="0"/>
              </a:rPr>
              <a:t>setColor</a:t>
            </a:r>
            <a:r>
              <a:rPr lang="en-US" sz="1700" b="1" i="1" dirty="0">
                <a:solidFill>
                  <a:schemeClr val="bg1"/>
                </a:solidFill>
                <a:latin typeface="Times New Roman" panose="02020603050405020304" pitchFamily="18" charset="0"/>
                <a:cs typeface="Times New Roman" panose="02020603050405020304" pitchFamily="18" charset="0"/>
              </a:rPr>
              <a:t>(Color c): is used to set the graphics current color to the specified color.</a:t>
            </a:r>
          </a:p>
          <a:p>
            <a:pPr lvl="1"/>
            <a:r>
              <a:rPr lang="en-US" sz="1700" b="1" i="1" dirty="0">
                <a:solidFill>
                  <a:schemeClr val="bg1"/>
                </a:solidFill>
                <a:latin typeface="Times New Roman" panose="02020603050405020304" pitchFamily="18" charset="0"/>
                <a:cs typeface="Times New Roman" panose="02020603050405020304" pitchFamily="18" charset="0"/>
              </a:rPr>
              <a:t>public abstract void </a:t>
            </a:r>
            <a:r>
              <a:rPr lang="en-US" sz="1700" b="1" i="1" dirty="0" err="1">
                <a:solidFill>
                  <a:schemeClr val="bg1"/>
                </a:solidFill>
                <a:latin typeface="Times New Roman" panose="02020603050405020304" pitchFamily="18" charset="0"/>
                <a:cs typeface="Times New Roman" panose="02020603050405020304" pitchFamily="18" charset="0"/>
              </a:rPr>
              <a:t>setFont</a:t>
            </a:r>
            <a:r>
              <a:rPr lang="en-US" sz="1700" b="1" i="1" dirty="0">
                <a:solidFill>
                  <a:schemeClr val="bg1"/>
                </a:solidFill>
                <a:latin typeface="Times New Roman" panose="02020603050405020304" pitchFamily="18" charset="0"/>
                <a:cs typeface="Times New Roman" panose="02020603050405020304" pitchFamily="18" charset="0"/>
              </a:rPr>
              <a:t>(Font font): is used to set the graphics current font to the specified font.</a:t>
            </a:r>
          </a:p>
          <a:p>
            <a:endParaRPr lang="en-US" sz="2000" b="1" i="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3425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14184"/>
            <a:ext cx="9905998" cy="930875"/>
          </a:xfrm>
        </p:spPr>
        <p:txBody>
          <a:bodyPr>
            <a:normAutofit/>
          </a:bodyPr>
          <a:lstStyle/>
          <a:p>
            <a:r>
              <a:rPr lang="en-IN" sz="2800" b="1" i="1" dirty="0">
                <a:solidFill>
                  <a:schemeClr val="bg1"/>
                </a:solidFill>
                <a:latin typeface="Times New Roman" panose="02020603050405020304" pitchFamily="18" charset="0"/>
                <a:cs typeface="Times New Roman" panose="02020603050405020304" pitchFamily="18" charset="0"/>
              </a:rPr>
              <a:t>AWT hierarchy</a:t>
            </a:r>
            <a:br>
              <a:rPr lang="en-IN" sz="2800" b="1" i="1" dirty="0">
                <a:solidFill>
                  <a:schemeClr val="bg1"/>
                </a:solidFill>
                <a:latin typeface="Times New Roman" panose="02020603050405020304" pitchFamily="18" charset="0"/>
                <a:cs typeface="Times New Roman" panose="02020603050405020304" pitchFamily="18" charset="0"/>
              </a:rPr>
            </a:br>
            <a:endParaRPr lang="en-IN" sz="2800" i="1" dirty="0">
              <a:solidFill>
                <a:schemeClr val="bg1"/>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8707395" y="1210469"/>
            <a:ext cx="3204519" cy="4276725"/>
          </a:xfrm>
          <a:prstGeom prst="rect">
            <a:avLst/>
          </a:prstGeom>
        </p:spPr>
      </p:pic>
      <p:sp>
        <p:nvSpPr>
          <p:cNvPr id="5" name="Rectangle 4"/>
          <p:cNvSpPr/>
          <p:nvPr/>
        </p:nvSpPr>
        <p:spPr>
          <a:xfrm>
            <a:off x="354227" y="1028343"/>
            <a:ext cx="8229600" cy="4662815"/>
          </a:xfrm>
          <a:prstGeom prst="rect">
            <a:avLst/>
          </a:prstGeom>
        </p:spPr>
        <p:txBody>
          <a:bodyPr wrap="square">
            <a:spAutoFit/>
          </a:bodyPr>
          <a:lstStyle/>
          <a:p>
            <a:pPr algn="just">
              <a:lnSpc>
                <a:spcPct val="150000"/>
              </a:lnSpc>
            </a:pPr>
            <a:r>
              <a:rPr lang="en-US" b="1" i="1" dirty="0">
                <a:solidFill>
                  <a:schemeClr val="bg1"/>
                </a:solidFill>
                <a:latin typeface="Times New Roman" panose="02020603050405020304" pitchFamily="18" charset="0"/>
                <a:cs typeface="Times New Roman" panose="02020603050405020304" pitchFamily="18" charset="0"/>
              </a:rPr>
              <a:t>Types of containers</a:t>
            </a:r>
          </a:p>
          <a:p>
            <a:pPr algn="just">
              <a:lnSpc>
                <a:spcPct val="150000"/>
              </a:lnSpc>
            </a:pPr>
            <a:r>
              <a:rPr lang="en-US" b="1" i="1" dirty="0" smtClean="0">
                <a:solidFill>
                  <a:schemeClr val="bg1"/>
                </a:solidFill>
                <a:latin typeface="Times New Roman" panose="02020603050405020304" pitchFamily="18" charset="0"/>
                <a:cs typeface="Times New Roman" panose="02020603050405020304" pitchFamily="18" charset="0"/>
              </a:rPr>
              <a:t>There </a:t>
            </a:r>
            <a:r>
              <a:rPr lang="en-US" b="1" i="1" dirty="0">
                <a:solidFill>
                  <a:schemeClr val="bg1"/>
                </a:solidFill>
                <a:latin typeface="Times New Roman" panose="02020603050405020304" pitchFamily="18" charset="0"/>
                <a:cs typeface="Times New Roman" panose="02020603050405020304" pitchFamily="18" charset="0"/>
              </a:rPr>
              <a:t>are in total, four types of containers available in AW, that is, Window, Frame, Dialog, and Panel. As shown in the hierarchy above, Frame and Dialog are subclasses of Window class.</a:t>
            </a:r>
          </a:p>
          <a:p>
            <a:pPr algn="just">
              <a:lnSpc>
                <a:spcPct val="150000"/>
              </a:lnSpc>
            </a:pPr>
            <a:r>
              <a:rPr lang="en-US" b="1" i="1" dirty="0">
                <a:solidFill>
                  <a:schemeClr val="bg1"/>
                </a:solidFill>
                <a:latin typeface="Times New Roman" panose="02020603050405020304" pitchFamily="18" charset="0"/>
                <a:cs typeface="Times New Roman" panose="02020603050405020304" pitchFamily="18" charset="0"/>
              </a:rPr>
              <a:t>1</a:t>
            </a:r>
            <a:r>
              <a:rPr lang="en-US" b="1" i="1" u="sng" dirty="0">
                <a:solidFill>
                  <a:schemeClr val="bg1"/>
                </a:solidFill>
                <a:latin typeface="Times New Roman" panose="02020603050405020304" pitchFamily="18" charset="0"/>
                <a:cs typeface="Times New Roman" panose="02020603050405020304" pitchFamily="18" charset="0"/>
              </a:rPr>
              <a:t>. Window: </a:t>
            </a:r>
            <a:r>
              <a:rPr lang="en-US" b="1" i="1" dirty="0">
                <a:solidFill>
                  <a:schemeClr val="bg1"/>
                </a:solidFill>
                <a:latin typeface="Times New Roman" panose="02020603050405020304" pitchFamily="18" charset="0"/>
                <a:cs typeface="Times New Roman" panose="02020603050405020304" pitchFamily="18" charset="0"/>
              </a:rPr>
              <a:t>The window is a container which does not have borders and menu bars. In order to create a window, you can use frame, dialog or </a:t>
            </a:r>
            <a:r>
              <a:rPr lang="en-US" b="1" i="1" dirty="0">
                <a:solidFill>
                  <a:schemeClr val="bg1"/>
                </a:solidFill>
                <a:latin typeface="Times New Roman" panose="02020603050405020304" pitchFamily="18" charset="0"/>
                <a:cs typeface="Times New Roman" panose="02020603050405020304" pitchFamily="18" charset="0"/>
                <a:hlinkClick r:id="rId3"/>
              </a:rPr>
              <a:t>another window</a:t>
            </a:r>
            <a:r>
              <a:rPr lang="en-US" b="1" i="1" dirty="0">
                <a:solidFill>
                  <a:schemeClr val="bg1"/>
                </a:solidFill>
                <a:latin typeface="Times New Roman" panose="02020603050405020304" pitchFamily="18" charset="0"/>
                <a:cs typeface="Times New Roman" panose="02020603050405020304" pitchFamily="18" charset="0"/>
              </a:rPr>
              <a:t>.</a:t>
            </a:r>
          </a:p>
          <a:p>
            <a:pPr algn="just">
              <a:lnSpc>
                <a:spcPct val="150000"/>
              </a:lnSpc>
            </a:pPr>
            <a:r>
              <a:rPr lang="en-US" b="1" i="1" dirty="0">
                <a:solidFill>
                  <a:schemeClr val="bg1"/>
                </a:solidFill>
                <a:latin typeface="Times New Roman" panose="02020603050405020304" pitchFamily="18" charset="0"/>
                <a:cs typeface="Times New Roman" panose="02020603050405020304" pitchFamily="18" charset="0"/>
              </a:rPr>
              <a:t>2</a:t>
            </a:r>
            <a:r>
              <a:rPr lang="en-US" b="1" i="1" u="sng" dirty="0">
                <a:solidFill>
                  <a:schemeClr val="bg1"/>
                </a:solidFill>
                <a:latin typeface="Times New Roman" panose="02020603050405020304" pitchFamily="18" charset="0"/>
                <a:cs typeface="Times New Roman" panose="02020603050405020304" pitchFamily="18" charset="0"/>
              </a:rPr>
              <a:t>. Panel:</a:t>
            </a:r>
            <a:r>
              <a:rPr lang="en-US" b="1" i="1" dirty="0">
                <a:solidFill>
                  <a:schemeClr val="bg1"/>
                </a:solidFill>
                <a:latin typeface="Times New Roman" panose="02020603050405020304" pitchFamily="18" charset="0"/>
                <a:cs typeface="Times New Roman" panose="02020603050405020304" pitchFamily="18" charset="0"/>
              </a:rPr>
              <a:t> The Panel is the container/class that doesn’t contain the title bar and menu bars. It has other components like button, text field, etc.</a:t>
            </a:r>
          </a:p>
          <a:p>
            <a:pPr algn="just">
              <a:lnSpc>
                <a:spcPct val="150000"/>
              </a:lnSpc>
            </a:pPr>
            <a:r>
              <a:rPr lang="en-US" b="1" i="1" dirty="0">
                <a:solidFill>
                  <a:schemeClr val="bg1"/>
                </a:solidFill>
                <a:latin typeface="Times New Roman" panose="02020603050405020304" pitchFamily="18" charset="0"/>
                <a:cs typeface="Times New Roman" panose="02020603050405020304" pitchFamily="18" charset="0"/>
              </a:rPr>
              <a:t>3. </a:t>
            </a:r>
            <a:r>
              <a:rPr lang="en-US" b="1" i="1" u="sng" dirty="0">
                <a:solidFill>
                  <a:schemeClr val="bg1"/>
                </a:solidFill>
                <a:latin typeface="Times New Roman" panose="02020603050405020304" pitchFamily="18" charset="0"/>
                <a:cs typeface="Times New Roman" panose="02020603050405020304" pitchFamily="18" charset="0"/>
              </a:rPr>
              <a:t>Dialog:</a:t>
            </a:r>
            <a:r>
              <a:rPr lang="en-US" b="1" i="1" dirty="0">
                <a:solidFill>
                  <a:schemeClr val="bg1"/>
                </a:solidFill>
                <a:latin typeface="Times New Roman" panose="02020603050405020304" pitchFamily="18" charset="0"/>
                <a:cs typeface="Times New Roman" panose="02020603050405020304" pitchFamily="18" charset="0"/>
              </a:rPr>
              <a:t> The Dialog is the container or class having border and title. We cannot create an instance of the Dialog class without an associated instance of the respective Frame class.</a:t>
            </a:r>
            <a:endParaRPr lang="en-US" b="1" i="1" dirty="0">
              <a:solidFill>
                <a:schemeClr val="bg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1292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9492" y="234778"/>
            <a:ext cx="11615351" cy="6339017"/>
          </a:xfrm>
        </p:spPr>
        <p:txBody>
          <a:bodyPr>
            <a:normAutofit fontScale="85000" lnSpcReduction="20000"/>
          </a:bodyPr>
          <a:lstStyle/>
          <a:p>
            <a:pPr marL="0" indent="0">
              <a:buNone/>
            </a:pPr>
            <a:r>
              <a:rPr lang="en-IN" b="1" i="1" dirty="0" smtClean="0">
                <a:solidFill>
                  <a:schemeClr val="bg1"/>
                </a:solidFill>
                <a:latin typeface="Times New Roman" panose="02020603050405020304" pitchFamily="18" charset="0"/>
                <a:cs typeface="Times New Roman" panose="02020603050405020304" pitchFamily="18" charset="0"/>
              </a:rPr>
              <a:t>&lt; </a:t>
            </a:r>
            <a:r>
              <a:rPr lang="en-IN" b="1" i="1" dirty="0">
                <a:solidFill>
                  <a:schemeClr val="bg1"/>
                </a:solidFill>
                <a:latin typeface="Times New Roman" panose="02020603050405020304" pitchFamily="18" charset="0"/>
                <a:cs typeface="Times New Roman" panose="02020603050405020304" pitchFamily="18" charset="0"/>
              </a:rPr>
              <a:t>APPLET</a:t>
            </a:r>
          </a:p>
          <a:p>
            <a:pPr marL="0" indent="0">
              <a:buNone/>
            </a:pPr>
            <a:r>
              <a:rPr lang="en-IN" b="1" i="1" dirty="0">
                <a:solidFill>
                  <a:schemeClr val="bg1"/>
                </a:solidFill>
                <a:latin typeface="Times New Roman" panose="02020603050405020304" pitchFamily="18" charset="0"/>
                <a:cs typeface="Times New Roman" panose="02020603050405020304" pitchFamily="18" charset="0"/>
              </a:rPr>
              <a:t> [CODEBASE = </a:t>
            </a:r>
            <a:r>
              <a:rPr lang="en-IN" b="1" i="1" dirty="0" err="1">
                <a:solidFill>
                  <a:schemeClr val="bg1"/>
                </a:solidFill>
                <a:latin typeface="Times New Roman" panose="02020603050405020304" pitchFamily="18" charset="0"/>
                <a:cs typeface="Times New Roman" panose="02020603050405020304" pitchFamily="18" charset="0"/>
              </a:rPr>
              <a:t>codebaseURL</a:t>
            </a:r>
            <a:r>
              <a:rPr lang="en-IN" b="1" i="1" dirty="0">
                <a:solidFill>
                  <a:schemeClr val="bg1"/>
                </a:solidFill>
                <a:latin typeface="Times New Roman" panose="02020603050405020304" pitchFamily="18" charset="0"/>
                <a:cs typeface="Times New Roman" panose="02020603050405020304" pitchFamily="18" charset="0"/>
              </a:rPr>
              <a:t>]</a:t>
            </a:r>
          </a:p>
          <a:p>
            <a:pPr marL="0" indent="0">
              <a:buNone/>
            </a:pPr>
            <a:r>
              <a:rPr lang="en-IN" b="1" i="1" dirty="0">
                <a:solidFill>
                  <a:schemeClr val="bg1"/>
                </a:solidFill>
                <a:latin typeface="Times New Roman" panose="02020603050405020304" pitchFamily="18" charset="0"/>
                <a:cs typeface="Times New Roman" panose="02020603050405020304" pitchFamily="18" charset="0"/>
              </a:rPr>
              <a:t> CODE = </a:t>
            </a:r>
            <a:r>
              <a:rPr lang="en-IN" b="1" i="1" dirty="0" err="1">
                <a:solidFill>
                  <a:schemeClr val="bg1"/>
                </a:solidFill>
                <a:latin typeface="Times New Roman" panose="02020603050405020304" pitchFamily="18" charset="0"/>
                <a:cs typeface="Times New Roman" panose="02020603050405020304" pitchFamily="18" charset="0"/>
              </a:rPr>
              <a:t>appletFile</a:t>
            </a:r>
            <a:endParaRPr lang="en-IN" b="1" i="1" dirty="0">
              <a:solidFill>
                <a:schemeClr val="bg1"/>
              </a:solidFill>
              <a:latin typeface="Times New Roman" panose="02020603050405020304" pitchFamily="18" charset="0"/>
              <a:cs typeface="Times New Roman" panose="02020603050405020304" pitchFamily="18" charset="0"/>
            </a:endParaRPr>
          </a:p>
          <a:p>
            <a:pPr marL="0" indent="0">
              <a:buNone/>
            </a:pPr>
            <a:r>
              <a:rPr lang="en-IN" b="1" i="1" dirty="0">
                <a:solidFill>
                  <a:schemeClr val="bg1"/>
                </a:solidFill>
                <a:latin typeface="Times New Roman" panose="02020603050405020304" pitchFamily="18" charset="0"/>
                <a:cs typeface="Times New Roman" panose="02020603050405020304" pitchFamily="18" charset="0"/>
              </a:rPr>
              <a:t> [ALT = </a:t>
            </a:r>
            <a:r>
              <a:rPr lang="en-IN" b="1" i="1" dirty="0" err="1">
                <a:solidFill>
                  <a:schemeClr val="bg1"/>
                </a:solidFill>
                <a:latin typeface="Times New Roman" panose="02020603050405020304" pitchFamily="18" charset="0"/>
                <a:cs typeface="Times New Roman" panose="02020603050405020304" pitchFamily="18" charset="0"/>
              </a:rPr>
              <a:t>alternateText</a:t>
            </a:r>
            <a:r>
              <a:rPr lang="en-IN" b="1" i="1" dirty="0">
                <a:solidFill>
                  <a:schemeClr val="bg1"/>
                </a:solidFill>
                <a:latin typeface="Times New Roman" panose="02020603050405020304" pitchFamily="18" charset="0"/>
                <a:cs typeface="Times New Roman" panose="02020603050405020304" pitchFamily="18" charset="0"/>
              </a:rPr>
              <a:t>]</a:t>
            </a:r>
          </a:p>
          <a:p>
            <a:pPr marL="0" indent="0">
              <a:buNone/>
            </a:pPr>
            <a:r>
              <a:rPr lang="en-IN" b="1" i="1" dirty="0">
                <a:solidFill>
                  <a:schemeClr val="bg1"/>
                </a:solidFill>
                <a:latin typeface="Times New Roman" panose="02020603050405020304" pitchFamily="18" charset="0"/>
                <a:cs typeface="Times New Roman" panose="02020603050405020304" pitchFamily="18" charset="0"/>
              </a:rPr>
              <a:t> [NAME = </a:t>
            </a:r>
            <a:r>
              <a:rPr lang="en-IN" b="1" i="1" dirty="0" err="1">
                <a:solidFill>
                  <a:schemeClr val="bg1"/>
                </a:solidFill>
                <a:latin typeface="Times New Roman" panose="02020603050405020304" pitchFamily="18" charset="0"/>
                <a:cs typeface="Times New Roman" panose="02020603050405020304" pitchFamily="18" charset="0"/>
              </a:rPr>
              <a:t>appletInstanceName</a:t>
            </a:r>
            <a:r>
              <a:rPr lang="en-IN" b="1" i="1" dirty="0">
                <a:solidFill>
                  <a:schemeClr val="bg1"/>
                </a:solidFill>
                <a:latin typeface="Times New Roman" panose="02020603050405020304" pitchFamily="18" charset="0"/>
                <a:cs typeface="Times New Roman" panose="02020603050405020304" pitchFamily="18" charset="0"/>
              </a:rPr>
              <a:t>]</a:t>
            </a:r>
          </a:p>
          <a:p>
            <a:pPr marL="0" indent="0">
              <a:buNone/>
            </a:pPr>
            <a:r>
              <a:rPr lang="en-IN" b="1" i="1" dirty="0">
                <a:solidFill>
                  <a:schemeClr val="bg1"/>
                </a:solidFill>
                <a:latin typeface="Times New Roman" panose="02020603050405020304" pitchFamily="18" charset="0"/>
                <a:cs typeface="Times New Roman" panose="02020603050405020304" pitchFamily="18" charset="0"/>
              </a:rPr>
              <a:t> WIDTH = pixels HEIGHT = pixels</a:t>
            </a:r>
          </a:p>
          <a:p>
            <a:pPr marL="0" indent="0">
              <a:buNone/>
            </a:pPr>
            <a:r>
              <a:rPr lang="en-IN" b="1" i="1" dirty="0">
                <a:solidFill>
                  <a:schemeClr val="bg1"/>
                </a:solidFill>
                <a:latin typeface="Times New Roman" panose="02020603050405020304" pitchFamily="18" charset="0"/>
                <a:cs typeface="Times New Roman" panose="02020603050405020304" pitchFamily="18" charset="0"/>
              </a:rPr>
              <a:t> [ALIGN = alignment ]</a:t>
            </a:r>
          </a:p>
          <a:p>
            <a:pPr marL="0" indent="0">
              <a:buNone/>
            </a:pPr>
            <a:r>
              <a:rPr lang="en-IN" b="1" i="1" dirty="0">
                <a:solidFill>
                  <a:schemeClr val="bg1"/>
                </a:solidFill>
                <a:latin typeface="Times New Roman" panose="02020603050405020304" pitchFamily="18" charset="0"/>
                <a:cs typeface="Times New Roman" panose="02020603050405020304" pitchFamily="18" charset="0"/>
              </a:rPr>
              <a:t> [VSPACE = pixels] [HSPACE = pixels]</a:t>
            </a:r>
          </a:p>
          <a:p>
            <a:pPr marL="0" indent="0">
              <a:buNone/>
            </a:pPr>
            <a:r>
              <a:rPr lang="en-IN" b="1" i="1" dirty="0">
                <a:solidFill>
                  <a:schemeClr val="bg1"/>
                </a:solidFill>
                <a:latin typeface="Times New Roman" panose="02020603050405020304" pitchFamily="18" charset="0"/>
                <a:cs typeface="Times New Roman" panose="02020603050405020304" pitchFamily="18" charset="0"/>
              </a:rPr>
              <a:t> &gt;</a:t>
            </a:r>
          </a:p>
          <a:p>
            <a:pPr marL="0" indent="0">
              <a:buNone/>
            </a:pPr>
            <a:r>
              <a:rPr lang="en-IN" b="1" i="1" dirty="0">
                <a:solidFill>
                  <a:schemeClr val="bg1"/>
                </a:solidFill>
                <a:latin typeface="Times New Roman" panose="02020603050405020304" pitchFamily="18" charset="0"/>
                <a:cs typeface="Times New Roman" panose="02020603050405020304" pitchFamily="18" charset="0"/>
              </a:rPr>
              <a:t> [&lt; PARAM NAME = </a:t>
            </a:r>
            <a:r>
              <a:rPr lang="en-IN" b="1" i="1" dirty="0" err="1">
                <a:solidFill>
                  <a:schemeClr val="bg1"/>
                </a:solidFill>
                <a:latin typeface="Times New Roman" panose="02020603050405020304" pitchFamily="18" charset="0"/>
                <a:cs typeface="Times New Roman" panose="02020603050405020304" pitchFamily="18" charset="0"/>
              </a:rPr>
              <a:t>AttributeName</a:t>
            </a:r>
            <a:r>
              <a:rPr lang="en-IN" b="1" i="1" dirty="0">
                <a:solidFill>
                  <a:schemeClr val="bg1"/>
                </a:solidFill>
                <a:latin typeface="Times New Roman" panose="02020603050405020304" pitchFamily="18" charset="0"/>
                <a:cs typeface="Times New Roman" panose="02020603050405020304" pitchFamily="18" charset="0"/>
              </a:rPr>
              <a:t> VALUE = </a:t>
            </a:r>
            <a:r>
              <a:rPr lang="en-IN" b="1" i="1" dirty="0" err="1">
                <a:solidFill>
                  <a:schemeClr val="bg1"/>
                </a:solidFill>
                <a:latin typeface="Times New Roman" panose="02020603050405020304" pitchFamily="18" charset="0"/>
                <a:cs typeface="Times New Roman" panose="02020603050405020304" pitchFamily="18" charset="0"/>
              </a:rPr>
              <a:t>AttributeValue</a:t>
            </a:r>
            <a:r>
              <a:rPr lang="en-IN" b="1" i="1" dirty="0" smtClean="0">
                <a:solidFill>
                  <a:schemeClr val="bg1"/>
                </a:solidFill>
                <a:latin typeface="Times New Roman" panose="02020603050405020304" pitchFamily="18" charset="0"/>
                <a:cs typeface="Times New Roman" panose="02020603050405020304" pitchFamily="18" charset="0"/>
              </a:rPr>
              <a:t>&gt;]</a:t>
            </a:r>
          </a:p>
          <a:p>
            <a:pPr marL="0" indent="0">
              <a:buNone/>
            </a:pPr>
            <a:r>
              <a:rPr lang="en-IN" b="1" i="1" dirty="0" smtClean="0">
                <a:solidFill>
                  <a:schemeClr val="bg1"/>
                </a:solidFill>
                <a:latin typeface="Times New Roman" panose="02020603050405020304" pitchFamily="18" charset="0"/>
                <a:cs typeface="Times New Roman" panose="02020603050405020304" pitchFamily="18" charset="0"/>
              </a:rPr>
              <a:t> [&lt; PARAM NAME = AttributeName2 VALUE = </a:t>
            </a:r>
            <a:r>
              <a:rPr lang="en-IN" b="1" i="1" dirty="0" err="1" smtClean="0">
                <a:solidFill>
                  <a:schemeClr val="bg1"/>
                </a:solidFill>
                <a:latin typeface="Times New Roman" panose="02020603050405020304" pitchFamily="18" charset="0"/>
                <a:cs typeface="Times New Roman" panose="02020603050405020304" pitchFamily="18" charset="0"/>
              </a:rPr>
              <a:t>AttributeValue</a:t>
            </a:r>
            <a:r>
              <a:rPr lang="en-IN" b="1" i="1" dirty="0" smtClean="0">
                <a:solidFill>
                  <a:schemeClr val="bg1"/>
                </a:solidFill>
                <a:latin typeface="Times New Roman" panose="02020603050405020304" pitchFamily="18" charset="0"/>
                <a:cs typeface="Times New Roman" panose="02020603050405020304" pitchFamily="18" charset="0"/>
              </a:rPr>
              <a:t>&gt;]</a:t>
            </a:r>
          </a:p>
          <a:p>
            <a:pPr marL="0" indent="0">
              <a:buNone/>
            </a:pPr>
            <a:r>
              <a:rPr lang="en-IN" b="1" i="1" dirty="0" smtClean="0">
                <a:solidFill>
                  <a:schemeClr val="bg1"/>
                </a:solidFill>
                <a:latin typeface="Times New Roman" panose="02020603050405020304" pitchFamily="18" charset="0"/>
                <a:cs typeface="Times New Roman" panose="02020603050405020304" pitchFamily="18" charset="0"/>
              </a:rPr>
              <a:t> . . .</a:t>
            </a:r>
          </a:p>
          <a:p>
            <a:pPr marL="0" indent="0">
              <a:buNone/>
            </a:pPr>
            <a:r>
              <a:rPr lang="en-IN" b="1" i="1" dirty="0" smtClean="0">
                <a:solidFill>
                  <a:schemeClr val="bg1"/>
                </a:solidFill>
                <a:latin typeface="Times New Roman" panose="02020603050405020304" pitchFamily="18" charset="0"/>
                <a:cs typeface="Times New Roman" panose="02020603050405020304" pitchFamily="18" charset="0"/>
              </a:rPr>
              <a:t> </a:t>
            </a:r>
            <a:r>
              <a:rPr lang="en-IN" b="1" i="1" dirty="0">
                <a:solidFill>
                  <a:schemeClr val="bg1"/>
                </a:solidFill>
                <a:latin typeface="Times New Roman" panose="02020603050405020304" pitchFamily="18" charset="0"/>
                <a:cs typeface="Times New Roman" panose="02020603050405020304" pitchFamily="18" charset="0"/>
              </a:rPr>
              <a:t>[HTML Displayed in the absence of Java]</a:t>
            </a:r>
          </a:p>
          <a:p>
            <a:pPr marL="0" indent="0">
              <a:buNone/>
            </a:pPr>
            <a:r>
              <a:rPr lang="en-IN" b="1" i="1" dirty="0" smtClean="0">
                <a:solidFill>
                  <a:schemeClr val="bg1"/>
                </a:solidFill>
                <a:latin typeface="Times New Roman" panose="02020603050405020304" pitchFamily="18" charset="0"/>
                <a:cs typeface="Times New Roman" panose="02020603050405020304" pitchFamily="18" charset="0"/>
              </a:rPr>
              <a:t>&lt;/</a:t>
            </a:r>
            <a:r>
              <a:rPr lang="en-IN" b="1" i="1" dirty="0">
                <a:solidFill>
                  <a:schemeClr val="bg1"/>
                </a:solidFill>
                <a:latin typeface="Times New Roman" panose="02020603050405020304" pitchFamily="18" charset="0"/>
                <a:cs typeface="Times New Roman" panose="02020603050405020304" pitchFamily="18" charset="0"/>
              </a:rPr>
              <a:t>APPLET&gt;</a:t>
            </a:r>
          </a:p>
        </p:txBody>
      </p:sp>
    </p:spTree>
    <p:extLst>
      <p:ext uri="{BB962C8B-B14F-4D97-AF65-F5344CB8AC3E}">
        <p14:creationId xmlns:p14="http://schemas.microsoft.com/office/powerpoint/2010/main" val="3953433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55372"/>
            <a:ext cx="11796584" cy="6433751"/>
          </a:xfrm>
        </p:spPr>
        <p:txBody>
          <a:bodyPr/>
          <a:lstStyle/>
          <a:p>
            <a:pPr algn="just"/>
            <a:r>
              <a:rPr lang="en-US" b="1" i="1" u="sng" dirty="0" err="1">
                <a:solidFill>
                  <a:schemeClr val="bg1"/>
                </a:solidFill>
                <a:latin typeface="Times New Roman" panose="02020603050405020304" pitchFamily="18" charset="0"/>
                <a:cs typeface="Times New Roman" panose="02020603050405020304" pitchFamily="18" charset="0"/>
              </a:rPr>
              <a:t>getDocumentBase</a:t>
            </a:r>
            <a:r>
              <a:rPr lang="en-US" b="1" i="1" u="sng" dirty="0">
                <a:solidFill>
                  <a:schemeClr val="bg1"/>
                </a:solidFill>
                <a:latin typeface="Times New Roman" panose="02020603050405020304" pitchFamily="18" charset="0"/>
                <a:cs typeface="Times New Roman" panose="02020603050405020304" pitchFamily="18" charset="0"/>
              </a:rPr>
              <a:t>( ) and </a:t>
            </a:r>
            <a:r>
              <a:rPr lang="en-US" b="1" i="1" u="sng" dirty="0" err="1">
                <a:solidFill>
                  <a:schemeClr val="bg1"/>
                </a:solidFill>
                <a:latin typeface="Times New Roman" panose="02020603050405020304" pitchFamily="18" charset="0"/>
                <a:cs typeface="Times New Roman" panose="02020603050405020304" pitchFamily="18" charset="0"/>
              </a:rPr>
              <a:t>getCodeBase</a:t>
            </a:r>
            <a:r>
              <a:rPr lang="en-US" b="1" i="1" u="sng" dirty="0">
                <a:solidFill>
                  <a:schemeClr val="bg1"/>
                </a:solidFill>
                <a:latin typeface="Times New Roman" panose="02020603050405020304" pitchFamily="18" charset="0"/>
                <a:cs typeface="Times New Roman" panose="02020603050405020304" pitchFamily="18" charset="0"/>
              </a:rPr>
              <a:t>( ) </a:t>
            </a:r>
            <a:endParaRPr lang="en-US" b="1" i="1" u="sng" dirty="0" smtClean="0">
              <a:solidFill>
                <a:schemeClr val="bg1"/>
              </a:solidFill>
              <a:latin typeface="Times New Roman" panose="02020603050405020304" pitchFamily="18" charset="0"/>
              <a:cs typeface="Times New Roman" panose="02020603050405020304" pitchFamily="18" charset="0"/>
            </a:endParaRPr>
          </a:p>
          <a:p>
            <a:pPr algn="just"/>
            <a:r>
              <a:rPr lang="en-US" b="1" i="1" dirty="0" smtClean="0">
                <a:solidFill>
                  <a:schemeClr val="bg1"/>
                </a:solidFill>
                <a:latin typeface="Times New Roman" panose="02020603050405020304" pitchFamily="18" charset="0"/>
                <a:cs typeface="Times New Roman" panose="02020603050405020304" pitchFamily="18" charset="0"/>
              </a:rPr>
              <a:t>Java </a:t>
            </a:r>
            <a:r>
              <a:rPr lang="en-US" b="1" i="1" dirty="0">
                <a:solidFill>
                  <a:schemeClr val="bg1"/>
                </a:solidFill>
                <a:latin typeface="Times New Roman" panose="02020603050405020304" pitchFamily="18" charset="0"/>
                <a:cs typeface="Times New Roman" panose="02020603050405020304" pitchFamily="18" charset="0"/>
              </a:rPr>
              <a:t>will allow the applet to load data from the directory holding the HTML file that started the applet (the document base) and the directory from which the applet’s class file was loaded (the code base). </a:t>
            </a:r>
            <a:endParaRPr lang="en-US" b="1" i="1" dirty="0" smtClean="0">
              <a:solidFill>
                <a:schemeClr val="bg1"/>
              </a:solidFill>
              <a:latin typeface="Times New Roman" panose="02020603050405020304" pitchFamily="18" charset="0"/>
              <a:cs typeface="Times New Roman" panose="02020603050405020304" pitchFamily="18" charset="0"/>
            </a:endParaRPr>
          </a:p>
          <a:p>
            <a:pPr algn="just"/>
            <a:r>
              <a:rPr lang="en-US" b="1" i="1" dirty="0" smtClean="0">
                <a:solidFill>
                  <a:schemeClr val="bg1"/>
                </a:solidFill>
                <a:latin typeface="Times New Roman" panose="02020603050405020304" pitchFamily="18" charset="0"/>
                <a:cs typeface="Times New Roman" panose="02020603050405020304" pitchFamily="18" charset="0"/>
              </a:rPr>
              <a:t>These </a:t>
            </a:r>
            <a:r>
              <a:rPr lang="en-US" b="1" i="1" dirty="0">
                <a:solidFill>
                  <a:schemeClr val="bg1"/>
                </a:solidFill>
                <a:latin typeface="Times New Roman" panose="02020603050405020304" pitchFamily="18" charset="0"/>
                <a:cs typeface="Times New Roman" panose="02020603050405020304" pitchFamily="18" charset="0"/>
              </a:rPr>
              <a:t>directories are returned as URL objects </a:t>
            </a:r>
            <a:r>
              <a:rPr lang="en-US" b="1" i="1" dirty="0" smtClean="0">
                <a:solidFill>
                  <a:schemeClr val="bg1"/>
                </a:solidFill>
                <a:latin typeface="Times New Roman" panose="02020603050405020304" pitchFamily="18" charset="0"/>
                <a:cs typeface="Times New Roman" panose="02020603050405020304" pitchFamily="18" charset="0"/>
              </a:rPr>
              <a:t>by </a:t>
            </a:r>
            <a:r>
              <a:rPr lang="en-US" b="1" i="1" dirty="0" err="1">
                <a:solidFill>
                  <a:schemeClr val="bg1"/>
                </a:solidFill>
                <a:latin typeface="Times New Roman" panose="02020603050405020304" pitchFamily="18" charset="0"/>
                <a:cs typeface="Times New Roman" panose="02020603050405020304" pitchFamily="18" charset="0"/>
              </a:rPr>
              <a:t>getDocumentBase</a:t>
            </a:r>
            <a:r>
              <a:rPr lang="en-US" b="1" i="1" dirty="0">
                <a:solidFill>
                  <a:schemeClr val="bg1"/>
                </a:solidFill>
                <a:latin typeface="Times New Roman" panose="02020603050405020304" pitchFamily="18" charset="0"/>
                <a:cs typeface="Times New Roman" panose="02020603050405020304" pitchFamily="18" charset="0"/>
              </a:rPr>
              <a:t>( ) and </a:t>
            </a:r>
            <a:r>
              <a:rPr lang="en-US" b="1" i="1" dirty="0" err="1">
                <a:solidFill>
                  <a:schemeClr val="bg1"/>
                </a:solidFill>
                <a:latin typeface="Times New Roman" panose="02020603050405020304" pitchFamily="18" charset="0"/>
                <a:cs typeface="Times New Roman" panose="02020603050405020304" pitchFamily="18" charset="0"/>
              </a:rPr>
              <a:t>getCodeBase</a:t>
            </a:r>
            <a:r>
              <a:rPr lang="en-US" b="1" i="1" dirty="0">
                <a:solidFill>
                  <a:schemeClr val="bg1"/>
                </a:solidFill>
                <a:latin typeface="Times New Roman" panose="02020603050405020304" pitchFamily="18" charset="0"/>
                <a:cs typeface="Times New Roman" panose="02020603050405020304" pitchFamily="18" charset="0"/>
              </a:rPr>
              <a:t>( ). They can be concatenated with a string that names the file you want to load. To actually load another file, you will use the </a:t>
            </a:r>
            <a:r>
              <a:rPr lang="en-US" b="1" i="1" dirty="0" err="1">
                <a:solidFill>
                  <a:schemeClr val="bg1"/>
                </a:solidFill>
                <a:latin typeface="Times New Roman" panose="02020603050405020304" pitchFamily="18" charset="0"/>
                <a:cs typeface="Times New Roman" panose="02020603050405020304" pitchFamily="18" charset="0"/>
              </a:rPr>
              <a:t>showDocument</a:t>
            </a:r>
            <a:r>
              <a:rPr lang="en-US" b="1" i="1" dirty="0">
                <a:solidFill>
                  <a:schemeClr val="bg1"/>
                </a:solidFill>
                <a:latin typeface="Times New Roman" panose="02020603050405020304" pitchFamily="18" charset="0"/>
                <a:cs typeface="Times New Roman" panose="02020603050405020304" pitchFamily="18" charset="0"/>
              </a:rPr>
              <a:t>( ) method defined by the </a:t>
            </a:r>
            <a:r>
              <a:rPr lang="en-US" b="1" i="1" dirty="0" err="1">
                <a:solidFill>
                  <a:schemeClr val="bg1"/>
                </a:solidFill>
                <a:latin typeface="Times New Roman" panose="02020603050405020304" pitchFamily="18" charset="0"/>
                <a:cs typeface="Times New Roman" panose="02020603050405020304" pitchFamily="18" charset="0"/>
              </a:rPr>
              <a:t>AppletContext</a:t>
            </a:r>
            <a:r>
              <a:rPr lang="en-US" b="1" i="1" dirty="0">
                <a:solidFill>
                  <a:schemeClr val="bg1"/>
                </a:solidFill>
                <a:latin typeface="Times New Roman" panose="02020603050405020304" pitchFamily="18" charset="0"/>
                <a:cs typeface="Times New Roman" panose="02020603050405020304" pitchFamily="18" charset="0"/>
              </a:rPr>
              <a:t> interface, discussed in the next section.</a:t>
            </a:r>
            <a:endParaRPr lang="en-IN" b="1" i="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46458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55</TotalTime>
  <Words>426</Words>
  <Application>Microsoft Office PowerPoint</Application>
  <PresentationFormat>Widescreen</PresentationFormat>
  <Paragraphs>62</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Times New Roman</vt:lpstr>
      <vt:lpstr>Trebuchet MS</vt:lpstr>
      <vt:lpstr>Tw Cen MT</vt:lpstr>
      <vt:lpstr>Circuit</vt:lpstr>
      <vt:lpstr>JAVA APPLET</vt:lpstr>
      <vt:lpstr>PowerPoint Presentation</vt:lpstr>
      <vt:lpstr>PowerPoint Presentation</vt:lpstr>
      <vt:lpstr>PowerPoint Presentation</vt:lpstr>
      <vt:lpstr>AWT hierarchy </vt:lpstr>
      <vt:lpstr>PowerPoint Presentation</vt:lpstr>
      <vt:lpstr>PowerPoint Presentation</vt:lpstr>
    </vt:vector>
  </TitlesOfParts>
  <Company>HP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APPLET</dc:title>
  <dc:creator>Admin</dc:creator>
  <cp:lastModifiedBy>Admin</cp:lastModifiedBy>
  <cp:revision>10</cp:revision>
  <dcterms:created xsi:type="dcterms:W3CDTF">2020-10-12T04:15:22Z</dcterms:created>
  <dcterms:modified xsi:type="dcterms:W3CDTF">2020-10-23T05:19:03Z</dcterms:modified>
</cp:coreProperties>
</file>