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85"/>
  </p:notesMasterIdLst>
  <p:sldIdLst>
    <p:sldId id="258" r:id="rId2"/>
    <p:sldId id="259" r:id="rId3"/>
    <p:sldId id="260" r:id="rId4"/>
    <p:sldId id="261" r:id="rId5"/>
    <p:sldId id="262" r:id="rId6"/>
    <p:sldId id="263" r:id="rId7"/>
    <p:sldId id="264" r:id="rId8"/>
    <p:sldId id="266" r:id="rId9"/>
    <p:sldId id="268" r:id="rId10"/>
    <p:sldId id="269" r:id="rId11"/>
    <p:sldId id="271" r:id="rId12"/>
    <p:sldId id="272" r:id="rId13"/>
    <p:sldId id="273" r:id="rId14"/>
    <p:sldId id="274"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67" r:id="rId34"/>
    <p:sldId id="294" r:id="rId35"/>
    <p:sldId id="295" r:id="rId36"/>
    <p:sldId id="296" r:id="rId37"/>
    <p:sldId id="297" r:id="rId38"/>
    <p:sldId id="298" r:id="rId39"/>
    <p:sldId id="299" r:id="rId40"/>
    <p:sldId id="300" r:id="rId41"/>
    <p:sldId id="301" r:id="rId42"/>
    <p:sldId id="302" r:id="rId43"/>
    <p:sldId id="303" r:id="rId44"/>
    <p:sldId id="304" r:id="rId45"/>
    <p:sldId id="257" r:id="rId46"/>
    <p:sldId id="305" r:id="rId47"/>
    <p:sldId id="306" r:id="rId48"/>
    <p:sldId id="307" r:id="rId49"/>
    <p:sldId id="308" r:id="rId50"/>
    <p:sldId id="309" r:id="rId51"/>
    <p:sldId id="310" r:id="rId52"/>
    <p:sldId id="311" r:id="rId53"/>
    <p:sldId id="265"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270"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1971E-940D-4234-9D3A-A1A80349E064}" v="97" dt="2024-01-13T06:12:59.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2000" autoAdjust="0"/>
  </p:normalViewPr>
  <p:slideViewPr>
    <p:cSldViewPr snapToGrid="0">
      <p:cViewPr varScale="1">
        <p:scale>
          <a:sx n="95" d="100"/>
          <a:sy n="95" d="100"/>
        </p:scale>
        <p:origin x="77"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A246A-97B6-4197-8DA2-0EF8C814827D}"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E1E05-2658-45E2-8D19-48191D8D14D4}" type="slidenum">
              <a:rPr lang="en-IN" smtClean="0"/>
              <a:t>‹#›</a:t>
            </a:fld>
            <a:endParaRPr lang="en-IN"/>
          </a:p>
        </p:txBody>
      </p:sp>
    </p:spTree>
    <p:extLst>
      <p:ext uri="{BB962C8B-B14F-4D97-AF65-F5344CB8AC3E}">
        <p14:creationId xmlns:p14="http://schemas.microsoft.com/office/powerpoint/2010/main" val="336346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C057C-217E-40E5-BA4C-A048F5D7567E}" type="slidenum">
              <a:rPr lang="en-IN" smtClean="0"/>
              <a:t>34</a:t>
            </a:fld>
            <a:endParaRPr lang="en-IN"/>
          </a:p>
        </p:txBody>
      </p:sp>
    </p:spTree>
    <p:extLst>
      <p:ext uri="{BB962C8B-B14F-4D97-AF65-F5344CB8AC3E}">
        <p14:creationId xmlns:p14="http://schemas.microsoft.com/office/powerpoint/2010/main" val="41971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0577F5-3F8A-4DC3-BAA3-4F4162B45C5E}" type="slidenum">
              <a:rPr lang="en-IN" smtClean="0"/>
              <a:t>75</a:t>
            </a:fld>
            <a:endParaRPr lang="en-IN"/>
          </a:p>
        </p:txBody>
      </p:sp>
    </p:spTree>
    <p:extLst>
      <p:ext uri="{BB962C8B-B14F-4D97-AF65-F5344CB8AC3E}">
        <p14:creationId xmlns:p14="http://schemas.microsoft.com/office/powerpoint/2010/main" val="169787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DBB5-B398-A089-F229-EE6DAF0FA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CFB24B-FFCF-D0ED-07CC-DB84A86AB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A9C439-7137-35AE-E767-769D8E2D48FA}"/>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F2BBF9B2-6E78-6E47-C2C1-95BC62D96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07136-5F11-1DEB-B8B5-571D91CEE2F2}"/>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21374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B22B-CAC1-5AC1-2C14-7FE5517155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D54554-373E-C07D-53A4-7F0C4256E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75AF7-B45D-B93D-F9CB-2AC33F08455A}"/>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12B751C4-1A3D-E9A1-0296-C60778375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DEA22-15D7-74C5-E178-187B187F89E7}"/>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27143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8E4749-DD41-E042-4B8A-CA705CB7F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AC298E-BE38-BC97-C59C-5B064F6D8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05F32-4C3E-C1B8-E784-C2D2D4B6A679}"/>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4A39FC09-0239-7A10-6CC3-F6FDF165E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14F12-182B-2760-99CE-3A93A3F4DEB3}"/>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313180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06F-FE1C-9632-1A13-E01FC8BA9E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0BBAA8-CE99-C285-5DA7-5EADEF7698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CE848-D179-7801-C356-CDD70E5ADAE3}"/>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AEA4A902-4900-3A09-C1ED-E46331B6F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8ED01-7758-7B7A-1731-44CF910ABAE6}"/>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96982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3FAF-40C9-41D4-75A0-08A787652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32A076-04CF-281B-3D4E-0396C0AD9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BC72EC-A9C5-4AEF-4D4C-DF59D750C1FC}"/>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C1E78FDA-35A2-1F21-991F-DAA972D1A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955C1-0CC5-2F38-B6DF-0AC005439BAA}"/>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378548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B53C-92EB-70E8-94AB-0D5F1C004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ACAED7-FE42-1E8E-3758-3F4D88C8B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1B96FF-EFF8-D5B5-DC55-7CA9F190C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2562E9-6FB7-5546-5C39-1268BB4F2B4E}"/>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6" name="Footer Placeholder 5">
            <a:extLst>
              <a:ext uri="{FF2B5EF4-FFF2-40B4-BE49-F238E27FC236}">
                <a16:creationId xmlns:a16="http://schemas.microsoft.com/office/drawing/2014/main" id="{69CDD056-3ECA-AFCC-F4C7-B5F2849DE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BED23-E1EB-E1CB-56FE-81ECA2492FCB}"/>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20295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80BE-6DED-5BC6-97CE-0214B2784C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AB7AF-77F9-9211-6684-2311DA352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3CB25-C206-3BDB-6C98-0DAD864F7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BCE958-1F64-DFF1-97F2-543EE9DD2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AA56D-D42A-CFE5-67B6-64797034A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44417D-9635-5442-6416-F3E7B6A4B038}"/>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8" name="Footer Placeholder 7">
            <a:extLst>
              <a:ext uri="{FF2B5EF4-FFF2-40B4-BE49-F238E27FC236}">
                <a16:creationId xmlns:a16="http://schemas.microsoft.com/office/drawing/2014/main" id="{A8D5AF1F-388A-69D7-4E6B-BF4728085B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DE4063-3D12-1EB7-2738-AB4481CD849C}"/>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389562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461E-2530-A5EE-D7E0-075FD4C464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31B97C-AD36-2518-EDD1-99A9A15BE833}"/>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4" name="Footer Placeholder 3">
            <a:extLst>
              <a:ext uri="{FF2B5EF4-FFF2-40B4-BE49-F238E27FC236}">
                <a16:creationId xmlns:a16="http://schemas.microsoft.com/office/drawing/2014/main" id="{01742078-19F0-596F-DBAC-BDA77D2B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9EC9E4-12A6-DC57-77EA-6D0DF3D314AE}"/>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250530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D7784-08F4-82E5-8EC7-973B9E72C42A}"/>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3" name="Footer Placeholder 2">
            <a:extLst>
              <a:ext uri="{FF2B5EF4-FFF2-40B4-BE49-F238E27FC236}">
                <a16:creationId xmlns:a16="http://schemas.microsoft.com/office/drawing/2014/main" id="{39EBA1CA-F340-8CB2-C38C-D8736D02DD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E0BC5D-801B-EEE5-430D-CC0E1DF97979}"/>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227221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583F-6B9B-D0AB-A12D-03429C7A6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CFFDCB-3BD7-E7B6-4E7A-066D00C7B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158C1B-B5BB-B704-5463-A14FFCFAA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6640D-893B-A28F-F845-5C6C536E0808}"/>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6" name="Footer Placeholder 5">
            <a:extLst>
              <a:ext uri="{FF2B5EF4-FFF2-40B4-BE49-F238E27FC236}">
                <a16:creationId xmlns:a16="http://schemas.microsoft.com/office/drawing/2014/main" id="{2DBFD934-B261-7DFE-3782-443189BFB0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C1E52-211F-5AF8-6F25-D9028CD58838}"/>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131019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F4AF-F543-7F72-1492-1BCCD143F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6EE402-5D9A-0824-4438-902254359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BE4A91-1D7A-3782-9EC1-8C0EDD568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5FF1C-5D44-C50C-99CF-FBDDE8DAA621}"/>
              </a:ext>
            </a:extLst>
          </p:cNvPr>
          <p:cNvSpPr>
            <a:spLocks noGrp="1"/>
          </p:cNvSpPr>
          <p:nvPr>
            <p:ph type="dt" sz="half" idx="10"/>
          </p:nvPr>
        </p:nvSpPr>
        <p:spPr/>
        <p:txBody>
          <a:bodyPr/>
          <a:lstStyle/>
          <a:p>
            <a:fld id="{2CB2D61F-E0FE-4D46-8E42-CF658C16E97B}" type="datetimeFigureOut">
              <a:rPr lang="en-IN" smtClean="0"/>
              <a:t>13-01-2024</a:t>
            </a:fld>
            <a:endParaRPr lang="en-IN"/>
          </a:p>
        </p:txBody>
      </p:sp>
      <p:sp>
        <p:nvSpPr>
          <p:cNvPr id="6" name="Footer Placeholder 5">
            <a:extLst>
              <a:ext uri="{FF2B5EF4-FFF2-40B4-BE49-F238E27FC236}">
                <a16:creationId xmlns:a16="http://schemas.microsoft.com/office/drawing/2014/main" id="{4F9E5336-B0DF-0F70-9144-EDF133CB2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06B45-CB04-5EB1-F0F0-B91BDE0CE82A}"/>
              </a:ext>
            </a:extLst>
          </p:cNvPr>
          <p:cNvSpPr>
            <a:spLocks noGrp="1"/>
          </p:cNvSpPr>
          <p:nvPr>
            <p:ph type="sldNum" sz="quarter" idx="12"/>
          </p:nvPr>
        </p:nvSpPr>
        <p:spPr/>
        <p:txBody>
          <a:bodyPr/>
          <a:lstStyle/>
          <a:p>
            <a:fld id="{B9A57032-43AB-4145-8291-E36991B88701}" type="slidenum">
              <a:rPr lang="en-IN" smtClean="0"/>
              <a:t>‹#›</a:t>
            </a:fld>
            <a:endParaRPr lang="en-IN"/>
          </a:p>
        </p:txBody>
      </p:sp>
    </p:spTree>
    <p:extLst>
      <p:ext uri="{BB962C8B-B14F-4D97-AF65-F5344CB8AC3E}">
        <p14:creationId xmlns:p14="http://schemas.microsoft.com/office/powerpoint/2010/main" val="316301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EBE372-4FC1-5C6B-9FBA-13BE0E6BEF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398D5-8B79-1139-8602-7AD592572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408A4-30DD-AEAE-2AFC-7A8CC4FC7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2D61F-E0FE-4D46-8E42-CF658C16E97B}" type="datetimeFigureOut">
              <a:rPr lang="en-IN" smtClean="0"/>
              <a:t>13-01-2024</a:t>
            </a:fld>
            <a:endParaRPr lang="en-IN"/>
          </a:p>
        </p:txBody>
      </p:sp>
      <p:sp>
        <p:nvSpPr>
          <p:cNvPr id="5" name="Footer Placeholder 4">
            <a:extLst>
              <a:ext uri="{FF2B5EF4-FFF2-40B4-BE49-F238E27FC236}">
                <a16:creationId xmlns:a16="http://schemas.microsoft.com/office/drawing/2014/main" id="{DAD61E79-84C7-03E0-A6B2-035B0D93E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02D89D-79C4-D09D-AB83-145D596F1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57032-43AB-4145-8291-E36991B88701}" type="slidenum">
              <a:rPr lang="en-IN" smtClean="0"/>
              <a:t>‹#›</a:t>
            </a:fld>
            <a:endParaRPr lang="en-IN"/>
          </a:p>
        </p:txBody>
      </p:sp>
    </p:spTree>
    <p:extLst>
      <p:ext uri="{BB962C8B-B14F-4D97-AF65-F5344CB8AC3E}">
        <p14:creationId xmlns:p14="http://schemas.microsoft.com/office/powerpoint/2010/main" val="102237907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150B-DF09-89D2-441A-68248BF6478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Application of Compiler Technology</a:t>
            </a:r>
            <a:endParaRPr lang="en-IN" sz="4000" b="1">
              <a:solidFill>
                <a:srgbClr val="FFFFFF"/>
              </a:solidFill>
            </a:endParaRPr>
          </a:p>
        </p:txBody>
      </p:sp>
      <p:sp>
        <p:nvSpPr>
          <p:cNvPr id="3" name="Content Placeholder 2">
            <a:extLst>
              <a:ext uri="{FF2B5EF4-FFF2-40B4-BE49-F238E27FC236}">
                <a16:creationId xmlns:a16="http://schemas.microsoft.com/office/drawing/2014/main" id="{D6EF780C-767C-55EA-430E-69610937DF2A}"/>
              </a:ext>
            </a:extLst>
          </p:cNvPr>
          <p:cNvSpPr>
            <a:spLocks noGrp="1"/>
          </p:cNvSpPr>
          <p:nvPr>
            <p:ph idx="1"/>
          </p:nvPr>
        </p:nvSpPr>
        <p:spPr>
          <a:xfrm>
            <a:off x="1824463" y="462868"/>
            <a:ext cx="6555347" cy="5546047"/>
          </a:xfrm>
        </p:spPr>
        <p:txBody>
          <a:bodyPr anchor="ctr">
            <a:normAutofit lnSpcReduction="10000"/>
          </a:bodyPr>
          <a:lstStyle/>
          <a:p>
            <a:pPr marL="0" indent="0">
              <a:buNone/>
            </a:pPr>
            <a:endParaRPr lang="en-US" sz="1700" b="1" dirty="0"/>
          </a:p>
          <a:p>
            <a:pPr marL="0" indent="0" algn="ctr">
              <a:buNone/>
            </a:pPr>
            <a:r>
              <a:rPr lang="en-US" b="1" dirty="0"/>
              <a:t>Applications of Compiler Technology</a:t>
            </a:r>
          </a:p>
          <a:p>
            <a:pPr marL="0" indent="0">
              <a:buNone/>
            </a:pPr>
            <a:endParaRPr lang="en-US" sz="1700" b="1" dirty="0"/>
          </a:p>
          <a:p>
            <a:pPr marL="0" indent="0">
              <a:buNone/>
            </a:pPr>
            <a:r>
              <a:rPr lang="en-US" sz="1700" b="1" dirty="0"/>
              <a:t>1.Implementation of high-level programming languages:</a:t>
            </a:r>
          </a:p>
          <a:p>
            <a:r>
              <a:rPr lang="en-US" sz="1700" dirty="0"/>
              <a:t>A high level programming language defines a programming abstraction:</a:t>
            </a:r>
          </a:p>
          <a:p>
            <a:pPr>
              <a:buFont typeface="Wingdings" panose="05000000000000000000" pitchFamily="2" charset="2"/>
              <a:buChar char="Ø"/>
            </a:pPr>
            <a:r>
              <a:rPr lang="en-US" sz="1700" dirty="0"/>
              <a:t>The programmer expresses an algorithm using the language, and the complier must translate that program to the target language.</a:t>
            </a:r>
          </a:p>
          <a:p>
            <a:r>
              <a:rPr lang="en-US" sz="1700" dirty="0"/>
              <a:t>Generally, higher level programming languages are easier to program as it is less efficient, the target program runs more slowly.</a:t>
            </a:r>
          </a:p>
          <a:p>
            <a:r>
              <a:rPr lang="en-US" sz="1700" dirty="0"/>
              <a:t>Programmers using a low level language have more control over a computation and can, produce more efficient code.</a:t>
            </a:r>
          </a:p>
          <a:p>
            <a:r>
              <a:rPr lang="en-US" sz="1700" dirty="0"/>
              <a:t>Unfortunately, lower level programs are harder to write as it is:</a:t>
            </a:r>
          </a:p>
          <a:p>
            <a:pPr>
              <a:buFont typeface="Wingdings" panose="05000000000000000000" pitchFamily="2" charset="2"/>
              <a:buChar char="Ø"/>
            </a:pPr>
            <a:r>
              <a:rPr lang="en-US" sz="1700" dirty="0"/>
              <a:t>Less portable</a:t>
            </a:r>
          </a:p>
          <a:p>
            <a:pPr>
              <a:buFont typeface="Wingdings" panose="05000000000000000000" pitchFamily="2" charset="2"/>
              <a:buChar char="Ø"/>
            </a:pPr>
            <a:r>
              <a:rPr lang="en-US" sz="1700" dirty="0"/>
              <a:t>Prone to errors</a:t>
            </a:r>
          </a:p>
          <a:p>
            <a:pPr>
              <a:buFont typeface="Wingdings" panose="05000000000000000000" pitchFamily="2" charset="2"/>
              <a:buChar char="Ø"/>
            </a:pPr>
            <a:r>
              <a:rPr lang="en-US" sz="1700" dirty="0"/>
              <a:t>Hard to maintain</a:t>
            </a:r>
          </a:p>
          <a:p>
            <a:pPr marL="0" indent="0">
              <a:buNone/>
            </a:pPr>
            <a:r>
              <a:rPr lang="en-US" sz="1700" b="1" dirty="0"/>
              <a:t>      </a:t>
            </a:r>
            <a:endParaRPr lang="en-IN" sz="1700" b="1" dirty="0"/>
          </a:p>
        </p:txBody>
      </p:sp>
    </p:spTree>
    <p:extLst>
      <p:ext uri="{BB962C8B-B14F-4D97-AF65-F5344CB8AC3E}">
        <p14:creationId xmlns:p14="http://schemas.microsoft.com/office/powerpoint/2010/main" val="256148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AC33B-14F4-F28E-6DA7-707801F59EFB}"/>
              </a:ext>
            </a:extLst>
          </p:cNvPr>
          <p:cNvSpPr>
            <a:spLocks noGrp="1"/>
          </p:cNvSpPr>
          <p:nvPr>
            <p:ph idx="1"/>
          </p:nvPr>
        </p:nvSpPr>
        <p:spPr>
          <a:xfrm>
            <a:off x="1516553" y="444207"/>
            <a:ext cx="6555347" cy="5546047"/>
          </a:xfrm>
        </p:spPr>
        <p:txBody>
          <a:bodyPr anchor="ctr">
            <a:normAutofit/>
          </a:bodyPr>
          <a:lstStyle/>
          <a:p>
            <a:pPr>
              <a:buFont typeface="Wingdings" panose="05000000000000000000" pitchFamily="2" charset="2"/>
              <a:buChar char="Ø"/>
            </a:pPr>
            <a:r>
              <a:rPr lang="en-US" sz="2400" b="1" dirty="0"/>
              <a:t>Hardware Synthesis</a:t>
            </a:r>
          </a:p>
          <a:p>
            <a:pPr marL="0" indent="0">
              <a:buNone/>
            </a:pPr>
            <a:r>
              <a:rPr lang="en-US" sz="2000" dirty="0"/>
              <a:t>• Not only in software written H.L.L. even hardware design are mostly described in high level language. Hardware description language like VHDL (very high-speed integrated circuit hardware description language)</a:t>
            </a:r>
          </a:p>
          <a:p>
            <a:pPr marL="0" indent="0">
              <a:buNone/>
            </a:pPr>
            <a:r>
              <a:rPr lang="en-US" sz="2000" dirty="0"/>
              <a:t>• Hardware design are typically described at RTL (register transfer level), where variables represents register and expression represents combinational logic.</a:t>
            </a:r>
          </a:p>
          <a:p>
            <a:pPr marL="0" indent="0">
              <a:buNone/>
            </a:pPr>
            <a:r>
              <a:rPr lang="en-US" sz="2000" dirty="0"/>
              <a:t>• Hardware synthesis tool translated RTL description automatically into gates, which are then mapped to transistors and to physical layout.</a:t>
            </a:r>
          </a:p>
          <a:p>
            <a:pPr marL="0" indent="0">
              <a:buNone/>
            </a:pPr>
            <a:r>
              <a:rPr lang="en-US" sz="2000" dirty="0"/>
              <a:t>• Techniques to translate designs at higher level such as behavior or functional level also exist.</a:t>
            </a:r>
          </a:p>
        </p:txBody>
      </p:sp>
    </p:spTree>
    <p:extLst>
      <p:ext uri="{BB962C8B-B14F-4D97-AF65-F5344CB8AC3E}">
        <p14:creationId xmlns:p14="http://schemas.microsoft.com/office/powerpoint/2010/main" val="167565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79021-F9B8-067C-581E-56C167511713}"/>
              </a:ext>
            </a:extLst>
          </p:cNvPr>
          <p:cNvSpPr>
            <a:spLocks noGrp="1"/>
          </p:cNvSpPr>
          <p:nvPr>
            <p:ph idx="1"/>
          </p:nvPr>
        </p:nvSpPr>
        <p:spPr>
          <a:xfrm>
            <a:off x="1367263" y="500190"/>
            <a:ext cx="6555347" cy="5546047"/>
          </a:xfrm>
        </p:spPr>
        <p:txBody>
          <a:bodyPr anchor="ctr">
            <a:normAutofit/>
          </a:bodyPr>
          <a:lstStyle/>
          <a:p>
            <a:pPr>
              <a:buFont typeface="Wingdings" panose="05000000000000000000" pitchFamily="2" charset="2"/>
              <a:buChar char="Ø"/>
            </a:pPr>
            <a:r>
              <a:rPr lang="en-US" sz="2000" b="1" dirty="0"/>
              <a:t>Database Query Interpreters</a:t>
            </a:r>
          </a:p>
          <a:p>
            <a:pPr marL="0" indent="0">
              <a:buNone/>
            </a:pPr>
            <a:r>
              <a:rPr lang="en-US" sz="2000" dirty="0"/>
              <a:t>• Besides specifying software, hardware languages are useful in many other applications like SQL are used to search databases.</a:t>
            </a:r>
          </a:p>
          <a:p>
            <a:pPr marL="0" indent="0">
              <a:buNone/>
            </a:pPr>
            <a:r>
              <a:rPr lang="en-US" sz="2000" dirty="0"/>
              <a:t>• DB queries consists of predicates containing relational and Boolean operators. They can be interpreted or compiled into commands to search a database for records satisfying that predicate.</a:t>
            </a:r>
          </a:p>
        </p:txBody>
      </p:sp>
    </p:spTree>
    <p:extLst>
      <p:ext uri="{BB962C8B-B14F-4D97-AF65-F5344CB8AC3E}">
        <p14:creationId xmlns:p14="http://schemas.microsoft.com/office/powerpoint/2010/main" val="230581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B7AE2-1460-79AC-C796-9FE2918C3CB4}"/>
              </a:ext>
            </a:extLst>
          </p:cNvPr>
          <p:cNvSpPr>
            <a:spLocks noGrp="1"/>
          </p:cNvSpPr>
          <p:nvPr>
            <p:ph idx="1"/>
          </p:nvPr>
        </p:nvSpPr>
        <p:spPr>
          <a:xfrm>
            <a:off x="1563205" y="490860"/>
            <a:ext cx="6555347" cy="5546047"/>
          </a:xfrm>
        </p:spPr>
        <p:txBody>
          <a:bodyPr anchor="ctr">
            <a:normAutofit/>
          </a:bodyPr>
          <a:lstStyle/>
          <a:p>
            <a:pPr>
              <a:buFont typeface="Wingdings" panose="05000000000000000000" pitchFamily="2" charset="2"/>
              <a:buChar char="Ø"/>
            </a:pPr>
            <a:r>
              <a:rPr lang="en-US" sz="2800" dirty="0"/>
              <a:t>Compiled Simulation</a:t>
            </a:r>
          </a:p>
          <a:p>
            <a:pPr marL="0" indent="0">
              <a:buNone/>
            </a:pPr>
            <a:r>
              <a:rPr lang="en-US" sz="2000" dirty="0"/>
              <a:t>• Simulation is a general techniques used in many scientific and engineering disciplines to understand a phenomenon or to validate a design.</a:t>
            </a:r>
          </a:p>
          <a:p>
            <a:pPr marL="0" indent="0">
              <a:buNone/>
            </a:pPr>
            <a:r>
              <a:rPr lang="en-US" sz="2000" dirty="0"/>
              <a:t>• Input to a simulator usually include the description of the design and specific input parameter for that particular simulation run.</a:t>
            </a:r>
          </a:p>
          <a:p>
            <a:pPr marL="0" indent="0">
              <a:buNone/>
            </a:pPr>
            <a:r>
              <a:rPr lang="en-US" sz="2000" dirty="0"/>
              <a:t>• Simulation can be very expensive.</a:t>
            </a:r>
          </a:p>
          <a:p>
            <a:pPr marL="0" indent="0">
              <a:buNone/>
            </a:pPr>
            <a:r>
              <a:rPr lang="en-US" sz="2000" dirty="0"/>
              <a:t>• Typically need to simulate many possible design alternatives on many different input sets and each experiment may take days to complete on a high-performance machine.</a:t>
            </a:r>
          </a:p>
          <a:p>
            <a:pPr marL="0" indent="0">
              <a:buNone/>
            </a:pPr>
            <a:r>
              <a:rPr lang="en-US" sz="2000" dirty="0"/>
              <a:t>• Complied simulation can run orders of magnitude faster than an interpreter-based approach.</a:t>
            </a:r>
          </a:p>
        </p:txBody>
      </p:sp>
    </p:spTree>
    <p:extLst>
      <p:ext uri="{BB962C8B-B14F-4D97-AF65-F5344CB8AC3E}">
        <p14:creationId xmlns:p14="http://schemas.microsoft.com/office/powerpoint/2010/main" val="214766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a:extLst>
              <a:ext uri="{FF2B5EF4-FFF2-40B4-BE49-F238E27FC236}">
                <a16:creationId xmlns:a16="http://schemas.microsoft.com/office/drawing/2014/main" id="{ECC8B3D2-F18D-8CF0-8839-A877ABFFF0F8}"/>
              </a:ext>
            </a:extLst>
          </p:cNvPr>
          <p:cNvSpPr>
            <a:spLocks noGrp="1"/>
          </p:cNvSpPr>
          <p:nvPr>
            <p:ph idx="1"/>
          </p:nvPr>
        </p:nvSpPr>
        <p:spPr>
          <a:xfrm>
            <a:off x="1469900" y="553004"/>
            <a:ext cx="6555347" cy="5751992"/>
          </a:xfrm>
        </p:spPr>
        <p:txBody>
          <a:bodyPr vert="horz" lIns="91440" tIns="45720" rIns="91440" bIns="45720" rtlCol="0" anchor="ctr">
            <a:normAutofit fontScale="92500" lnSpcReduction="10000"/>
          </a:bodyPr>
          <a:lstStyle/>
          <a:p>
            <a:pPr marL="0" indent="0">
              <a:buNone/>
            </a:pPr>
            <a:endParaRPr lang="en-US" sz="2000" b="1">
              <a:cs typeface="Calibri"/>
            </a:endParaRPr>
          </a:p>
          <a:p>
            <a:pPr marL="0" indent="0">
              <a:buNone/>
            </a:pPr>
            <a:r>
              <a:rPr lang="en-US" sz="3200" b="1">
                <a:cs typeface="Calibri"/>
              </a:rPr>
              <a:t>5.Software Productivity Tools</a:t>
            </a:r>
            <a:endParaRPr lang="en-US" sz="3200">
              <a:ea typeface="Calibri"/>
              <a:cs typeface="Calibri"/>
            </a:endParaRPr>
          </a:p>
          <a:p>
            <a:r>
              <a:rPr lang="en-US" sz="2000">
                <a:cs typeface="Calibri"/>
              </a:rPr>
              <a:t>Programs are arguably the most complicated engineering arti-facts ever produced; they consist of many details, every one of which must be correct b</a:t>
            </a:r>
            <a:r>
              <a:rPr lang="en-US" sz="2000">
                <a:ea typeface="+mn-lt"/>
                <a:cs typeface="+mn-lt"/>
              </a:rPr>
              <a:t>efore the program will work completely.</a:t>
            </a:r>
            <a:r>
              <a:rPr lang="en-US" sz="2000">
                <a:cs typeface="Calibri"/>
              </a:rPr>
              <a:t> </a:t>
            </a:r>
            <a:endParaRPr lang="en-US" sz="2000">
              <a:ea typeface="Calibri"/>
              <a:cs typeface="Calibri"/>
            </a:endParaRPr>
          </a:p>
          <a:p>
            <a:r>
              <a:rPr lang="en-US" sz="2000">
                <a:ea typeface="+mn-lt"/>
                <a:cs typeface="+mn-lt"/>
              </a:rPr>
              <a:t>As a result, errors are rampant in programs; errors may crash a system, produce wrong results, render a system vulnerable to security attacks, or even lead to catastrophic failures in critical systems.</a:t>
            </a:r>
          </a:p>
          <a:p>
            <a:r>
              <a:rPr lang="en-US" sz="2000">
                <a:cs typeface="Calibri"/>
              </a:rPr>
              <a:t>Testing is the primary technique for locating errors in programs.</a:t>
            </a:r>
            <a:endParaRPr lang="en-US" sz="2000">
              <a:ea typeface="Calibri"/>
              <a:cs typeface="Calibri"/>
            </a:endParaRPr>
          </a:p>
          <a:p>
            <a:r>
              <a:rPr lang="en-US" sz="2000">
                <a:ea typeface="Calibri"/>
                <a:cs typeface="Calibri"/>
              </a:rPr>
              <a:t>Types of software productivity tools</a:t>
            </a:r>
          </a:p>
          <a:p>
            <a:pPr marL="0" indent="0">
              <a:buNone/>
            </a:pPr>
            <a:r>
              <a:rPr lang="en-US" sz="2000">
                <a:ea typeface="Calibri"/>
                <a:cs typeface="Calibri"/>
              </a:rPr>
              <a:t>           Type Checking</a:t>
            </a:r>
          </a:p>
          <a:p>
            <a:pPr marL="0" indent="0">
              <a:buNone/>
            </a:pPr>
            <a:r>
              <a:rPr lang="en-US" sz="2000">
                <a:ea typeface="Calibri"/>
                <a:cs typeface="Calibri"/>
              </a:rPr>
              <a:t>           Bounds Checking</a:t>
            </a:r>
          </a:p>
          <a:p>
            <a:pPr marL="0" indent="0">
              <a:buNone/>
            </a:pPr>
            <a:r>
              <a:rPr lang="en-US" sz="2000">
                <a:ea typeface="Calibri"/>
                <a:cs typeface="Calibri"/>
              </a:rPr>
              <a:t>           Memory Management Tools</a:t>
            </a:r>
          </a:p>
          <a:p>
            <a:pPr marL="0" indent="0">
              <a:buNone/>
            </a:pPr>
            <a:r>
              <a:rPr lang="en-US" sz="2000">
                <a:ea typeface="Calibri"/>
                <a:cs typeface="Calibri"/>
              </a:rPr>
              <a:t>           </a:t>
            </a:r>
          </a:p>
          <a:p>
            <a:pPr marL="0" indent="0">
              <a:buNone/>
            </a:pPr>
            <a:endParaRPr lang="en-US" sz="2000">
              <a:ea typeface="Calibri"/>
              <a:cs typeface="Calibri"/>
            </a:endParaRPr>
          </a:p>
          <a:p>
            <a:pPr marL="0" indent="0">
              <a:buNone/>
            </a:pPr>
            <a:endParaRPr lang="en-US" sz="2000">
              <a:ea typeface="Calibri"/>
              <a:cs typeface="Calibri"/>
            </a:endParaRPr>
          </a:p>
        </p:txBody>
      </p:sp>
    </p:spTree>
    <p:extLst>
      <p:ext uri="{BB962C8B-B14F-4D97-AF65-F5344CB8AC3E}">
        <p14:creationId xmlns:p14="http://schemas.microsoft.com/office/powerpoint/2010/main" val="256689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5D80C-7CA9-32D3-1B68-E0C1060F4ED8}"/>
              </a:ext>
            </a:extLst>
          </p:cNvPr>
          <p:cNvSpPr>
            <a:spLocks noGrp="1"/>
          </p:cNvSpPr>
          <p:nvPr>
            <p:ph idx="1"/>
          </p:nvPr>
        </p:nvSpPr>
        <p:spPr>
          <a:xfrm>
            <a:off x="1245965" y="655976"/>
            <a:ext cx="6555347" cy="5546047"/>
          </a:xfrm>
        </p:spPr>
        <p:txBody>
          <a:bodyPr vert="horz" lIns="91440" tIns="45720" rIns="91440" bIns="45720" rtlCol="0" anchor="ctr">
            <a:normAutofit fontScale="92500" lnSpcReduction="10000"/>
          </a:bodyPr>
          <a:lstStyle/>
          <a:p>
            <a:pPr marL="0" indent="0">
              <a:buNone/>
            </a:pPr>
            <a:endParaRPr lang="en-US" sz="2000" b="1" dirty="0">
              <a:cs typeface="Calibri" panose="020F0502020204030204"/>
            </a:endParaRPr>
          </a:p>
          <a:p>
            <a:pPr marL="0" indent="0">
              <a:buNone/>
            </a:pPr>
            <a:endParaRPr lang="en-US" sz="2000" b="1" dirty="0">
              <a:cs typeface="Calibri" panose="020F0502020204030204"/>
            </a:endParaRPr>
          </a:p>
          <a:p>
            <a:pPr marL="0" indent="0">
              <a:buNone/>
            </a:pPr>
            <a:endParaRPr lang="en-US" sz="2000" b="1" dirty="0">
              <a:cs typeface="Calibri" panose="020F0502020204030204"/>
            </a:endParaRPr>
          </a:p>
          <a:p>
            <a:pPr marL="0" indent="0">
              <a:buNone/>
            </a:pPr>
            <a:endParaRPr lang="en-US" sz="2000" b="1" dirty="0">
              <a:cs typeface="Calibri" panose="020F0502020204030204"/>
            </a:endParaRPr>
          </a:p>
          <a:p>
            <a:pPr marL="0" indent="0">
              <a:buNone/>
            </a:pPr>
            <a:r>
              <a:rPr lang="en-US" b="1" dirty="0">
                <a:cs typeface="Calibri" panose="020F0502020204030204"/>
              </a:rPr>
              <a:t>TYPE CHECKING</a:t>
            </a:r>
            <a:endParaRPr lang="en-US" dirty="0">
              <a:ea typeface="Calibri" panose="020F0502020204030204"/>
              <a:cs typeface="Calibri" panose="020F0502020204030204"/>
            </a:endParaRPr>
          </a:p>
          <a:p>
            <a:r>
              <a:rPr lang="en-US" sz="2000" dirty="0">
                <a:ea typeface="+mn-lt"/>
                <a:cs typeface="+mn-lt"/>
              </a:rPr>
              <a:t>Type checking is an effective and well-established technique to catch inconsistencies in programs. </a:t>
            </a:r>
          </a:p>
          <a:p>
            <a:r>
              <a:rPr lang="en-US" sz="2000" dirty="0">
                <a:ea typeface="+mn-lt"/>
                <a:cs typeface="+mn-lt"/>
              </a:rPr>
              <a:t>It can be used to catch errors.</a:t>
            </a:r>
            <a:endParaRPr lang="en-US" sz="2000" dirty="0">
              <a:ea typeface="Calibri" panose="020F0502020204030204"/>
              <a:cs typeface="Calibri" panose="020F0502020204030204"/>
            </a:endParaRPr>
          </a:p>
          <a:p>
            <a:r>
              <a:rPr lang="en-US" sz="2000" dirty="0">
                <a:ea typeface="+mn-lt"/>
                <a:cs typeface="+mn-lt"/>
              </a:rPr>
              <a:t>Program analysis can go beyond finding type errors by analyzing the flow of data through a program.</a:t>
            </a:r>
            <a:endParaRPr lang="en-US" sz="2000" dirty="0">
              <a:ea typeface="Calibri" panose="020F0502020204030204"/>
              <a:cs typeface="Calibri" panose="020F0502020204030204"/>
            </a:endParaRPr>
          </a:p>
          <a:p>
            <a:pPr marL="0" indent="0">
              <a:buNone/>
            </a:pPr>
            <a:r>
              <a:rPr lang="en-US" b="1" dirty="0">
                <a:ea typeface="Calibri" panose="020F0502020204030204"/>
                <a:cs typeface="Calibri" panose="020F0502020204030204"/>
              </a:rPr>
              <a:t>Bounds checking</a:t>
            </a:r>
            <a:endParaRPr lang="en-US" dirty="0">
              <a:ea typeface="Calibri" panose="020F0502020204030204"/>
              <a:cs typeface="Calibri" panose="020F0502020204030204"/>
            </a:endParaRPr>
          </a:p>
          <a:p>
            <a:r>
              <a:rPr lang="en-US" sz="2000" dirty="0">
                <a:ea typeface="+mn-lt"/>
                <a:cs typeface="+mn-lt"/>
              </a:rPr>
              <a:t>It is easier to make mistakes when programming in a lower-level language than a higher-level one. For example, many security breaches in systems are caused by buffer over flows in programs written in C.</a:t>
            </a:r>
          </a:p>
          <a:p>
            <a:r>
              <a:rPr lang="en-US" sz="2000" dirty="0">
                <a:ea typeface="+mn-lt"/>
                <a:cs typeface="+mn-lt"/>
              </a:rPr>
              <a:t> Because C does not have array-bounds checks, it is up to the user to ensure that the arrays are not accessed out of bounds.</a:t>
            </a:r>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b="1" dirty="0">
              <a:ea typeface="Calibri" panose="020F0502020204030204"/>
              <a:cs typeface="Calibri" panose="020F0502020204030204"/>
            </a:endParaRPr>
          </a:p>
        </p:txBody>
      </p:sp>
    </p:spTree>
    <p:extLst>
      <p:ext uri="{BB962C8B-B14F-4D97-AF65-F5344CB8AC3E}">
        <p14:creationId xmlns:p14="http://schemas.microsoft.com/office/powerpoint/2010/main" val="323539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581A7-C48D-68E9-5037-7B8E95A42484}"/>
              </a:ext>
            </a:extLst>
          </p:cNvPr>
          <p:cNvSpPr>
            <a:spLocks noGrp="1"/>
          </p:cNvSpPr>
          <p:nvPr>
            <p:ph idx="1"/>
          </p:nvPr>
        </p:nvSpPr>
        <p:spPr>
          <a:xfrm>
            <a:off x="1395255" y="416214"/>
            <a:ext cx="6555347" cy="5546047"/>
          </a:xfrm>
        </p:spPr>
        <p:txBody>
          <a:bodyPr vert="horz" lIns="91440" tIns="45720" rIns="91440" bIns="45720" rtlCol="0" anchor="ctr">
            <a:normAutofit/>
          </a:bodyPr>
          <a:lstStyle/>
          <a:p>
            <a:r>
              <a:rPr lang="en-US" sz="2000" dirty="0">
                <a:ea typeface="+mn-lt"/>
                <a:cs typeface="+mn-lt"/>
              </a:rPr>
              <a:t>Thus, while it is adequate to use simple techniques to optimize range checks, sophisticated analyses, such as tracking the values of pointers across </a:t>
            </a:r>
            <a:r>
              <a:rPr lang="en-US" sz="2000" dirty="0" err="1">
                <a:ea typeface="+mn-lt"/>
                <a:cs typeface="+mn-lt"/>
              </a:rPr>
              <a:t>procedures,are</a:t>
            </a:r>
            <a:r>
              <a:rPr lang="en-US" sz="2000" dirty="0">
                <a:ea typeface="+mn-lt"/>
                <a:cs typeface="+mn-lt"/>
              </a:rPr>
              <a:t> needed to get high-quality results in error detection tools.</a:t>
            </a:r>
            <a:endParaRPr lang="en-US" sz="2000" dirty="0">
              <a:ea typeface="Calibri"/>
              <a:cs typeface="Calibri"/>
            </a:endParaRPr>
          </a:p>
          <a:p>
            <a:pPr marL="0" indent="0">
              <a:buNone/>
            </a:pPr>
            <a:r>
              <a:rPr lang="en-US" b="1" dirty="0">
                <a:ea typeface="Calibri" panose="020F0502020204030204"/>
                <a:cs typeface="Calibri" panose="020F0502020204030204"/>
              </a:rPr>
              <a:t>Memory Management Tools:</a:t>
            </a:r>
          </a:p>
          <a:p>
            <a:r>
              <a:rPr lang="en-US" sz="2000" dirty="0">
                <a:ea typeface="+mn-lt"/>
                <a:cs typeface="+mn-lt"/>
              </a:rPr>
              <a:t>Garbage collection is another excellent example of the trade of between </a:t>
            </a:r>
            <a:r>
              <a:rPr lang="en-US" sz="2000" dirty="0" err="1">
                <a:ea typeface="+mn-lt"/>
                <a:cs typeface="+mn-lt"/>
              </a:rPr>
              <a:t>effciency</a:t>
            </a:r>
            <a:r>
              <a:rPr lang="en-US" sz="2000" dirty="0">
                <a:ea typeface="+mn-lt"/>
                <a:cs typeface="+mn-lt"/>
              </a:rPr>
              <a:t> and a combination of ease of programming and software reliability. </a:t>
            </a:r>
          </a:p>
          <a:p>
            <a:r>
              <a:rPr lang="en-US" sz="2000" dirty="0">
                <a:ea typeface="+mn-lt"/>
                <a:cs typeface="+mn-lt"/>
              </a:rPr>
              <a:t>Tools that help identify some of these problems statically have also been developed.</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357079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150B-DF09-89D2-441A-68248BF6478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Application of Compiler Technology</a:t>
            </a:r>
            <a:endParaRPr lang="en-IN" sz="4000" b="1">
              <a:solidFill>
                <a:srgbClr val="FFFFFF"/>
              </a:solidFill>
            </a:endParaRPr>
          </a:p>
        </p:txBody>
      </p:sp>
      <p:sp>
        <p:nvSpPr>
          <p:cNvPr id="3" name="Content Placeholder 2">
            <a:extLst>
              <a:ext uri="{FF2B5EF4-FFF2-40B4-BE49-F238E27FC236}">
                <a16:creationId xmlns:a16="http://schemas.microsoft.com/office/drawing/2014/main" id="{D6EF780C-767C-55EA-430E-69610937DF2A}"/>
              </a:ext>
            </a:extLst>
          </p:cNvPr>
          <p:cNvSpPr>
            <a:spLocks noGrp="1"/>
          </p:cNvSpPr>
          <p:nvPr>
            <p:ph idx="1"/>
          </p:nvPr>
        </p:nvSpPr>
        <p:spPr>
          <a:xfrm>
            <a:off x="582388" y="311552"/>
            <a:ext cx="6555347" cy="828990"/>
          </a:xfrm>
        </p:spPr>
        <p:txBody>
          <a:bodyPr anchor="ctr">
            <a:normAutofit/>
          </a:bodyPr>
          <a:lstStyle/>
          <a:p>
            <a:pPr marL="0" indent="0">
              <a:buNone/>
            </a:pPr>
            <a:r>
              <a:rPr lang="en-GB" sz="2400" b="1" u="sng" dirty="0">
                <a:latin typeface="Times New Roman" panose="02020603050405020304" pitchFamily="18" charset="0"/>
                <a:cs typeface="Times New Roman" panose="02020603050405020304" pitchFamily="18" charset="0"/>
              </a:rPr>
              <a:t>INTRODUCTION</a:t>
            </a:r>
            <a:endParaRPr lang="en-IN" sz="1800" u="sng" dirty="0"/>
          </a:p>
          <a:p>
            <a:pPr marL="0" indent="0">
              <a:buNone/>
            </a:pPr>
            <a:endParaRPr lang="en-IN" sz="1700" b="1" u="sng" dirty="0"/>
          </a:p>
        </p:txBody>
      </p:sp>
      <p:sp>
        <p:nvSpPr>
          <p:cNvPr id="4" name="TextBox 3">
            <a:extLst>
              <a:ext uri="{FF2B5EF4-FFF2-40B4-BE49-F238E27FC236}">
                <a16:creationId xmlns:a16="http://schemas.microsoft.com/office/drawing/2014/main" id="{C4958B6B-A8AE-C2E0-9547-7F41FE6E8C20}"/>
              </a:ext>
            </a:extLst>
          </p:cNvPr>
          <p:cNvSpPr txBox="1"/>
          <p:nvPr/>
        </p:nvSpPr>
        <p:spPr>
          <a:xfrm>
            <a:off x="747338" y="1317523"/>
            <a:ext cx="9311148" cy="7109639"/>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PROGRAMMING LANGUAGE BASICS</a:t>
            </a:r>
            <a:r>
              <a:rPr lang="en-US" sz="1800" b="1" u="sng" dirty="0">
                <a:latin typeface="Times New Roman" panose="02020603050405020304" pitchFamily="18" charset="0"/>
                <a:cs typeface="Times New Roman" panose="02020603050405020304" pitchFamily="18" charset="0"/>
              </a:rPr>
              <a:t>:</a:t>
            </a:r>
          </a:p>
          <a:p>
            <a:pPr algn="just"/>
            <a:endParaRPr lang="en-US" sz="1800"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most important terminology and distinction that appear in the study of programming languages.</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It is not our purpose cover all concepts or all the popular programming languages.</a:t>
            </a:r>
          </a:p>
          <a:p>
            <a:pPr marL="285750" indent="-285750"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We assume that the reader is familiar with at least one of C, C++, C#, or Java, and may have encountered other languages as well.</a:t>
            </a:r>
          </a:p>
          <a:p>
            <a:pPr algn="just">
              <a:lnSpc>
                <a:spcPct val="150000"/>
              </a:lnSpc>
            </a:pPr>
            <a:r>
              <a:rPr lang="en-US" sz="2400" b="1" dirty="0">
                <a:latin typeface="Times New Roman" panose="02020603050405020304" pitchFamily="18" charset="0"/>
                <a:cs typeface="Times New Roman" panose="02020603050405020304" pitchFamily="18" charset="0"/>
              </a:rPr>
              <a:t>The Static/Dynamic Distinction</a:t>
            </a:r>
            <a:r>
              <a:rPr lang="en-US" sz="24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If a language uses a policy that allows the compiler to decide an issue, then we say that the language uses a static policy or that the issue can be decided at compile time. </a:t>
            </a:r>
          </a:p>
          <a:p>
            <a:pPr marL="285750" indent="-285750"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On the other hand, a policy that only allows a decision to be made when we execute the program is said to be dynamic policy or to require a  decision at run time.</a:t>
            </a:r>
          </a:p>
          <a:p>
            <a:pPr marL="285750" indent="-285750">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800" dirty="0"/>
          </a:p>
          <a:p>
            <a:pPr lvl="1" algn="just"/>
            <a:r>
              <a:rPr lang="en-US" sz="1800" b="1" dirty="0"/>
              <a:t> </a:t>
            </a:r>
          </a:p>
          <a:p>
            <a:pPr marL="285750" indent="-285750">
              <a:buFont typeface="Wingdings" panose="05000000000000000000" pitchFamily="2" charset="2"/>
              <a:buChar char="v"/>
            </a:pPr>
            <a:endParaRPr lang="en-US" sz="1800" b="1" u="sng"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41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4BC8C632-DF8F-1776-B55F-EDA3D9CD5C51}"/>
              </a:ext>
            </a:extLst>
          </p:cNvPr>
          <p:cNvSpPr>
            <a:spLocks noGrp="1"/>
          </p:cNvSpPr>
          <p:nvPr>
            <p:ph idx="1"/>
          </p:nvPr>
        </p:nvSpPr>
        <p:spPr>
          <a:xfrm>
            <a:off x="613669" y="1245787"/>
            <a:ext cx="8603226" cy="5727290"/>
          </a:xfrm>
        </p:spPr>
        <p:txBody>
          <a:bodyPr anchor="ctr">
            <a:normAutofit fontScale="70000" lnSpcReduction="20000"/>
          </a:bodyPr>
          <a:lstStyle/>
          <a:p>
            <a:pPr marL="0" indent="0" algn="just">
              <a:lnSpc>
                <a:spcPct val="150000"/>
              </a:lnSpc>
              <a:buNone/>
            </a:pPr>
            <a:r>
              <a:rPr lang="en-US" dirty="0">
                <a:solidFill>
                  <a:srgbClr val="0F0F0F"/>
                </a:solidFill>
                <a:latin typeface="Times New Roman" panose="02020603050405020304" pitchFamily="18" charset="0"/>
                <a:cs typeface="Times New Roman" panose="02020603050405020304" pitchFamily="18" charset="0"/>
              </a:rPr>
              <a:t>Another important distinction we must make when discussing programming languages is whether changes occurring as the program runs a affect the values of data elements or affect the interpretation of names for that data.</a:t>
            </a:r>
          </a:p>
          <a:p>
            <a:pPr marL="0" indent="0" algn="just">
              <a:lnSpc>
                <a:spcPct val="150000"/>
              </a:lnSpc>
              <a:buNone/>
            </a:pPr>
            <a:r>
              <a:rPr lang="en-US" dirty="0">
                <a:solidFill>
                  <a:srgbClr val="0F0F0F"/>
                </a:solidFill>
                <a:latin typeface="Times New Roman" panose="02020603050405020304" pitchFamily="18" charset="0"/>
                <a:cs typeface="Times New Roman" panose="02020603050405020304" pitchFamily="18" charset="0"/>
              </a:rPr>
              <a:t>  The association of names with locations in memory (the store) and then with values can be described by two mappings that change as the program runs</a:t>
            </a:r>
          </a:p>
          <a:p>
            <a:pPr marL="0" indent="0" algn="just">
              <a:lnSpc>
                <a:spcPct val="150000"/>
              </a:lnSpc>
              <a:buNone/>
            </a:pPr>
            <a:r>
              <a:rPr lang="en-US" dirty="0">
                <a:solidFill>
                  <a:srgbClr val="0F0F0F"/>
                </a:solidFill>
                <a:latin typeface="Times New Roman" panose="02020603050405020304" pitchFamily="18" charset="0"/>
                <a:cs typeface="Times New Roman" panose="02020603050405020304" pitchFamily="18" charset="0"/>
              </a:rPr>
              <a:t>1. The environment is a mapping from names to locations in the store. Since variables refer to locations (\l-values” in the terminology of C), we could alternatively define an environment as a mapping from names to variables.</a:t>
            </a:r>
          </a:p>
          <a:p>
            <a:pPr marL="0" indent="0" algn="just">
              <a:lnSpc>
                <a:spcPct val="150000"/>
              </a:lnSpc>
              <a:buNone/>
            </a:pPr>
            <a:r>
              <a:rPr lang="en-US" dirty="0">
                <a:solidFill>
                  <a:srgbClr val="0F0F0F"/>
                </a:solidFill>
                <a:latin typeface="Times New Roman" panose="02020603050405020304" pitchFamily="18" charset="0"/>
                <a:cs typeface="Times New Roman" panose="02020603050405020304" pitchFamily="18" charset="0"/>
              </a:rPr>
              <a:t>2. The state is a mapping from locations in store to their values. That is, the state maps l-values to their corresponding </a:t>
            </a:r>
            <a:r>
              <a:rPr lang="en-US" dirty="0" err="1">
                <a:solidFill>
                  <a:srgbClr val="0F0F0F"/>
                </a:solidFill>
                <a:latin typeface="Times New Roman" panose="02020603050405020304" pitchFamily="18" charset="0"/>
                <a:cs typeface="Times New Roman" panose="02020603050405020304" pitchFamily="18" charset="0"/>
              </a:rPr>
              <a:t>r-values</a:t>
            </a:r>
            <a:r>
              <a:rPr lang="en-US" dirty="0">
                <a:solidFill>
                  <a:srgbClr val="0F0F0F"/>
                </a:solidFill>
                <a:latin typeface="Times New Roman" panose="02020603050405020304" pitchFamily="18" charset="0"/>
                <a:cs typeface="Times New Roman" panose="02020603050405020304" pitchFamily="18" charset="0"/>
              </a:rPr>
              <a:t>, in the terminology of C.</a:t>
            </a:r>
          </a:p>
          <a:p>
            <a:pPr marL="0" indent="0" algn="just">
              <a:lnSpc>
                <a:spcPct val="150000"/>
              </a:lnSpc>
              <a:buNone/>
            </a:pPr>
            <a:r>
              <a:rPr lang="en-US" dirty="0">
                <a:solidFill>
                  <a:srgbClr val="0F0F0F"/>
                </a:solidFill>
                <a:latin typeface="Times New Roman" panose="02020603050405020304" pitchFamily="18" charset="0"/>
                <a:cs typeface="Times New Roman" panose="02020603050405020304" pitchFamily="18" charset="0"/>
              </a:rPr>
              <a:t>Environments change according to the scope rules of a language</a:t>
            </a:r>
          </a:p>
          <a:p>
            <a:pPr marL="285750" indent="-285750" algn="just">
              <a:lnSpc>
                <a:spcPct val="150000"/>
              </a:lnSpc>
              <a:buFont typeface="Arial" panose="020B0604020202020204" pitchFamily="34" charset="0"/>
              <a:buChar char="•"/>
            </a:pPr>
            <a:endParaRPr lang="en-US" dirty="0">
              <a:solidFill>
                <a:srgbClr val="0F0F0F"/>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F0F0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066ABD4-ED78-E399-F881-1100D2BD4A56}"/>
              </a:ext>
            </a:extLst>
          </p:cNvPr>
          <p:cNvSpPr txBox="1"/>
          <p:nvPr/>
        </p:nvSpPr>
        <p:spPr>
          <a:xfrm>
            <a:off x="481780" y="334296"/>
            <a:ext cx="5358581" cy="461665"/>
          </a:xfrm>
          <a:prstGeom prst="rect">
            <a:avLst/>
          </a:prstGeom>
          <a:noFill/>
        </p:spPr>
        <p:txBody>
          <a:bodyPr wrap="square" rtlCol="0">
            <a:spAutoFit/>
          </a:bodyPr>
          <a:lstStyle/>
          <a:p>
            <a:r>
              <a:rPr lang="en-US" sz="2400" b="1" u="sng" dirty="0">
                <a:solidFill>
                  <a:srgbClr val="0F0F0F"/>
                </a:solidFill>
                <a:latin typeface="Times New Roman" panose="02020603050405020304" pitchFamily="18" charset="0"/>
                <a:ea typeface="SimSun-ExtB" panose="02010609060101010101" pitchFamily="49" charset="-122"/>
                <a:cs typeface="Times New Roman" panose="02020603050405020304" pitchFamily="18" charset="0"/>
              </a:rPr>
              <a:t>ENVIRONMENTS AND  STATES </a:t>
            </a:r>
            <a:r>
              <a:rPr lang="en-IN" sz="2400" b="1" u="sng" dirty="0">
                <a:solidFill>
                  <a:srgbClr val="0F0F0F"/>
                </a:solidFill>
                <a:latin typeface="Times New Roman" panose="02020603050405020304" pitchFamily="18" charset="0"/>
                <a:ea typeface="SimSun-ExtB" panose="02010609060101010101" pitchFamily="49" charset="-122"/>
                <a:cs typeface="Times New Roman" panose="02020603050405020304" pitchFamily="18" charset="0"/>
              </a:rPr>
              <a:t>:-</a:t>
            </a:r>
            <a:endParaRPr lang="en-IN" sz="2400" b="1" u="sng" dirty="0">
              <a:latin typeface="Times New Roman" panose="02020603050405020304" pitchFamily="18" charset="0"/>
              <a:ea typeface="SimSun-ExtB" panose="02010609060101010101" pitchFamily="49" charset="-122"/>
              <a:cs typeface="Times New Roman" panose="02020603050405020304" pitchFamily="18" charset="0"/>
            </a:endParaRPr>
          </a:p>
        </p:txBody>
      </p:sp>
      <p:pic>
        <p:nvPicPr>
          <p:cNvPr id="4" name="Picture 3">
            <a:extLst>
              <a:ext uri="{FF2B5EF4-FFF2-40B4-BE49-F238E27FC236}">
                <a16:creationId xmlns:a16="http://schemas.microsoft.com/office/drawing/2014/main" id="{39FA8254-8784-2439-E915-8F3F12999547}"/>
              </a:ext>
            </a:extLst>
          </p:cNvPr>
          <p:cNvPicPr>
            <a:picLocks noChangeAspect="1"/>
          </p:cNvPicPr>
          <p:nvPr/>
        </p:nvPicPr>
        <p:blipFill>
          <a:blip r:embed="rId2"/>
          <a:srcRect/>
          <a:stretch/>
        </p:blipFill>
        <p:spPr>
          <a:xfrm>
            <a:off x="7276719" y="5142900"/>
            <a:ext cx="3784571" cy="1235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014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44A33-8067-4542-5A04-E778ABEDC447}"/>
              </a:ext>
            </a:extLst>
          </p:cNvPr>
          <p:cNvSpPr>
            <a:spLocks noGrp="1"/>
          </p:cNvSpPr>
          <p:nvPr>
            <p:ph idx="1"/>
          </p:nvPr>
        </p:nvSpPr>
        <p:spPr>
          <a:xfrm>
            <a:off x="562724" y="325015"/>
            <a:ext cx="10380579" cy="6095450"/>
          </a:xfrm>
        </p:spPr>
        <p:txBody>
          <a:bodyPr anchor="ctr">
            <a:normAutofit/>
          </a:bodyPr>
          <a:lstStyle/>
          <a:p>
            <a:pPr marL="0" indent="0">
              <a:lnSpc>
                <a:spcPct val="150000"/>
              </a:lnSpc>
              <a:buNone/>
            </a:pPr>
            <a:r>
              <a:rPr lang="en-US" dirty="0">
                <a:solidFill>
                  <a:srgbClr val="0F0F0F"/>
                </a:solidFill>
                <a:latin typeface="Times New Roman" panose="02020603050405020304" pitchFamily="18" charset="0"/>
                <a:cs typeface="Times New Roman" panose="02020603050405020304" pitchFamily="18" charset="0"/>
              </a:rPr>
              <a:t>EXAMPLE: 1</a:t>
            </a:r>
          </a:p>
          <a:p>
            <a:pPr marL="0" indent="0">
              <a:lnSpc>
                <a:spcPct val="150000"/>
              </a:lnSpc>
              <a:buNone/>
            </a:pPr>
            <a:r>
              <a:rPr lang="en-US" dirty="0">
                <a:solidFill>
                  <a:srgbClr val="0F0F0F"/>
                </a:solidFill>
                <a:latin typeface="Times New Roman" panose="02020603050405020304" pitchFamily="18" charset="0"/>
                <a:cs typeface="Times New Roman" panose="02020603050405020304" pitchFamily="18" charset="0"/>
              </a:rPr>
              <a:t>	Int I;       /* global I*/</a:t>
            </a:r>
          </a:p>
          <a:p>
            <a:pPr marL="0" indent="0">
              <a:lnSpc>
                <a:spcPct val="150000"/>
              </a:lnSpc>
              <a:buNone/>
            </a:pPr>
            <a:r>
              <a:rPr lang="en-US" dirty="0">
                <a:solidFill>
                  <a:srgbClr val="0F0F0F"/>
                </a:solidFill>
                <a:latin typeface="Times New Roman" panose="02020603050405020304" pitchFamily="18" charset="0"/>
                <a:cs typeface="Times New Roman" panose="02020603050405020304" pitchFamily="18" charset="0"/>
              </a:rPr>
              <a:t>	….</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void f(….) {</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int </a:t>
            </a:r>
            <a:r>
              <a:rPr lang="en-US" sz="1800" dirty="0" err="1">
                <a:solidFill>
                  <a:srgbClr val="0F0F0F"/>
                </a:solidFill>
                <a:latin typeface="Times New Roman" panose="02020603050405020304" pitchFamily="18" charset="0"/>
                <a:cs typeface="Times New Roman" panose="02020603050405020304" pitchFamily="18" charset="0"/>
              </a:rPr>
              <a:t>i</a:t>
            </a:r>
            <a:r>
              <a:rPr lang="en-US" sz="1800" dirty="0">
                <a:solidFill>
                  <a:srgbClr val="0F0F0F"/>
                </a:solidFill>
                <a:latin typeface="Times New Roman" panose="02020603050405020304" pitchFamily="18" charset="0"/>
                <a:cs typeface="Times New Roman" panose="02020603050405020304" pitchFamily="18" charset="0"/>
              </a:rPr>
              <a:t>;       /* local I */</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1800" dirty="0" err="1">
                <a:solidFill>
                  <a:srgbClr val="0F0F0F"/>
                </a:solidFill>
                <a:latin typeface="Times New Roman" panose="02020603050405020304" pitchFamily="18" charset="0"/>
                <a:cs typeface="Times New Roman" panose="02020603050405020304" pitchFamily="18" charset="0"/>
              </a:rPr>
              <a:t>i</a:t>
            </a:r>
            <a:r>
              <a:rPr lang="en-US" sz="1800" dirty="0">
                <a:solidFill>
                  <a:srgbClr val="0F0F0F"/>
                </a:solidFill>
                <a:latin typeface="Times New Roman" panose="02020603050405020304" pitchFamily="18" charset="0"/>
                <a:cs typeface="Times New Roman" panose="02020603050405020304" pitchFamily="18" charset="0"/>
              </a:rPr>
              <a:t>= 3;       /*  use of local I */</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a:t>
            </a:r>
          </a:p>
          <a:p>
            <a:pPr marL="457200" lvl="1" indent="0">
              <a:lnSpc>
                <a:spcPct val="150000"/>
              </a:lnSpc>
              <a:buNone/>
            </a:pPr>
            <a:r>
              <a:rPr lang="en-US" sz="1800" dirty="0">
                <a:solidFill>
                  <a:srgbClr val="0F0F0F"/>
                </a:solidFill>
                <a:latin typeface="Times New Roman" panose="02020603050405020304" pitchFamily="18" charset="0"/>
                <a:cs typeface="Times New Roman" panose="02020603050405020304" pitchFamily="18" charset="0"/>
              </a:rPr>
              <a:t>x= </a:t>
            </a:r>
            <a:r>
              <a:rPr lang="en-US" sz="1800" dirty="0" err="1">
                <a:solidFill>
                  <a:srgbClr val="0F0F0F"/>
                </a:solidFill>
                <a:latin typeface="Times New Roman" panose="02020603050405020304" pitchFamily="18" charset="0"/>
                <a:cs typeface="Times New Roman" panose="02020603050405020304" pitchFamily="18" charset="0"/>
              </a:rPr>
              <a:t>i</a:t>
            </a:r>
            <a:r>
              <a:rPr lang="en-US" sz="1800" dirty="0">
                <a:solidFill>
                  <a:srgbClr val="0F0F0F"/>
                </a:solidFill>
                <a:latin typeface="Times New Roman" panose="02020603050405020304" pitchFamily="18" charset="0"/>
                <a:cs typeface="Times New Roman" panose="02020603050405020304" pitchFamily="18" charset="0"/>
              </a:rPr>
              <a:t> + 1;   /* use of global I */</a:t>
            </a:r>
          </a:p>
          <a:p>
            <a:pPr marL="0" indent="0">
              <a:lnSpc>
                <a:spcPct val="150000"/>
              </a:lnSpc>
              <a:buNone/>
            </a:pPr>
            <a:endParaRPr lang="en-IN" sz="2000" dirty="0"/>
          </a:p>
        </p:txBody>
      </p:sp>
    </p:spTree>
    <p:extLst>
      <p:ext uri="{BB962C8B-B14F-4D97-AF65-F5344CB8AC3E}">
        <p14:creationId xmlns:p14="http://schemas.microsoft.com/office/powerpoint/2010/main" val="2606840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0D621-2322-883C-2DE2-B90F346E4D5A}"/>
              </a:ext>
            </a:extLst>
          </p:cNvPr>
          <p:cNvSpPr>
            <a:spLocks noGrp="1"/>
          </p:cNvSpPr>
          <p:nvPr>
            <p:ph idx="1"/>
          </p:nvPr>
        </p:nvSpPr>
        <p:spPr>
          <a:xfrm>
            <a:off x="405407" y="213524"/>
            <a:ext cx="8964735" cy="5263044"/>
          </a:xfrm>
        </p:spPr>
        <p:txBody>
          <a:bodyPr vert="horz" lIns="91440" tIns="45720" rIns="91440" bIns="45720" rtlCol="0" anchor="ctr">
            <a:normAutofit/>
          </a:bodyPr>
          <a:lstStyle/>
          <a:p>
            <a:pPr marL="0" indent="0" algn="just">
              <a:lnSpc>
                <a:spcPct val="150000"/>
              </a:lnSpc>
              <a:buNone/>
            </a:pPr>
            <a:r>
              <a:rPr lang="en-US" sz="2000" b="1" dirty="0">
                <a:solidFill>
                  <a:srgbClr val="0F0F0F"/>
                </a:solidFill>
                <a:latin typeface="Times New Roman" panose="02020603050405020304" pitchFamily="18" charset="0"/>
                <a:cs typeface="Times New Roman" panose="02020603050405020304" pitchFamily="18" charset="0"/>
              </a:rPr>
              <a:t>The environment and state mappings in Fig. 1.8 are dynamic, but there are a few exceptions:</a:t>
            </a:r>
          </a:p>
          <a:p>
            <a:pPr algn="just">
              <a:lnSpc>
                <a:spcPct val="150000"/>
              </a:lnSpc>
              <a:buAutoNum type="arabicPeriod"/>
            </a:pPr>
            <a:r>
              <a:rPr lang="en-US" sz="1800" dirty="0">
                <a:solidFill>
                  <a:srgbClr val="0F0F0F"/>
                </a:solidFill>
                <a:latin typeface="Times New Roman" panose="02020603050405020304" pitchFamily="18" charset="0"/>
                <a:cs typeface="Times New Roman" panose="02020603050405020304" pitchFamily="18" charset="0"/>
              </a:rPr>
              <a:t>Static versus dynamic binding of names to locations. Most binding of names to locations is dynamic, and we discuss several approaches to this binding throughout the section. Some declarations, such as the global I in Fig. 1.9, can be given a location in the store once and for all, as the compiler generates object code.</a:t>
            </a:r>
          </a:p>
          <a:p>
            <a:pPr algn="just">
              <a:lnSpc>
                <a:spcPct val="150000"/>
              </a:lnSpc>
              <a:buAutoNum type="arabicPeriod"/>
            </a:pPr>
            <a:r>
              <a:rPr lang="en-US" sz="1800" dirty="0">
                <a:solidFill>
                  <a:srgbClr val="0F0F0F"/>
                </a:solidFill>
                <a:latin typeface="Times New Roman" panose="02020603050405020304" pitchFamily="18" charset="0"/>
                <a:cs typeface="Times New Roman" panose="02020603050405020304" pitchFamily="18" charset="0"/>
              </a:rPr>
              <a:t>2. Static versus dynamic binding of locations to values. The binding of locations to values (the second stage in Fig. 1.8), is generally dynamic as well, since we cannot tell the value in a location until we run the program. Declared constants are an exception. For instance, the C definition.</a:t>
            </a:r>
          </a:p>
          <a:p>
            <a:pPr algn="just">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17186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4BC8C632-DF8F-1776-B55F-EDA3D9CD5C51}"/>
              </a:ext>
            </a:extLst>
          </p:cNvPr>
          <p:cNvSpPr>
            <a:spLocks noGrp="1"/>
          </p:cNvSpPr>
          <p:nvPr>
            <p:ph idx="1"/>
          </p:nvPr>
        </p:nvSpPr>
        <p:spPr>
          <a:xfrm>
            <a:off x="1731157" y="655976"/>
            <a:ext cx="6555347" cy="5546047"/>
          </a:xfrm>
        </p:spPr>
        <p:txBody>
          <a:bodyPr anchor="ctr">
            <a:normAutofit/>
          </a:bodyPr>
          <a:lstStyle/>
          <a:p>
            <a:r>
              <a:rPr lang="en-US" sz="1900" dirty="0"/>
              <a:t>All programming languages user-defined aggregate data types, such as arrays and structures and high-level control flow, such as loops and procedure invocations.</a:t>
            </a:r>
          </a:p>
          <a:p>
            <a:r>
              <a:rPr lang="en-US" sz="1900" dirty="0"/>
              <a:t>Dataflow optimizations, has been developed to analyze the flow of data through the program and removes redundancies across these constructs.</a:t>
            </a:r>
          </a:p>
          <a:p>
            <a:r>
              <a:rPr lang="en-US" sz="1900" dirty="0"/>
              <a:t>Object orientation was first introduced in Simula in 1967, and has been incorporated in languages such as Smalltalk, C++, C#, and Java. The key ideas behind object orientation are</a:t>
            </a:r>
          </a:p>
          <a:p>
            <a:pPr marL="0" indent="0">
              <a:buNone/>
            </a:pPr>
            <a:r>
              <a:rPr lang="en-US" sz="1900" dirty="0"/>
              <a:t>         1. Data abstraction and</a:t>
            </a:r>
          </a:p>
          <a:p>
            <a:pPr marL="0" indent="0">
              <a:buNone/>
            </a:pPr>
            <a:r>
              <a:rPr lang="en-US" sz="1900" dirty="0"/>
              <a:t>         2. Inheritance of properties</a:t>
            </a:r>
          </a:p>
          <a:p>
            <a:r>
              <a:rPr lang="en-US" sz="1900" dirty="0"/>
              <a:t>Java language is type-safe that is, an object cannot be used as an object of an unrelated type. All array accesses are checked to ensure that they lie within the bounds of the array.</a:t>
            </a:r>
          </a:p>
          <a:p>
            <a:r>
              <a:rPr lang="en-US" sz="1900" dirty="0"/>
              <a:t>Java has no pointers and does not allow pointer arithmetic.</a:t>
            </a:r>
          </a:p>
          <a:p>
            <a:r>
              <a:rPr lang="en-US" sz="1900" dirty="0"/>
              <a:t>It has a built-in garbage-collection facility that automatically frees the memory of variables that are no longer in use. </a:t>
            </a:r>
            <a:endParaRPr lang="en-IN" sz="1900" dirty="0"/>
          </a:p>
        </p:txBody>
      </p:sp>
    </p:spTree>
    <p:extLst>
      <p:ext uri="{BB962C8B-B14F-4D97-AF65-F5344CB8AC3E}">
        <p14:creationId xmlns:p14="http://schemas.microsoft.com/office/powerpoint/2010/main" val="162995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794C7-56A2-EDBE-A8ED-B694AF5F8B61}"/>
              </a:ext>
            </a:extLst>
          </p:cNvPr>
          <p:cNvSpPr txBox="1"/>
          <p:nvPr/>
        </p:nvSpPr>
        <p:spPr>
          <a:xfrm>
            <a:off x="570271" y="403123"/>
            <a:ext cx="5309419" cy="461665"/>
          </a:xfrm>
          <a:prstGeom prst="rect">
            <a:avLst/>
          </a:prstGeom>
          <a:noFill/>
        </p:spPr>
        <p:txBody>
          <a:bodyPr wrap="square" rtlCol="0">
            <a:spAutoFit/>
          </a:bodyPr>
          <a:lstStyle/>
          <a:p>
            <a:r>
              <a:rPr lang="en-US" sz="2400" b="1" u="sng" dirty="0">
                <a:solidFill>
                  <a:schemeClr val="tx1"/>
                </a:solidFill>
                <a:latin typeface="Times New Roman" panose="02020603050405020304" pitchFamily="18" charset="0"/>
                <a:cs typeface="Times New Roman" panose="02020603050405020304" pitchFamily="18" charset="0"/>
              </a:rPr>
              <a:t>Static Scope and  Block Structure :</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B92A08-51AD-0B06-A207-DD8544E2B646}"/>
              </a:ext>
            </a:extLst>
          </p:cNvPr>
          <p:cNvSpPr txBox="1"/>
          <p:nvPr/>
        </p:nvSpPr>
        <p:spPr>
          <a:xfrm>
            <a:off x="570271" y="1209368"/>
            <a:ext cx="10343535" cy="46130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Most languages, including C and its family, use static scope.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scope rules for C are based on program structure.</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scope of a declaration is determined implicitly by where the declaration appears in the program.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Later languages, such as C++, Java, and C#, also provide explicit control over scopes through the use of keywords like public, private, and protected.</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In this section we consider static-scope rules for a language with </a:t>
            </a:r>
            <a:r>
              <a:rPr lang="en-US" dirty="0" err="1">
                <a:latin typeface="Times New Roman" panose="02020603050405020304" pitchFamily="18" charset="0"/>
                <a:cs typeface="Times New Roman" panose="02020603050405020304" pitchFamily="18" charset="0"/>
              </a:rPr>
              <a:t>blocks,where</a:t>
            </a:r>
            <a:r>
              <a:rPr lang="en-US" dirty="0">
                <a:latin typeface="Times New Roman" panose="02020603050405020304" pitchFamily="18" charset="0"/>
                <a:cs typeface="Times New Roman" panose="02020603050405020304" pitchFamily="18" charset="0"/>
              </a:rPr>
              <a:t> a block is a grouping of declarations and statements.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 uses braces { and} to delimit a block; the alternative use of begin and end for the same purpose dates back to Algol.</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65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5B0536-69BD-71E6-47D8-850D67ABD593}"/>
              </a:ext>
            </a:extLst>
          </p:cNvPr>
          <p:cNvSpPr txBox="1"/>
          <p:nvPr/>
        </p:nvSpPr>
        <p:spPr>
          <a:xfrm>
            <a:off x="393290" y="816078"/>
            <a:ext cx="9114503" cy="3693319"/>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EXAMPLE: </a:t>
            </a:r>
          </a:p>
          <a:p>
            <a:pPr marL="0" indent="0" algn="just">
              <a:lnSpc>
                <a:spcPct val="150000"/>
              </a:lnSpc>
              <a:buNone/>
            </a:pPr>
            <a:r>
              <a:rPr lang="en-US" dirty="0">
                <a:latin typeface="Times New Roman" panose="02020603050405020304" pitchFamily="18" charset="0"/>
                <a:cs typeface="Times New Roman" panose="02020603050405020304" pitchFamily="18" charset="0"/>
              </a:rPr>
              <a:t>To a first approximation, the C static-scope policy. </a:t>
            </a:r>
          </a:p>
          <a:p>
            <a:pPr marL="0" indent="0" algn="just">
              <a:lnSpc>
                <a:spcPct val="150000"/>
              </a:lnSpc>
              <a:buNone/>
            </a:pPr>
            <a:r>
              <a:rPr lang="en-US" dirty="0">
                <a:latin typeface="Times New Roman" panose="02020603050405020304" pitchFamily="18" charset="0"/>
                <a:cs typeface="Times New Roman" panose="02020603050405020304" pitchFamily="18" charset="0"/>
              </a:rPr>
              <a:t> 1. A  C-program consists of a sequence of top-level declarations of variables  and functions.</a:t>
            </a:r>
          </a:p>
          <a:p>
            <a:pPr marL="0" indent="0" algn="just">
              <a:lnSpc>
                <a:spcPct val="150000"/>
              </a:lnSpc>
              <a:buNone/>
            </a:pPr>
            <a:r>
              <a:rPr lang="en-US" dirty="0">
                <a:latin typeface="Times New Roman" panose="02020603050405020304" pitchFamily="18" charset="0"/>
                <a:cs typeface="Times New Roman" panose="02020603050405020304" pitchFamily="18" charset="0"/>
              </a:rPr>
              <a:t> 2. Functions may have variable declarations within them, where variables include local variables and parameters. The scope of each such declaration is restricted to the function in which it appear.</a:t>
            </a:r>
          </a:p>
          <a:p>
            <a:pPr marL="0" indent="0" algn="just">
              <a:lnSpc>
                <a:spcPct val="150000"/>
              </a:lnSpc>
              <a:buNone/>
            </a:pPr>
            <a:r>
              <a:rPr lang="en-US" dirty="0">
                <a:latin typeface="Times New Roman" panose="02020603050405020304" pitchFamily="18" charset="0"/>
                <a:cs typeface="Times New Roman" panose="02020603050405020304" pitchFamily="18" charset="0"/>
              </a:rPr>
              <a:t> 3.The scope of a top-level declaration of a name x consists of the entire program that follows, with the exception of those statements that lie within a function that also has a declaration of x.</a:t>
            </a:r>
          </a:p>
          <a:p>
            <a:endParaRPr lang="en-IN" dirty="0"/>
          </a:p>
        </p:txBody>
      </p:sp>
    </p:spTree>
    <p:extLst>
      <p:ext uri="{BB962C8B-B14F-4D97-AF65-F5344CB8AC3E}">
        <p14:creationId xmlns:p14="http://schemas.microsoft.com/office/powerpoint/2010/main" val="321141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924C-7575-8450-E62F-EC29FDD6E9C0}"/>
              </a:ext>
            </a:extLst>
          </p:cNvPr>
          <p:cNvSpPr>
            <a:spLocks noGrp="1"/>
          </p:cNvSpPr>
          <p:nvPr>
            <p:ph idx="1"/>
          </p:nvPr>
        </p:nvSpPr>
        <p:spPr>
          <a:xfrm>
            <a:off x="648930" y="1125140"/>
            <a:ext cx="9527458" cy="5546047"/>
          </a:xfrm>
        </p:spPr>
        <p:txBody>
          <a:bodyPr vert="horz" lIns="91440" tIns="45720" rIns="91440" bIns="45720" rtlCol="0" anchor="ctr">
            <a:normAutofit fontScale="62500" lnSpcReduction="20000"/>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Classes and structures introduce a new scope for their </a:t>
            </a:r>
            <a:r>
              <a:rPr lang="en-US" dirty="0" err="1">
                <a:latin typeface="Times New Roman" panose="02020603050405020304" pitchFamily="18" charset="0"/>
                <a:cs typeface="Times New Roman" panose="02020603050405020304" pitchFamily="18" charset="0"/>
              </a:rPr>
              <a:t>members.If</a:t>
            </a:r>
            <a:r>
              <a:rPr lang="en-US" dirty="0">
                <a:latin typeface="Times New Roman" panose="02020603050405020304" pitchFamily="18" charset="0"/>
                <a:cs typeface="Times New Roman" panose="02020603050405020304" pitchFamily="18" charset="0"/>
              </a:rPr>
              <a:t> P is an object of a class with field(member)x, then the use of x in p:x refers to field x in the class </a:t>
            </a:r>
            <a:r>
              <a:rPr lang="en-US" dirty="0" err="1">
                <a:latin typeface="Times New Roman" panose="02020603050405020304" pitchFamily="18" charset="0"/>
                <a:cs typeface="Times New Roman" panose="02020603050405020304" pitchFamily="18" charset="0"/>
              </a:rPr>
              <a:t>defination</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analogy with block structure, the scope of a member declaration x in a class C extends to any subclass C` , except if C` has a local declaration of the same name x.</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Through the use of keywords like public, private, and protected, </a:t>
            </a:r>
            <a:r>
              <a:rPr lang="en-US" dirty="0" err="1">
                <a:solidFill>
                  <a:schemeClr val="tx1"/>
                </a:solidFill>
                <a:latin typeface="Times New Roman" panose="02020603050405020304" pitchFamily="18" charset="0"/>
                <a:cs typeface="Times New Roman" panose="02020603050405020304" pitchFamily="18" charset="0"/>
              </a:rPr>
              <a:t>ob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jectoriented</a:t>
            </a:r>
            <a:r>
              <a:rPr lang="en-US" dirty="0">
                <a:solidFill>
                  <a:schemeClr val="tx1"/>
                </a:solidFill>
                <a:latin typeface="Times New Roman" panose="02020603050405020304" pitchFamily="18" charset="0"/>
                <a:cs typeface="Times New Roman" panose="02020603050405020304" pitchFamily="18" charset="0"/>
              </a:rPr>
              <a:t> languages such as C++ or Java provide explicit control over access to member names in a superclass. </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These keywords support encapsulation by restricting access. </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Thus, private names are purposely given a scope that includes only the method declarations and definitions associated with that class and any \friend” classes (the C++ term).</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 Protected names are accessible to </a:t>
            </a:r>
            <a:r>
              <a:rPr lang="en-US" dirty="0" err="1">
                <a:solidFill>
                  <a:schemeClr val="tx1"/>
                </a:solidFill>
                <a:latin typeface="Times New Roman" panose="02020603050405020304" pitchFamily="18" charset="0"/>
                <a:cs typeface="Times New Roman" panose="02020603050405020304" pitchFamily="18" charset="0"/>
              </a:rPr>
              <a:t>subclasses.Public</a:t>
            </a:r>
            <a:r>
              <a:rPr lang="en-US" dirty="0">
                <a:solidFill>
                  <a:schemeClr val="tx1"/>
                </a:solidFill>
                <a:latin typeface="Times New Roman" panose="02020603050405020304" pitchFamily="18" charset="0"/>
                <a:cs typeface="Times New Roman" panose="02020603050405020304" pitchFamily="18" charset="0"/>
              </a:rPr>
              <a:t> names are accessible from outside the class.</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586F4D8-972E-B9B4-A084-41FBD2E605B6}"/>
              </a:ext>
            </a:extLst>
          </p:cNvPr>
          <p:cNvSpPr txBox="1"/>
          <p:nvPr/>
        </p:nvSpPr>
        <p:spPr>
          <a:xfrm>
            <a:off x="530942" y="186813"/>
            <a:ext cx="6174658" cy="830997"/>
          </a:xfrm>
          <a:prstGeom prst="rect">
            <a:avLst/>
          </a:prstGeom>
          <a:noFill/>
        </p:spPr>
        <p:txBody>
          <a:bodyPr wrap="square" rtlCol="0">
            <a:spAutoFit/>
          </a:bodyPr>
          <a:lstStyle/>
          <a:p>
            <a:r>
              <a:rPr lang="en-US" sz="2400" b="1" u="sng" dirty="0">
                <a:solidFill>
                  <a:schemeClr val="tx1"/>
                </a:solidFill>
                <a:latin typeface="Times New Roman" panose="02020603050405020304" pitchFamily="18" charset="0"/>
                <a:cs typeface="Times New Roman" panose="02020603050405020304" pitchFamily="18" charset="0"/>
              </a:rPr>
              <a:t>Explicit Access Control</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F4A02-0229-6B43-EE05-E0C6F1CB1AAA}"/>
              </a:ext>
            </a:extLst>
          </p:cNvPr>
          <p:cNvSpPr>
            <a:spLocks noGrp="1"/>
          </p:cNvSpPr>
          <p:nvPr>
            <p:ph idx="1"/>
          </p:nvPr>
        </p:nvSpPr>
        <p:spPr>
          <a:xfrm>
            <a:off x="808530" y="1976835"/>
            <a:ext cx="9082722" cy="3834029"/>
          </a:xfrm>
        </p:spPr>
        <p:txBody>
          <a:bodyPr vert="horz" lIns="91440" tIns="45720" rIns="91440" bIns="45720" rtlCol="0" anchor="ctr">
            <a:noAutofit/>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Technically, any scoping policy is dynamic if it is based on factor(s) that can be known only when the program executes.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term dynamic scope, however, usually refers to the following policy: a use of a name x refers to the declaration of x in the most recently called, not-yet-terminated, procedure with such a declaration.</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Dynamic scoping of this type appears only in special situations.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shall  consider two examples of dynamic policies: macro expansion in the C preprocessor and method resolution in object-oriented programming.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0748AB5E-C26F-9457-8AB3-9BE023EB59AB}"/>
              </a:ext>
            </a:extLst>
          </p:cNvPr>
          <p:cNvSpPr txBox="1"/>
          <p:nvPr/>
        </p:nvSpPr>
        <p:spPr>
          <a:xfrm>
            <a:off x="727587" y="653619"/>
            <a:ext cx="5840361" cy="461665"/>
          </a:xfrm>
          <a:prstGeom prst="rect">
            <a:avLst/>
          </a:prstGeom>
          <a:noFill/>
        </p:spPr>
        <p:txBody>
          <a:bodyPr wrap="square" rtlCol="0">
            <a:spAutoFit/>
          </a:bodyPr>
          <a:lstStyle/>
          <a:p>
            <a:r>
              <a:rPr lang="en-US" sz="2400" b="1" u="sng" dirty="0">
                <a:solidFill>
                  <a:schemeClr val="tx1"/>
                </a:solidFill>
                <a:latin typeface="Times New Roman" panose="02020603050405020304" pitchFamily="18" charset="0"/>
                <a:cs typeface="Times New Roman" panose="02020603050405020304" pitchFamily="18" charset="0"/>
              </a:rPr>
              <a:t>Dynamic Scope</a:t>
            </a:r>
            <a:r>
              <a:rPr lang="en-US" sz="2400" b="1" dirty="0">
                <a:solidFill>
                  <a:schemeClr val="tx1"/>
                </a:solidFill>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80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4E969-827A-C3EF-03A4-B7C6026C8DB3}"/>
              </a:ext>
            </a:extLst>
          </p:cNvPr>
          <p:cNvSpPr>
            <a:spLocks noGrp="1"/>
          </p:cNvSpPr>
          <p:nvPr>
            <p:ph idx="1"/>
          </p:nvPr>
        </p:nvSpPr>
        <p:spPr>
          <a:xfrm>
            <a:off x="916685" y="728138"/>
            <a:ext cx="8246980" cy="5546047"/>
          </a:xfrm>
        </p:spPr>
        <p:txBody>
          <a:bodyPr vert="horz" lIns="91440" tIns="45720" rIns="91440" bIns="45720" rtlCol="0" anchor="ct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In the C program identifier a is a macro that stands for expression  (x +1). But what is x? We cannot resolve x statically, that is, in terms of the program text.</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
#define a (x+1)</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int x = 2;</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void b() { int x = 1;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(“%d\n”, a); }</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void c() {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(“%d\n”, a); }</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void main() { b(); c(); }</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927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715DD8-4927-0B5A-20BA-661DA8B99E94}"/>
              </a:ext>
            </a:extLst>
          </p:cNvPr>
          <p:cNvSpPr>
            <a:spLocks noGrp="1"/>
          </p:cNvSpPr>
          <p:nvPr>
            <p:ph idx="1"/>
          </p:nvPr>
        </p:nvSpPr>
        <p:spPr>
          <a:xfrm>
            <a:off x="264925" y="1831257"/>
            <a:ext cx="10954227" cy="3694471"/>
          </a:xfrm>
        </p:spPr>
        <p:txBody>
          <a:bodyPr>
            <a:noAutofit/>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All programming languages have a notion of  </a:t>
            </a:r>
            <a:r>
              <a:rPr lang="en-US" dirty="0" err="1">
                <a:latin typeface="Times New Roman" panose="02020603050405020304" pitchFamily="18" charset="0"/>
                <a:cs typeface="Times New Roman" panose="02020603050405020304" pitchFamily="18" charset="0"/>
              </a:rPr>
              <a:t>procedure,but</a:t>
            </a:r>
            <a:r>
              <a:rPr lang="en-US" dirty="0">
                <a:latin typeface="Times New Roman" panose="02020603050405020304" pitchFamily="18" charset="0"/>
                <a:cs typeface="Times New Roman" panose="02020603050405020304" pitchFamily="18" charset="0"/>
              </a:rPr>
              <a:t> they can differ in how these procedures get their arguments.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shall consider how the actual parameters (the parameters used in the call of a procedure) are associated with the formal parameters (those used in the procedure definition).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Which mechanism is used determines how the calling-sequence code treats parameters. The great majority of languages use either “call-by-value” or “call-by-reference” or both.</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We shall explain these terms, and another method known as “call-by-name” that is primarily of historical interest.</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95840E-00CF-8C79-1EE7-BC5AEDFE930A}"/>
              </a:ext>
            </a:extLst>
          </p:cNvPr>
          <p:cNvSpPr txBox="1"/>
          <p:nvPr/>
        </p:nvSpPr>
        <p:spPr>
          <a:xfrm>
            <a:off x="677334" y="304800"/>
            <a:ext cx="5064705" cy="71775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32EF4C8D-F241-6018-DA49-7C689DCB6C36}"/>
              </a:ext>
            </a:extLst>
          </p:cNvPr>
          <p:cNvSpPr txBox="1"/>
          <p:nvPr/>
        </p:nvSpPr>
        <p:spPr>
          <a:xfrm>
            <a:off x="264925" y="916773"/>
            <a:ext cx="6617110" cy="830997"/>
          </a:xfrm>
          <a:prstGeom prst="rect">
            <a:avLst/>
          </a:prstGeom>
          <a:noFill/>
        </p:spPr>
        <p:txBody>
          <a:bodyPr wrap="square" rtlCol="0">
            <a:spAutoFit/>
          </a:bodyPr>
          <a:lstStyle/>
          <a:p>
            <a:r>
              <a:rPr lang="en-US" sz="2400" b="1" u="sng" dirty="0">
                <a:solidFill>
                  <a:schemeClr val="tx1"/>
                </a:solidFill>
                <a:latin typeface="Times New Roman" panose="02020603050405020304" pitchFamily="18" charset="0"/>
                <a:cs typeface="Times New Roman" panose="02020603050405020304" pitchFamily="18" charset="0"/>
              </a:rPr>
              <a:t>Parameter Passing Mechanisms:</a:t>
            </a:r>
            <a:br>
              <a:rPr lang="en-US" sz="2400" b="1" u="sng" dirty="0">
                <a:solidFill>
                  <a:schemeClr val="tx1"/>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33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79021-F9B8-067C-581E-56C167511713}"/>
              </a:ext>
            </a:extLst>
          </p:cNvPr>
          <p:cNvSpPr>
            <a:spLocks noGrp="1"/>
          </p:cNvSpPr>
          <p:nvPr>
            <p:ph idx="1"/>
          </p:nvPr>
        </p:nvSpPr>
        <p:spPr>
          <a:xfrm>
            <a:off x="501446" y="305351"/>
            <a:ext cx="10156238" cy="5546047"/>
          </a:xfrm>
        </p:spPr>
        <p:txBody>
          <a:bodyPr anchor="ctr">
            <a:norm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Call by value</a:t>
            </a:r>
            <a:r>
              <a:rPr lang="en-US" sz="2400" b="1" dirty="0">
                <a:latin typeface="Times New Roman" panose="02020603050405020304" pitchFamily="18" charset="0"/>
                <a:cs typeface="Times New Roman" panose="02020603050405020304" pitchFamily="18" charset="0"/>
              </a:rPr>
              <a:t> :</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call-by-value, the actual parameter is evaluated (if it is an expression) or copied (if it is a variable).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value is placed in the location belonging to the corresponding formal parameter of the called procedure.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method is used in C and Java, and is a common option in C++, as well as in most other languages Call-by-value has the </a:t>
            </a:r>
            <a:r>
              <a:rPr lang="en-US" sz="2000" dirty="0" err="1">
                <a:latin typeface="Times New Roman" panose="02020603050405020304" pitchFamily="18" charset="0"/>
                <a:cs typeface="Times New Roman" panose="02020603050405020304" pitchFamily="18" charset="0"/>
              </a:rPr>
              <a:t>ect</a:t>
            </a:r>
            <a:r>
              <a:rPr lang="en-US" sz="2000" dirty="0">
                <a:latin typeface="Times New Roman" panose="02020603050405020304" pitchFamily="18" charset="0"/>
                <a:cs typeface="Times New Roman" panose="02020603050405020304" pitchFamily="18" charset="0"/>
              </a:rPr>
              <a:t> that all computation involving the formal parameters done by the called procedure is local to that procedure, and the actual parameters themselves cannot be changed.</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973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B7AE2-1460-79AC-C796-9FE2918C3CB4}"/>
              </a:ext>
            </a:extLst>
          </p:cNvPr>
          <p:cNvSpPr>
            <a:spLocks noGrp="1"/>
          </p:cNvSpPr>
          <p:nvPr>
            <p:ph idx="1"/>
          </p:nvPr>
        </p:nvSpPr>
        <p:spPr>
          <a:xfrm>
            <a:off x="826394" y="1700980"/>
            <a:ext cx="8455258" cy="3177024"/>
          </a:xfrm>
        </p:spPr>
        <p:txBody>
          <a:bodyPr anchor="ctr">
            <a:normAutofit fontScale="70000" lnSpcReduction="20000"/>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Call-By-Reference: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call-by-reference, the address of the actual parameter is passed to the callee as the value of the corresponding formal parameter.</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Uses of the formal parameter in the code of the callee are implemented by following this pointer to the location indicated by the caller. </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Changes to the formal parameter thus appear as changes to the actual parameter.</a:t>
            </a:r>
          </a:p>
          <a:p>
            <a:pPr>
              <a:buFont typeface="Wingdings" panose="05000000000000000000" pitchFamily="2" charset="2"/>
              <a:buChar char="Ø"/>
            </a:pPr>
            <a:endParaRPr lang="en-US" sz="2000" dirty="0"/>
          </a:p>
        </p:txBody>
      </p:sp>
      <p:sp>
        <p:nvSpPr>
          <p:cNvPr id="2" name="TextBox 1">
            <a:extLst>
              <a:ext uri="{FF2B5EF4-FFF2-40B4-BE49-F238E27FC236}">
                <a16:creationId xmlns:a16="http://schemas.microsoft.com/office/drawing/2014/main" id="{1449063D-7BF1-5286-2CEB-6AEEE3CDB453}"/>
              </a:ext>
            </a:extLst>
          </p:cNvPr>
          <p:cNvSpPr txBox="1"/>
          <p:nvPr/>
        </p:nvSpPr>
        <p:spPr>
          <a:xfrm>
            <a:off x="285135" y="658761"/>
            <a:ext cx="7433187" cy="461665"/>
          </a:xfrm>
          <a:prstGeom prst="rect">
            <a:avLst/>
          </a:prstGeom>
          <a:noFill/>
        </p:spPr>
        <p:txBody>
          <a:bodyPr wrap="square" rtlCol="0">
            <a:spAutoFit/>
          </a:bodyPr>
          <a:lstStyle/>
          <a:p>
            <a:pPr algn="just"/>
            <a:r>
              <a:rPr lang="en-US" sz="2400" b="1" u="sng" dirty="0">
                <a:solidFill>
                  <a:schemeClr val="tx1"/>
                </a:solidFill>
                <a:latin typeface="Times New Roman" panose="02020603050405020304" pitchFamily="18" charset="0"/>
                <a:cs typeface="Times New Roman" panose="02020603050405020304" pitchFamily="18" charset="0"/>
              </a:rPr>
              <a:t>Parameter passing mechanism</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19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a:extLst>
              <a:ext uri="{FF2B5EF4-FFF2-40B4-BE49-F238E27FC236}">
                <a16:creationId xmlns:a16="http://schemas.microsoft.com/office/drawing/2014/main" id="{ECC8B3D2-F18D-8CF0-8839-A877ABFFF0F8}"/>
              </a:ext>
            </a:extLst>
          </p:cNvPr>
          <p:cNvSpPr>
            <a:spLocks noGrp="1"/>
          </p:cNvSpPr>
          <p:nvPr>
            <p:ph idx="1"/>
          </p:nvPr>
        </p:nvSpPr>
        <p:spPr>
          <a:xfrm>
            <a:off x="678427" y="443535"/>
            <a:ext cx="9556954" cy="4659407"/>
          </a:xfrm>
        </p:spPr>
        <p:txBody>
          <a:bodyPr vert="horz" lIns="91440" tIns="45720" rIns="91440" bIns="45720" rtlCol="0" anchor="ctr">
            <a:normAutofit fontScale="85000" lnSpcReduction="20000"/>
          </a:bodyPr>
          <a:lstStyle/>
          <a:p>
            <a:pPr marL="0" indent="0" algn="just">
              <a:lnSpc>
                <a:spcPct val="150000"/>
              </a:lnSpc>
              <a:buNone/>
            </a:pPr>
            <a:r>
              <a:rPr lang="en-US" sz="2400" b="1" u="sng" dirty="0">
                <a:latin typeface="Times New Roman" panose="02020603050405020304" pitchFamily="18" charset="0"/>
                <a:cs typeface="Times New Roman" panose="02020603050405020304" pitchFamily="18" charset="0"/>
              </a:rPr>
              <a:t>Call-By-Name</a:t>
            </a:r>
            <a:r>
              <a:rPr lang="en-US" b="1"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mechanism  call-by-name was used in the early programming language Algol 60. It requires that the callee execute as if the actual parameter were substituted literally for the formal parameter in the code of the callee, as if the formal parameter were a macro standing for the actual parameter (with renaming of local names in the called procedure, to keep them distinct).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the actual parameter is an expression rather than a variable, some unintuitive behaviors occur, which is one reason this mechanism is not favored today.</a:t>
            </a:r>
          </a:p>
          <a:p>
            <a:pPr marL="0" indent="0">
              <a:buNone/>
            </a:pPr>
            <a:endParaRPr lang="en-US" sz="2000" dirty="0">
              <a:ea typeface="Calibri"/>
              <a:cs typeface="Calibri"/>
            </a:endParaRPr>
          </a:p>
        </p:txBody>
      </p:sp>
    </p:spTree>
    <p:extLst>
      <p:ext uri="{BB962C8B-B14F-4D97-AF65-F5344CB8AC3E}">
        <p14:creationId xmlns:p14="http://schemas.microsoft.com/office/powerpoint/2010/main" val="291435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5D80C-7CA9-32D3-1B68-E0C1060F4ED8}"/>
              </a:ext>
            </a:extLst>
          </p:cNvPr>
          <p:cNvSpPr>
            <a:spLocks noGrp="1"/>
          </p:cNvSpPr>
          <p:nvPr>
            <p:ph idx="1"/>
          </p:nvPr>
        </p:nvSpPr>
        <p:spPr>
          <a:xfrm>
            <a:off x="589936" y="1396731"/>
            <a:ext cx="9438968" cy="4738597"/>
          </a:xfrm>
        </p:spPr>
        <p:txBody>
          <a:bodyPr vert="horz" lIns="91440" tIns="45720" rIns="91440" bIns="45720" rtlCol="0" anchor="ctr">
            <a:normAutofit fontScale="92500" lnSpcReduction="20000"/>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is an interesting consequence of call-by-reference parameter passing or its simulation, as in Java, where references to objects are passed by value.</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It is possible that two formal parameters can refer to the same location; such variables are said to be aliases of one another. </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 a result, any two variables, which may appear to take their values from two distinct formal parameters, can become aliases of each other, as well.</a:t>
            </a:r>
          </a:p>
          <a:p>
            <a:pPr algn="just">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ea typeface="Calibri" panose="020F0502020204030204"/>
              <a:cs typeface="Times New Roman" panose="02020603050405020304" pitchFamily="18" charset="0"/>
            </a:endParaRPr>
          </a:p>
        </p:txBody>
      </p:sp>
      <p:sp>
        <p:nvSpPr>
          <p:cNvPr id="2" name="TextBox 1">
            <a:extLst>
              <a:ext uri="{FF2B5EF4-FFF2-40B4-BE49-F238E27FC236}">
                <a16:creationId xmlns:a16="http://schemas.microsoft.com/office/drawing/2014/main" id="{67C14BE6-CBC8-0557-2E59-F56794D5A403}"/>
              </a:ext>
            </a:extLst>
          </p:cNvPr>
          <p:cNvSpPr txBox="1"/>
          <p:nvPr/>
        </p:nvSpPr>
        <p:spPr>
          <a:xfrm>
            <a:off x="304799" y="722672"/>
            <a:ext cx="5348749" cy="461665"/>
          </a:xfrm>
          <a:prstGeom prst="rect">
            <a:avLst/>
          </a:prstGeom>
          <a:noFill/>
        </p:spPr>
        <p:txBody>
          <a:bodyPr wrap="square" rtlCol="0">
            <a:spAutoFit/>
          </a:bodyPr>
          <a:lstStyle/>
          <a:p>
            <a:r>
              <a:rPr lang="en-US" sz="2400" b="1" u="sng" dirty="0">
                <a:solidFill>
                  <a:schemeClr val="tx1"/>
                </a:solidFill>
                <a:latin typeface="Times New Roman" panose="02020603050405020304" pitchFamily="18" charset="0"/>
                <a:cs typeface="Times New Roman" panose="02020603050405020304" pitchFamily="18" charset="0"/>
              </a:rPr>
              <a:t>Aliasing: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8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44A33-8067-4542-5A04-E778ABEDC447}"/>
              </a:ext>
            </a:extLst>
          </p:cNvPr>
          <p:cNvSpPr>
            <a:spLocks noGrp="1"/>
          </p:cNvSpPr>
          <p:nvPr>
            <p:ph idx="1"/>
          </p:nvPr>
        </p:nvSpPr>
        <p:spPr>
          <a:xfrm>
            <a:off x="2095051" y="655976"/>
            <a:ext cx="6555347" cy="5546047"/>
          </a:xfrm>
        </p:spPr>
        <p:txBody>
          <a:bodyPr anchor="ctr">
            <a:normAutofit/>
          </a:bodyPr>
          <a:lstStyle/>
          <a:p>
            <a:pPr marL="0" indent="0">
              <a:buNone/>
            </a:pPr>
            <a:r>
              <a:rPr lang="en-US" sz="2000" b="1" dirty="0"/>
              <a:t>2.Optimization for Computer Architectures</a:t>
            </a:r>
          </a:p>
          <a:p>
            <a:r>
              <a:rPr lang="en-US" sz="2000" dirty="0"/>
              <a:t>The rapid evolution of computer architectures has also led to an insatiable demand for new compiler technology. </a:t>
            </a:r>
          </a:p>
          <a:p>
            <a:r>
              <a:rPr lang="en-US" sz="2000" dirty="0"/>
              <a:t>Almost all high-performance systems take advantage of the same two basic techniques: </a:t>
            </a:r>
          </a:p>
          <a:p>
            <a:pPr>
              <a:buFont typeface="Wingdings" panose="05000000000000000000" pitchFamily="2" charset="2"/>
              <a:buChar char="Ø"/>
            </a:pPr>
            <a:r>
              <a:rPr lang="en-US" sz="2000" dirty="0"/>
              <a:t>Parallelism </a:t>
            </a:r>
          </a:p>
          <a:p>
            <a:pPr>
              <a:buFont typeface="Wingdings" panose="05000000000000000000" pitchFamily="2" charset="2"/>
              <a:buChar char="Ø"/>
            </a:pPr>
            <a:r>
              <a:rPr lang="en-US" sz="2000" dirty="0"/>
              <a:t>Memory hierarchies</a:t>
            </a:r>
          </a:p>
          <a:p>
            <a:r>
              <a:rPr lang="en-US" sz="2000" dirty="0"/>
              <a:t>Parallelism can be found at several levels: at the instruction level, where multiple operations are executed simultaneously and at the processor level, where different threads of the same application are run on different processors. </a:t>
            </a:r>
          </a:p>
          <a:p>
            <a:r>
              <a:rPr lang="en-US" sz="2000" dirty="0"/>
              <a:t>Memory hierarchies are a response to the basic limitation that we can build very fast storage or very large storage, but not storage that is both fast and large.</a:t>
            </a:r>
            <a:endParaRPr lang="en-IN" sz="2000" dirty="0"/>
          </a:p>
        </p:txBody>
      </p:sp>
    </p:spTree>
    <p:extLst>
      <p:ext uri="{BB962C8B-B14F-4D97-AF65-F5344CB8AC3E}">
        <p14:creationId xmlns:p14="http://schemas.microsoft.com/office/powerpoint/2010/main" val="97668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646024" cy="6858000"/>
          </a:xfrm>
          <a:prstGeom prst="rect">
            <a:avLst/>
          </a:prstGeom>
        </p:spPr>
      </p:pic>
    </p:spTree>
    <p:extLst>
      <p:ext uri="{BB962C8B-B14F-4D97-AF65-F5344CB8AC3E}">
        <p14:creationId xmlns:p14="http://schemas.microsoft.com/office/powerpoint/2010/main" val="84707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744635" cy="6858000"/>
          </a:xfrm>
          <a:prstGeom prst="rect">
            <a:avLst/>
          </a:prstGeom>
        </p:spPr>
      </p:pic>
    </p:spTree>
    <p:extLst>
      <p:ext uri="{BB962C8B-B14F-4D97-AF65-F5344CB8AC3E}">
        <p14:creationId xmlns:p14="http://schemas.microsoft.com/office/powerpoint/2010/main" val="1167537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1718"/>
            <a:ext cx="9323294" cy="6858000"/>
          </a:xfrm>
          <a:prstGeom prst="rect">
            <a:avLst/>
          </a:prstGeom>
        </p:spPr>
      </p:pic>
    </p:spTree>
    <p:extLst>
      <p:ext uri="{BB962C8B-B14F-4D97-AF65-F5344CB8AC3E}">
        <p14:creationId xmlns:p14="http://schemas.microsoft.com/office/powerpoint/2010/main" val="558929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654989" cy="6858000"/>
          </a:xfrm>
          <a:prstGeom prst="rect">
            <a:avLst/>
          </a:prstGeom>
        </p:spPr>
      </p:pic>
    </p:spTree>
    <p:extLst>
      <p:ext uri="{BB962C8B-B14F-4D97-AF65-F5344CB8AC3E}">
        <p14:creationId xmlns:p14="http://schemas.microsoft.com/office/powerpoint/2010/main" val="3569172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1717" y="0"/>
            <a:ext cx="9359152" cy="6858000"/>
          </a:xfrm>
          <a:prstGeom prst="rect">
            <a:avLst/>
          </a:prstGeom>
        </p:spPr>
      </p:pic>
    </p:spTree>
    <p:extLst>
      <p:ext uri="{BB962C8B-B14F-4D97-AF65-F5344CB8AC3E}">
        <p14:creationId xmlns:p14="http://schemas.microsoft.com/office/powerpoint/2010/main" val="62904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269506" cy="6858000"/>
          </a:xfrm>
          <a:prstGeom prst="rect">
            <a:avLst/>
          </a:prstGeom>
        </p:spPr>
      </p:pic>
    </p:spTree>
    <p:extLst>
      <p:ext uri="{BB962C8B-B14F-4D97-AF65-F5344CB8AC3E}">
        <p14:creationId xmlns:p14="http://schemas.microsoft.com/office/powerpoint/2010/main" val="3043161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475695" cy="6858000"/>
          </a:xfrm>
          <a:prstGeom prst="rect">
            <a:avLst/>
          </a:prstGeom>
        </p:spPr>
      </p:pic>
    </p:spTree>
    <p:extLst>
      <p:ext uri="{BB962C8B-B14F-4D97-AF65-F5344CB8AC3E}">
        <p14:creationId xmlns:p14="http://schemas.microsoft.com/office/powerpoint/2010/main" val="367539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7712"/>
          <a:stretch/>
        </p:blipFill>
        <p:spPr>
          <a:xfrm>
            <a:off x="-1" y="0"/>
            <a:ext cx="9305365" cy="6329082"/>
          </a:xfrm>
          <a:prstGeom prst="rect">
            <a:avLst/>
          </a:prstGeom>
        </p:spPr>
      </p:pic>
    </p:spTree>
    <p:extLst>
      <p:ext uri="{BB962C8B-B14F-4D97-AF65-F5344CB8AC3E}">
        <p14:creationId xmlns:p14="http://schemas.microsoft.com/office/powerpoint/2010/main" val="3134363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79859" cy="6858000"/>
          </a:xfrm>
          <a:prstGeom prst="rect">
            <a:avLst/>
          </a:prstGeom>
        </p:spPr>
      </p:pic>
    </p:spTree>
    <p:extLst>
      <p:ext uri="{BB962C8B-B14F-4D97-AF65-F5344CB8AC3E}">
        <p14:creationId xmlns:p14="http://schemas.microsoft.com/office/powerpoint/2010/main" val="4279802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269506" cy="6858000"/>
          </a:xfrm>
          <a:prstGeom prst="rect">
            <a:avLst/>
          </a:prstGeom>
        </p:spPr>
      </p:pic>
    </p:spTree>
    <p:extLst>
      <p:ext uri="{BB962C8B-B14F-4D97-AF65-F5344CB8AC3E}">
        <p14:creationId xmlns:p14="http://schemas.microsoft.com/office/powerpoint/2010/main" val="65708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0D621-2322-883C-2DE2-B90F346E4D5A}"/>
              </a:ext>
            </a:extLst>
          </p:cNvPr>
          <p:cNvSpPr>
            <a:spLocks noGrp="1"/>
          </p:cNvSpPr>
          <p:nvPr>
            <p:ph idx="1"/>
          </p:nvPr>
        </p:nvSpPr>
        <p:spPr>
          <a:xfrm>
            <a:off x="1749818" y="655976"/>
            <a:ext cx="6555347" cy="5546047"/>
          </a:xfrm>
        </p:spPr>
        <p:txBody>
          <a:bodyPr vert="horz" lIns="91440" tIns="45720" rIns="91440" bIns="45720" rtlCol="0" anchor="ctr">
            <a:normAutofit/>
          </a:bodyPr>
          <a:lstStyle/>
          <a:p>
            <a:pPr>
              <a:buFont typeface="Wingdings" panose="05000000000000000000" pitchFamily="2" charset="2"/>
              <a:buChar char="Ø"/>
            </a:pPr>
            <a:r>
              <a:rPr lang="en-US" sz="2000" b="1" dirty="0"/>
              <a:t>Parallelism</a:t>
            </a:r>
          </a:p>
          <a:p>
            <a:r>
              <a:rPr lang="en-US" sz="2000" dirty="0"/>
              <a:t>Programs are written as if like instructions ; the hardware dynamically checks for dependencies in the sequential instruction stream and issues them in parallel when possible.</a:t>
            </a:r>
            <a:endParaRPr lang="en-US" sz="2000" dirty="0">
              <a:cs typeface="Calibri"/>
            </a:endParaRPr>
          </a:p>
          <a:p>
            <a:r>
              <a:rPr lang="en-US" sz="2000" dirty="0"/>
              <a:t>In some cases, the machine includes a hardware scheduler that can change the instruction ordering to increase the parallelism in the program.</a:t>
            </a:r>
            <a:endParaRPr lang="en-US" sz="2000" dirty="0">
              <a:cs typeface="Calibri"/>
            </a:endParaRPr>
          </a:p>
          <a:p>
            <a:r>
              <a:rPr lang="en-US" sz="2000" dirty="0"/>
              <a:t>VLIW (Very Long Instruction Word) machines have instructions that can issue multiple operations in parallel. </a:t>
            </a:r>
          </a:p>
          <a:p>
            <a:r>
              <a:rPr lang="en-US" sz="2000" dirty="0"/>
              <a:t>The Intel IA64 is a well-known example of such an architecture. </a:t>
            </a:r>
            <a:endParaRPr lang="en-US" sz="2000" dirty="0">
              <a:cs typeface="Calibri"/>
            </a:endParaRPr>
          </a:p>
          <a:p>
            <a:r>
              <a:rPr lang="en-US" sz="2000" dirty="0"/>
              <a:t>Programmers can write multithreaded code for multiprocessors.</a:t>
            </a:r>
            <a:endParaRPr lang="en-US" sz="2000" dirty="0">
              <a:cs typeface="Calibri"/>
            </a:endParaRPr>
          </a:p>
          <a:p>
            <a:r>
              <a:rPr lang="en-US" sz="2000" dirty="0"/>
              <a:t>Parallelization techniques have been developed to translate automatically sequential scientific programs into multiprocessor code.</a:t>
            </a:r>
            <a:endParaRPr lang="en-IN" sz="2000" dirty="0"/>
          </a:p>
        </p:txBody>
      </p:sp>
    </p:spTree>
    <p:extLst>
      <p:ext uri="{BB962C8B-B14F-4D97-AF65-F5344CB8AC3E}">
        <p14:creationId xmlns:p14="http://schemas.microsoft.com/office/powerpoint/2010/main" val="1232644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215719" cy="6858000"/>
          </a:xfrm>
          <a:prstGeom prst="rect">
            <a:avLst/>
          </a:prstGeom>
        </p:spPr>
      </p:pic>
    </p:spTree>
    <p:extLst>
      <p:ext uri="{BB962C8B-B14F-4D97-AF65-F5344CB8AC3E}">
        <p14:creationId xmlns:p14="http://schemas.microsoft.com/office/powerpoint/2010/main" val="3048998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283388" cy="6858000"/>
          </a:xfrm>
          <a:prstGeom prst="rect">
            <a:avLst/>
          </a:prstGeom>
        </p:spPr>
      </p:pic>
    </p:spTree>
    <p:extLst>
      <p:ext uri="{BB962C8B-B14F-4D97-AF65-F5344CB8AC3E}">
        <p14:creationId xmlns:p14="http://schemas.microsoft.com/office/powerpoint/2010/main" val="3473076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610165" cy="6858000"/>
          </a:xfrm>
          <a:prstGeom prst="rect">
            <a:avLst/>
          </a:prstGeom>
        </p:spPr>
      </p:pic>
    </p:spTree>
    <p:extLst>
      <p:ext uri="{BB962C8B-B14F-4D97-AF65-F5344CB8AC3E}">
        <p14:creationId xmlns:p14="http://schemas.microsoft.com/office/powerpoint/2010/main" val="2204972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556376" cy="6858000"/>
          </a:xfrm>
          <a:prstGeom prst="rect">
            <a:avLst/>
          </a:prstGeom>
        </p:spPr>
      </p:pic>
    </p:spTree>
    <p:extLst>
      <p:ext uri="{BB962C8B-B14F-4D97-AF65-F5344CB8AC3E}">
        <p14:creationId xmlns:p14="http://schemas.microsoft.com/office/powerpoint/2010/main" val="4194758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018494" cy="6858000"/>
          </a:xfrm>
          <a:prstGeom prst="rect">
            <a:avLst/>
          </a:prstGeom>
        </p:spPr>
      </p:pic>
    </p:spTree>
    <p:extLst>
      <p:ext uri="{BB962C8B-B14F-4D97-AF65-F5344CB8AC3E}">
        <p14:creationId xmlns:p14="http://schemas.microsoft.com/office/powerpoint/2010/main" val="3225430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Contents:</a:t>
            </a:r>
            <a:endParaRPr lang="en-IN"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Arial" panose="020B0604020202020204" pitchFamily="34" charset="0"/>
                <a:cs typeface="Arial" panose="020B0604020202020204" pitchFamily="34" charset="0"/>
              </a:rPr>
              <a:t>Input Buffering</a:t>
            </a:r>
          </a:p>
          <a:p>
            <a:pPr marL="514350" indent="-514350">
              <a:buFont typeface="+mj-lt"/>
              <a:buAutoNum type="arabicPeriod"/>
            </a:pPr>
            <a:r>
              <a:rPr lang="en-US" dirty="0">
                <a:latin typeface="Arial" panose="020B0604020202020204" pitchFamily="34" charset="0"/>
                <a:cs typeface="Arial" panose="020B0604020202020204" pitchFamily="34" charset="0"/>
              </a:rPr>
              <a:t>Types</a:t>
            </a:r>
          </a:p>
          <a:p>
            <a:pPr marL="514350" indent="-514350">
              <a:buFont typeface="+mj-lt"/>
              <a:buAutoNum type="arabicPeriod"/>
            </a:pPr>
            <a:r>
              <a:rPr lang="en-US" dirty="0">
                <a:latin typeface="Arial" panose="020B0604020202020204" pitchFamily="34" charset="0"/>
                <a:cs typeface="Arial" panose="020B0604020202020204" pitchFamily="34" charset="0"/>
              </a:rPr>
              <a:t>Advantage</a:t>
            </a:r>
          </a:p>
          <a:p>
            <a:pPr marL="514350" indent="-514350">
              <a:buFont typeface="+mj-lt"/>
              <a:buAutoNum type="arabicPeriod"/>
            </a:pPr>
            <a:r>
              <a:rPr lang="en-US" dirty="0">
                <a:latin typeface="Arial" panose="020B0604020202020204" pitchFamily="34" charset="0"/>
                <a:cs typeface="Arial" panose="020B0604020202020204" pitchFamily="34" charset="0"/>
              </a:rPr>
              <a:t>Disadvantage</a:t>
            </a:r>
          </a:p>
          <a:p>
            <a:pPr marL="514350" indent="-514350">
              <a:buFont typeface="+mj-lt"/>
              <a:buAutoNum type="arabicPeriod"/>
            </a:pPr>
            <a:r>
              <a:rPr lang="en-US" dirty="0">
                <a:latin typeface="Arial" panose="020B0604020202020204" pitchFamily="34" charset="0"/>
                <a:cs typeface="Arial" panose="020B0604020202020204" pitchFamily="34" charset="0"/>
              </a:rPr>
              <a:t>Buffering Pairs</a:t>
            </a:r>
          </a:p>
          <a:p>
            <a:pPr marL="514350" indent="-514350">
              <a:buFont typeface="+mj-lt"/>
              <a:buAutoNum type="arabicPeriod"/>
            </a:pPr>
            <a:r>
              <a:rPr lang="en-US" dirty="0">
                <a:latin typeface="Arial" panose="020B0604020202020204" pitchFamily="34" charset="0"/>
                <a:cs typeface="Arial" panose="020B0604020202020204" pitchFamily="34" charset="0"/>
              </a:rPr>
              <a:t>Sentinels</a:t>
            </a:r>
          </a:p>
          <a:p>
            <a:pPr marL="514350" indent="-514350">
              <a:buFont typeface="+mj-lt"/>
              <a:buAutoNum type="arabicPeriod"/>
            </a:pPr>
            <a:r>
              <a:rPr lang="en-US"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465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Input Buffering:</a:t>
            </a:r>
            <a:endParaRPr lang="en-IN"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lgn="just" fontAlgn="base"/>
            <a:r>
              <a:rPr lang="en-US" sz="2600" dirty="0">
                <a:latin typeface="Arial" panose="020B0604020202020204" pitchFamily="34" charset="0"/>
                <a:cs typeface="Arial" panose="020B0604020202020204" pitchFamily="34" charset="0"/>
              </a:rPr>
              <a:t>The lexical analyzer scans the input from left to right one character at a time. </a:t>
            </a:r>
          </a:p>
          <a:p>
            <a:pPr algn="just" fontAlgn="base"/>
            <a:r>
              <a:rPr lang="en-US" sz="2600" dirty="0">
                <a:latin typeface="Arial" panose="020B0604020202020204" pitchFamily="34" charset="0"/>
                <a:cs typeface="Arial" panose="020B0604020202020204" pitchFamily="34" charset="0"/>
              </a:rPr>
              <a:t>The basic idea behind input buffering is to read a block of input from the source code into a buffer, and then process that buffer before reading the next block. </a:t>
            </a:r>
            <a:endParaRPr lang="en-IN" sz="2600" dirty="0"/>
          </a:p>
          <a:p>
            <a:pPr algn="just" fontAlgn="base"/>
            <a:r>
              <a:rPr lang="en-US" sz="2600" dirty="0">
                <a:latin typeface="Arial" panose="020B0604020202020204" pitchFamily="34" charset="0"/>
                <a:cs typeface="Arial" panose="020B0604020202020204" pitchFamily="34" charset="0"/>
              </a:rPr>
              <a:t>The size of the buffer can vary depending on the specific needs of the compiler and the characteristics of the source code being compiled. </a:t>
            </a:r>
          </a:p>
          <a:p>
            <a:pPr algn="just" fontAlgn="base"/>
            <a:r>
              <a:rPr lang="en-US" sz="2600" dirty="0">
                <a:latin typeface="Arial" panose="020B0604020202020204" pitchFamily="34" charset="0"/>
                <a:cs typeface="Arial" panose="020B0604020202020204" pitchFamily="34" charset="0"/>
              </a:rPr>
              <a:t>For example, a compiler for a high-level programming language may use a larger buffer than a compiler for a low-level language, since high-level languages tend to have longer lines of code.</a:t>
            </a:r>
          </a:p>
        </p:txBody>
      </p:sp>
    </p:spTree>
    <p:extLst>
      <p:ext uri="{BB962C8B-B14F-4D97-AF65-F5344CB8AC3E}">
        <p14:creationId xmlns:p14="http://schemas.microsoft.com/office/powerpoint/2010/main" val="1174255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Input Buffering:</a:t>
            </a:r>
            <a:endParaRPr lang="en-IN"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3116" y="1587207"/>
            <a:ext cx="4589546" cy="3400425"/>
          </a:xfrm>
        </p:spPr>
      </p:pic>
      <p:sp>
        <p:nvSpPr>
          <p:cNvPr id="5" name="TextBox 4"/>
          <p:cNvSpPr txBox="1"/>
          <p:nvPr/>
        </p:nvSpPr>
        <p:spPr>
          <a:xfrm>
            <a:off x="711452" y="2043987"/>
            <a:ext cx="603338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It uses two pointers begin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bp</a:t>
            </a:r>
            <a:r>
              <a:rPr lang="en-US" sz="2000" dirty="0">
                <a:latin typeface="Arial" panose="020B0604020202020204" pitchFamily="34" charset="0"/>
                <a:cs typeface="Arial" panose="020B0604020202020204" pitchFamily="34" charset="0"/>
              </a:rPr>
              <a:t>) and forward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fp</a:t>
            </a:r>
            <a:r>
              <a:rPr lang="en-US" sz="2000" dirty="0">
                <a:latin typeface="Arial" panose="020B0604020202020204" pitchFamily="34" charset="0"/>
                <a:cs typeface="Arial" panose="020B0604020202020204" pitchFamily="34" charset="0"/>
              </a:rPr>
              <a:t>) to keep track of the pointer of the input scanned. </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forward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moves ahead to search for end of lexeme.</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In above example as soon as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fp</a:t>
            </a:r>
            <a:r>
              <a:rPr lang="en-US" sz="2000" dirty="0">
                <a:latin typeface="Arial" panose="020B0604020202020204" pitchFamily="34" charset="0"/>
                <a:cs typeface="Arial" panose="020B0604020202020204" pitchFamily="34" charset="0"/>
              </a:rPr>
              <a:t>) encounters a blank space the lexeme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is identified. </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fp</a:t>
            </a:r>
            <a:r>
              <a:rPr lang="en-US" sz="2000" dirty="0">
                <a:latin typeface="Arial" panose="020B0604020202020204" pitchFamily="34" charset="0"/>
                <a:cs typeface="Arial" panose="020B0604020202020204" pitchFamily="34" charset="0"/>
              </a:rPr>
              <a:t> will be moved ahead at white space, when </a:t>
            </a:r>
            <a:r>
              <a:rPr lang="en-US" sz="2000" dirty="0" err="1">
                <a:latin typeface="Arial" panose="020B0604020202020204" pitchFamily="34" charset="0"/>
                <a:cs typeface="Arial" panose="020B0604020202020204" pitchFamily="34" charset="0"/>
              </a:rPr>
              <a:t>fp</a:t>
            </a:r>
            <a:r>
              <a:rPr lang="en-US" sz="2000" dirty="0">
                <a:latin typeface="Arial" panose="020B0604020202020204" pitchFamily="34" charset="0"/>
                <a:cs typeface="Arial" panose="020B0604020202020204" pitchFamily="34" charset="0"/>
              </a:rPr>
              <a:t> encounters white space, it ignore and moves ahead. </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input character is thus read from secondary storage, but reading in this way from secondary storage is costly. hence buffering technique is used.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691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Input Buffering:</a:t>
            </a:r>
            <a:endParaRPr lang="en-IN" b="1"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225" y="1973222"/>
            <a:ext cx="4540785" cy="3993011"/>
          </a:xfrm>
        </p:spPr>
      </p:pic>
      <p:pic>
        <p:nvPicPr>
          <p:cNvPr id="8" name="Picture 7"/>
          <p:cNvPicPr>
            <a:picLocks noChangeAspect="1"/>
          </p:cNvPicPr>
          <p:nvPr/>
        </p:nvPicPr>
        <p:blipFill>
          <a:blip r:embed="rId3"/>
          <a:stretch>
            <a:fillRect/>
          </a:stretch>
        </p:blipFill>
        <p:spPr>
          <a:xfrm>
            <a:off x="6418907" y="1818373"/>
            <a:ext cx="5196689" cy="4302707"/>
          </a:xfrm>
          <a:prstGeom prst="rect">
            <a:avLst/>
          </a:prstGeom>
        </p:spPr>
      </p:pic>
    </p:spTree>
    <p:extLst>
      <p:ext uri="{BB962C8B-B14F-4D97-AF65-F5344CB8AC3E}">
        <p14:creationId xmlns:p14="http://schemas.microsoft.com/office/powerpoint/2010/main" val="1798201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Types:</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9091"/>
            <a:ext cx="10515600" cy="5169528"/>
          </a:xfrm>
        </p:spPr>
        <p:txBody>
          <a:bodyPr>
            <a:noAutofit/>
          </a:bodyPr>
          <a:lstStyle/>
          <a:p>
            <a:r>
              <a:rPr lang="en-US" sz="2600" b="1" dirty="0">
                <a:latin typeface="Arial" panose="020B0604020202020204" pitchFamily="34" charset="0"/>
                <a:cs typeface="Arial" panose="020B0604020202020204" pitchFamily="34" charset="0"/>
              </a:rPr>
              <a:t>One Buffer Scheme:</a:t>
            </a:r>
            <a:r>
              <a:rPr lang="en-US" sz="2600" dirty="0">
                <a:latin typeface="Arial" panose="020B0604020202020204" pitchFamily="34" charset="0"/>
                <a:cs typeface="Arial" panose="020B0604020202020204" pitchFamily="34" charset="0"/>
              </a:rPr>
              <a:t> In this scheme, only one buffer is used to store the input string but the problem with this scheme is that  if lexeme is very long then it crosses the buffer boundary, </a:t>
            </a:r>
          </a:p>
          <a:p>
            <a:r>
              <a:rPr lang="en-US" sz="2600" dirty="0">
                <a:latin typeface="Arial" panose="020B0604020202020204" pitchFamily="34" charset="0"/>
                <a:cs typeface="Arial" panose="020B0604020202020204" pitchFamily="34" charset="0"/>
              </a:rPr>
              <a:t>To scan rest of the lexeme the buffer has to be refilled, that makes overwriting the first of lexeme.</a:t>
            </a:r>
          </a:p>
          <a:p>
            <a:r>
              <a:rPr lang="en-US" sz="2600" b="1" dirty="0">
                <a:latin typeface="Arial" panose="020B0604020202020204" pitchFamily="34" charset="0"/>
                <a:cs typeface="Arial" panose="020B0604020202020204" pitchFamily="34" charset="0"/>
              </a:rPr>
              <a:t>Two Buffer Scheme:</a:t>
            </a:r>
            <a:r>
              <a:rPr lang="en-US" sz="2600" dirty="0">
                <a:latin typeface="Arial" panose="020B0604020202020204" pitchFamily="34" charset="0"/>
                <a:cs typeface="Arial" panose="020B0604020202020204" pitchFamily="34" charset="0"/>
              </a:rPr>
              <a:t> To overcome the problem of one buffer scheme, in this method two buffers are used to store the input string. the first buffer and second buffer are scanned alternately. </a:t>
            </a:r>
          </a:p>
          <a:p>
            <a:r>
              <a:rPr lang="en-US" sz="2600" dirty="0">
                <a:latin typeface="Arial" panose="020B0604020202020204" pitchFamily="34" charset="0"/>
                <a:cs typeface="Arial" panose="020B0604020202020204" pitchFamily="34" charset="0"/>
              </a:rPr>
              <a:t>when end of current buffer is reached the other buffer is filled. </a:t>
            </a:r>
          </a:p>
          <a:p>
            <a:r>
              <a:rPr lang="en-US" sz="2600" dirty="0">
                <a:latin typeface="Arial" panose="020B0604020202020204" pitchFamily="34" charset="0"/>
                <a:cs typeface="Arial" panose="020B0604020202020204" pitchFamily="34" charset="0"/>
              </a:rPr>
              <a:t>The only problem with this method is that if length of the lexeme is longer than length of the buffer then scanning input cannot be scanned completely. </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93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A354E-8FBA-FB44-F9A4-FBFA36F3DBAF}"/>
              </a:ext>
            </a:extLst>
          </p:cNvPr>
          <p:cNvSpPr>
            <a:spLocks noGrp="1"/>
          </p:cNvSpPr>
          <p:nvPr>
            <p:ph idx="1"/>
          </p:nvPr>
        </p:nvSpPr>
        <p:spPr>
          <a:xfrm>
            <a:off x="1712496" y="434876"/>
            <a:ext cx="6555347" cy="5546047"/>
          </a:xfrm>
        </p:spPr>
        <p:txBody>
          <a:bodyPr anchor="ctr">
            <a:normAutofit/>
          </a:bodyPr>
          <a:lstStyle/>
          <a:p>
            <a:pPr marL="0" indent="0">
              <a:buNone/>
            </a:pPr>
            <a:r>
              <a:rPr lang="en-US" sz="1700" b="1" dirty="0"/>
              <a:t>Memory Hierarchies</a:t>
            </a:r>
          </a:p>
          <a:p>
            <a:r>
              <a:rPr lang="en-US" sz="1700" dirty="0"/>
              <a:t>A memory hierarchy consists of several levels of storage with different speeds and sizes, with the level closest to the processor being the fastest but smallest. </a:t>
            </a:r>
          </a:p>
          <a:p>
            <a:r>
              <a:rPr lang="en-US" sz="1700" dirty="0"/>
              <a:t>The average memory-access time of a program is reduced if most of its accesses are satisfied by the faster levels of the hierarchy. </a:t>
            </a:r>
          </a:p>
          <a:p>
            <a:r>
              <a:rPr lang="en-US" sz="1700" dirty="0"/>
              <a:t>Both parallelism and the existence of a memory hierarchy improve the potential performance of a machine, but they must be harnessed effectively by the compiler to deliver real performance on an application.</a:t>
            </a:r>
          </a:p>
          <a:p>
            <a:r>
              <a:rPr lang="en-US" sz="1700" dirty="0"/>
              <a:t>Memory hierarchies are found in all machines. </a:t>
            </a:r>
          </a:p>
          <a:p>
            <a:r>
              <a:rPr lang="en-US" sz="1700" dirty="0"/>
              <a:t>A processor usually has a small number of registers consisting of hundreds of bytes, several levels of caches containing kilobytes to megabytes, physical memory containing megabytes to gigabytes, and finally secondary storage that contains gigabytes and beyond. </a:t>
            </a:r>
          </a:p>
          <a:p>
            <a:r>
              <a:rPr lang="en-US" sz="1700" dirty="0"/>
              <a:t>Unlike registers that have to be managed explicitly in software, caches and physical memories are hidden from the instruction set and are managed by hardware.</a:t>
            </a:r>
            <a:endParaRPr lang="en-IN" sz="1700" dirty="0"/>
          </a:p>
        </p:txBody>
      </p:sp>
    </p:spTree>
    <p:extLst>
      <p:ext uri="{BB962C8B-B14F-4D97-AF65-F5344CB8AC3E}">
        <p14:creationId xmlns:p14="http://schemas.microsoft.com/office/powerpoint/2010/main" val="12073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Types:</a:t>
            </a:r>
            <a:endParaRPr lang="en-IN" b="1"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2905" y="2053390"/>
            <a:ext cx="3938337" cy="428428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75" y="1762494"/>
            <a:ext cx="4505325" cy="4676775"/>
          </a:xfrm>
          <a:prstGeom prst="rect">
            <a:avLst/>
          </a:prstGeom>
        </p:spPr>
      </p:pic>
    </p:spTree>
    <p:extLst>
      <p:ext uri="{BB962C8B-B14F-4D97-AF65-F5344CB8AC3E}">
        <p14:creationId xmlns:p14="http://schemas.microsoft.com/office/powerpoint/2010/main" val="3579502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Advantages: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600" dirty="0">
                <a:latin typeface="Arial" panose="020B0604020202020204" pitchFamily="34" charset="0"/>
                <a:cs typeface="Arial" panose="020B0604020202020204" pitchFamily="34" charset="0"/>
              </a:rPr>
              <a:t>Reduced I/O operation</a:t>
            </a:r>
          </a:p>
          <a:p>
            <a:r>
              <a:rPr lang="en-US" sz="2600" dirty="0">
                <a:latin typeface="Arial" panose="020B0604020202020204" pitchFamily="34" charset="0"/>
                <a:cs typeface="Arial" panose="020B0604020202020204" pitchFamily="34" charset="0"/>
              </a:rPr>
              <a:t>Improved performance</a:t>
            </a:r>
          </a:p>
          <a:p>
            <a:r>
              <a:rPr lang="en-US" sz="2600" dirty="0">
                <a:latin typeface="Arial" panose="020B0604020202020204" pitchFamily="34" charset="0"/>
                <a:cs typeface="Arial" panose="020B0604020202020204" pitchFamily="34" charset="0"/>
              </a:rPr>
              <a:t>Minimized disk access</a:t>
            </a:r>
          </a:p>
          <a:p>
            <a:r>
              <a:rPr lang="en-US" sz="2600" dirty="0">
                <a:latin typeface="Arial" panose="020B0604020202020204" pitchFamily="34" charset="0"/>
                <a:cs typeface="Arial" panose="020B0604020202020204" pitchFamily="34" charset="0"/>
              </a:rPr>
              <a:t>Flexible buffer management</a:t>
            </a:r>
          </a:p>
          <a:p>
            <a:r>
              <a:rPr lang="en-US" sz="2600" dirty="0">
                <a:latin typeface="Arial" panose="020B0604020202020204" pitchFamily="34" charset="0"/>
                <a:cs typeface="Arial" panose="020B0604020202020204" pitchFamily="34" charset="0"/>
              </a:rPr>
              <a:t>Error recovery</a:t>
            </a:r>
          </a:p>
          <a:p>
            <a:r>
              <a:rPr lang="en-US" sz="2600" dirty="0">
                <a:latin typeface="Arial" panose="020B0604020202020204" pitchFamily="34" charset="0"/>
                <a:cs typeface="Arial" panose="020B0604020202020204" pitchFamily="34" charset="0"/>
              </a:rPr>
              <a:t>Enhanced locality</a:t>
            </a:r>
          </a:p>
          <a:p>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283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Disadvantages: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600" dirty="0">
                <a:latin typeface="Arial" panose="020B0604020202020204" pitchFamily="34" charset="0"/>
                <a:cs typeface="Arial" panose="020B0604020202020204" pitchFamily="34" charset="0"/>
              </a:rPr>
              <a:t>Latency in error detection</a:t>
            </a:r>
          </a:p>
          <a:p>
            <a:r>
              <a:rPr lang="en-US" sz="2600" dirty="0">
                <a:latin typeface="Arial" panose="020B0604020202020204" pitchFamily="34" charset="0"/>
                <a:cs typeface="Arial" panose="020B0604020202020204" pitchFamily="34" charset="0"/>
              </a:rPr>
              <a:t>Complexity in handling variable length tokens</a:t>
            </a:r>
          </a:p>
          <a:p>
            <a:r>
              <a:rPr lang="en-US" sz="2600" dirty="0">
                <a:latin typeface="Arial" panose="020B0604020202020204" pitchFamily="34" charset="0"/>
                <a:cs typeface="Arial" panose="020B0604020202020204" pitchFamily="34" charset="0"/>
              </a:rPr>
              <a:t>Limited adaptability</a:t>
            </a:r>
          </a:p>
          <a:p>
            <a:r>
              <a:rPr lang="en-US" sz="2600" dirty="0">
                <a:latin typeface="Arial" panose="020B0604020202020204" pitchFamily="34" charset="0"/>
                <a:cs typeface="Arial" panose="020B0604020202020204" pitchFamily="34" charset="0"/>
              </a:rPr>
              <a:t>Impact on responsiveness</a:t>
            </a:r>
          </a:p>
          <a:p>
            <a:r>
              <a:rPr lang="en-US" sz="2600" dirty="0">
                <a:latin typeface="Arial" panose="020B0604020202020204" pitchFamily="34" charset="0"/>
                <a:cs typeface="Arial" panose="020B0604020202020204" pitchFamily="34" charset="0"/>
              </a:rPr>
              <a:t>Difficulty in parallelization</a:t>
            </a:r>
          </a:p>
          <a:p>
            <a:r>
              <a:rPr lang="en-US" sz="2600" dirty="0">
                <a:latin typeface="Arial" panose="020B0604020202020204" pitchFamily="34" charset="0"/>
                <a:cs typeface="Arial" panose="020B0604020202020204" pitchFamily="34" charset="0"/>
              </a:rPr>
              <a:t>Increased memory usage</a:t>
            </a:r>
          </a:p>
          <a:p>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1145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Buffer Pairs:</a:t>
            </a:r>
            <a:endParaRPr lang="en-IN"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4439373"/>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Specialized buffering techniques were developed to reduce the amount of overhead required to process an input character because of the large amount of time that is consumed in shifting characters.</a:t>
            </a:r>
          </a:p>
          <a:p>
            <a:pPr algn="just"/>
            <a:r>
              <a:rPr lang="en-US" dirty="0">
                <a:latin typeface="Arial" panose="020B0604020202020204" pitchFamily="34" charset="0"/>
                <a:cs typeface="Arial" panose="020B0604020202020204" pitchFamily="34" charset="0"/>
              </a:rPr>
              <a:t>“input buffer,” is responsible for reading characters from the source file or input stream.</a:t>
            </a:r>
          </a:p>
          <a:p>
            <a:pPr algn="just"/>
            <a:r>
              <a:rPr lang="en-US" dirty="0">
                <a:latin typeface="Arial" panose="020B0604020202020204" pitchFamily="34" charset="0"/>
                <a:cs typeface="Arial" panose="020B0604020202020204" pitchFamily="34" charset="0"/>
              </a:rPr>
              <a:t> This buffer is continuously filled with characters as they are read from the source, ensuring a steady supply of characters for lexeme recognition.</a:t>
            </a:r>
          </a:p>
          <a:p>
            <a:pPr algn="just"/>
            <a:r>
              <a:rPr lang="en-US" dirty="0">
                <a:latin typeface="Arial" panose="020B0604020202020204" pitchFamily="34" charset="0"/>
                <a:cs typeface="Arial" panose="020B0604020202020204" pitchFamily="34" charset="0"/>
              </a:rPr>
              <a:t>“output buffer” stores the characters grouped together as lexemes. This buffer allows the compiler to accumulate characters until a complete lexeme is recognized. </a:t>
            </a:r>
          </a:p>
          <a:p>
            <a:pPr algn="just"/>
            <a:r>
              <a:rPr lang="en-US" dirty="0">
                <a:latin typeface="Arial" panose="020B0604020202020204" pitchFamily="34" charset="0"/>
                <a:cs typeface="Arial" panose="020B0604020202020204" pitchFamily="34" charset="0"/>
              </a:rPr>
              <a:t>Once a lexeme is identified, it is passed on for tokenization and further processing.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761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Buffer pairs helps in:</a:t>
            </a:r>
            <a:endParaRPr lang="en-IN"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IN" sz="2600" dirty="0">
                <a:latin typeface="Arial" panose="020B0604020202020204" pitchFamily="34" charset="0"/>
                <a:cs typeface="Arial" panose="020B0604020202020204" pitchFamily="34" charset="0"/>
              </a:rPr>
              <a:t> </a:t>
            </a:r>
            <a:r>
              <a:rPr lang="en-IN" sz="2600" b="1" dirty="0">
                <a:latin typeface="Arial" panose="020B0604020202020204" pitchFamily="34" charset="0"/>
                <a:cs typeface="Arial" panose="020B0604020202020204" pitchFamily="34" charset="0"/>
              </a:rPr>
              <a:t>Efficient Character Reading:</a:t>
            </a:r>
            <a:r>
              <a:rPr lang="en-IN" sz="26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The input buffer continuously reads characters from the source, minimizing the overhead of repeatedly fetching characters from the input source.</a:t>
            </a:r>
            <a:endParaRPr lang="en-IN" sz="2600" dirty="0">
              <a:latin typeface="Arial" panose="020B0604020202020204" pitchFamily="34" charset="0"/>
              <a:cs typeface="Arial" panose="020B0604020202020204" pitchFamily="34" charset="0"/>
            </a:endParaRPr>
          </a:p>
          <a:p>
            <a:pPr algn="just"/>
            <a:r>
              <a:rPr lang="en-IN" sz="2600" b="1" dirty="0">
                <a:latin typeface="Arial" panose="020B0604020202020204" pitchFamily="34" charset="0"/>
                <a:cs typeface="Arial" panose="020B0604020202020204" pitchFamily="34" charset="0"/>
              </a:rPr>
              <a:t>Lexeme Accumulation:</a:t>
            </a:r>
            <a:r>
              <a:rPr lang="en-US" sz="2600" dirty="0">
                <a:latin typeface="Arial" panose="020B0604020202020204" pitchFamily="34" charset="0"/>
                <a:cs typeface="Arial" panose="020B0604020202020204" pitchFamily="34" charset="0"/>
              </a:rPr>
              <a:t> The output buffer allows characters to be grouped together into lexemes efficiently, reducing the number of times lexeme recognition needs to occur.</a:t>
            </a:r>
            <a:endParaRPr lang="en-IN" sz="2600" dirty="0">
              <a:latin typeface="Arial" panose="020B0604020202020204" pitchFamily="34" charset="0"/>
              <a:cs typeface="Arial" panose="020B0604020202020204" pitchFamily="34" charset="0"/>
            </a:endParaRPr>
          </a:p>
          <a:p>
            <a:pPr algn="just"/>
            <a:r>
              <a:rPr lang="en-IN" sz="2600" b="1" dirty="0">
                <a:latin typeface="Arial" panose="020B0604020202020204" pitchFamily="34" charset="0"/>
                <a:cs typeface="Arial" panose="020B0604020202020204" pitchFamily="34" charset="0"/>
              </a:rPr>
              <a:t> Smoothing Input Variations:</a:t>
            </a:r>
            <a:r>
              <a:rPr lang="en-US" sz="2600" dirty="0">
                <a:latin typeface="Arial" panose="020B0604020202020204" pitchFamily="34" charset="0"/>
                <a:cs typeface="Arial" panose="020B0604020202020204" pitchFamily="34" charset="0"/>
              </a:rPr>
              <a:t> Buffer pairs can help smooth variations in input speed. They read characters at a consistent rate, allowing the compiler to operate more predictably.</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545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Sentinels:</a:t>
            </a:r>
          </a:p>
        </p:txBody>
      </p:sp>
      <p:sp>
        <p:nvSpPr>
          <p:cNvPr id="3" name="Content Placeholder 2"/>
          <p:cNvSpPr>
            <a:spLocks noGrp="1"/>
          </p:cNvSpPr>
          <p:nvPr>
            <p:ph idx="1"/>
          </p:nvPr>
        </p:nvSpPr>
        <p:spPr>
          <a:xfrm>
            <a:off x="838200" y="1825624"/>
            <a:ext cx="10515600" cy="4855833"/>
          </a:xfrm>
        </p:spPr>
        <p:txBody>
          <a:bodyPr>
            <a:normAutofit/>
          </a:bodyPr>
          <a:lstStyle/>
          <a:p>
            <a:pPr algn="just"/>
            <a:r>
              <a:rPr lang="en-US" sz="2600" dirty="0">
                <a:latin typeface="Arial" panose="020B0604020202020204" pitchFamily="34" charset="0"/>
                <a:cs typeface="Arial" panose="020B0604020202020204" pitchFamily="34" charset="0"/>
              </a:rPr>
              <a:t>Sentinels play a vital role in managing buffer pairs effectively. A sentinel is a special character, often used at the end of the input buffer, to mark its boundaries. </a:t>
            </a:r>
          </a:p>
          <a:p>
            <a:pPr algn="just"/>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Boundary Detection: </a:t>
            </a:r>
            <a:r>
              <a:rPr lang="en-US" sz="2600" dirty="0">
                <a:latin typeface="Arial" panose="020B0604020202020204" pitchFamily="34" charset="0"/>
                <a:cs typeface="Arial" panose="020B0604020202020204" pitchFamily="34" charset="0"/>
              </a:rPr>
              <a:t>Sentinels provide a clear demarcation between the end of the input buffer and the start of the output buffer.  </a:t>
            </a:r>
          </a:p>
          <a:p>
            <a:pPr algn="just"/>
            <a:r>
              <a:rPr lang="en-US" sz="2600" dirty="0">
                <a:latin typeface="Arial" panose="020B0604020202020204" pitchFamily="34" charset="0"/>
                <a:cs typeface="Arial" panose="020B0604020202020204" pitchFamily="34" charset="0"/>
              </a:rPr>
              <a:t>This ensures that the compiler knows where to stop reading characters and where to begin forming lexemes.</a:t>
            </a:r>
          </a:p>
          <a:p>
            <a:pPr algn="just"/>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Safety Against Buffer Overflow:</a:t>
            </a:r>
            <a:r>
              <a:rPr lang="en-US" sz="2600" dirty="0">
                <a:latin typeface="Arial" panose="020B0604020202020204" pitchFamily="34" charset="0"/>
                <a:cs typeface="Arial" panose="020B0604020202020204" pitchFamily="34" charset="0"/>
              </a:rPr>
              <a:t> Sentinels act as guards against buffer overflow. By signaling the end of the input buffer, they prevent </a:t>
            </a:r>
          </a:p>
          <a:p>
            <a:pPr algn="just"/>
            <a:r>
              <a:rPr lang="en-US" sz="2600" dirty="0">
                <a:latin typeface="Arial" panose="020B0604020202020204" pitchFamily="34" charset="0"/>
                <a:cs typeface="Arial" panose="020B0604020202020204" pitchFamily="34" charset="0"/>
              </a:rPr>
              <a:t>The input buffer from overflowing into the output buffer, which could lead to data corruption and unpredictable behavior.</a:t>
            </a:r>
          </a:p>
          <a:p>
            <a:pPr marL="0" indent="0" algn="just">
              <a:buNone/>
            </a:pP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2514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838200" y="1825625"/>
            <a:ext cx="10515600" cy="4656656"/>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Input buffering in compiler design, understanding the role of buffer pairs and sentinels is crucial for building efficient and robust compilers.</a:t>
            </a:r>
          </a:p>
          <a:p>
            <a:pPr algn="just"/>
            <a:r>
              <a:rPr lang="en-US" dirty="0">
                <a:latin typeface="Arial" panose="020B0604020202020204" pitchFamily="34" charset="0"/>
                <a:cs typeface="Arial" panose="020B0604020202020204" pitchFamily="34" charset="0"/>
              </a:rPr>
              <a:t> These concepts are the backbone of input buffering, ensuring that source code is processed accurately and swiftly.</a:t>
            </a:r>
          </a:p>
          <a:p>
            <a:pPr algn="just"/>
            <a:r>
              <a:rPr lang="en-US" dirty="0">
                <a:latin typeface="Arial" panose="020B0604020202020204" pitchFamily="34" charset="0"/>
                <a:cs typeface="Arial" panose="020B0604020202020204" pitchFamily="34" charset="0"/>
              </a:rPr>
              <a:t>Buffer pairs, consisting of input and output buffers, streamline character reading and lexeme accumulation.</a:t>
            </a:r>
          </a:p>
          <a:p>
            <a:pPr algn="just"/>
            <a:r>
              <a:rPr lang="en-US" dirty="0">
                <a:latin typeface="Arial" panose="020B0604020202020204" pitchFamily="34" charset="0"/>
                <a:cs typeface="Arial" panose="020B0604020202020204" pitchFamily="34" charset="0"/>
              </a:rPr>
              <a:t> Sentinels act as guardians, marking the boundaries between these buffers and preventing data corruption. </a:t>
            </a:r>
          </a:p>
          <a:p>
            <a:pPr algn="just"/>
            <a:r>
              <a:rPr lang="en-US" dirty="0">
                <a:latin typeface="Arial" panose="020B0604020202020204" pitchFamily="34" charset="0"/>
                <a:cs typeface="Arial" panose="020B0604020202020204" pitchFamily="34" charset="0"/>
              </a:rPr>
              <a:t>Together, they lay the foundation for efficient input buffering, which, in turn, contributes to the accurate specification of tokens in compiler design.</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63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2B2AE-B765-5FFE-9AC7-4BEFE1147115}"/>
              </a:ext>
            </a:extLst>
          </p:cNvPr>
          <p:cNvSpPr>
            <a:spLocks noGrp="1"/>
          </p:cNvSpPr>
          <p:nvPr>
            <p:ph idx="1"/>
          </p:nvPr>
        </p:nvSpPr>
        <p:spPr>
          <a:xfrm>
            <a:off x="776056" y="1313894"/>
            <a:ext cx="10515600" cy="3996660"/>
          </a:xfrm>
        </p:spPr>
        <p:txBody>
          <a:bodyPr>
            <a:normAutofit fontScale="70000" lnSpcReduction="20000"/>
          </a:bodyPr>
          <a:lstStyle/>
          <a:p>
            <a:endParaRPr lang="en-GB" b="0" i="0" dirty="0">
              <a:effectLst/>
              <a:latin typeface="Muli"/>
            </a:endParaRPr>
          </a:p>
          <a:p>
            <a:endParaRPr lang="en-GB" dirty="0">
              <a:latin typeface="Muli"/>
            </a:endParaRPr>
          </a:p>
          <a:p>
            <a:pPr marL="0" indent="0" algn="ctr">
              <a:buNone/>
            </a:pPr>
            <a:r>
              <a:rPr lang="en-GB" sz="5200" dirty="0">
                <a:latin typeface="Muli"/>
              </a:rPr>
              <a:t>SPECIFICATION </a:t>
            </a:r>
            <a:r>
              <a:rPr lang="en-GB" sz="5200" b="0" i="0" dirty="0">
                <a:effectLst/>
                <a:latin typeface="Muli"/>
              </a:rPr>
              <a:t>OF TOKEN IN COMPILER DESIGN</a:t>
            </a:r>
          </a:p>
          <a:p>
            <a:endParaRPr lang="en-GB" b="0" i="0" dirty="0">
              <a:effectLst/>
              <a:latin typeface="Muli"/>
            </a:endParaRPr>
          </a:p>
          <a:p>
            <a:r>
              <a:rPr lang="en-GB" b="0" i="0" dirty="0">
                <a:effectLst/>
                <a:latin typeface="Muli"/>
              </a:rPr>
              <a:t>In compiler design, there are three specifications of token-</a:t>
            </a:r>
          </a:p>
          <a:p>
            <a:pPr marL="0" indent="0">
              <a:buNone/>
            </a:pPr>
            <a:endParaRPr lang="en-GB" dirty="0">
              <a:latin typeface="Muli"/>
            </a:endParaRPr>
          </a:p>
          <a:p>
            <a:pPr marL="0" indent="0">
              <a:buNone/>
            </a:pPr>
            <a:endParaRPr lang="en-GB" b="0" i="0" dirty="0">
              <a:effectLst/>
              <a:latin typeface="Muli"/>
            </a:endParaRPr>
          </a:p>
          <a:p>
            <a:pPr marL="514350" indent="-514350">
              <a:buFont typeface="+mj-lt"/>
              <a:buAutoNum type="arabicPeriod"/>
            </a:pPr>
            <a:r>
              <a:rPr lang="en-GB" b="0" i="0" dirty="0">
                <a:effectLst/>
                <a:latin typeface="Muli"/>
              </a:rPr>
              <a:t>String</a:t>
            </a:r>
          </a:p>
          <a:p>
            <a:pPr marL="514350" indent="-514350">
              <a:buFont typeface="+mj-lt"/>
              <a:buAutoNum type="arabicPeriod"/>
            </a:pPr>
            <a:r>
              <a:rPr lang="en-GB" b="0" i="0" dirty="0">
                <a:effectLst/>
                <a:latin typeface="Muli"/>
              </a:rPr>
              <a:t>Language</a:t>
            </a:r>
          </a:p>
          <a:p>
            <a:pPr marL="514350" indent="-514350">
              <a:buFont typeface="+mj-lt"/>
              <a:buAutoNum type="arabicPeriod"/>
            </a:pPr>
            <a:r>
              <a:rPr lang="en-GB" b="0" i="0" dirty="0">
                <a:effectLst/>
                <a:latin typeface="Muli"/>
              </a:rPr>
              <a:t>Regular Expressions</a:t>
            </a:r>
            <a:br>
              <a:rPr lang="en-GB" b="0" i="0" dirty="0">
                <a:effectLst/>
                <a:latin typeface="Muli"/>
              </a:rPr>
            </a:br>
            <a:endParaRPr lang="en-IN" dirty="0"/>
          </a:p>
        </p:txBody>
      </p:sp>
    </p:spTree>
    <p:extLst>
      <p:ext uri="{BB962C8B-B14F-4D97-AF65-F5344CB8AC3E}">
        <p14:creationId xmlns:p14="http://schemas.microsoft.com/office/powerpoint/2010/main" val="264533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22A4-7593-54A9-F45A-82FEAA0CB056}"/>
              </a:ext>
            </a:extLst>
          </p:cNvPr>
          <p:cNvSpPr>
            <a:spLocks noGrp="1"/>
          </p:cNvSpPr>
          <p:nvPr>
            <p:ph type="title"/>
          </p:nvPr>
        </p:nvSpPr>
        <p:spPr/>
        <p:txBody>
          <a:bodyPr/>
          <a:lstStyle/>
          <a:p>
            <a:pPr marL="742950" indent="-742950">
              <a:buFont typeface="+mj-lt"/>
              <a:buAutoNum type="arabicPeriod"/>
            </a:pPr>
            <a:r>
              <a:rPr lang="en-IN" b="1" i="0" dirty="0">
                <a:effectLst/>
                <a:latin typeface="Muli"/>
              </a:rPr>
              <a:t>Strings</a:t>
            </a:r>
            <a:endParaRPr lang="en-IN" dirty="0"/>
          </a:p>
        </p:txBody>
      </p:sp>
      <p:sp>
        <p:nvSpPr>
          <p:cNvPr id="3" name="Content Placeholder 2">
            <a:extLst>
              <a:ext uri="{FF2B5EF4-FFF2-40B4-BE49-F238E27FC236}">
                <a16:creationId xmlns:a16="http://schemas.microsoft.com/office/drawing/2014/main" id="{B43A6259-C51F-0D18-0A34-66AF399F9566}"/>
              </a:ext>
            </a:extLst>
          </p:cNvPr>
          <p:cNvSpPr>
            <a:spLocks noGrp="1"/>
          </p:cNvSpPr>
          <p:nvPr>
            <p:ph idx="1"/>
          </p:nvPr>
        </p:nvSpPr>
        <p:spPr>
          <a:xfrm>
            <a:off x="607381" y="2331652"/>
            <a:ext cx="10515600" cy="4351338"/>
          </a:xfrm>
        </p:spPr>
        <p:txBody>
          <a:bodyPr>
            <a:normAutofit/>
          </a:bodyPr>
          <a:lstStyle/>
          <a:p>
            <a:r>
              <a:rPr lang="en-GB" b="0" i="0" dirty="0">
                <a:effectLst/>
                <a:latin typeface="Muli"/>
              </a:rPr>
              <a:t>Strings are a finite set of symbols or characters. These symbols can be a digit or an alphabet. </a:t>
            </a:r>
          </a:p>
          <a:p>
            <a:r>
              <a:rPr lang="en-GB" b="0" i="0" dirty="0">
                <a:effectLst/>
                <a:latin typeface="Muli"/>
              </a:rPr>
              <a:t>There is also an empty string which is denoted by </a:t>
            </a:r>
            <a:r>
              <a:rPr lang="en-GB" b="1" i="0" dirty="0">
                <a:effectLst/>
                <a:latin typeface="Muli"/>
              </a:rPr>
              <a:t>ε</a:t>
            </a:r>
            <a:r>
              <a:rPr lang="en-GB" b="0" i="0" dirty="0">
                <a:effectLst/>
                <a:latin typeface="Muli"/>
              </a:rPr>
              <a:t>. </a:t>
            </a:r>
          </a:p>
          <a:p>
            <a:endParaRPr lang="en-IN" dirty="0"/>
          </a:p>
        </p:txBody>
      </p:sp>
    </p:spTree>
    <p:extLst>
      <p:ext uri="{BB962C8B-B14F-4D97-AF65-F5344CB8AC3E}">
        <p14:creationId xmlns:p14="http://schemas.microsoft.com/office/powerpoint/2010/main" val="4283053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6F2A0-409B-38CD-7E82-A4A9C1EA671B}"/>
              </a:ext>
            </a:extLst>
          </p:cNvPr>
          <p:cNvSpPr>
            <a:spLocks noGrp="1"/>
          </p:cNvSpPr>
          <p:nvPr>
            <p:ph idx="1"/>
          </p:nvPr>
        </p:nvSpPr>
        <p:spPr>
          <a:xfrm>
            <a:off x="838200" y="905522"/>
            <a:ext cx="10515600" cy="5271441"/>
          </a:xfrm>
        </p:spPr>
        <p:txBody>
          <a:bodyPr/>
          <a:lstStyle/>
          <a:p>
            <a:pPr marL="0" indent="0" algn="l">
              <a:buNone/>
            </a:pPr>
            <a:r>
              <a:rPr lang="en-GB" b="1" i="0" dirty="0">
                <a:effectLst/>
                <a:latin typeface="Muli"/>
              </a:rPr>
              <a:t>Operations on String</a:t>
            </a:r>
          </a:p>
          <a:p>
            <a:pPr marL="0" indent="0" algn="l">
              <a:buNone/>
            </a:pPr>
            <a:r>
              <a:rPr lang="en-GB" b="0" i="0" dirty="0">
                <a:effectLst/>
                <a:latin typeface="Muli"/>
              </a:rPr>
              <a:t>The operations that can be performed on a string are-</a:t>
            </a:r>
          </a:p>
          <a:p>
            <a:pPr marL="514350" indent="-514350">
              <a:buFont typeface="+mj-lt"/>
              <a:buAutoNum type="arabicPeriod"/>
            </a:pPr>
            <a:r>
              <a:rPr lang="en-IN" b="1" i="0" dirty="0">
                <a:effectLst/>
                <a:latin typeface="Muli"/>
              </a:rPr>
              <a:t>Prefix</a:t>
            </a:r>
          </a:p>
          <a:p>
            <a:pPr marL="514350" indent="-514350">
              <a:buFont typeface="+mj-lt"/>
              <a:buAutoNum type="arabicPeriod"/>
            </a:pPr>
            <a:r>
              <a:rPr lang="en-IN" b="1" i="0" dirty="0">
                <a:effectLst/>
                <a:latin typeface="Muli"/>
              </a:rPr>
              <a:t>Suffix</a:t>
            </a:r>
          </a:p>
          <a:p>
            <a:pPr marL="514350" indent="-514350">
              <a:buFont typeface="+mj-lt"/>
              <a:buAutoNum type="arabicPeriod"/>
            </a:pPr>
            <a:r>
              <a:rPr lang="en-IN" b="1" i="0" dirty="0">
                <a:effectLst/>
                <a:latin typeface="Muli"/>
              </a:rPr>
              <a:t>Substring</a:t>
            </a:r>
          </a:p>
          <a:p>
            <a:pPr marL="514350" indent="-514350">
              <a:buFont typeface="+mj-lt"/>
              <a:buAutoNum type="arabicPeriod"/>
            </a:pPr>
            <a:r>
              <a:rPr lang="en-IN" b="1" i="0" dirty="0">
                <a:effectLst/>
                <a:latin typeface="Muli"/>
              </a:rPr>
              <a:t>Subsequence</a:t>
            </a:r>
          </a:p>
          <a:p>
            <a:pPr marL="514350" indent="-514350">
              <a:buFont typeface="+mj-lt"/>
              <a:buAutoNum type="arabicPeriod"/>
            </a:pPr>
            <a:r>
              <a:rPr lang="en-IN" b="1" i="0" dirty="0">
                <a:effectLst/>
                <a:latin typeface="Muli"/>
              </a:rPr>
              <a:t>Concatenation</a:t>
            </a:r>
          </a:p>
          <a:p>
            <a:endParaRPr lang="en-IN" dirty="0"/>
          </a:p>
        </p:txBody>
      </p:sp>
    </p:spTree>
    <p:extLst>
      <p:ext uri="{BB962C8B-B14F-4D97-AF65-F5344CB8AC3E}">
        <p14:creationId xmlns:p14="http://schemas.microsoft.com/office/powerpoint/2010/main" val="58941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B735E-4F5D-7BEF-6123-62C40E0CC762}"/>
              </a:ext>
            </a:extLst>
          </p:cNvPr>
          <p:cNvSpPr>
            <a:spLocks noGrp="1"/>
          </p:cNvSpPr>
          <p:nvPr>
            <p:ph idx="1"/>
          </p:nvPr>
        </p:nvSpPr>
        <p:spPr>
          <a:xfrm>
            <a:off x="1637851" y="655976"/>
            <a:ext cx="6555347" cy="5546047"/>
          </a:xfrm>
        </p:spPr>
        <p:txBody>
          <a:bodyPr vert="horz" lIns="91440" tIns="45720" rIns="91440" bIns="45720" rtlCol="0" anchor="ctr">
            <a:normAutofit/>
          </a:bodyPr>
          <a:lstStyle/>
          <a:p>
            <a:pPr marL="0" indent="0">
              <a:buNone/>
            </a:pPr>
            <a:r>
              <a:rPr lang="en-US" sz="2000" b="1" dirty="0">
                <a:latin typeface="Calibri"/>
                <a:cs typeface="Calibri Light"/>
              </a:rPr>
              <a:t>3.Design of New computer Architectures</a:t>
            </a:r>
            <a:endParaRPr lang="en-US" sz="2000" dirty="0">
              <a:latin typeface="Calibri"/>
              <a:cs typeface="Calibri"/>
            </a:endParaRPr>
          </a:p>
          <a:p>
            <a:pPr marL="0" indent="0">
              <a:buNone/>
            </a:pPr>
            <a:endParaRPr lang="en-US" sz="2000" b="1" dirty="0">
              <a:cs typeface="Calibri Light"/>
            </a:endParaRPr>
          </a:p>
          <a:p>
            <a:r>
              <a:rPr lang="en-US" sz="2000" dirty="0"/>
              <a:t> The performance of a computer system is determined not by its raw speed but also by how well compilers can exploit its features.</a:t>
            </a:r>
            <a:endParaRPr lang="en-US" sz="2000" dirty="0">
              <a:cs typeface="Calibri"/>
            </a:endParaRPr>
          </a:p>
          <a:p>
            <a:r>
              <a:rPr lang="en-US" sz="2000" dirty="0"/>
              <a:t> Thus, in modern computer architecture development, compilers are developed in the processor design stage and compiled code, running on simulators is used to evaluate the proposed architectural features.</a:t>
            </a:r>
            <a:endParaRPr lang="en-US" sz="2000" dirty="0">
              <a:cs typeface="Calibri"/>
            </a:endParaRPr>
          </a:p>
        </p:txBody>
      </p:sp>
    </p:spTree>
    <p:extLst>
      <p:ext uri="{BB962C8B-B14F-4D97-AF65-F5344CB8AC3E}">
        <p14:creationId xmlns:p14="http://schemas.microsoft.com/office/powerpoint/2010/main" val="3304730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416B-0D72-C4F5-F0C4-292462FF5EED}"/>
              </a:ext>
            </a:extLst>
          </p:cNvPr>
          <p:cNvSpPr>
            <a:spLocks noGrp="1"/>
          </p:cNvSpPr>
          <p:nvPr>
            <p:ph type="title"/>
          </p:nvPr>
        </p:nvSpPr>
        <p:spPr>
          <a:xfrm>
            <a:off x="1219940" y="500062"/>
            <a:ext cx="10515600" cy="1035775"/>
          </a:xfrm>
        </p:spPr>
        <p:txBody>
          <a:bodyPr>
            <a:normAutofit fontScale="90000"/>
          </a:bodyPr>
          <a:lstStyle/>
          <a:p>
            <a:r>
              <a:rPr lang="en-GB" b="1" i="0" dirty="0">
                <a:effectLst/>
                <a:latin typeface="Muli"/>
              </a:rPr>
              <a:t>1. Prefix</a:t>
            </a:r>
            <a:br>
              <a:rPr lang="en-GB" b="1" i="0" dirty="0">
                <a:effectLst/>
                <a:latin typeface="Muli"/>
              </a:rPr>
            </a:br>
            <a:endParaRPr lang="en-IN" dirty="0"/>
          </a:p>
        </p:txBody>
      </p:sp>
      <p:sp>
        <p:nvSpPr>
          <p:cNvPr id="3" name="Content Placeholder 2">
            <a:extLst>
              <a:ext uri="{FF2B5EF4-FFF2-40B4-BE49-F238E27FC236}">
                <a16:creationId xmlns:a16="http://schemas.microsoft.com/office/drawing/2014/main" id="{CFC4D477-110A-EF90-E826-A9C7C80EB549}"/>
              </a:ext>
            </a:extLst>
          </p:cNvPr>
          <p:cNvSpPr>
            <a:spLocks noGrp="1"/>
          </p:cNvSpPr>
          <p:nvPr>
            <p:ph idx="1"/>
          </p:nvPr>
        </p:nvSpPr>
        <p:spPr/>
        <p:txBody>
          <a:bodyPr/>
          <a:lstStyle/>
          <a:p>
            <a:pPr algn="l"/>
            <a:r>
              <a:rPr lang="en-GB" b="0" i="0" dirty="0">
                <a:effectLst/>
                <a:latin typeface="Muli"/>
              </a:rPr>
              <a:t>The prefix of String </a:t>
            </a:r>
            <a:r>
              <a:rPr lang="en-GB" b="1" i="0" dirty="0">
                <a:effectLst/>
                <a:latin typeface="Muli"/>
              </a:rPr>
              <a:t>S</a:t>
            </a:r>
            <a:r>
              <a:rPr lang="en-GB" b="0" i="0" dirty="0">
                <a:effectLst/>
                <a:latin typeface="Muli"/>
              </a:rPr>
              <a:t> is any string that is extracted by removing zero or more characters from the end of string </a:t>
            </a:r>
            <a:r>
              <a:rPr lang="en-GB" b="1" i="0" dirty="0">
                <a:effectLst/>
                <a:latin typeface="Muli"/>
              </a:rPr>
              <a:t>S</a:t>
            </a:r>
            <a:r>
              <a:rPr lang="en-GB" b="0" i="0" dirty="0">
                <a:effectLst/>
                <a:latin typeface="Muli"/>
              </a:rPr>
              <a:t>. </a:t>
            </a:r>
          </a:p>
          <a:p>
            <a:pPr algn="l"/>
            <a:r>
              <a:rPr lang="en-GB" b="0" i="0" dirty="0">
                <a:effectLst/>
                <a:latin typeface="Muli"/>
              </a:rPr>
              <a:t>For example, if the String is "</a:t>
            </a:r>
            <a:r>
              <a:rPr lang="en-GB" b="1" i="0" dirty="0">
                <a:effectLst/>
                <a:latin typeface="Muli"/>
              </a:rPr>
              <a:t>NINJA</a:t>
            </a:r>
            <a:r>
              <a:rPr lang="en-GB" b="0" i="0" dirty="0">
                <a:effectLst/>
                <a:latin typeface="Muli"/>
              </a:rPr>
              <a:t>", the prefix can be "</a:t>
            </a:r>
            <a:r>
              <a:rPr lang="en-GB" b="1" i="0" dirty="0">
                <a:effectLst/>
                <a:latin typeface="Muli"/>
              </a:rPr>
              <a:t>NIN" </a:t>
            </a:r>
            <a:r>
              <a:rPr lang="en-GB" b="0" i="0" dirty="0">
                <a:effectLst/>
                <a:latin typeface="Muli"/>
              </a:rPr>
              <a:t>which is obtained by removing</a:t>
            </a:r>
            <a:r>
              <a:rPr lang="en-GB" b="1" i="0" dirty="0">
                <a:effectLst/>
                <a:latin typeface="Muli"/>
              </a:rPr>
              <a:t> "JA" </a:t>
            </a:r>
            <a:r>
              <a:rPr lang="en-GB" b="0" i="0" dirty="0">
                <a:effectLst/>
                <a:latin typeface="Muli"/>
              </a:rPr>
              <a:t>from that String. A string is a prefix in itself.</a:t>
            </a:r>
          </a:p>
          <a:p>
            <a:pPr algn="l"/>
            <a:r>
              <a:rPr lang="en-GB" b="1" i="0" dirty="0">
                <a:effectLst/>
                <a:latin typeface="Muli"/>
              </a:rPr>
              <a:t>Proper prefixes </a:t>
            </a:r>
            <a:r>
              <a:rPr lang="en-GB" b="0" i="0" dirty="0">
                <a:effectLst/>
                <a:latin typeface="Muli"/>
              </a:rPr>
              <a:t>are special types of prefixes that are not equal to the String itself or equal to </a:t>
            </a:r>
            <a:r>
              <a:rPr lang="en-GB" b="1" i="0" dirty="0">
                <a:effectLst/>
                <a:latin typeface="Muli"/>
              </a:rPr>
              <a:t>ε</a:t>
            </a:r>
            <a:r>
              <a:rPr lang="en-GB" b="0" i="0" dirty="0">
                <a:effectLst/>
                <a:latin typeface="Muli"/>
              </a:rPr>
              <a:t>. We obtain it by removing at least one character from the end of the String.</a:t>
            </a:r>
          </a:p>
          <a:p>
            <a:endParaRPr lang="en-IN" dirty="0"/>
          </a:p>
        </p:txBody>
      </p:sp>
    </p:spTree>
    <p:extLst>
      <p:ext uri="{BB962C8B-B14F-4D97-AF65-F5344CB8AC3E}">
        <p14:creationId xmlns:p14="http://schemas.microsoft.com/office/powerpoint/2010/main" val="965010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E2D2-EC5D-D175-B0C0-4DCC54039495}"/>
              </a:ext>
            </a:extLst>
          </p:cNvPr>
          <p:cNvSpPr>
            <a:spLocks noGrp="1"/>
          </p:cNvSpPr>
          <p:nvPr>
            <p:ph type="title"/>
          </p:nvPr>
        </p:nvSpPr>
        <p:spPr/>
        <p:txBody>
          <a:bodyPr/>
          <a:lstStyle/>
          <a:p>
            <a:r>
              <a:rPr lang="en-GB" dirty="0"/>
              <a:t>2.</a:t>
            </a:r>
            <a:r>
              <a:rPr lang="en-GB" b="1" i="0" dirty="0">
                <a:effectLst/>
                <a:latin typeface="Muli"/>
              </a:rPr>
              <a:t> Suffix</a:t>
            </a:r>
            <a:endParaRPr lang="en-IN" dirty="0"/>
          </a:p>
        </p:txBody>
      </p:sp>
      <p:sp>
        <p:nvSpPr>
          <p:cNvPr id="3" name="Content Placeholder 2">
            <a:extLst>
              <a:ext uri="{FF2B5EF4-FFF2-40B4-BE49-F238E27FC236}">
                <a16:creationId xmlns:a16="http://schemas.microsoft.com/office/drawing/2014/main" id="{21DFDAE7-4FF9-D0A7-A738-5E924752F94E}"/>
              </a:ext>
            </a:extLst>
          </p:cNvPr>
          <p:cNvSpPr>
            <a:spLocks noGrp="1"/>
          </p:cNvSpPr>
          <p:nvPr>
            <p:ph idx="1"/>
          </p:nvPr>
        </p:nvSpPr>
        <p:spPr/>
        <p:txBody>
          <a:bodyPr/>
          <a:lstStyle/>
          <a:p>
            <a:pPr algn="l"/>
            <a:r>
              <a:rPr lang="en-GB" b="0" i="0" dirty="0">
                <a:effectLst/>
                <a:latin typeface="Muli"/>
              </a:rPr>
              <a:t>The suffix of string </a:t>
            </a:r>
            <a:r>
              <a:rPr lang="en-GB" b="1" i="0" dirty="0">
                <a:effectLst/>
                <a:latin typeface="Muli"/>
              </a:rPr>
              <a:t>S</a:t>
            </a:r>
            <a:r>
              <a:rPr lang="en-GB" b="0" i="0" dirty="0">
                <a:effectLst/>
                <a:latin typeface="Muli"/>
              </a:rPr>
              <a:t> is any string that is extracted by removing any number of characters from the beginning of string </a:t>
            </a:r>
            <a:r>
              <a:rPr lang="en-GB" b="1" i="0" dirty="0">
                <a:effectLst/>
                <a:latin typeface="Muli"/>
              </a:rPr>
              <a:t>S</a:t>
            </a:r>
            <a:r>
              <a:rPr lang="en-GB" b="0" i="0" dirty="0">
                <a:effectLst/>
                <a:latin typeface="Muli"/>
              </a:rPr>
              <a:t>. </a:t>
            </a:r>
          </a:p>
          <a:p>
            <a:pPr algn="l"/>
            <a:r>
              <a:rPr lang="en-GB" b="0" i="0" dirty="0">
                <a:effectLst/>
                <a:latin typeface="Muli"/>
              </a:rPr>
              <a:t>For example, if the String is "</a:t>
            </a:r>
            <a:r>
              <a:rPr lang="en-GB" b="1" i="0" dirty="0">
                <a:effectLst/>
                <a:latin typeface="Muli"/>
              </a:rPr>
              <a:t>NINJA</a:t>
            </a:r>
            <a:r>
              <a:rPr lang="en-GB" b="0" i="0" dirty="0">
                <a:effectLst/>
                <a:latin typeface="Muli"/>
              </a:rPr>
              <a:t>", the suffix can be "</a:t>
            </a:r>
            <a:r>
              <a:rPr lang="en-GB" b="1" i="0" dirty="0">
                <a:effectLst/>
                <a:latin typeface="Muli"/>
              </a:rPr>
              <a:t>JA," </a:t>
            </a:r>
            <a:r>
              <a:rPr lang="en-GB" b="0" i="0" dirty="0">
                <a:effectLst/>
                <a:latin typeface="Muli"/>
              </a:rPr>
              <a:t>which is obtained by removing</a:t>
            </a:r>
            <a:r>
              <a:rPr lang="en-GB" b="1" i="0" dirty="0">
                <a:effectLst/>
                <a:latin typeface="Muli"/>
              </a:rPr>
              <a:t> "NIN" </a:t>
            </a:r>
            <a:r>
              <a:rPr lang="en-GB" b="0" i="0" dirty="0">
                <a:effectLst/>
                <a:latin typeface="Muli"/>
              </a:rPr>
              <a:t>from that String. A string is a suffix of itself.</a:t>
            </a:r>
          </a:p>
          <a:p>
            <a:pPr algn="l"/>
            <a:r>
              <a:rPr lang="en-GB" b="1" i="0" dirty="0">
                <a:effectLst/>
                <a:latin typeface="Muli"/>
              </a:rPr>
              <a:t>Proper suffixes </a:t>
            </a:r>
            <a:r>
              <a:rPr lang="en-GB" b="0" i="0" dirty="0">
                <a:effectLst/>
                <a:latin typeface="Muli"/>
              </a:rPr>
              <a:t>are special types of suffixes that are not equal to the String itself or equal to </a:t>
            </a:r>
            <a:r>
              <a:rPr lang="en-GB" b="1" i="0" dirty="0">
                <a:effectLst/>
                <a:latin typeface="Muli"/>
              </a:rPr>
              <a:t>ε</a:t>
            </a:r>
            <a:r>
              <a:rPr lang="en-GB" b="0" i="0" dirty="0">
                <a:effectLst/>
                <a:latin typeface="Muli"/>
              </a:rPr>
              <a:t>. It is obtained by removing at least one character from the beginning of the String.</a:t>
            </a:r>
          </a:p>
          <a:p>
            <a:endParaRPr lang="en-IN" dirty="0"/>
          </a:p>
        </p:txBody>
      </p:sp>
    </p:spTree>
    <p:extLst>
      <p:ext uri="{BB962C8B-B14F-4D97-AF65-F5344CB8AC3E}">
        <p14:creationId xmlns:p14="http://schemas.microsoft.com/office/powerpoint/2010/main" val="2663605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7F67-B26A-2201-650B-18EBFCEDA848}"/>
              </a:ext>
            </a:extLst>
          </p:cNvPr>
          <p:cNvSpPr>
            <a:spLocks noGrp="1"/>
          </p:cNvSpPr>
          <p:nvPr>
            <p:ph type="title"/>
          </p:nvPr>
        </p:nvSpPr>
        <p:spPr/>
        <p:txBody>
          <a:bodyPr/>
          <a:lstStyle/>
          <a:p>
            <a:r>
              <a:rPr lang="en-GB" b="1" i="0" dirty="0">
                <a:effectLst/>
                <a:latin typeface="Muli"/>
              </a:rPr>
              <a:t>3. Substring</a:t>
            </a:r>
            <a:endParaRPr lang="en-IN" dirty="0"/>
          </a:p>
        </p:txBody>
      </p:sp>
      <p:sp>
        <p:nvSpPr>
          <p:cNvPr id="3" name="Content Placeholder 2">
            <a:extLst>
              <a:ext uri="{FF2B5EF4-FFF2-40B4-BE49-F238E27FC236}">
                <a16:creationId xmlns:a16="http://schemas.microsoft.com/office/drawing/2014/main" id="{EC245832-B5E2-E3AD-8621-907300155079}"/>
              </a:ext>
            </a:extLst>
          </p:cNvPr>
          <p:cNvSpPr>
            <a:spLocks noGrp="1"/>
          </p:cNvSpPr>
          <p:nvPr>
            <p:ph idx="1"/>
          </p:nvPr>
        </p:nvSpPr>
        <p:spPr/>
        <p:txBody>
          <a:bodyPr/>
          <a:lstStyle/>
          <a:p>
            <a:pPr algn="l"/>
            <a:r>
              <a:rPr lang="en-GB" b="0" i="0" dirty="0">
                <a:effectLst/>
                <a:latin typeface="Muli"/>
              </a:rPr>
              <a:t>A substring of a string </a:t>
            </a:r>
            <a:r>
              <a:rPr lang="en-GB" b="1" i="0" dirty="0">
                <a:effectLst/>
                <a:latin typeface="Muli"/>
              </a:rPr>
              <a:t>S </a:t>
            </a:r>
            <a:r>
              <a:rPr lang="en-GB" b="0" i="0" dirty="0">
                <a:effectLst/>
                <a:latin typeface="Muli"/>
              </a:rPr>
              <a:t>is any string obtained by removing any prefixes and suffixes of that String. </a:t>
            </a:r>
          </a:p>
          <a:p>
            <a:pPr algn="l"/>
            <a:r>
              <a:rPr lang="en-GB" b="0" i="0" dirty="0">
                <a:effectLst/>
                <a:latin typeface="Muli"/>
              </a:rPr>
              <a:t>For example, if the String is "</a:t>
            </a:r>
            <a:r>
              <a:rPr lang="en-GB" b="1" i="0" dirty="0">
                <a:effectLst/>
                <a:latin typeface="Muli"/>
              </a:rPr>
              <a:t>AYUSHI</a:t>
            </a:r>
            <a:r>
              <a:rPr lang="en-GB" b="0" i="0" dirty="0">
                <a:effectLst/>
                <a:latin typeface="Muli"/>
              </a:rPr>
              <a:t>," then the substring can be "</a:t>
            </a:r>
            <a:r>
              <a:rPr lang="en-GB" b="1" i="0" dirty="0">
                <a:effectLst/>
                <a:latin typeface="Muli"/>
              </a:rPr>
              <a:t>US</a:t>
            </a:r>
            <a:r>
              <a:rPr lang="en-GB" b="0" i="0" dirty="0">
                <a:effectLst/>
                <a:latin typeface="Muli"/>
              </a:rPr>
              <a:t>," which is formed by removing the prefix "</a:t>
            </a:r>
            <a:r>
              <a:rPr lang="en-GB" b="1" i="0" dirty="0">
                <a:effectLst/>
                <a:latin typeface="Muli"/>
              </a:rPr>
              <a:t>AY</a:t>
            </a:r>
            <a:r>
              <a:rPr lang="en-GB" b="0" i="0" dirty="0">
                <a:effectLst/>
                <a:latin typeface="Muli"/>
              </a:rPr>
              <a:t>" and suffix "</a:t>
            </a:r>
            <a:r>
              <a:rPr lang="en-GB" b="1" i="0" dirty="0">
                <a:effectLst/>
                <a:latin typeface="Muli"/>
              </a:rPr>
              <a:t>HI</a:t>
            </a:r>
            <a:r>
              <a:rPr lang="en-GB" b="0" i="0" dirty="0">
                <a:effectLst/>
                <a:latin typeface="Muli"/>
              </a:rPr>
              <a:t>." Every String is a substring of itself.</a:t>
            </a:r>
          </a:p>
          <a:p>
            <a:pPr algn="l"/>
            <a:r>
              <a:rPr lang="en-GB" b="1" i="0" dirty="0">
                <a:effectLst/>
                <a:latin typeface="Muli"/>
              </a:rPr>
              <a:t>Proper substrings </a:t>
            </a:r>
            <a:r>
              <a:rPr lang="en-GB" b="0" i="0" dirty="0">
                <a:effectLst/>
                <a:latin typeface="Muli"/>
              </a:rPr>
              <a:t>are special types that are not equal to the String itself or equal to </a:t>
            </a:r>
            <a:r>
              <a:rPr lang="en-GB" b="1" i="0" dirty="0">
                <a:effectLst/>
                <a:latin typeface="Muli"/>
              </a:rPr>
              <a:t>ε</a:t>
            </a:r>
            <a:r>
              <a:rPr lang="en-GB" b="0" i="0" dirty="0">
                <a:effectLst/>
                <a:latin typeface="Muli"/>
              </a:rPr>
              <a:t>. It is obtained by removing at least one prefix or suffix from the String.</a:t>
            </a:r>
          </a:p>
          <a:p>
            <a:endParaRPr lang="en-IN" dirty="0"/>
          </a:p>
        </p:txBody>
      </p:sp>
    </p:spTree>
    <p:extLst>
      <p:ext uri="{BB962C8B-B14F-4D97-AF65-F5344CB8AC3E}">
        <p14:creationId xmlns:p14="http://schemas.microsoft.com/office/powerpoint/2010/main" val="1112856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AD4-F04C-D33C-256D-13C42FE1E6F1}"/>
              </a:ext>
            </a:extLst>
          </p:cNvPr>
          <p:cNvSpPr>
            <a:spLocks noGrp="1"/>
          </p:cNvSpPr>
          <p:nvPr>
            <p:ph type="title"/>
          </p:nvPr>
        </p:nvSpPr>
        <p:spPr/>
        <p:txBody>
          <a:bodyPr/>
          <a:lstStyle/>
          <a:p>
            <a:r>
              <a:rPr lang="en-GB" dirty="0"/>
              <a:t>4.</a:t>
            </a:r>
            <a:r>
              <a:rPr lang="en-GB" b="1" i="0" dirty="0">
                <a:effectLst/>
                <a:latin typeface="Muli"/>
              </a:rPr>
              <a:t> Subsequence</a:t>
            </a:r>
            <a:endParaRPr lang="en-IN" dirty="0"/>
          </a:p>
        </p:txBody>
      </p:sp>
      <p:sp>
        <p:nvSpPr>
          <p:cNvPr id="3" name="Content Placeholder 2">
            <a:extLst>
              <a:ext uri="{FF2B5EF4-FFF2-40B4-BE49-F238E27FC236}">
                <a16:creationId xmlns:a16="http://schemas.microsoft.com/office/drawing/2014/main" id="{AA51E743-5C04-CFF4-7911-EB2FADE1F4C6}"/>
              </a:ext>
            </a:extLst>
          </p:cNvPr>
          <p:cNvSpPr>
            <a:spLocks noGrp="1"/>
          </p:cNvSpPr>
          <p:nvPr>
            <p:ph idx="1"/>
          </p:nvPr>
        </p:nvSpPr>
        <p:spPr/>
        <p:txBody>
          <a:bodyPr/>
          <a:lstStyle/>
          <a:p>
            <a:pPr algn="l"/>
            <a:r>
              <a:rPr lang="en-GB" b="0" i="0" dirty="0">
                <a:effectLst/>
                <a:latin typeface="Muli"/>
              </a:rPr>
              <a:t>The subsequence of the String is a string obtained by eliminating zero or more symbols from the String. The symbols that are removed need not be consecutive. </a:t>
            </a:r>
          </a:p>
          <a:p>
            <a:pPr algn="l"/>
            <a:r>
              <a:rPr lang="en-GB" b="0" i="0" dirty="0">
                <a:effectLst/>
                <a:latin typeface="Muli"/>
              </a:rPr>
              <a:t>For example, if the String is "</a:t>
            </a:r>
            <a:r>
              <a:rPr lang="en-GB" b="1" i="0" dirty="0">
                <a:effectLst/>
                <a:latin typeface="Muli"/>
              </a:rPr>
              <a:t>NINJAMANIA</a:t>
            </a:r>
            <a:r>
              <a:rPr lang="en-GB" b="0" i="0" dirty="0">
                <a:effectLst/>
                <a:latin typeface="Muli"/>
              </a:rPr>
              <a:t>," then a subsequence can be "</a:t>
            </a:r>
            <a:r>
              <a:rPr lang="en-GB" b="1" i="0" dirty="0">
                <a:effectLst/>
                <a:latin typeface="Muli"/>
              </a:rPr>
              <a:t>NIJAANIA</a:t>
            </a:r>
            <a:r>
              <a:rPr lang="en-GB" b="0" i="0" dirty="0">
                <a:effectLst/>
                <a:latin typeface="Muli"/>
              </a:rPr>
              <a:t>," which is produced by removing "</a:t>
            </a:r>
            <a:r>
              <a:rPr lang="en-GB" b="1" i="0" dirty="0">
                <a:effectLst/>
                <a:latin typeface="Muli"/>
              </a:rPr>
              <a:t>N</a:t>
            </a:r>
            <a:r>
              <a:rPr lang="en-GB" b="0" i="0" dirty="0">
                <a:effectLst/>
                <a:latin typeface="Muli"/>
              </a:rPr>
              <a:t>" and "</a:t>
            </a:r>
            <a:r>
              <a:rPr lang="en-GB" b="1" i="0" dirty="0">
                <a:effectLst/>
                <a:latin typeface="Muli"/>
              </a:rPr>
              <a:t>M</a:t>
            </a:r>
            <a:r>
              <a:rPr lang="en-GB" b="0" i="0" dirty="0">
                <a:effectLst/>
                <a:latin typeface="Muli"/>
              </a:rPr>
              <a:t>." </a:t>
            </a:r>
          </a:p>
          <a:p>
            <a:pPr algn="l"/>
            <a:r>
              <a:rPr lang="en-GB" b="1" i="0" dirty="0">
                <a:effectLst/>
                <a:latin typeface="Muli"/>
              </a:rPr>
              <a:t>Proper </a:t>
            </a:r>
            <a:r>
              <a:rPr lang="en-GB" b="1" i="0" dirty="0" err="1">
                <a:effectLst/>
                <a:latin typeface="Muli"/>
              </a:rPr>
              <a:t>subsequences</a:t>
            </a:r>
            <a:r>
              <a:rPr lang="en-GB" b="0" i="0" dirty="0">
                <a:effectLst/>
                <a:latin typeface="Muli"/>
              </a:rPr>
              <a:t> are special </a:t>
            </a:r>
            <a:r>
              <a:rPr lang="en-GB" b="0" i="0" dirty="0" err="1">
                <a:effectLst/>
                <a:latin typeface="Muli"/>
              </a:rPr>
              <a:t>subsequences</a:t>
            </a:r>
            <a:r>
              <a:rPr lang="en-GB" b="0" i="0" dirty="0">
                <a:effectLst/>
                <a:latin typeface="Muli"/>
              </a:rPr>
              <a:t> that are not equal to the String itself or equal to </a:t>
            </a:r>
            <a:r>
              <a:rPr lang="en-GB" b="1" i="0" dirty="0">
                <a:effectLst/>
                <a:latin typeface="Muli"/>
              </a:rPr>
              <a:t>ε</a:t>
            </a:r>
            <a:r>
              <a:rPr lang="en-GB" b="0" i="0" dirty="0">
                <a:effectLst/>
                <a:latin typeface="Muli"/>
              </a:rPr>
              <a:t>. It is obtained by removing at least one symbol from the String.</a:t>
            </a:r>
          </a:p>
          <a:p>
            <a:endParaRPr lang="en-IN" dirty="0"/>
          </a:p>
        </p:txBody>
      </p:sp>
    </p:spTree>
    <p:extLst>
      <p:ext uri="{BB962C8B-B14F-4D97-AF65-F5344CB8AC3E}">
        <p14:creationId xmlns:p14="http://schemas.microsoft.com/office/powerpoint/2010/main" val="2206953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547D-68F8-DE7B-B00E-5220367468E3}"/>
              </a:ext>
            </a:extLst>
          </p:cNvPr>
          <p:cNvSpPr>
            <a:spLocks noGrp="1"/>
          </p:cNvSpPr>
          <p:nvPr>
            <p:ph type="title"/>
          </p:nvPr>
        </p:nvSpPr>
        <p:spPr>
          <a:xfrm>
            <a:off x="838200" y="826764"/>
            <a:ext cx="10515600" cy="1325563"/>
          </a:xfrm>
        </p:spPr>
        <p:txBody>
          <a:bodyPr/>
          <a:lstStyle/>
          <a:p>
            <a:r>
              <a:rPr lang="en-GB" b="1" i="0" dirty="0">
                <a:effectLst/>
                <a:latin typeface="Muli"/>
              </a:rPr>
              <a:t>5. Concatenation</a:t>
            </a:r>
            <a:br>
              <a:rPr lang="en-GB" b="1" i="0" dirty="0">
                <a:effectLst/>
                <a:latin typeface="Muli"/>
              </a:rPr>
            </a:br>
            <a:endParaRPr lang="en-IN" dirty="0"/>
          </a:p>
        </p:txBody>
      </p:sp>
      <p:sp>
        <p:nvSpPr>
          <p:cNvPr id="3" name="Content Placeholder 2">
            <a:extLst>
              <a:ext uri="{FF2B5EF4-FFF2-40B4-BE49-F238E27FC236}">
                <a16:creationId xmlns:a16="http://schemas.microsoft.com/office/drawing/2014/main" id="{3A2BFC18-94F0-688D-4B4E-0E4E27B4600D}"/>
              </a:ext>
            </a:extLst>
          </p:cNvPr>
          <p:cNvSpPr>
            <a:spLocks noGrp="1"/>
          </p:cNvSpPr>
          <p:nvPr>
            <p:ph idx="1"/>
          </p:nvPr>
        </p:nvSpPr>
        <p:spPr>
          <a:xfrm>
            <a:off x="838200" y="2050742"/>
            <a:ext cx="10515600" cy="4126221"/>
          </a:xfrm>
        </p:spPr>
        <p:txBody>
          <a:bodyPr/>
          <a:lstStyle/>
          <a:p>
            <a:pPr algn="l"/>
            <a:r>
              <a:rPr lang="en-GB" b="0" i="0" dirty="0">
                <a:effectLst/>
                <a:latin typeface="Muli"/>
              </a:rPr>
              <a:t>Concatenation is defined as the addition of two strings. For example, if we have two strings </a:t>
            </a:r>
            <a:r>
              <a:rPr lang="en-GB" b="1" i="0" dirty="0">
                <a:effectLst/>
                <a:latin typeface="Muli"/>
              </a:rPr>
              <a:t>S</a:t>
            </a:r>
            <a:r>
              <a:rPr lang="en-GB" b="0" i="0" dirty="0">
                <a:effectLst/>
                <a:latin typeface="Muli"/>
              </a:rPr>
              <a:t>=" </a:t>
            </a:r>
            <a:r>
              <a:rPr lang="en-GB" b="1" i="0" dirty="0">
                <a:effectLst/>
                <a:latin typeface="Muli"/>
              </a:rPr>
              <a:t>Cod</a:t>
            </a:r>
            <a:r>
              <a:rPr lang="en-GB" b="0" i="0" dirty="0">
                <a:effectLst/>
                <a:latin typeface="Muli"/>
              </a:rPr>
              <a:t>" and </a:t>
            </a:r>
            <a:r>
              <a:rPr lang="en-GB" b="1" i="0" dirty="0">
                <a:effectLst/>
                <a:latin typeface="Muli"/>
              </a:rPr>
              <a:t>T=" </a:t>
            </a:r>
            <a:r>
              <a:rPr lang="en-GB" b="1" i="0" dirty="0" err="1">
                <a:effectLst/>
                <a:latin typeface="Muli"/>
              </a:rPr>
              <a:t>ing</a:t>
            </a:r>
            <a:r>
              <a:rPr lang="en-GB" b="1" i="0" dirty="0">
                <a:effectLst/>
                <a:latin typeface="Muli"/>
              </a:rPr>
              <a:t>," </a:t>
            </a:r>
            <a:r>
              <a:rPr lang="en-GB" b="0" i="0" dirty="0">
                <a:effectLst/>
                <a:latin typeface="Muli"/>
              </a:rPr>
              <a:t>then the concatenation </a:t>
            </a:r>
            <a:r>
              <a:rPr lang="en-GB" b="1" i="0" dirty="0">
                <a:effectLst/>
                <a:latin typeface="Muli"/>
              </a:rPr>
              <a:t>ST </a:t>
            </a:r>
            <a:r>
              <a:rPr lang="en-GB" b="0" i="0" dirty="0">
                <a:effectLst/>
                <a:latin typeface="Muli"/>
              </a:rPr>
              <a:t>would be "</a:t>
            </a:r>
            <a:r>
              <a:rPr lang="en-GB" b="1" i="0" dirty="0">
                <a:effectLst/>
                <a:latin typeface="Muli"/>
              </a:rPr>
              <a:t>Coding</a:t>
            </a:r>
            <a:r>
              <a:rPr lang="en-GB" b="0" i="0" dirty="0">
                <a:effectLst/>
                <a:latin typeface="Muli"/>
              </a:rPr>
              <a:t>."  </a:t>
            </a:r>
          </a:p>
          <a:p>
            <a:endParaRPr lang="en-IN" dirty="0"/>
          </a:p>
        </p:txBody>
      </p:sp>
    </p:spTree>
    <p:extLst>
      <p:ext uri="{BB962C8B-B14F-4D97-AF65-F5344CB8AC3E}">
        <p14:creationId xmlns:p14="http://schemas.microsoft.com/office/powerpoint/2010/main" val="2847831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AC1B-5DE3-ACDB-F698-CE283ED98909}"/>
              </a:ext>
            </a:extLst>
          </p:cNvPr>
          <p:cNvSpPr>
            <a:spLocks noGrp="1"/>
          </p:cNvSpPr>
          <p:nvPr>
            <p:ph type="title"/>
          </p:nvPr>
        </p:nvSpPr>
        <p:spPr/>
        <p:txBody>
          <a:bodyPr/>
          <a:lstStyle/>
          <a:p>
            <a:r>
              <a:rPr lang="en-GB" b="1" i="0" dirty="0">
                <a:effectLst/>
                <a:latin typeface="Muli"/>
              </a:rPr>
              <a:t>2. Language</a:t>
            </a:r>
            <a:endParaRPr lang="en-IN" dirty="0"/>
          </a:p>
        </p:txBody>
      </p:sp>
      <p:sp>
        <p:nvSpPr>
          <p:cNvPr id="3" name="Content Placeholder 2">
            <a:extLst>
              <a:ext uri="{FF2B5EF4-FFF2-40B4-BE49-F238E27FC236}">
                <a16:creationId xmlns:a16="http://schemas.microsoft.com/office/drawing/2014/main" id="{81E484FB-6454-E3CA-BD22-98F09B8AB2D1}"/>
              </a:ext>
            </a:extLst>
          </p:cNvPr>
          <p:cNvSpPr>
            <a:spLocks noGrp="1"/>
          </p:cNvSpPr>
          <p:nvPr>
            <p:ph idx="1"/>
          </p:nvPr>
        </p:nvSpPr>
        <p:spPr/>
        <p:txBody>
          <a:bodyPr/>
          <a:lstStyle/>
          <a:p>
            <a:pPr algn="l"/>
            <a:r>
              <a:rPr lang="en-GB" b="0" i="0" dirty="0">
                <a:effectLst/>
                <a:latin typeface="Muli"/>
              </a:rPr>
              <a:t>A language can be defined as a finite set of strings over some symbols or alphabets.</a:t>
            </a:r>
          </a:p>
          <a:p>
            <a:r>
              <a:rPr lang="en-IN" b="1" i="0" dirty="0">
                <a:effectLst/>
                <a:latin typeface="Muli"/>
              </a:rPr>
              <a:t>Operations on Language</a:t>
            </a:r>
            <a:br>
              <a:rPr lang="en-IN" b="1" i="0" dirty="0">
                <a:effectLst/>
                <a:latin typeface="Muli"/>
              </a:rPr>
            </a:br>
            <a:endParaRPr lang="en-IN" b="1" i="0" dirty="0">
              <a:effectLst/>
              <a:latin typeface="Muli"/>
            </a:endParaRPr>
          </a:p>
          <a:p>
            <a:pPr marL="514350" indent="-514350">
              <a:buFont typeface="+mj-lt"/>
              <a:buAutoNum type="arabicPeriod"/>
            </a:pPr>
            <a:r>
              <a:rPr lang="en-IN" b="1" i="0" dirty="0">
                <a:effectLst/>
                <a:latin typeface="Muli"/>
              </a:rPr>
              <a:t>Union</a:t>
            </a:r>
          </a:p>
          <a:p>
            <a:pPr marL="514350" indent="-514350">
              <a:buFont typeface="+mj-lt"/>
              <a:buAutoNum type="arabicPeriod"/>
            </a:pPr>
            <a:r>
              <a:rPr lang="en-IN" b="1" i="0" dirty="0">
                <a:effectLst/>
                <a:latin typeface="Muli"/>
              </a:rPr>
              <a:t>Concatenation</a:t>
            </a:r>
          </a:p>
          <a:p>
            <a:pPr marL="514350" indent="-514350">
              <a:buFont typeface="+mj-lt"/>
              <a:buAutoNum type="arabicPeriod"/>
            </a:pPr>
            <a:r>
              <a:rPr lang="en-IN" b="1" i="0" dirty="0">
                <a:effectLst/>
                <a:latin typeface="Muli"/>
              </a:rPr>
              <a:t>Kleene closure</a:t>
            </a:r>
          </a:p>
          <a:p>
            <a:pPr marL="514350" indent="-514350">
              <a:buFont typeface="+mj-lt"/>
              <a:buAutoNum type="arabicPeriod"/>
            </a:pPr>
            <a:r>
              <a:rPr lang="en-IN" b="1" i="0" dirty="0">
                <a:effectLst/>
                <a:latin typeface="Muli"/>
              </a:rPr>
              <a:t>Positive Closure</a:t>
            </a:r>
          </a:p>
          <a:p>
            <a:pPr marL="514350" indent="-514350">
              <a:buFont typeface="+mj-lt"/>
              <a:buAutoNum type="arabicPeriod"/>
            </a:pPr>
            <a:endParaRPr lang="en-IN" dirty="0"/>
          </a:p>
        </p:txBody>
      </p:sp>
    </p:spTree>
    <p:extLst>
      <p:ext uri="{BB962C8B-B14F-4D97-AF65-F5344CB8AC3E}">
        <p14:creationId xmlns:p14="http://schemas.microsoft.com/office/powerpoint/2010/main" val="1166935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0272-F2BD-D369-FE97-66713C8F6BCF}"/>
              </a:ext>
            </a:extLst>
          </p:cNvPr>
          <p:cNvSpPr>
            <a:spLocks noGrp="1"/>
          </p:cNvSpPr>
          <p:nvPr>
            <p:ph type="title"/>
          </p:nvPr>
        </p:nvSpPr>
        <p:spPr/>
        <p:txBody>
          <a:bodyPr/>
          <a:lstStyle/>
          <a:p>
            <a:r>
              <a:rPr lang="en-GB" b="1" i="0" dirty="0">
                <a:effectLst/>
                <a:latin typeface="Muli"/>
              </a:rPr>
              <a:t>Union</a:t>
            </a:r>
            <a:endParaRPr lang="en-IN" dirty="0"/>
          </a:p>
        </p:txBody>
      </p:sp>
      <p:sp>
        <p:nvSpPr>
          <p:cNvPr id="3" name="Content Placeholder 2">
            <a:extLst>
              <a:ext uri="{FF2B5EF4-FFF2-40B4-BE49-F238E27FC236}">
                <a16:creationId xmlns:a16="http://schemas.microsoft.com/office/drawing/2014/main" id="{681F6190-0999-29A8-4E40-4C8233385B4B}"/>
              </a:ext>
            </a:extLst>
          </p:cNvPr>
          <p:cNvSpPr>
            <a:spLocks noGrp="1"/>
          </p:cNvSpPr>
          <p:nvPr>
            <p:ph idx="1"/>
          </p:nvPr>
        </p:nvSpPr>
        <p:spPr/>
        <p:txBody>
          <a:bodyPr/>
          <a:lstStyle/>
          <a:p>
            <a:pPr algn="just"/>
            <a:r>
              <a:rPr lang="en-GB" b="0" i="0" dirty="0">
                <a:effectLst/>
                <a:latin typeface="Muli"/>
              </a:rPr>
              <a:t>Union is one of the most common operations we perform on a set. In terms of languages also, it will hold a similar meaning.</a:t>
            </a:r>
          </a:p>
          <a:p>
            <a:pPr algn="just"/>
            <a:r>
              <a:rPr lang="en-GB" b="0" i="0" dirty="0">
                <a:effectLst/>
                <a:latin typeface="Muli"/>
              </a:rPr>
              <a:t>Suppose there are two languages, </a:t>
            </a:r>
            <a:r>
              <a:rPr lang="en-GB" b="1" i="0" dirty="0">
                <a:effectLst/>
                <a:latin typeface="Muli"/>
              </a:rPr>
              <a:t>L</a:t>
            </a:r>
            <a:r>
              <a:rPr lang="en-GB" b="0" i="0" dirty="0">
                <a:effectLst/>
                <a:latin typeface="Muli"/>
              </a:rPr>
              <a:t> and </a:t>
            </a:r>
            <a:r>
              <a:rPr lang="en-GB" b="1" i="0" dirty="0">
                <a:effectLst/>
                <a:latin typeface="Muli"/>
              </a:rPr>
              <a:t>S. Then</a:t>
            </a:r>
            <a:r>
              <a:rPr lang="en-GB" b="0" i="0" dirty="0">
                <a:effectLst/>
                <a:latin typeface="Muli"/>
              </a:rPr>
              <a:t> the union of these two languages will be</a:t>
            </a:r>
          </a:p>
          <a:p>
            <a:pPr algn="just"/>
            <a:r>
              <a:rPr lang="en-GB" b="1" i="0" dirty="0">
                <a:effectLst/>
                <a:latin typeface="Muli"/>
              </a:rPr>
              <a:t> L ∪ S </a:t>
            </a:r>
            <a:r>
              <a:rPr lang="en-GB" b="0" i="0" dirty="0">
                <a:effectLst/>
                <a:latin typeface="Muli"/>
              </a:rPr>
              <a:t>will be equal to { </a:t>
            </a:r>
            <a:r>
              <a:rPr lang="en-GB" b="1" i="0" dirty="0">
                <a:effectLst/>
                <a:latin typeface="Muli"/>
              </a:rPr>
              <a:t>x</a:t>
            </a:r>
            <a:r>
              <a:rPr lang="en-GB" b="0" i="0" dirty="0">
                <a:effectLst/>
                <a:latin typeface="Muli"/>
              </a:rPr>
              <a:t> | </a:t>
            </a:r>
            <a:r>
              <a:rPr lang="en-GB" b="1" i="0" dirty="0">
                <a:effectLst/>
                <a:latin typeface="Muli"/>
              </a:rPr>
              <a:t>x</a:t>
            </a:r>
            <a:r>
              <a:rPr lang="en-GB" b="0" i="0" dirty="0">
                <a:effectLst/>
                <a:latin typeface="Muli"/>
              </a:rPr>
              <a:t> belongs to either </a:t>
            </a:r>
            <a:r>
              <a:rPr lang="en-GB" b="1" i="0" dirty="0">
                <a:effectLst/>
                <a:latin typeface="Muli"/>
              </a:rPr>
              <a:t>L</a:t>
            </a:r>
            <a:r>
              <a:rPr lang="en-GB" b="0" i="0" dirty="0">
                <a:effectLst/>
                <a:latin typeface="Muli"/>
              </a:rPr>
              <a:t> or </a:t>
            </a:r>
            <a:r>
              <a:rPr lang="en-GB" b="1" i="0" dirty="0">
                <a:effectLst/>
                <a:latin typeface="Muli"/>
              </a:rPr>
              <a:t>S</a:t>
            </a:r>
            <a:r>
              <a:rPr lang="en-GB" b="0" i="0" dirty="0">
                <a:effectLst/>
                <a:latin typeface="Muli"/>
              </a:rPr>
              <a:t> }</a:t>
            </a:r>
          </a:p>
          <a:p>
            <a:pPr algn="just"/>
            <a:r>
              <a:rPr lang="en-GB" b="0" i="0" dirty="0">
                <a:effectLst/>
                <a:latin typeface="Muli"/>
              </a:rPr>
              <a:t>For example If </a:t>
            </a:r>
            <a:r>
              <a:rPr lang="en-GB" b="1" i="0" dirty="0">
                <a:effectLst/>
                <a:latin typeface="Muli"/>
              </a:rPr>
              <a:t>L = {a, b}</a:t>
            </a:r>
            <a:r>
              <a:rPr lang="en-GB" b="0" i="0" dirty="0">
                <a:effectLst/>
                <a:latin typeface="Muli"/>
              </a:rPr>
              <a:t> and </a:t>
            </a:r>
            <a:r>
              <a:rPr lang="en-GB" b="1" i="0" dirty="0">
                <a:effectLst/>
                <a:latin typeface="Muli"/>
              </a:rPr>
              <a:t>S = {c, d}</a:t>
            </a:r>
            <a:r>
              <a:rPr lang="en-GB" b="0" i="0" dirty="0">
                <a:effectLst/>
                <a:latin typeface="Muli"/>
              </a:rPr>
              <a:t>Then </a:t>
            </a:r>
            <a:r>
              <a:rPr lang="en-GB" b="1" i="0" dirty="0">
                <a:effectLst/>
                <a:latin typeface="Muli"/>
              </a:rPr>
              <a:t>L ∪ S = {a, b, c, d}</a:t>
            </a:r>
            <a:endParaRPr lang="en-GB" b="0" i="0" dirty="0">
              <a:effectLst/>
              <a:latin typeface="Muli"/>
            </a:endParaRPr>
          </a:p>
          <a:p>
            <a:pPr algn="just"/>
            <a:endParaRPr lang="en-IN" dirty="0"/>
          </a:p>
        </p:txBody>
      </p:sp>
    </p:spTree>
    <p:extLst>
      <p:ext uri="{BB962C8B-B14F-4D97-AF65-F5344CB8AC3E}">
        <p14:creationId xmlns:p14="http://schemas.microsoft.com/office/powerpoint/2010/main" val="2712716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C35F-EAAE-A820-FA74-4DC2B1060D1C}"/>
              </a:ext>
            </a:extLst>
          </p:cNvPr>
          <p:cNvSpPr>
            <a:spLocks noGrp="1"/>
          </p:cNvSpPr>
          <p:nvPr>
            <p:ph type="title"/>
          </p:nvPr>
        </p:nvSpPr>
        <p:spPr/>
        <p:txBody>
          <a:bodyPr/>
          <a:lstStyle/>
          <a:p>
            <a:r>
              <a:rPr lang="en-GB" b="1" i="0" dirty="0">
                <a:effectLst/>
                <a:latin typeface="Muli"/>
              </a:rPr>
              <a:t>Concatenation</a:t>
            </a:r>
            <a:br>
              <a:rPr lang="en-GB" b="1" i="0" dirty="0">
                <a:effectLst/>
                <a:latin typeface="Muli"/>
              </a:rPr>
            </a:br>
            <a:endParaRPr lang="en-IN" dirty="0"/>
          </a:p>
        </p:txBody>
      </p:sp>
      <p:sp>
        <p:nvSpPr>
          <p:cNvPr id="3" name="Content Placeholder 2">
            <a:extLst>
              <a:ext uri="{FF2B5EF4-FFF2-40B4-BE49-F238E27FC236}">
                <a16:creationId xmlns:a16="http://schemas.microsoft.com/office/drawing/2014/main" id="{31382022-195A-7BC9-6EEF-C89E1B0666C1}"/>
              </a:ext>
            </a:extLst>
          </p:cNvPr>
          <p:cNvSpPr>
            <a:spLocks noGrp="1"/>
          </p:cNvSpPr>
          <p:nvPr>
            <p:ph idx="1"/>
          </p:nvPr>
        </p:nvSpPr>
        <p:spPr/>
        <p:txBody>
          <a:bodyPr>
            <a:normAutofit/>
          </a:bodyPr>
          <a:lstStyle/>
          <a:p>
            <a:pPr algn="just"/>
            <a:r>
              <a:rPr lang="en-GB" b="0" i="0" dirty="0">
                <a:effectLst/>
                <a:latin typeface="Muli"/>
              </a:rPr>
              <a:t>Concatenation links two languages by linking the strings from one language to all the strings of the other language.</a:t>
            </a:r>
          </a:p>
          <a:p>
            <a:pPr algn="just"/>
            <a:r>
              <a:rPr lang="en-GB" b="0" i="0" dirty="0">
                <a:effectLst/>
                <a:latin typeface="Muli"/>
              </a:rPr>
              <a:t>If there are two languages, </a:t>
            </a:r>
            <a:r>
              <a:rPr lang="en-GB" b="1" i="0" dirty="0">
                <a:effectLst/>
                <a:latin typeface="Muli"/>
              </a:rPr>
              <a:t>L</a:t>
            </a:r>
            <a:r>
              <a:rPr lang="en-GB" b="0" i="0" dirty="0">
                <a:effectLst/>
                <a:latin typeface="Muli"/>
              </a:rPr>
              <a:t> and </a:t>
            </a:r>
            <a:r>
              <a:rPr lang="en-GB" b="1" i="0" dirty="0">
                <a:effectLst/>
                <a:latin typeface="Muli"/>
              </a:rPr>
              <a:t>S, </a:t>
            </a:r>
            <a:r>
              <a:rPr lang="en-GB" b="0" i="0" dirty="0">
                <a:effectLst/>
                <a:latin typeface="Muli"/>
              </a:rPr>
              <a:t>then the concatenation of </a:t>
            </a:r>
            <a:r>
              <a:rPr lang="en-GB" b="1" i="0" dirty="0">
                <a:effectLst/>
                <a:latin typeface="Muli"/>
              </a:rPr>
              <a:t>L</a:t>
            </a:r>
            <a:r>
              <a:rPr lang="en-GB" b="0" i="0" dirty="0">
                <a:effectLst/>
                <a:latin typeface="Muli"/>
              </a:rPr>
              <a:t> and </a:t>
            </a:r>
            <a:r>
              <a:rPr lang="en-GB" b="1" i="0" dirty="0">
                <a:effectLst/>
                <a:latin typeface="Muli"/>
              </a:rPr>
              <a:t>S </a:t>
            </a:r>
            <a:r>
              <a:rPr lang="en-GB" b="0" i="0" dirty="0">
                <a:effectLst/>
                <a:latin typeface="Muli"/>
              </a:rPr>
              <a:t> will be </a:t>
            </a:r>
            <a:r>
              <a:rPr lang="en-GB" b="1" i="0" dirty="0">
                <a:effectLst/>
                <a:latin typeface="Muli"/>
              </a:rPr>
              <a:t>LS </a:t>
            </a:r>
            <a:r>
              <a:rPr lang="en-GB" b="0" i="0" dirty="0">
                <a:effectLst/>
                <a:latin typeface="Muli"/>
              </a:rPr>
              <a:t>equal to { </a:t>
            </a:r>
            <a:r>
              <a:rPr lang="en-GB" b="1" i="0" dirty="0">
                <a:effectLst/>
                <a:latin typeface="Muli"/>
              </a:rPr>
              <a:t>ls</a:t>
            </a:r>
            <a:r>
              <a:rPr lang="en-GB" b="0" i="0" dirty="0">
                <a:effectLst/>
                <a:latin typeface="Muli"/>
              </a:rPr>
              <a:t> | where </a:t>
            </a:r>
            <a:r>
              <a:rPr lang="en-GB" b="1" i="0" dirty="0">
                <a:effectLst/>
                <a:latin typeface="Muli"/>
              </a:rPr>
              <a:t>l</a:t>
            </a:r>
            <a:r>
              <a:rPr lang="en-GB" b="0" i="0" dirty="0">
                <a:effectLst/>
                <a:latin typeface="Muli"/>
              </a:rPr>
              <a:t> belongs to  </a:t>
            </a:r>
            <a:r>
              <a:rPr lang="en-GB" b="1" i="0" dirty="0">
                <a:effectLst/>
                <a:latin typeface="Muli"/>
              </a:rPr>
              <a:t>L</a:t>
            </a:r>
            <a:r>
              <a:rPr lang="en-GB" b="0" i="0" dirty="0">
                <a:effectLst/>
                <a:latin typeface="Muli"/>
              </a:rPr>
              <a:t> and </a:t>
            </a:r>
            <a:r>
              <a:rPr lang="en-GB" b="1" i="0" dirty="0">
                <a:effectLst/>
                <a:latin typeface="Muli"/>
              </a:rPr>
              <a:t>s</a:t>
            </a:r>
            <a:r>
              <a:rPr lang="en-GB" b="0" i="0" dirty="0">
                <a:effectLst/>
                <a:latin typeface="Muli"/>
              </a:rPr>
              <a:t> belongs to </a:t>
            </a:r>
            <a:r>
              <a:rPr lang="en-GB" b="1" i="0" dirty="0">
                <a:effectLst/>
                <a:latin typeface="Muli"/>
              </a:rPr>
              <a:t>S</a:t>
            </a:r>
            <a:r>
              <a:rPr lang="en-GB" b="0" i="0" dirty="0">
                <a:effectLst/>
                <a:latin typeface="Muli"/>
              </a:rPr>
              <a:t> }.</a:t>
            </a:r>
          </a:p>
          <a:p>
            <a:pPr algn="just"/>
            <a:r>
              <a:rPr lang="en-GB" b="0" i="0" dirty="0">
                <a:effectLst/>
                <a:latin typeface="Muli"/>
              </a:rPr>
              <a:t>For example, there are two languages, </a:t>
            </a:r>
            <a:r>
              <a:rPr lang="en-GB" b="1" i="0" dirty="0">
                <a:effectLst/>
                <a:latin typeface="Muli"/>
              </a:rPr>
              <a:t>L</a:t>
            </a:r>
            <a:r>
              <a:rPr lang="en-GB" b="0" i="0" dirty="0">
                <a:effectLst/>
                <a:latin typeface="Muli"/>
              </a:rPr>
              <a:t> and </a:t>
            </a:r>
            <a:r>
              <a:rPr lang="en-GB" b="1" i="0" dirty="0">
                <a:effectLst/>
                <a:latin typeface="Muli"/>
              </a:rPr>
              <a:t>S, </a:t>
            </a:r>
            <a:r>
              <a:rPr lang="en-GB" b="0" i="0" dirty="0">
                <a:effectLst/>
                <a:latin typeface="Muli"/>
              </a:rPr>
              <a:t>such that { </a:t>
            </a:r>
            <a:r>
              <a:rPr lang="en-GB" b="1" i="0" dirty="0">
                <a:effectLst/>
                <a:latin typeface="Muli"/>
              </a:rPr>
              <a:t>L`</a:t>
            </a:r>
            <a:r>
              <a:rPr lang="en-GB" b="0" i="0" dirty="0">
                <a:effectLst/>
                <a:latin typeface="Muli"/>
              </a:rPr>
              <a:t>, </a:t>
            </a:r>
            <a:r>
              <a:rPr lang="en-GB" b="1" i="0" dirty="0">
                <a:effectLst/>
                <a:latin typeface="Muli"/>
              </a:rPr>
              <a:t>L"</a:t>
            </a:r>
            <a:r>
              <a:rPr lang="en-GB" b="0" i="0" dirty="0">
                <a:effectLst/>
                <a:latin typeface="Muli"/>
              </a:rPr>
              <a:t>} is the set of strings belonging to language </a:t>
            </a:r>
            <a:r>
              <a:rPr lang="en-GB" b="1" i="0" dirty="0">
                <a:effectLst/>
                <a:latin typeface="Muli"/>
              </a:rPr>
              <a:t>L </a:t>
            </a:r>
            <a:r>
              <a:rPr lang="en-GB" b="0" i="0" dirty="0">
                <a:effectLst/>
                <a:latin typeface="Muli"/>
              </a:rPr>
              <a:t>and { </a:t>
            </a:r>
            <a:r>
              <a:rPr lang="en-GB" b="1" i="0" dirty="0">
                <a:effectLst/>
                <a:latin typeface="Muli"/>
              </a:rPr>
              <a:t>S,`</a:t>
            </a:r>
            <a:r>
              <a:rPr lang="en-GB" b="0" i="0" dirty="0">
                <a:effectLst/>
                <a:latin typeface="Muli"/>
              </a:rPr>
              <a:t> </a:t>
            </a:r>
            <a:r>
              <a:rPr lang="en-GB" b="1" i="0" dirty="0">
                <a:effectLst/>
                <a:latin typeface="Muli"/>
              </a:rPr>
              <a:t>S, "S`"</a:t>
            </a:r>
            <a:r>
              <a:rPr lang="en-GB" b="0" i="0" dirty="0">
                <a:effectLst/>
                <a:latin typeface="Muli"/>
              </a:rPr>
              <a:t>} is the set of strings belonging to language </a:t>
            </a:r>
            <a:r>
              <a:rPr lang="en-GB" b="1" i="0" dirty="0">
                <a:effectLst/>
                <a:latin typeface="Muli"/>
              </a:rPr>
              <a:t>S.</a:t>
            </a:r>
            <a:endParaRPr lang="en-GB" b="0" i="0" dirty="0">
              <a:effectLst/>
              <a:latin typeface="Muli"/>
            </a:endParaRPr>
          </a:p>
          <a:p>
            <a:pPr algn="just"/>
            <a:r>
              <a:rPr lang="en-GB" b="0" i="0" dirty="0">
                <a:effectLst/>
                <a:latin typeface="Muli"/>
              </a:rPr>
              <a:t>Then the concatenation of </a:t>
            </a:r>
            <a:r>
              <a:rPr lang="en-GB" b="1" i="0" dirty="0">
                <a:effectLst/>
                <a:latin typeface="Muli"/>
              </a:rPr>
              <a:t>L</a:t>
            </a:r>
            <a:r>
              <a:rPr lang="en-GB" b="0" i="0" dirty="0">
                <a:effectLst/>
                <a:latin typeface="Muli"/>
              </a:rPr>
              <a:t> and </a:t>
            </a:r>
            <a:r>
              <a:rPr lang="en-GB" b="1" i="0" dirty="0">
                <a:effectLst/>
                <a:latin typeface="Muli"/>
              </a:rPr>
              <a:t>S </a:t>
            </a:r>
            <a:r>
              <a:rPr lang="en-GB" b="0" i="0" dirty="0">
                <a:effectLst/>
                <a:latin typeface="Muli"/>
              </a:rPr>
              <a:t>will be </a:t>
            </a:r>
            <a:r>
              <a:rPr lang="en-GB" b="1" i="0" dirty="0">
                <a:effectLst/>
                <a:latin typeface="Muli"/>
              </a:rPr>
              <a:t>LS </a:t>
            </a:r>
            <a:r>
              <a:rPr lang="en-GB" b="0" i="0" dirty="0">
                <a:effectLst/>
                <a:latin typeface="Muli"/>
              </a:rPr>
              <a:t>will be {L'S</a:t>
            </a:r>
            <a:r>
              <a:rPr lang="en-GB" b="1" i="0" dirty="0">
                <a:effectLst/>
                <a:latin typeface="Muli"/>
              </a:rPr>
              <a:t>`, L'S ", L``S`</a:t>
            </a:r>
            <a:r>
              <a:rPr lang="en-GB" b="0" i="0" dirty="0">
                <a:effectLst/>
                <a:latin typeface="Muli"/>
              </a:rPr>
              <a:t>, </a:t>
            </a:r>
            <a:r>
              <a:rPr lang="en-GB" b="1" i="0" dirty="0">
                <a:effectLst/>
                <a:latin typeface="Muli"/>
              </a:rPr>
              <a:t>L``S "</a:t>
            </a:r>
            <a:r>
              <a:rPr lang="en-GB" b="0" i="0" dirty="0">
                <a:effectLst/>
                <a:latin typeface="Muli"/>
              </a:rPr>
              <a:t>}</a:t>
            </a:r>
          </a:p>
          <a:p>
            <a:pPr algn="just"/>
            <a:endParaRPr lang="en-IN" dirty="0"/>
          </a:p>
        </p:txBody>
      </p:sp>
    </p:spTree>
    <p:extLst>
      <p:ext uri="{BB962C8B-B14F-4D97-AF65-F5344CB8AC3E}">
        <p14:creationId xmlns:p14="http://schemas.microsoft.com/office/powerpoint/2010/main" val="3425817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FD58-52BC-8DAC-5153-317C99F8B95C}"/>
              </a:ext>
            </a:extLst>
          </p:cNvPr>
          <p:cNvSpPr>
            <a:spLocks noGrp="1"/>
          </p:cNvSpPr>
          <p:nvPr>
            <p:ph type="title"/>
          </p:nvPr>
        </p:nvSpPr>
        <p:spPr>
          <a:xfrm>
            <a:off x="838200" y="815974"/>
            <a:ext cx="10515600" cy="1325563"/>
          </a:xfrm>
        </p:spPr>
        <p:txBody>
          <a:bodyPr/>
          <a:lstStyle/>
          <a:p>
            <a:r>
              <a:rPr lang="en-GB" b="1" i="0" dirty="0">
                <a:effectLst/>
                <a:latin typeface="Muli"/>
              </a:rPr>
              <a:t>Kleene closure</a:t>
            </a:r>
            <a:br>
              <a:rPr lang="en-GB" b="1" i="0" dirty="0">
                <a:effectLst/>
                <a:latin typeface="Muli"/>
              </a:rPr>
            </a:br>
            <a:endParaRPr lang="en-IN" dirty="0"/>
          </a:p>
        </p:txBody>
      </p:sp>
      <p:sp>
        <p:nvSpPr>
          <p:cNvPr id="3" name="Content Placeholder 2">
            <a:extLst>
              <a:ext uri="{FF2B5EF4-FFF2-40B4-BE49-F238E27FC236}">
                <a16:creationId xmlns:a16="http://schemas.microsoft.com/office/drawing/2014/main" id="{3FC42BD9-F4ED-EF58-DFF8-4A13AF6498C8}"/>
              </a:ext>
            </a:extLst>
          </p:cNvPr>
          <p:cNvSpPr>
            <a:spLocks noGrp="1"/>
          </p:cNvSpPr>
          <p:nvPr>
            <p:ph idx="1"/>
          </p:nvPr>
        </p:nvSpPr>
        <p:spPr>
          <a:xfrm>
            <a:off x="838200" y="2141537"/>
            <a:ext cx="10515600" cy="4351338"/>
          </a:xfrm>
        </p:spPr>
        <p:txBody>
          <a:bodyPr/>
          <a:lstStyle/>
          <a:p>
            <a:pPr algn="l"/>
            <a:r>
              <a:rPr lang="en-GB" b="0" i="0" dirty="0">
                <a:effectLst/>
                <a:latin typeface="Muli"/>
              </a:rPr>
              <a:t>Kleene closure of a language </a:t>
            </a:r>
            <a:r>
              <a:rPr lang="en-GB" b="1" i="0" dirty="0">
                <a:effectLst/>
                <a:latin typeface="Muli"/>
              </a:rPr>
              <a:t>L  </a:t>
            </a:r>
            <a:r>
              <a:rPr lang="en-GB" b="0" i="0" dirty="0">
                <a:effectLst/>
                <a:latin typeface="Muli"/>
              </a:rPr>
              <a:t>is denoted by </a:t>
            </a:r>
            <a:r>
              <a:rPr lang="en-GB" b="1" i="0" dirty="0">
                <a:effectLst/>
                <a:latin typeface="Muli"/>
              </a:rPr>
              <a:t>L*</a:t>
            </a:r>
            <a:r>
              <a:rPr lang="en-GB" b="0" i="0" dirty="0">
                <a:effectLst/>
                <a:latin typeface="Muli"/>
              </a:rPr>
              <a:t>provides a set of all the strings that can be obtained by concatenating </a:t>
            </a:r>
            <a:r>
              <a:rPr lang="en-GB" b="1" i="0" dirty="0">
                <a:effectLst/>
                <a:latin typeface="Muli"/>
              </a:rPr>
              <a:t>L </a:t>
            </a:r>
            <a:r>
              <a:rPr lang="en-GB" b="0" i="0" dirty="0">
                <a:effectLst/>
                <a:latin typeface="Muli"/>
              </a:rPr>
              <a:t>zero or more times.</a:t>
            </a:r>
          </a:p>
          <a:p>
            <a:pPr algn="l"/>
            <a:r>
              <a:rPr lang="en-GB" b="0" i="0" dirty="0">
                <a:effectLst/>
                <a:latin typeface="Muli"/>
              </a:rPr>
              <a:t>If</a:t>
            </a:r>
            <a:r>
              <a:rPr lang="en-GB" b="1" i="0" dirty="0">
                <a:effectLst/>
                <a:latin typeface="Muli"/>
              </a:rPr>
              <a:t>  L</a:t>
            </a:r>
            <a:r>
              <a:rPr lang="en-GB" b="0" i="0" dirty="0">
                <a:effectLst/>
                <a:latin typeface="Muli"/>
              </a:rPr>
              <a:t> =</a:t>
            </a:r>
            <a:r>
              <a:rPr lang="en-GB" b="1" i="0" dirty="0">
                <a:effectLst/>
                <a:latin typeface="Muli"/>
              </a:rPr>
              <a:t> {a, b}</a:t>
            </a:r>
            <a:endParaRPr lang="en-GB" b="0" i="0" dirty="0">
              <a:effectLst/>
              <a:latin typeface="Muli"/>
            </a:endParaRPr>
          </a:p>
          <a:p>
            <a:pPr algn="l"/>
            <a:r>
              <a:rPr lang="en-GB" b="0" i="0" dirty="0">
                <a:effectLst/>
                <a:latin typeface="Muli"/>
              </a:rPr>
              <a:t>then</a:t>
            </a:r>
            <a:r>
              <a:rPr lang="en-GB" b="1" i="0" dirty="0">
                <a:effectLst/>
                <a:latin typeface="Muli"/>
              </a:rPr>
              <a:t> L*</a:t>
            </a:r>
            <a:r>
              <a:rPr lang="en-GB" b="0" i="0" dirty="0">
                <a:effectLst/>
                <a:latin typeface="Muli"/>
              </a:rPr>
              <a:t> = </a:t>
            </a:r>
            <a:r>
              <a:rPr lang="en-GB" b="1" i="0" dirty="0">
                <a:effectLst/>
                <a:latin typeface="Muli"/>
              </a:rPr>
              <a:t>{ε, a, b, aa, bb, </a:t>
            </a:r>
            <a:r>
              <a:rPr lang="en-GB" b="1" i="0" dirty="0" err="1">
                <a:effectLst/>
                <a:latin typeface="Muli"/>
              </a:rPr>
              <a:t>aaa</a:t>
            </a:r>
            <a:r>
              <a:rPr lang="en-GB" b="1" i="0" dirty="0">
                <a:effectLst/>
                <a:latin typeface="Muli"/>
              </a:rPr>
              <a:t>, </a:t>
            </a:r>
            <a:r>
              <a:rPr lang="en-GB" b="1" i="0" dirty="0" err="1">
                <a:effectLst/>
                <a:latin typeface="Muli"/>
              </a:rPr>
              <a:t>bbb</a:t>
            </a:r>
            <a:r>
              <a:rPr lang="en-GB" b="1" i="0" dirty="0">
                <a:effectLst/>
                <a:latin typeface="Muli"/>
              </a:rPr>
              <a:t>, …}</a:t>
            </a:r>
            <a:endParaRPr lang="en-GB" b="0" i="0" dirty="0">
              <a:effectLst/>
              <a:latin typeface="Muli"/>
            </a:endParaRPr>
          </a:p>
          <a:p>
            <a:endParaRPr lang="en-IN" dirty="0"/>
          </a:p>
        </p:txBody>
      </p:sp>
    </p:spTree>
    <p:extLst>
      <p:ext uri="{BB962C8B-B14F-4D97-AF65-F5344CB8AC3E}">
        <p14:creationId xmlns:p14="http://schemas.microsoft.com/office/powerpoint/2010/main" val="4211244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89C7-DAB7-16FE-7753-FB981E015829}"/>
              </a:ext>
            </a:extLst>
          </p:cNvPr>
          <p:cNvSpPr>
            <a:spLocks noGrp="1"/>
          </p:cNvSpPr>
          <p:nvPr>
            <p:ph type="title"/>
          </p:nvPr>
        </p:nvSpPr>
        <p:spPr/>
        <p:txBody>
          <a:bodyPr/>
          <a:lstStyle/>
          <a:p>
            <a:r>
              <a:rPr lang="en-GB" b="1" i="0" dirty="0">
                <a:effectLst/>
                <a:latin typeface="Muli"/>
              </a:rPr>
              <a:t>Positive Closure</a:t>
            </a:r>
            <a:endParaRPr lang="en-IN" dirty="0"/>
          </a:p>
        </p:txBody>
      </p:sp>
      <p:sp>
        <p:nvSpPr>
          <p:cNvPr id="3" name="Content Placeholder 2">
            <a:extLst>
              <a:ext uri="{FF2B5EF4-FFF2-40B4-BE49-F238E27FC236}">
                <a16:creationId xmlns:a16="http://schemas.microsoft.com/office/drawing/2014/main" id="{ADD3B56A-450A-7285-F774-A5C47202AB6E}"/>
              </a:ext>
            </a:extLst>
          </p:cNvPr>
          <p:cNvSpPr>
            <a:spLocks noGrp="1"/>
          </p:cNvSpPr>
          <p:nvPr>
            <p:ph idx="1"/>
          </p:nvPr>
        </p:nvSpPr>
        <p:spPr/>
        <p:txBody>
          <a:bodyPr/>
          <a:lstStyle/>
          <a:p>
            <a:pPr algn="l"/>
            <a:r>
              <a:rPr lang="en-GB" b="1" i="0" dirty="0">
                <a:effectLst/>
                <a:latin typeface="Muli"/>
              </a:rPr>
              <a:t>L+ </a:t>
            </a:r>
            <a:r>
              <a:rPr lang="en-GB" b="0" i="0" dirty="0">
                <a:effectLst/>
                <a:latin typeface="Muli"/>
              </a:rPr>
              <a:t>denotes the Positive closure of a language </a:t>
            </a:r>
            <a:r>
              <a:rPr lang="en-GB" b="1" i="0" dirty="0">
                <a:effectLst/>
                <a:latin typeface="Muli"/>
              </a:rPr>
              <a:t>L</a:t>
            </a:r>
            <a:r>
              <a:rPr lang="en-GB" b="0" i="0" dirty="0">
                <a:effectLst/>
                <a:latin typeface="Muli"/>
              </a:rPr>
              <a:t> and provides a set of all the strings that can be obtained by concatenating </a:t>
            </a:r>
            <a:r>
              <a:rPr lang="en-GB" b="1" i="0" dirty="0">
                <a:effectLst/>
                <a:latin typeface="Muli"/>
              </a:rPr>
              <a:t>L </a:t>
            </a:r>
            <a:r>
              <a:rPr lang="en-GB" b="0" i="0" dirty="0">
                <a:effectLst/>
                <a:latin typeface="Muli"/>
              </a:rPr>
              <a:t>one or more times.</a:t>
            </a:r>
          </a:p>
          <a:p>
            <a:pPr algn="l"/>
            <a:r>
              <a:rPr lang="en-GB" b="0" i="0" dirty="0">
                <a:effectLst/>
                <a:latin typeface="Muli"/>
              </a:rPr>
              <a:t>If </a:t>
            </a:r>
            <a:r>
              <a:rPr lang="en-GB" b="1" i="0" dirty="0">
                <a:effectLst/>
                <a:latin typeface="Muli"/>
              </a:rPr>
              <a:t> L</a:t>
            </a:r>
            <a:r>
              <a:rPr lang="en-GB" b="0" i="0" dirty="0">
                <a:effectLst/>
                <a:latin typeface="Muli"/>
              </a:rPr>
              <a:t> = </a:t>
            </a:r>
            <a:r>
              <a:rPr lang="en-GB" b="1" i="0" dirty="0">
                <a:effectLst/>
                <a:latin typeface="Muli"/>
              </a:rPr>
              <a:t>{a, b}</a:t>
            </a:r>
            <a:endParaRPr lang="en-GB" b="0" i="0" dirty="0">
              <a:effectLst/>
              <a:latin typeface="Muli"/>
            </a:endParaRPr>
          </a:p>
          <a:p>
            <a:pPr algn="l"/>
            <a:r>
              <a:rPr lang="en-GB" b="0" i="0" dirty="0">
                <a:effectLst/>
                <a:latin typeface="Muli"/>
              </a:rPr>
              <a:t>then </a:t>
            </a:r>
            <a:r>
              <a:rPr lang="en-GB" b="1" i="0" dirty="0">
                <a:effectLst/>
                <a:latin typeface="Muli"/>
              </a:rPr>
              <a:t>L+</a:t>
            </a:r>
            <a:r>
              <a:rPr lang="en-GB" b="0" i="0" dirty="0">
                <a:effectLst/>
                <a:latin typeface="Muli"/>
              </a:rPr>
              <a:t>  = </a:t>
            </a:r>
            <a:r>
              <a:rPr lang="en-GB" b="1" i="0" dirty="0">
                <a:effectLst/>
                <a:latin typeface="Muli"/>
              </a:rPr>
              <a:t>{a, b, aa, bb, </a:t>
            </a:r>
            <a:r>
              <a:rPr lang="en-GB" b="1" i="0" dirty="0" err="1">
                <a:effectLst/>
                <a:latin typeface="Muli"/>
              </a:rPr>
              <a:t>aaa</a:t>
            </a:r>
            <a:r>
              <a:rPr lang="en-GB" b="1" i="0" dirty="0">
                <a:effectLst/>
                <a:latin typeface="Muli"/>
              </a:rPr>
              <a:t>, </a:t>
            </a:r>
            <a:r>
              <a:rPr lang="en-GB" b="1" i="0" dirty="0" err="1">
                <a:effectLst/>
                <a:latin typeface="Muli"/>
              </a:rPr>
              <a:t>bbb</a:t>
            </a:r>
            <a:r>
              <a:rPr lang="en-GB" b="1" i="0" dirty="0">
                <a:effectLst/>
                <a:latin typeface="Muli"/>
              </a:rPr>
              <a:t>, …}</a:t>
            </a:r>
            <a:endParaRPr lang="en-GB" b="0" i="0" dirty="0">
              <a:effectLst/>
              <a:latin typeface="Muli"/>
            </a:endParaRPr>
          </a:p>
          <a:p>
            <a:endParaRPr lang="en-IN" dirty="0"/>
          </a:p>
        </p:txBody>
      </p:sp>
    </p:spTree>
    <p:extLst>
      <p:ext uri="{BB962C8B-B14F-4D97-AF65-F5344CB8AC3E}">
        <p14:creationId xmlns:p14="http://schemas.microsoft.com/office/powerpoint/2010/main" val="143428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924C-7575-8450-E62F-EC29FDD6E9C0}"/>
              </a:ext>
            </a:extLst>
          </p:cNvPr>
          <p:cNvSpPr>
            <a:spLocks noGrp="1"/>
          </p:cNvSpPr>
          <p:nvPr>
            <p:ph idx="1"/>
          </p:nvPr>
        </p:nvSpPr>
        <p:spPr>
          <a:xfrm>
            <a:off x="1581868" y="574835"/>
            <a:ext cx="6555347" cy="5546047"/>
          </a:xfrm>
        </p:spPr>
        <p:txBody>
          <a:bodyPr vert="horz" lIns="91440" tIns="45720" rIns="91440" bIns="45720" rtlCol="0" anchor="ctr">
            <a:normAutofit/>
          </a:bodyPr>
          <a:lstStyle/>
          <a:p>
            <a:pPr marL="0" indent="0">
              <a:buNone/>
            </a:pPr>
            <a:r>
              <a:rPr lang="en-US" sz="2000" b="1" dirty="0">
                <a:ea typeface="+mn-lt"/>
                <a:cs typeface="+mn-lt"/>
              </a:rPr>
              <a:t>RISC (Reduced Instruction-Set Computer)</a:t>
            </a:r>
            <a:endParaRPr lang="en-US" sz="2000" dirty="0">
              <a:ea typeface="+mn-lt"/>
              <a:cs typeface="+mn-lt"/>
            </a:endParaRPr>
          </a:p>
          <a:p>
            <a:endParaRPr lang="en-US" sz="2000" dirty="0">
              <a:ea typeface="+mn-lt"/>
              <a:cs typeface="+mn-lt"/>
            </a:endParaRPr>
          </a:p>
          <a:p>
            <a:r>
              <a:rPr lang="en-US" sz="2000" dirty="0">
                <a:ea typeface="+mn-lt"/>
                <a:cs typeface="+mn-lt"/>
              </a:rPr>
              <a:t>It is a type of microprocessor architecture that utilizes small,  highly-optimized set of instructions.</a:t>
            </a:r>
            <a:endParaRPr lang="en-US" sz="2000" dirty="0">
              <a:ea typeface="Calibri"/>
              <a:cs typeface="Calibri" panose="020F0502020204030204"/>
            </a:endParaRPr>
          </a:p>
          <a:p>
            <a:r>
              <a:rPr lang="en-US" sz="2000" dirty="0">
                <a:ea typeface="+mn-lt"/>
                <a:cs typeface="+mn-lt"/>
              </a:rPr>
              <a:t>Compiler optimizations often can reduce complex instructions to a small number of simpler operations by eliminating the redundancies across complex instruction. </a:t>
            </a:r>
          </a:p>
          <a:p>
            <a:r>
              <a:rPr lang="en-US" sz="2000" dirty="0">
                <a:ea typeface="+mn-lt"/>
                <a:cs typeface="+mn-lt"/>
              </a:rPr>
              <a:t>Thus, it is desirable to build simple instruction sets; compilers can use them effectively and the hardware is much easier to optimize.</a:t>
            </a:r>
            <a:endParaRPr lang="en-US" sz="2000" dirty="0">
              <a:cs typeface="Calibri"/>
            </a:endParaRPr>
          </a:p>
          <a:p>
            <a:r>
              <a:rPr lang="en-US" sz="2000" dirty="0">
                <a:ea typeface="+mn-lt"/>
                <a:cs typeface="+mn-lt"/>
              </a:rPr>
              <a:t>Most general-purpose processor architectures, PowerPC, SPARC, MIPS, Alpha, and PA-RISC, are based on the RISC concept.</a:t>
            </a:r>
            <a:endParaRPr lang="en-US" sz="2000" dirty="0">
              <a:cs typeface="Calibri" panose="020F0502020204030204"/>
            </a:endParaRPr>
          </a:p>
          <a:p>
            <a:endParaRPr lang="en-US" sz="2000" dirty="0">
              <a:cs typeface="Calibri" panose="020F0502020204030204"/>
            </a:endParaRPr>
          </a:p>
        </p:txBody>
      </p:sp>
    </p:spTree>
    <p:extLst>
      <p:ext uri="{BB962C8B-B14F-4D97-AF65-F5344CB8AC3E}">
        <p14:creationId xmlns:p14="http://schemas.microsoft.com/office/powerpoint/2010/main" val="3066286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62B7-77D5-1FCE-234F-5D0B5A21F891}"/>
              </a:ext>
            </a:extLst>
          </p:cNvPr>
          <p:cNvSpPr>
            <a:spLocks noGrp="1"/>
          </p:cNvSpPr>
          <p:nvPr>
            <p:ph type="title"/>
          </p:nvPr>
        </p:nvSpPr>
        <p:spPr/>
        <p:txBody>
          <a:bodyPr/>
          <a:lstStyle/>
          <a:p>
            <a:r>
              <a:rPr lang="en-GB" b="1" i="0" dirty="0">
                <a:effectLst/>
                <a:latin typeface="Muli"/>
              </a:rPr>
              <a:t>Regular Expression</a:t>
            </a:r>
            <a:endParaRPr lang="en-IN" dirty="0"/>
          </a:p>
        </p:txBody>
      </p:sp>
      <p:sp>
        <p:nvSpPr>
          <p:cNvPr id="3" name="Content Placeholder 2">
            <a:extLst>
              <a:ext uri="{FF2B5EF4-FFF2-40B4-BE49-F238E27FC236}">
                <a16:creationId xmlns:a16="http://schemas.microsoft.com/office/drawing/2014/main" id="{EA163EE2-D1CB-4860-0A1A-3B43B1711326}"/>
              </a:ext>
            </a:extLst>
          </p:cNvPr>
          <p:cNvSpPr>
            <a:spLocks noGrp="1"/>
          </p:cNvSpPr>
          <p:nvPr>
            <p:ph idx="1"/>
          </p:nvPr>
        </p:nvSpPr>
        <p:spPr/>
        <p:txBody>
          <a:bodyPr/>
          <a:lstStyle/>
          <a:p>
            <a:pPr algn="l"/>
            <a:r>
              <a:rPr lang="en-GB" b="0" i="0" dirty="0">
                <a:effectLst/>
                <a:latin typeface="Muli"/>
              </a:rPr>
              <a:t>Regular expressions are strings of characters that define a searching pattern with the help of which we can form a language, and each regular expression represents a language.</a:t>
            </a:r>
          </a:p>
          <a:p>
            <a:pPr algn="l"/>
            <a:r>
              <a:rPr lang="en-GB" b="0" i="0" dirty="0">
                <a:effectLst/>
                <a:latin typeface="Muli"/>
              </a:rPr>
              <a:t>A regular expression</a:t>
            </a:r>
            <a:r>
              <a:rPr lang="en-GB" b="1" i="0" dirty="0">
                <a:effectLst/>
                <a:latin typeface="Muli"/>
              </a:rPr>
              <a:t> r </a:t>
            </a:r>
            <a:r>
              <a:rPr lang="en-GB" b="0" i="0" dirty="0">
                <a:effectLst/>
                <a:latin typeface="Muli"/>
              </a:rPr>
              <a:t>can denote a language </a:t>
            </a:r>
            <a:r>
              <a:rPr lang="en-GB" b="1" i="0" dirty="0">
                <a:effectLst/>
                <a:latin typeface="Muli"/>
              </a:rPr>
              <a:t>L(r)</a:t>
            </a:r>
            <a:r>
              <a:rPr lang="en-GB" b="0" i="0" dirty="0">
                <a:effectLst/>
                <a:latin typeface="Muli"/>
              </a:rPr>
              <a:t> which can be built recursively over the smaller regular expression by following some rules.</a:t>
            </a:r>
          </a:p>
          <a:p>
            <a:endParaRPr lang="en-IN" dirty="0"/>
          </a:p>
        </p:txBody>
      </p:sp>
    </p:spTree>
    <p:extLst>
      <p:ext uri="{BB962C8B-B14F-4D97-AF65-F5344CB8AC3E}">
        <p14:creationId xmlns:p14="http://schemas.microsoft.com/office/powerpoint/2010/main" val="33941877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423C-10A0-4C54-387B-1630509F6815}"/>
              </a:ext>
            </a:extLst>
          </p:cNvPr>
          <p:cNvSpPr>
            <a:spLocks noGrp="1"/>
          </p:cNvSpPr>
          <p:nvPr>
            <p:ph type="title"/>
          </p:nvPr>
        </p:nvSpPr>
        <p:spPr/>
        <p:txBody>
          <a:bodyPr/>
          <a:lstStyle/>
          <a:p>
            <a:r>
              <a:rPr lang="en-IN" b="1" i="0" dirty="0">
                <a:effectLst/>
                <a:latin typeface="Muli"/>
              </a:rPr>
              <a:t>Writing Regular Expressions</a:t>
            </a:r>
            <a:endParaRPr lang="en-IN" dirty="0"/>
          </a:p>
        </p:txBody>
      </p:sp>
      <p:sp>
        <p:nvSpPr>
          <p:cNvPr id="3" name="Content Placeholder 2">
            <a:extLst>
              <a:ext uri="{FF2B5EF4-FFF2-40B4-BE49-F238E27FC236}">
                <a16:creationId xmlns:a16="http://schemas.microsoft.com/office/drawing/2014/main" id="{32A99219-75AB-DC3F-393E-2AE44BE6DD07}"/>
              </a:ext>
            </a:extLst>
          </p:cNvPr>
          <p:cNvSpPr>
            <a:spLocks noGrp="1"/>
          </p:cNvSpPr>
          <p:nvPr>
            <p:ph idx="1"/>
          </p:nvPr>
        </p:nvSpPr>
        <p:spPr/>
        <p:txBody>
          <a:bodyPr/>
          <a:lstStyle/>
          <a:p>
            <a:r>
              <a:rPr lang="en-IN" b="1" i="0" dirty="0">
                <a:effectLst/>
                <a:latin typeface="Muli"/>
              </a:rPr>
              <a:t>Writing Regular Expressions</a:t>
            </a:r>
          </a:p>
          <a:p>
            <a:pPr marL="0" indent="0">
              <a:buNone/>
            </a:pPr>
            <a:r>
              <a:rPr lang="en-GB" b="0" i="0" dirty="0">
                <a:effectLst/>
                <a:latin typeface="Muli"/>
              </a:rPr>
              <a:t>Following symbols are used very frequently to write regular expressions </a:t>
            </a:r>
          </a:p>
          <a:p>
            <a:pPr marL="0" indent="0">
              <a:buNone/>
            </a:pPr>
            <a:endParaRPr lang="en-IN" b="1" i="0" dirty="0">
              <a:effectLst/>
              <a:latin typeface="Muli"/>
            </a:endParaRPr>
          </a:p>
          <a:p>
            <a:pPr>
              <a:buFont typeface="Wingdings" panose="05000000000000000000" pitchFamily="2" charset="2"/>
              <a:buChar char="v"/>
            </a:pPr>
            <a:r>
              <a:rPr lang="en-GB" b="1" i="0" dirty="0">
                <a:effectLst/>
                <a:latin typeface="Muli"/>
              </a:rPr>
              <a:t>The asterisk symbol ( * ): </a:t>
            </a:r>
            <a:r>
              <a:rPr lang="en-GB" b="0" i="0" dirty="0">
                <a:effectLst/>
                <a:latin typeface="Muli"/>
              </a:rPr>
              <a:t>It is used in our regular expression to instruct the compiler that the symbol that preceded the * symbol can be repeated any number of times in the pattern. For example, if the expression is </a:t>
            </a:r>
            <a:r>
              <a:rPr lang="en-GB" b="1" i="0" dirty="0">
                <a:effectLst/>
                <a:latin typeface="Muli"/>
              </a:rPr>
              <a:t>ab*c, </a:t>
            </a:r>
            <a:r>
              <a:rPr lang="en-GB" b="0" i="0" dirty="0">
                <a:effectLst/>
                <a:latin typeface="Muli"/>
              </a:rPr>
              <a:t>then it gives the following string-</a:t>
            </a:r>
            <a:r>
              <a:rPr lang="en-GB" b="1" i="0" dirty="0">
                <a:effectLst/>
                <a:latin typeface="Muli"/>
              </a:rPr>
              <a:t> ac, </a:t>
            </a:r>
            <a:r>
              <a:rPr lang="en-GB" b="1" i="0" dirty="0" err="1">
                <a:effectLst/>
                <a:latin typeface="Muli"/>
              </a:rPr>
              <a:t>abc</a:t>
            </a:r>
            <a:r>
              <a:rPr lang="en-GB" b="1" i="0" dirty="0">
                <a:effectLst/>
                <a:latin typeface="Muli"/>
              </a:rPr>
              <a:t>, </a:t>
            </a:r>
            <a:r>
              <a:rPr lang="en-GB" b="1" i="0" dirty="0" err="1">
                <a:effectLst/>
                <a:latin typeface="Muli"/>
              </a:rPr>
              <a:t>abbc</a:t>
            </a:r>
            <a:r>
              <a:rPr lang="en-GB" b="1" i="0" dirty="0">
                <a:effectLst/>
                <a:latin typeface="Muli"/>
              </a:rPr>
              <a:t>, </a:t>
            </a:r>
            <a:r>
              <a:rPr lang="en-GB" b="1" i="0" dirty="0" err="1">
                <a:effectLst/>
                <a:latin typeface="Muli"/>
              </a:rPr>
              <a:t>abbbc</a:t>
            </a:r>
            <a:r>
              <a:rPr lang="en-GB" b="1" i="0" dirty="0">
                <a:effectLst/>
                <a:latin typeface="Muli"/>
              </a:rPr>
              <a:t>, </a:t>
            </a:r>
            <a:r>
              <a:rPr lang="en-GB" b="1" i="0" dirty="0" err="1">
                <a:effectLst/>
                <a:latin typeface="Muli"/>
              </a:rPr>
              <a:t>abbbbbc</a:t>
            </a:r>
            <a:r>
              <a:rPr lang="en-GB" b="1" i="0" dirty="0">
                <a:effectLst/>
                <a:latin typeface="Muli"/>
              </a:rPr>
              <a:t>.. </a:t>
            </a:r>
            <a:r>
              <a:rPr lang="en-GB" b="0" i="0" dirty="0">
                <a:effectLst/>
                <a:latin typeface="Muli"/>
              </a:rPr>
              <a:t>and so on.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172581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973AB-04DF-BDB8-89A8-A85CBA22D611}"/>
              </a:ext>
            </a:extLst>
          </p:cNvPr>
          <p:cNvSpPr>
            <a:spLocks noGrp="1"/>
          </p:cNvSpPr>
          <p:nvPr>
            <p:ph idx="1"/>
          </p:nvPr>
        </p:nvSpPr>
        <p:spPr>
          <a:xfrm>
            <a:off x="838200" y="585926"/>
            <a:ext cx="10515600" cy="5591037"/>
          </a:xfrm>
        </p:spPr>
        <p:txBody>
          <a:bodyPr/>
          <a:lstStyle/>
          <a:p>
            <a:pPr>
              <a:buFont typeface="Wingdings" panose="05000000000000000000" pitchFamily="2" charset="2"/>
              <a:buChar char="v"/>
            </a:pPr>
            <a:r>
              <a:rPr lang="en-GB" b="1" i="0" dirty="0">
                <a:effectLst/>
                <a:latin typeface="Muli"/>
              </a:rPr>
              <a:t>The plus symbol ( + ):</a:t>
            </a:r>
            <a:r>
              <a:rPr lang="en-GB" b="0" i="0" dirty="0">
                <a:effectLst/>
                <a:latin typeface="Muli"/>
              </a:rPr>
              <a:t> It is used in our regular expression to tell the compiler that the symbol that preceded + can be repeated one or more times in the pattern. For example, if the expression is </a:t>
            </a:r>
            <a:r>
              <a:rPr lang="en-GB" b="1" i="0" dirty="0" err="1">
                <a:effectLst/>
                <a:latin typeface="Muli"/>
              </a:rPr>
              <a:t>ab+c</a:t>
            </a:r>
            <a:r>
              <a:rPr lang="en-GB" b="1" i="0" dirty="0">
                <a:effectLst/>
                <a:latin typeface="Muli"/>
              </a:rPr>
              <a:t>, </a:t>
            </a:r>
            <a:r>
              <a:rPr lang="en-GB" b="0" i="0" dirty="0">
                <a:effectLst/>
                <a:latin typeface="Muli"/>
              </a:rPr>
              <a:t>then it gives the following string-</a:t>
            </a:r>
            <a:r>
              <a:rPr lang="en-GB" b="1" i="0" dirty="0">
                <a:effectLst/>
                <a:latin typeface="Muli"/>
              </a:rPr>
              <a:t> </a:t>
            </a:r>
            <a:r>
              <a:rPr lang="en-GB" b="1" i="0" dirty="0" err="1">
                <a:effectLst/>
                <a:latin typeface="Muli"/>
              </a:rPr>
              <a:t>abc</a:t>
            </a:r>
            <a:r>
              <a:rPr lang="en-GB" b="1" i="0" dirty="0">
                <a:effectLst/>
                <a:latin typeface="Muli"/>
              </a:rPr>
              <a:t>, </a:t>
            </a:r>
            <a:r>
              <a:rPr lang="en-GB" b="1" i="0" dirty="0" err="1">
                <a:effectLst/>
                <a:latin typeface="Muli"/>
              </a:rPr>
              <a:t>abbc</a:t>
            </a:r>
            <a:r>
              <a:rPr lang="en-GB" b="1" i="0" dirty="0">
                <a:effectLst/>
                <a:latin typeface="Muli"/>
              </a:rPr>
              <a:t>, </a:t>
            </a:r>
            <a:r>
              <a:rPr lang="en-GB" b="1" i="0" dirty="0" err="1">
                <a:effectLst/>
                <a:latin typeface="Muli"/>
              </a:rPr>
              <a:t>abbbc</a:t>
            </a:r>
            <a:r>
              <a:rPr lang="en-GB" b="1" i="0" dirty="0">
                <a:effectLst/>
                <a:latin typeface="Muli"/>
              </a:rPr>
              <a:t>, </a:t>
            </a:r>
            <a:r>
              <a:rPr lang="en-GB" b="1" i="0" dirty="0" err="1">
                <a:effectLst/>
                <a:latin typeface="Muli"/>
              </a:rPr>
              <a:t>abbbbbc</a:t>
            </a:r>
            <a:r>
              <a:rPr lang="en-GB" b="1" i="0" dirty="0">
                <a:effectLst/>
                <a:latin typeface="Muli"/>
              </a:rPr>
              <a:t>.. </a:t>
            </a:r>
            <a:r>
              <a:rPr lang="en-GB" b="0" i="0" dirty="0">
                <a:effectLst/>
                <a:latin typeface="Muli"/>
              </a:rPr>
              <a:t>and so on.</a:t>
            </a:r>
          </a:p>
          <a:p>
            <a:pPr>
              <a:buFont typeface="Wingdings" panose="05000000000000000000" pitchFamily="2" charset="2"/>
              <a:buChar char="v"/>
            </a:pPr>
            <a:endParaRPr lang="en-GB" dirty="0">
              <a:latin typeface="Muli"/>
            </a:endParaRPr>
          </a:p>
          <a:p>
            <a:pPr>
              <a:buFont typeface="Wingdings" panose="05000000000000000000" pitchFamily="2" charset="2"/>
              <a:buChar char="v"/>
            </a:pPr>
            <a:endParaRPr lang="en-GB" b="0" i="0" dirty="0">
              <a:effectLst/>
              <a:latin typeface="Muli"/>
            </a:endParaRPr>
          </a:p>
          <a:p>
            <a:pPr>
              <a:buFont typeface="Wingdings" panose="05000000000000000000" pitchFamily="2" charset="2"/>
              <a:buChar char="v"/>
            </a:pPr>
            <a:r>
              <a:rPr lang="en-GB" b="1" i="0" dirty="0">
                <a:effectLst/>
                <a:latin typeface="Muli"/>
              </a:rPr>
              <a:t>Wildcard Character ( . ):</a:t>
            </a:r>
            <a:r>
              <a:rPr lang="en-GB" b="0" i="0" dirty="0">
                <a:effectLst/>
                <a:latin typeface="Muli"/>
              </a:rPr>
              <a:t> The</a:t>
            </a:r>
            <a:r>
              <a:rPr lang="en-GB" b="1" i="0" dirty="0">
                <a:effectLst/>
                <a:latin typeface="Muli"/>
              </a:rPr>
              <a:t>.</a:t>
            </a:r>
            <a:r>
              <a:rPr lang="en-GB" b="0" i="0" dirty="0">
                <a:effectLst/>
                <a:latin typeface="Muli"/>
              </a:rPr>
              <a:t> A symbol, also known as the wildcard character, is a character in our regular expression that can be replaced by another character.</a:t>
            </a:r>
          </a:p>
          <a:p>
            <a:pPr marL="0" indent="0" algn="l">
              <a:buNone/>
            </a:pPr>
            <a:endParaRPr lang="en-GB" b="0" i="0" dirty="0">
              <a:effectLst/>
              <a:latin typeface="Muli"/>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260027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BDE2-0BCE-E12A-334B-1AB5E67357C1}"/>
              </a:ext>
            </a:extLst>
          </p:cNvPr>
          <p:cNvSpPr>
            <a:spLocks noGrp="1"/>
          </p:cNvSpPr>
          <p:nvPr>
            <p:ph idx="1"/>
          </p:nvPr>
        </p:nvSpPr>
        <p:spPr>
          <a:xfrm>
            <a:off x="838200" y="843379"/>
            <a:ext cx="10515600" cy="5333584"/>
          </a:xfrm>
        </p:spPr>
        <p:txBody>
          <a:bodyPr/>
          <a:lstStyle/>
          <a:p>
            <a:pPr>
              <a:buFont typeface="Wingdings" panose="05000000000000000000" pitchFamily="2" charset="2"/>
              <a:buChar char="v"/>
            </a:pPr>
            <a:r>
              <a:rPr lang="en-GB" b="1" i="0" dirty="0">
                <a:effectLst/>
                <a:latin typeface="Muli"/>
              </a:rPr>
              <a:t>Character Class: </a:t>
            </a:r>
            <a:r>
              <a:rPr lang="en-GB" b="0" i="0" dirty="0">
                <a:effectLst/>
                <a:latin typeface="Muli"/>
              </a:rPr>
              <a:t>It is a way of representing multiple characters. For example,</a:t>
            </a:r>
            <a:r>
              <a:rPr lang="en-GB" b="1" i="0" dirty="0">
                <a:effectLst/>
                <a:latin typeface="Muli"/>
              </a:rPr>
              <a:t>  [a – z] </a:t>
            </a:r>
            <a:r>
              <a:rPr lang="en-GB" b="0" i="0" dirty="0">
                <a:effectLst/>
                <a:latin typeface="Muli"/>
              </a:rPr>
              <a:t>denotes the regular expression</a:t>
            </a:r>
            <a:r>
              <a:rPr lang="en-GB" b="1" i="0" dirty="0">
                <a:effectLst/>
                <a:latin typeface="Muli"/>
              </a:rPr>
              <a:t> a | b | c | d | ….|z.</a:t>
            </a:r>
            <a:endParaRPr lang="en-GB" b="0" i="0" dirty="0">
              <a:effectLst/>
              <a:latin typeface="Muli"/>
            </a:endParaRPr>
          </a:p>
          <a:p>
            <a:pPr>
              <a:buFont typeface="Wingdings" panose="05000000000000000000" pitchFamily="2" charset="2"/>
              <a:buChar char="ü"/>
            </a:pPr>
            <a:endParaRPr lang="en-IN" dirty="0"/>
          </a:p>
          <a:p>
            <a:pPr algn="l"/>
            <a:r>
              <a:rPr lang="en-GB" b="0" i="0" dirty="0">
                <a:effectLst/>
                <a:latin typeface="Muli"/>
              </a:rPr>
              <a:t>The following rules are used to define a regular expression </a:t>
            </a:r>
            <a:r>
              <a:rPr lang="en-GB" b="1" i="0" dirty="0">
                <a:effectLst/>
                <a:latin typeface="Muli"/>
              </a:rPr>
              <a:t>r</a:t>
            </a:r>
            <a:r>
              <a:rPr lang="en-GB" b="0" i="0" dirty="0">
                <a:effectLst/>
                <a:latin typeface="Muli"/>
              </a:rPr>
              <a:t> over some alphabet </a:t>
            </a:r>
            <a:r>
              <a:rPr lang="en-GB" b="1" i="0" dirty="0">
                <a:effectLst/>
                <a:latin typeface="Muli"/>
              </a:rPr>
              <a:t>Σ</a:t>
            </a:r>
            <a:r>
              <a:rPr lang="en-GB" b="0" i="0" dirty="0">
                <a:effectLst/>
                <a:latin typeface="Muli"/>
              </a:rPr>
              <a:t> and the languages denoted by these regular expressions.</a:t>
            </a:r>
          </a:p>
          <a:p>
            <a:pPr marL="0" indent="0" algn="l">
              <a:buNone/>
            </a:pPr>
            <a:endParaRPr lang="en-GB" b="0" i="0" dirty="0">
              <a:effectLst/>
              <a:latin typeface="Muli"/>
            </a:endParaRPr>
          </a:p>
          <a:p>
            <a:pPr algn="l">
              <a:buFont typeface="Wingdings" panose="05000000000000000000" pitchFamily="2" charset="2"/>
              <a:buChar char="q"/>
            </a:pPr>
            <a:r>
              <a:rPr lang="en-GB" dirty="0">
                <a:latin typeface="Muli"/>
              </a:rPr>
              <a:t>The</a:t>
            </a:r>
            <a:r>
              <a:rPr lang="en-GB" b="0" i="0" dirty="0">
                <a:effectLst/>
                <a:latin typeface="Muli"/>
              </a:rPr>
              <a:t> </a:t>
            </a:r>
            <a:r>
              <a:rPr lang="en-GB" b="1" i="0" dirty="0">
                <a:effectLst/>
                <a:latin typeface="Muli"/>
              </a:rPr>
              <a:t>ε </a:t>
            </a:r>
            <a:r>
              <a:rPr lang="en-GB" b="0" i="0" dirty="0">
                <a:effectLst/>
                <a:latin typeface="Muli"/>
              </a:rPr>
              <a:t>is a regular expression that denotes a language L(</a:t>
            </a:r>
            <a:r>
              <a:rPr lang="en-GB" b="1" i="0" dirty="0">
                <a:effectLst/>
                <a:latin typeface="Muli"/>
              </a:rPr>
              <a:t>ε</a:t>
            </a:r>
            <a:r>
              <a:rPr lang="en-GB" b="0" i="0" dirty="0">
                <a:effectLst/>
                <a:latin typeface="Muli"/>
              </a:rPr>
              <a:t>). The language L(</a:t>
            </a:r>
            <a:r>
              <a:rPr lang="en-GB" b="1" i="0" dirty="0">
                <a:effectLst/>
                <a:latin typeface="Muli"/>
              </a:rPr>
              <a:t>ε</a:t>
            </a:r>
            <a:r>
              <a:rPr lang="en-GB" b="0" i="0" dirty="0">
                <a:effectLst/>
                <a:latin typeface="Muli"/>
              </a:rPr>
              <a:t>) has a set of strings {</a:t>
            </a:r>
            <a:r>
              <a:rPr lang="en-GB" b="1" i="0" dirty="0">
                <a:effectLst/>
                <a:latin typeface="Muli"/>
              </a:rPr>
              <a:t>ε</a:t>
            </a:r>
            <a:r>
              <a:rPr lang="en-GB" b="0" i="0" dirty="0">
                <a:effectLst/>
                <a:latin typeface="Muli"/>
              </a:rPr>
              <a:t>} which means that this language has a single string which is the empty String.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113047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E0226-2B6A-7A36-50D2-660FED02B2EC}"/>
              </a:ext>
            </a:extLst>
          </p:cNvPr>
          <p:cNvSpPr>
            <a:spLocks noGrp="1"/>
          </p:cNvSpPr>
          <p:nvPr>
            <p:ph idx="1"/>
          </p:nvPr>
        </p:nvSpPr>
        <p:spPr>
          <a:xfrm>
            <a:off x="838200" y="550416"/>
            <a:ext cx="10515600" cy="5626547"/>
          </a:xfrm>
        </p:spPr>
        <p:txBody>
          <a:bodyPr/>
          <a:lstStyle/>
          <a:p>
            <a:pPr algn="l">
              <a:buFont typeface="Wingdings" panose="05000000000000000000" pitchFamily="2" charset="2"/>
              <a:buChar char="q"/>
            </a:pPr>
            <a:r>
              <a:rPr lang="en-GB" b="0" i="0" dirty="0">
                <a:effectLst/>
                <a:latin typeface="Muli"/>
              </a:rPr>
              <a:t>If there is a symbol 'a' in Σ, then 'a' is a regular expression that denotes a language </a:t>
            </a:r>
            <a:r>
              <a:rPr lang="en-GB" b="1" i="0" dirty="0">
                <a:effectLst/>
                <a:latin typeface="Muli"/>
              </a:rPr>
              <a:t>L(a)</a:t>
            </a:r>
            <a:r>
              <a:rPr lang="en-GB" b="0" i="0" dirty="0">
                <a:effectLst/>
                <a:latin typeface="Muli"/>
              </a:rPr>
              <a:t>. The language L(a) = {a}, i.e., the language has only one String of length, and the String holds 'a' in the first position.</a:t>
            </a:r>
            <a:br>
              <a:rPr lang="en-GB" b="0" i="0" dirty="0">
                <a:effectLst/>
                <a:latin typeface="Muli"/>
              </a:rPr>
            </a:br>
            <a:r>
              <a:rPr lang="en-GB" b="0" i="0" dirty="0">
                <a:effectLst/>
                <a:latin typeface="Muli"/>
              </a:rPr>
              <a:t> </a:t>
            </a:r>
          </a:p>
          <a:p>
            <a:pPr algn="l">
              <a:buFont typeface="Wingdings" panose="05000000000000000000" pitchFamily="2" charset="2"/>
              <a:buChar char="q"/>
            </a:pPr>
            <a:r>
              <a:rPr lang="en-GB" b="0" i="0" dirty="0">
                <a:effectLst/>
                <a:latin typeface="Muli"/>
              </a:rPr>
              <a:t>Consider the two regular expressions r and s then:</a:t>
            </a:r>
          </a:p>
          <a:p>
            <a:pPr marL="0" indent="0" algn="l">
              <a:buNone/>
            </a:pPr>
            <a:endParaRPr lang="en-GB" b="0" i="0" dirty="0">
              <a:effectLst/>
              <a:latin typeface="Muli"/>
            </a:endParaRPr>
          </a:p>
          <a:p>
            <a:pPr marL="457200" algn="l"/>
            <a:r>
              <a:rPr lang="en-GB" b="0" i="0" dirty="0" err="1">
                <a:effectLst/>
                <a:latin typeface="Muli"/>
              </a:rPr>
              <a:t>r|s</a:t>
            </a:r>
            <a:r>
              <a:rPr lang="en-GB" b="0" i="0" dirty="0">
                <a:effectLst/>
                <a:latin typeface="Muli"/>
              </a:rPr>
              <a:t> denotes the language L(r) ∪ L(s).</a:t>
            </a:r>
          </a:p>
          <a:p>
            <a:pPr marL="457200" algn="l"/>
            <a:r>
              <a:rPr lang="en-GB" b="0" i="0" dirty="0">
                <a:effectLst/>
                <a:latin typeface="Muli"/>
              </a:rPr>
              <a:t>(r) (s) denotes the language L(r) ⋅ L(s).</a:t>
            </a:r>
          </a:p>
          <a:p>
            <a:pPr marL="457200" algn="l"/>
            <a:r>
              <a:rPr lang="en-GB" b="0" i="0" dirty="0">
                <a:effectLst/>
                <a:latin typeface="Muli"/>
              </a:rPr>
              <a:t>(r)* denotes the language (L(r))*.</a:t>
            </a:r>
          </a:p>
          <a:p>
            <a:pPr marL="457200" algn="l"/>
            <a:r>
              <a:rPr lang="en-GB" b="0" i="0" dirty="0">
                <a:effectLst/>
                <a:latin typeface="Muli"/>
              </a:rPr>
              <a:t>(r)+ denotes the language L(r)</a:t>
            </a:r>
          </a:p>
          <a:p>
            <a:endParaRPr lang="en-IN" dirty="0"/>
          </a:p>
        </p:txBody>
      </p:sp>
    </p:spTree>
    <p:extLst>
      <p:ext uri="{BB962C8B-B14F-4D97-AF65-F5344CB8AC3E}">
        <p14:creationId xmlns:p14="http://schemas.microsoft.com/office/powerpoint/2010/main" val="2037666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CBA30-8000-6CDA-13E2-42755B7566B1}"/>
              </a:ext>
            </a:extLst>
          </p:cNvPr>
          <p:cNvSpPr txBox="1"/>
          <p:nvPr/>
        </p:nvSpPr>
        <p:spPr>
          <a:xfrm>
            <a:off x="317241" y="475861"/>
            <a:ext cx="11485983" cy="5740033"/>
          </a:xfrm>
          <a:prstGeom prst="rect">
            <a:avLst/>
          </a:prstGeom>
          <a:noFill/>
        </p:spPr>
        <p:txBody>
          <a:bodyPr wrap="square" rtlCol="0">
            <a:spAutoFit/>
          </a:bodyPr>
          <a:lstStyle/>
          <a:p>
            <a:r>
              <a:rPr lang="en-IN" sz="4800" b="1" dirty="0">
                <a:latin typeface="Arial Rounded MT Bold" panose="020F0704030504030204" pitchFamily="34" charset="0"/>
              </a:rPr>
              <a:t>Recognition of Tokens </a:t>
            </a:r>
          </a:p>
          <a:p>
            <a:endParaRPr lang="en-IN" dirty="0"/>
          </a:p>
          <a:p>
            <a:pPr marL="285750" indent="-285750">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Recognition of Tokens </a:t>
            </a:r>
            <a:r>
              <a:rPr lang="en-US" sz="2500" b="0" i="0" dirty="0">
                <a:effectLst/>
                <a:latin typeface="Times New Roman" panose="02020603050405020304" pitchFamily="18" charset="0"/>
                <a:cs typeface="Times New Roman" panose="02020603050405020304" pitchFamily="18" charset="0"/>
              </a:rPr>
              <a:t>refers to the process of identifying and categorizing individual</a:t>
            </a:r>
          </a:p>
          <a:p>
            <a:r>
              <a:rPr lang="en-US" sz="2500" b="0" i="0" dirty="0">
                <a:effectLst/>
                <a:latin typeface="Times New Roman" panose="02020603050405020304" pitchFamily="18" charset="0"/>
                <a:cs typeface="Times New Roman" panose="02020603050405020304" pitchFamily="18" charset="0"/>
              </a:rPr>
              <a:t>      units of a programming language, known as tokens, from the source code. </a:t>
            </a:r>
          </a:p>
          <a:p>
            <a:endParaRPr lang="en-US" sz="2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500" b="0" i="0" dirty="0">
                <a:effectLst/>
                <a:latin typeface="Times New Roman" panose="02020603050405020304" pitchFamily="18" charset="0"/>
                <a:cs typeface="Times New Roman" panose="02020603050405020304" pitchFamily="18" charset="0"/>
              </a:rPr>
              <a:t>Tokens are the building blocks of a programming language and represent the smallest </a:t>
            </a:r>
          </a:p>
          <a:p>
            <a:r>
              <a:rPr lang="en-US" sz="2500" dirty="0">
                <a:latin typeface="Times New Roman" panose="02020603050405020304" pitchFamily="18" charset="0"/>
                <a:cs typeface="Times New Roman" panose="02020603050405020304" pitchFamily="18" charset="0"/>
              </a:rPr>
              <a:t>      </a:t>
            </a:r>
            <a:r>
              <a:rPr lang="en-US" sz="2500" b="0" i="0" dirty="0">
                <a:effectLst/>
                <a:latin typeface="Times New Roman" panose="02020603050405020304" pitchFamily="18" charset="0"/>
                <a:cs typeface="Times New Roman" panose="02020603050405020304" pitchFamily="18" charset="0"/>
              </a:rPr>
              <a:t>units of meaning.</a:t>
            </a:r>
          </a:p>
          <a:p>
            <a:endParaRPr lang="en-US" sz="2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500" b="0" i="0" dirty="0">
                <a:effectLst/>
                <a:latin typeface="Times New Roman" panose="02020603050405020304" pitchFamily="18" charset="0"/>
                <a:cs typeface="Times New Roman" panose="02020603050405020304" pitchFamily="18" charset="0"/>
              </a:rPr>
              <a:t>The recognition of tokens is a crucial step in the lexical analysis phase of a compiler.</a:t>
            </a:r>
          </a:p>
          <a:p>
            <a:pPr marL="285750" indent="-28575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b="0" i="0" dirty="0">
                <a:effectLst/>
                <a:latin typeface="system-ui"/>
              </a:rPr>
              <a:t>Tokens obtained during lexical analysis are </a:t>
            </a:r>
            <a:r>
              <a:rPr lang="en-US" sz="2800" b="1" i="0" dirty="0">
                <a:effectLst/>
                <a:latin typeface="system-ui"/>
              </a:rPr>
              <a:t>recognized by Finite Automata</a:t>
            </a:r>
            <a:r>
              <a:rPr lang="en-US" sz="2800" b="0" i="0" dirty="0">
                <a:effectLst/>
                <a:latin typeface="system-ui"/>
              </a:rPr>
              <a:t>.</a:t>
            </a:r>
          </a:p>
          <a:p>
            <a:r>
              <a:rPr lang="en-US" sz="2500" dirty="0">
                <a:latin typeface="Times New Roman" panose="02020603050405020304" pitchFamily="18" charset="0"/>
                <a:cs typeface="Times New Roman" panose="02020603050405020304" pitchFamily="18" charset="0"/>
              </a:rPr>
              <a:t>	</a:t>
            </a:r>
            <a:r>
              <a:rPr lang="en-IN" sz="2400" b="0" i="0" dirty="0">
                <a:effectLst/>
                <a:latin typeface="system-ui"/>
              </a:rPr>
              <a:t>Finite Automata (FA)</a:t>
            </a:r>
            <a:r>
              <a:rPr lang="en-US" sz="2400" b="0" i="0" dirty="0">
                <a:effectLst/>
                <a:latin typeface="Times New Roman" panose="02020603050405020304" pitchFamily="18" charset="0"/>
                <a:cs typeface="Times New Roman" panose="02020603050405020304" pitchFamily="18" charset="0"/>
              </a:rPr>
              <a:t>:  </a:t>
            </a:r>
            <a:r>
              <a:rPr lang="en-US" sz="2400" b="0" i="0" dirty="0">
                <a:effectLst/>
                <a:latin typeface="system-ui"/>
              </a:rPr>
              <a:t>The primary task of an FA is to </a:t>
            </a:r>
            <a:r>
              <a:rPr lang="en-IN" sz="2400" b="0" i="0" dirty="0">
                <a:effectLst/>
                <a:latin typeface="system-ui"/>
              </a:rPr>
              <a:t>used to recognize patterns      	 (</a:t>
            </a:r>
            <a:r>
              <a:rPr lang="en-US" sz="2400" b="0" i="0" dirty="0">
                <a:effectLst/>
                <a:latin typeface="system-ui"/>
              </a:rPr>
              <a:t> accept or reject an input based on whether the defined pattern occurs within </a:t>
            </a:r>
          </a:p>
          <a:p>
            <a:r>
              <a:rPr lang="en-US" sz="2400" b="0" i="0" dirty="0">
                <a:effectLst/>
                <a:latin typeface="system-ui"/>
              </a:rPr>
              <a:t>	the input).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479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FEBCE-CE38-E93F-5AA4-DD15C4C6E6CD}"/>
              </a:ext>
            </a:extLst>
          </p:cNvPr>
          <p:cNvSpPr txBox="1"/>
          <p:nvPr/>
        </p:nvSpPr>
        <p:spPr>
          <a:xfrm>
            <a:off x="423394" y="356071"/>
            <a:ext cx="11575775" cy="3323987"/>
          </a:xfrm>
          <a:prstGeom prst="rect">
            <a:avLst/>
          </a:prstGeom>
          <a:noFill/>
        </p:spPr>
        <p:txBody>
          <a:bodyPr wrap="square" rtlCol="0">
            <a:spAutoFit/>
          </a:bodyPr>
          <a:lstStyle/>
          <a:p>
            <a:pPr algn="l"/>
            <a:r>
              <a:rPr lang="en-US" sz="2400" b="0" i="0">
                <a:effectLst/>
                <a:latin typeface="Arial Rounded MT Bold" panose="020F0704030504030204" pitchFamily="34" charset="0"/>
              </a:rPr>
              <a:t>There are two notations for representing Finite Automata. </a:t>
            </a:r>
          </a:p>
          <a:p>
            <a:pPr algn="l"/>
            <a:r>
              <a:rPr lang="en-US" sz="2000" b="0" i="0">
                <a:solidFill>
                  <a:srgbClr val="686868"/>
                </a:solidFill>
                <a:effectLst/>
                <a:latin typeface="system-ui"/>
              </a:rPr>
              <a:t>They are: </a:t>
            </a:r>
          </a:p>
          <a:p>
            <a:pPr algn="l">
              <a:buFont typeface="+mj-lt"/>
              <a:buAutoNum type="arabicPeriod"/>
            </a:pPr>
            <a:r>
              <a:rPr lang="en-US" sz="2000" b="1" i="0">
                <a:effectLst/>
                <a:latin typeface="system-ui"/>
              </a:rPr>
              <a:t>Transition Table </a:t>
            </a:r>
            <a:endParaRPr lang="en-US" sz="2000" b="0" i="0">
              <a:effectLst/>
              <a:latin typeface="system-ui"/>
            </a:endParaRPr>
          </a:p>
          <a:p>
            <a:pPr algn="l">
              <a:buFont typeface="+mj-lt"/>
              <a:buAutoNum type="arabicPeriod"/>
            </a:pPr>
            <a:r>
              <a:rPr lang="en-US" sz="2000" b="1" i="0">
                <a:effectLst/>
                <a:latin typeface="system-ui"/>
              </a:rPr>
              <a:t>Transition Diagram </a:t>
            </a:r>
            <a:r>
              <a:rPr lang="en-US" sz="2000" b="0" i="0">
                <a:solidFill>
                  <a:srgbClr val="686868"/>
                </a:solidFill>
                <a:effectLst/>
                <a:latin typeface="system-ui"/>
              </a:rPr>
              <a:t> </a:t>
            </a:r>
          </a:p>
          <a:p>
            <a:pPr algn="l">
              <a:buFont typeface="+mj-lt"/>
              <a:buAutoNum type="arabicPeriod"/>
            </a:pPr>
            <a:endParaRPr lang="en-US">
              <a:solidFill>
                <a:srgbClr val="686868"/>
              </a:solidFill>
              <a:latin typeface="system-ui"/>
            </a:endParaRPr>
          </a:p>
          <a:p>
            <a:pPr algn="l">
              <a:buFont typeface="+mj-lt"/>
              <a:buAutoNum type="arabicPeriod"/>
            </a:pPr>
            <a:endParaRPr lang="en-US" b="0" i="0">
              <a:solidFill>
                <a:srgbClr val="686868"/>
              </a:solidFill>
              <a:effectLst/>
              <a:latin typeface="system-ui"/>
            </a:endParaRPr>
          </a:p>
          <a:p>
            <a:pPr algn="l">
              <a:buFont typeface="+mj-lt"/>
              <a:buAutoNum type="arabicPeriod"/>
            </a:pPr>
            <a:endParaRPr lang="en-US">
              <a:solidFill>
                <a:srgbClr val="686868"/>
              </a:solidFill>
              <a:latin typeface="system-ui"/>
            </a:endParaRPr>
          </a:p>
          <a:p>
            <a:pPr algn="l">
              <a:buFont typeface="+mj-lt"/>
              <a:buAutoNum type="arabicPeriod"/>
            </a:pPr>
            <a:endParaRPr lang="en-US" b="0" i="0">
              <a:solidFill>
                <a:srgbClr val="686868"/>
              </a:solidFill>
              <a:effectLst/>
              <a:latin typeface="system-ui"/>
            </a:endParaRPr>
          </a:p>
          <a:p>
            <a:pPr algn="l">
              <a:buFont typeface="+mj-lt"/>
              <a:buAutoNum type="arabicPeriod"/>
            </a:pPr>
            <a:endParaRPr lang="en-US">
              <a:solidFill>
                <a:srgbClr val="686868"/>
              </a:solidFill>
              <a:latin typeface="system-ui"/>
            </a:endParaRPr>
          </a:p>
          <a:p>
            <a:pPr algn="l"/>
            <a:endParaRPr lang="en-US" b="0" i="0">
              <a:solidFill>
                <a:srgbClr val="686868"/>
              </a:solidFill>
              <a:effectLst/>
              <a:latin typeface="system-ui"/>
            </a:endParaRPr>
          </a:p>
          <a:p>
            <a:endParaRPr lang="en-IN"/>
          </a:p>
        </p:txBody>
      </p:sp>
      <p:sp>
        <p:nvSpPr>
          <p:cNvPr id="6" name="TextBox 5">
            <a:extLst>
              <a:ext uri="{FF2B5EF4-FFF2-40B4-BE49-F238E27FC236}">
                <a16:creationId xmlns:a16="http://schemas.microsoft.com/office/drawing/2014/main" id="{E97FADF2-0F0C-A6E7-9651-213922ADBDA9}"/>
              </a:ext>
            </a:extLst>
          </p:cNvPr>
          <p:cNvSpPr txBox="1"/>
          <p:nvPr/>
        </p:nvSpPr>
        <p:spPr>
          <a:xfrm>
            <a:off x="272142" y="2018064"/>
            <a:ext cx="11392678" cy="3200876"/>
          </a:xfrm>
          <a:prstGeom prst="rect">
            <a:avLst/>
          </a:prstGeom>
          <a:noFill/>
        </p:spPr>
        <p:txBody>
          <a:bodyPr wrap="square" rtlCol="0">
            <a:spAutoFit/>
          </a:bodyPr>
          <a:lstStyle/>
          <a:p>
            <a:r>
              <a:rPr lang="en-US" sz="3200" b="1" i="0">
                <a:effectLst/>
                <a:latin typeface="system-ui"/>
              </a:rPr>
              <a:t>Transition Table :</a:t>
            </a:r>
          </a:p>
          <a:p>
            <a:endParaRPr lang="en-US" sz="3200" b="0" i="0">
              <a:effectLst/>
              <a:latin typeface="system-ui"/>
            </a:endParaRPr>
          </a:p>
          <a:p>
            <a:pPr algn="l"/>
            <a:r>
              <a:rPr lang="en-US" sz="2800" b="0" i="0">
                <a:effectLst/>
                <a:latin typeface="Söhne"/>
              </a:rPr>
              <a:t>is a data structure that represents the transitions between </a:t>
            </a:r>
          </a:p>
          <a:p>
            <a:pPr algn="l"/>
            <a:r>
              <a:rPr lang="en-US" sz="2800" b="0" i="0">
                <a:effectLst/>
                <a:latin typeface="Söhne"/>
              </a:rPr>
              <a:t>different states in a finite automaton used for </a:t>
            </a:r>
          </a:p>
          <a:p>
            <a:pPr algn="l"/>
            <a:r>
              <a:rPr lang="en-US" sz="2800" b="0" i="0">
                <a:effectLst/>
                <a:latin typeface="Söhne"/>
              </a:rPr>
              <a:t>recognizing tokens. </a:t>
            </a:r>
            <a:endParaRPr lang="en-US" sz="2800">
              <a:latin typeface="system-ui"/>
            </a:endParaRPr>
          </a:p>
          <a:p>
            <a:pPr algn="l"/>
            <a:endParaRPr lang="en-US">
              <a:solidFill>
                <a:srgbClr val="686868"/>
              </a:solidFill>
              <a:latin typeface="system-ui"/>
            </a:endParaRPr>
          </a:p>
          <a:p>
            <a:pPr algn="l"/>
            <a:endParaRPr lang="en-US" b="0" i="0">
              <a:solidFill>
                <a:srgbClr val="686868"/>
              </a:solidFill>
              <a:effectLst/>
              <a:latin typeface="system-ui"/>
            </a:endParaRPr>
          </a:p>
          <a:p>
            <a:endParaRPr lang="en-IN"/>
          </a:p>
        </p:txBody>
      </p:sp>
      <p:sp>
        <p:nvSpPr>
          <p:cNvPr id="7" name="Rectangle 3">
            <a:extLst>
              <a:ext uri="{FF2B5EF4-FFF2-40B4-BE49-F238E27FC236}">
                <a16:creationId xmlns:a16="http://schemas.microsoft.com/office/drawing/2014/main" id="{A01937FA-BB74-B031-7D20-8E7AED2C065E}"/>
              </a:ext>
            </a:extLst>
          </p:cNvPr>
          <p:cNvSpPr>
            <a:spLocks noChangeArrowheads="1"/>
          </p:cNvSpPr>
          <p:nvPr/>
        </p:nvSpPr>
        <p:spPr bwMode="auto">
          <a:xfrm>
            <a:off x="6298165" y="4823506"/>
            <a:ext cx="577564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effectLst/>
                <a:latin typeface="Consolas" panose="020B0609020204030204" pitchFamily="49" charset="0"/>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Consolas" panose="020B0609020204030204" pitchFamily="49" charset="0"/>
              </a:rPr>
              <a:t>int a = 10; //No of Tokens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effectLst/>
                <a:latin typeface="Consolas" panose="020B0609020204030204" pitchFamily="49" charset="0"/>
              </a:rPr>
              <a:t>Tokens</a:t>
            </a:r>
            <a:r>
              <a:rPr kumimoji="0" lang="en-US" altLang="en-US" b="0" i="0" u="none" strike="noStrike" cap="none" normalizeH="0" baseline="0">
                <a:ln>
                  <a:noFill/>
                </a:ln>
                <a:effectLst/>
                <a:latin typeface="Consolas" panose="020B0609020204030204" pitchFamily="49" charset="0"/>
              </a:rPr>
              <a:t> int (keyword), a(identifier), 	=(operator), 10(constant)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Consolas" panose="020B0609020204030204" pitchFamily="49" charset="0"/>
              </a:rPr>
              <a:t>	and ;(punctuation-semicolon)</a:t>
            </a:r>
            <a:r>
              <a:rPr kumimoji="0" lang="en-US" altLang="en-US" b="0" i="0" u="none" strike="noStrike" cap="none" normalizeH="0" baseline="0">
                <a:ln>
                  <a:noFill/>
                </a:ln>
                <a:effectLst/>
              </a:rPr>
              <a:t> </a:t>
            </a: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914931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E32C5-9D9B-B421-0C59-82C973250C9C}"/>
              </a:ext>
            </a:extLst>
          </p:cNvPr>
          <p:cNvSpPr txBox="1"/>
          <p:nvPr/>
        </p:nvSpPr>
        <p:spPr>
          <a:xfrm>
            <a:off x="513184" y="373224"/>
            <a:ext cx="11206065" cy="6032421"/>
          </a:xfrm>
          <a:prstGeom prst="rect">
            <a:avLst/>
          </a:prstGeom>
          <a:noFill/>
        </p:spPr>
        <p:txBody>
          <a:bodyPr wrap="square" rtlCol="0">
            <a:spAutoFit/>
          </a:bodyPr>
          <a:lstStyle/>
          <a:p>
            <a:pPr algn="l"/>
            <a:r>
              <a:rPr lang="en-US" b="1">
                <a:latin typeface="Times New Roman" panose="02020603050405020304" pitchFamily="18" charset="0"/>
                <a:cs typeface="Times New Roman" panose="02020603050405020304" pitchFamily="18" charset="0"/>
              </a:rPr>
              <a:t>1.Grammar Rules:</a:t>
            </a:r>
          </a:p>
          <a:p>
            <a:pPr algn="l"/>
            <a:r>
              <a:rPr lang="en-US">
                <a:latin typeface="Times New Roman" panose="02020603050405020304" pitchFamily="18" charset="0"/>
                <a:cs typeface="Times New Roman" panose="02020603050405020304" pitchFamily="18" charset="0"/>
              </a:rPr>
              <a:t>   The grammar fragment includes rules for constructing sentences in the language. The rules involve conditional statements (`if expr then </a:t>
            </a:r>
            <a:r>
              <a:rPr lang="en-US" err="1">
                <a:latin typeface="Times New Roman" panose="02020603050405020304" pitchFamily="18" charset="0"/>
                <a:cs typeface="Times New Roman" panose="02020603050405020304" pitchFamily="18" charset="0"/>
              </a:rPr>
              <a:t>stmt</a:t>
            </a:r>
            <a:r>
              <a:rPr lang="en-US">
                <a:latin typeface="Times New Roman" panose="02020603050405020304" pitchFamily="18" charset="0"/>
                <a:cs typeface="Times New Roman" panose="02020603050405020304" pitchFamily="18" charset="0"/>
              </a:rPr>
              <a:t>`), optional else clauses (`else </a:t>
            </a:r>
            <a:r>
              <a:rPr lang="en-US" err="1">
                <a:latin typeface="Times New Roman" panose="02020603050405020304" pitchFamily="18" charset="0"/>
                <a:cs typeface="Times New Roman" panose="02020603050405020304" pitchFamily="18" charset="0"/>
              </a:rPr>
              <a:t>stmt</a:t>
            </a:r>
            <a:r>
              <a:rPr lang="en-US">
                <a:latin typeface="Times New Roman" panose="02020603050405020304" pitchFamily="18" charset="0"/>
                <a:cs typeface="Times New Roman" panose="02020603050405020304" pitchFamily="18" charset="0"/>
              </a:rPr>
              <a:t>`), expressions (`term </a:t>
            </a:r>
            <a:r>
              <a:rPr lang="en-US" err="1">
                <a:latin typeface="Times New Roman" panose="02020603050405020304" pitchFamily="18" charset="0"/>
                <a:cs typeface="Times New Roman" panose="02020603050405020304" pitchFamily="18" charset="0"/>
              </a:rPr>
              <a:t>relop</a:t>
            </a:r>
            <a:r>
              <a:rPr lang="en-US">
                <a:latin typeface="Times New Roman" panose="02020603050405020304" pitchFamily="18" charset="0"/>
                <a:cs typeface="Times New Roman" panose="02020603050405020304" pitchFamily="18" charset="0"/>
              </a:rPr>
              <a:t> term`, `term expr`), identifiers (`id`), and numbers (`num term`).</a:t>
            </a:r>
          </a:p>
          <a:p>
            <a:pPr algn="l"/>
            <a:endParaRPr lang="en-US" b="0" i="0">
              <a:effectLst/>
              <a:latin typeface="Times New Roman" panose="02020603050405020304" pitchFamily="18" charset="0"/>
              <a:cs typeface="Times New Roman" panose="02020603050405020304" pitchFamily="18" charset="0"/>
            </a:endParaRPr>
          </a:p>
          <a:p>
            <a:pPr algn="l"/>
            <a:r>
              <a:rPr lang="en-US" b="1" i="0">
                <a:effectLst/>
                <a:latin typeface="Times New Roman" panose="02020603050405020304" pitchFamily="18" charset="0"/>
                <a:cs typeface="Times New Roman" panose="02020603050405020304" pitchFamily="18" charset="0"/>
              </a:rPr>
              <a:t>2. Lexical Definitions:</a:t>
            </a:r>
          </a:p>
          <a:p>
            <a:pPr algn="l"/>
            <a:r>
              <a:rPr lang="en-US" b="0" i="0">
                <a:effectLst/>
                <a:latin typeface="Times New Roman" panose="02020603050405020304" pitchFamily="18" charset="0"/>
                <a:cs typeface="Times New Roman" panose="02020603050405020304" pitchFamily="18" charset="0"/>
              </a:rPr>
              <a:t>   The lexical definitions specify how keywords and lexemes (basic units of meaning) are formed in the language. For example, `if`, `then`, and `else` are keywords, and `</a:t>
            </a:r>
            <a:r>
              <a:rPr lang="en-US" b="0" i="0" err="1">
                <a:effectLst/>
                <a:latin typeface="Times New Roman" panose="02020603050405020304" pitchFamily="18" charset="0"/>
                <a:cs typeface="Times New Roman" panose="02020603050405020304" pitchFamily="18" charset="0"/>
              </a:rPr>
              <a:t>relop</a:t>
            </a:r>
            <a:r>
              <a:rPr lang="en-US" b="0" i="0">
                <a:effectLst/>
                <a:latin typeface="Times New Roman" panose="02020603050405020304" pitchFamily="18" charset="0"/>
                <a:cs typeface="Times New Roman" panose="02020603050405020304" pitchFamily="18" charset="0"/>
              </a:rPr>
              <a:t>`, `id`, and `num` are lexemes representing relational operators, identifiers, and numbers, respectively.</a:t>
            </a:r>
          </a:p>
          <a:p>
            <a:pPr algn="l"/>
            <a:endParaRPr lang="en-US" b="0" i="0">
              <a:effectLst/>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Example:</a:t>
            </a:r>
            <a:endParaRPr lang="en-US" b="1" i="0">
              <a:effectLst/>
              <a:latin typeface="Times New Roman" panose="02020603050405020304" pitchFamily="18" charset="0"/>
              <a:cs typeface="Times New Roman" panose="02020603050405020304" pitchFamily="18" charset="0"/>
            </a:endParaRPr>
          </a:p>
          <a:p>
            <a:pPr algn="l"/>
            <a:endParaRPr lang="en-US" b="0" i="0">
              <a:effectLst/>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b="0" i="0">
              <a:effectLst/>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b="0" i="0">
              <a:effectLst/>
              <a:latin typeface="Times New Roman" panose="02020603050405020304" pitchFamily="18" charset="0"/>
              <a:cs typeface="Times New Roman" panose="02020603050405020304" pitchFamily="18" charset="0"/>
            </a:endParaRPr>
          </a:p>
          <a:p>
            <a:r>
              <a:rPr lang="en-IN" sz="1600"/>
              <a:t>Where:</a:t>
            </a:r>
          </a:p>
          <a:p>
            <a:r>
              <a:rPr lang="en-IN" sz="1600"/>
              <a:t>   - `letter` represents a letter of the alphabet.</a:t>
            </a:r>
          </a:p>
          <a:p>
            <a:r>
              <a:rPr lang="en-IN" sz="1600"/>
              <a:t>   - `digits` represent a sequence of digits (0-9).</a:t>
            </a:r>
          </a:p>
          <a:p>
            <a:r>
              <a:rPr lang="en-IN" sz="1600"/>
              <a:t>   - `optional-fraction` represents an optional decimal fraction part of a number.</a:t>
            </a:r>
          </a:p>
          <a:p>
            <a:r>
              <a:rPr lang="en-IN" sz="1600"/>
              <a:t>   - `optional-exponent` represents an optional exponent part of a number.</a:t>
            </a:r>
          </a:p>
        </p:txBody>
      </p:sp>
      <p:pic>
        <p:nvPicPr>
          <p:cNvPr id="6" name="Picture 5">
            <a:extLst>
              <a:ext uri="{FF2B5EF4-FFF2-40B4-BE49-F238E27FC236}">
                <a16:creationId xmlns:a16="http://schemas.microsoft.com/office/drawing/2014/main" id="{663AA770-F2BF-C7A5-A68C-9593837D7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40" y="3389434"/>
            <a:ext cx="5098222" cy="1440305"/>
          </a:xfrm>
          <a:prstGeom prst="rect">
            <a:avLst/>
          </a:prstGeom>
        </p:spPr>
      </p:pic>
    </p:spTree>
    <p:extLst>
      <p:ext uri="{BB962C8B-B14F-4D97-AF65-F5344CB8AC3E}">
        <p14:creationId xmlns:p14="http://schemas.microsoft.com/office/powerpoint/2010/main" val="7731659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68554-4CA0-ABEF-4EE4-0CBC167C7961}"/>
              </a:ext>
            </a:extLst>
          </p:cNvPr>
          <p:cNvSpPr txBox="1"/>
          <p:nvPr/>
        </p:nvSpPr>
        <p:spPr>
          <a:xfrm>
            <a:off x="886408" y="643812"/>
            <a:ext cx="9638523" cy="2523768"/>
          </a:xfrm>
          <a:prstGeom prst="rect">
            <a:avLst/>
          </a:prstGeom>
          <a:noFill/>
        </p:spPr>
        <p:txBody>
          <a:bodyPr wrap="square" rtlCol="0">
            <a:spAutoFit/>
          </a:bodyPr>
          <a:lstStyle/>
          <a:p>
            <a:pPr algn="l"/>
            <a:r>
              <a:rPr lang="en-US" sz="2000">
                <a:latin typeface="Times New Roman" panose="02020603050405020304" pitchFamily="18" charset="0"/>
                <a:cs typeface="Times New Roman" panose="02020603050405020304" pitchFamily="18" charset="0"/>
              </a:rPr>
              <a:t>3</a:t>
            </a:r>
            <a:r>
              <a:rPr lang="en-US" sz="2000" b="0" i="0">
                <a:effectLst/>
                <a:latin typeface="Times New Roman" panose="02020603050405020304" pitchFamily="18" charset="0"/>
                <a:cs typeface="Times New Roman" panose="02020603050405020304" pitchFamily="18" charset="0"/>
              </a:rPr>
              <a:t>. </a:t>
            </a:r>
            <a:r>
              <a:rPr lang="en-US" sz="2000" b="1" i="0">
                <a:effectLst/>
                <a:latin typeface="Times New Roman" panose="02020603050405020304" pitchFamily="18" charset="0"/>
                <a:cs typeface="Times New Roman" panose="02020603050405020304" pitchFamily="18" charset="0"/>
              </a:rPr>
              <a:t>Whitespace Handling:</a:t>
            </a:r>
          </a:p>
          <a:p>
            <a:pPr marL="342900" indent="-342900" algn="l">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  Whitespace handling is crucial for token recognition. The text introduces the concept of a delimiter (`</a:t>
            </a:r>
            <a:r>
              <a:rPr lang="en-US" sz="2000" b="0" i="0" err="1">
                <a:effectLst/>
                <a:latin typeface="Times New Roman" panose="02020603050405020304" pitchFamily="18" charset="0"/>
                <a:cs typeface="Times New Roman" panose="02020603050405020304" pitchFamily="18" charset="0"/>
              </a:rPr>
              <a:t>delim</a:t>
            </a:r>
            <a:r>
              <a:rPr lang="en-US" sz="2000" b="0" i="0">
                <a:effectLst/>
                <a:latin typeface="Times New Roman" panose="02020603050405020304" pitchFamily="18" charset="0"/>
                <a:cs typeface="Times New Roman" panose="02020603050405020304" pitchFamily="18" charset="0"/>
              </a:rPr>
              <a:t>`), representing blanks, tabs, and newlines.</a:t>
            </a:r>
          </a:p>
          <a:p>
            <a:pPr marL="342900" indent="-342900" algn="l">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 The regular definition `</a:t>
            </a:r>
            <a:r>
              <a:rPr lang="en-US" sz="2000" b="0" i="0" err="1">
                <a:effectLst/>
                <a:latin typeface="Times New Roman" panose="02020603050405020304" pitchFamily="18" charset="0"/>
                <a:cs typeface="Times New Roman" panose="02020603050405020304" pitchFamily="18" charset="0"/>
              </a:rPr>
              <a:t>ws`</a:t>
            </a:r>
            <a:r>
              <a:rPr lang="en-US" sz="2000" b="0" i="0">
                <a:effectLst/>
                <a:latin typeface="Times New Roman" panose="02020603050405020304" pitchFamily="18" charset="0"/>
                <a:cs typeface="Times New Roman" panose="02020603050405020304" pitchFamily="18" charset="0"/>
              </a:rPr>
              <a:t> specifies how whitespace is recognized, ensuring that it is ignored by the lexical analyzer.</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t>The lexical analyzer will strip out white space. It will do so by comparing a string against the regular definition </a:t>
            </a:r>
            <a:r>
              <a:rPr lang="en-US" sz="2000" err="1"/>
              <a:t>ws</a:t>
            </a:r>
            <a:r>
              <a:rPr lang="en-US" sz="2000"/>
              <a:t>, below.</a:t>
            </a:r>
            <a:endParaRPr lang="en-IN" sz="2000"/>
          </a:p>
          <a:p>
            <a:endParaRPr lang="en-IN"/>
          </a:p>
        </p:txBody>
      </p:sp>
      <p:pic>
        <p:nvPicPr>
          <p:cNvPr id="4" name="Picture 3">
            <a:extLst>
              <a:ext uri="{FF2B5EF4-FFF2-40B4-BE49-F238E27FC236}">
                <a16:creationId xmlns:a16="http://schemas.microsoft.com/office/drawing/2014/main" id="{74A2F8B1-CB2F-2FA3-5B72-9F2E0C62A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33" y="2977074"/>
            <a:ext cx="3093988" cy="713347"/>
          </a:xfrm>
          <a:prstGeom prst="rect">
            <a:avLst/>
          </a:prstGeom>
        </p:spPr>
      </p:pic>
    </p:spTree>
    <p:extLst>
      <p:ext uri="{BB962C8B-B14F-4D97-AF65-F5344CB8AC3E}">
        <p14:creationId xmlns:p14="http://schemas.microsoft.com/office/powerpoint/2010/main" val="28483595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4E691-527E-3C18-6963-7AF6D029C4A2}"/>
              </a:ext>
            </a:extLst>
          </p:cNvPr>
          <p:cNvSpPr txBox="1"/>
          <p:nvPr/>
        </p:nvSpPr>
        <p:spPr>
          <a:xfrm>
            <a:off x="569167" y="494522"/>
            <a:ext cx="10972800" cy="1077218"/>
          </a:xfrm>
          <a:prstGeom prst="rect">
            <a:avLst/>
          </a:prstGeom>
          <a:noFill/>
        </p:spPr>
        <p:txBody>
          <a:bodyPr wrap="square" rtlCol="0">
            <a:spAutoFit/>
          </a:bodyPr>
          <a:lstStyle/>
          <a:p>
            <a:r>
              <a:rPr lang="en-IN" sz="2800" b="1" dirty="0">
                <a:latin typeface="Arial Rounded MT Bold" panose="020F0704030504030204" pitchFamily="34" charset="0"/>
              </a:rPr>
              <a:t>Transition Diagrams (TD)</a:t>
            </a:r>
          </a:p>
          <a:p>
            <a:endParaRPr lang="en-IN" dirty="0"/>
          </a:p>
          <a:p>
            <a:r>
              <a:rPr lang="en-US" dirty="0"/>
              <a:t>The TD uses to keep track of information about characters that are seen as the forward pointer scans the input. </a:t>
            </a:r>
            <a:endParaRPr lang="en-IN" dirty="0"/>
          </a:p>
        </p:txBody>
      </p:sp>
      <p:pic>
        <p:nvPicPr>
          <p:cNvPr id="4" name="Picture 3">
            <a:extLst>
              <a:ext uri="{FF2B5EF4-FFF2-40B4-BE49-F238E27FC236}">
                <a16:creationId xmlns:a16="http://schemas.microsoft.com/office/drawing/2014/main" id="{7279D9DD-5EEE-48AD-688F-84C2BEA3C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67" y="1868732"/>
            <a:ext cx="6226080" cy="4389500"/>
          </a:xfrm>
          <a:prstGeom prst="rect">
            <a:avLst/>
          </a:prstGeom>
        </p:spPr>
      </p:pic>
      <p:sp>
        <p:nvSpPr>
          <p:cNvPr id="7" name="TextBox 6">
            <a:extLst>
              <a:ext uri="{FF2B5EF4-FFF2-40B4-BE49-F238E27FC236}">
                <a16:creationId xmlns:a16="http://schemas.microsoft.com/office/drawing/2014/main" id="{5164C252-4002-49AA-B222-AF70CE8EE591}"/>
              </a:ext>
            </a:extLst>
          </p:cNvPr>
          <p:cNvSpPr txBox="1"/>
          <p:nvPr/>
        </p:nvSpPr>
        <p:spPr>
          <a:xfrm>
            <a:off x="7231225" y="4219383"/>
            <a:ext cx="2677885" cy="369332"/>
          </a:xfrm>
          <a:prstGeom prst="rect">
            <a:avLst/>
          </a:prstGeom>
          <a:noFill/>
        </p:spPr>
        <p:txBody>
          <a:bodyPr wrap="square" rtlCol="0">
            <a:spAutoFit/>
          </a:bodyPr>
          <a:lstStyle/>
          <a:p>
            <a:r>
              <a:rPr lang="en-IN"/>
              <a:t>Example:</a:t>
            </a:r>
          </a:p>
        </p:txBody>
      </p:sp>
      <p:pic>
        <p:nvPicPr>
          <p:cNvPr id="3074" name="Picture 2" descr="Transition Diagram Compiler design">
            <a:extLst>
              <a:ext uri="{FF2B5EF4-FFF2-40B4-BE49-F238E27FC236}">
                <a16:creationId xmlns:a16="http://schemas.microsoft.com/office/drawing/2014/main" id="{B37520E8-6CE5-0A23-5149-4D1CE3A9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484" y="4749783"/>
            <a:ext cx="3733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08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F4A02-0229-6B43-EE05-E0C6F1CB1AAA}"/>
              </a:ext>
            </a:extLst>
          </p:cNvPr>
          <p:cNvSpPr>
            <a:spLocks noGrp="1"/>
          </p:cNvSpPr>
          <p:nvPr>
            <p:ph idx="1"/>
          </p:nvPr>
        </p:nvSpPr>
        <p:spPr>
          <a:xfrm>
            <a:off x="1647180" y="655976"/>
            <a:ext cx="6555347" cy="5546047"/>
          </a:xfrm>
        </p:spPr>
        <p:txBody>
          <a:bodyPr vert="horz" lIns="91440" tIns="45720" rIns="91440" bIns="45720" rtlCol="0" anchor="ctr">
            <a:normAutofit/>
          </a:bodyPr>
          <a:lstStyle/>
          <a:p>
            <a:pPr marL="0" indent="0">
              <a:buNone/>
            </a:pPr>
            <a:r>
              <a:rPr lang="en-US" sz="2800" b="1" dirty="0">
                <a:latin typeface="Calibri Light"/>
                <a:ea typeface="Calibri Light"/>
                <a:cs typeface="Calibri Light"/>
              </a:rPr>
              <a:t>Specialized Architectures</a:t>
            </a:r>
            <a:endParaRPr lang="en-US" sz="2800" b="1" dirty="0">
              <a:ea typeface="+mn-lt"/>
              <a:cs typeface="+mn-lt"/>
            </a:endParaRPr>
          </a:p>
          <a:p>
            <a:endParaRPr lang="en-US" sz="2000" dirty="0">
              <a:ea typeface="+mn-lt"/>
              <a:cs typeface="+mn-lt"/>
            </a:endParaRPr>
          </a:p>
          <a:p>
            <a:r>
              <a:rPr lang="en-US" sz="2000" dirty="0">
                <a:ea typeface="+mn-lt"/>
                <a:cs typeface="+mn-lt"/>
              </a:rPr>
              <a:t>Over the last three decades, many architectural concepts have been proposed.</a:t>
            </a:r>
            <a:endParaRPr lang="en-US" sz="2000" dirty="0">
              <a:ea typeface="Calibri"/>
              <a:cs typeface="Calibri" panose="020F0502020204030204"/>
            </a:endParaRPr>
          </a:p>
          <a:p>
            <a:r>
              <a:rPr lang="en-US" sz="2000" dirty="0">
                <a:ea typeface="+mn-lt"/>
                <a:cs typeface="+mn-lt"/>
              </a:rPr>
              <a:t>They include data flow machines, vector machines, VLIW (Very Long Instruction Word) machines, SIMD (Single Instruction, Multiple Data) arrays of processors, multiprocessors with shared memory, and multiprocessors with distributed memory. </a:t>
            </a:r>
          </a:p>
          <a:p>
            <a:r>
              <a:rPr lang="en-US" sz="2000" dirty="0">
                <a:ea typeface="+mn-lt"/>
                <a:cs typeface="+mn-lt"/>
              </a:rPr>
              <a:t>The development of each of these architectural concepts was accompanied by the research and development of corresponding compiler technology. </a:t>
            </a:r>
          </a:p>
          <a:p>
            <a:r>
              <a:rPr lang="en-US" sz="2000" dirty="0">
                <a:cs typeface="Calibri" panose="020F0502020204030204"/>
              </a:rPr>
              <a:t>Compiler technology is needed not only to support programming for architectures, but also to evaluate proposed architectural designs.</a:t>
            </a:r>
            <a:endParaRPr lang="en-US" sz="2000" dirty="0">
              <a:ea typeface="Calibri"/>
              <a:cs typeface="Calibri" panose="020F0502020204030204"/>
            </a:endParaRPr>
          </a:p>
          <a:p>
            <a:endParaRPr lang="en-US" sz="2000" dirty="0">
              <a:cs typeface="Calibri" panose="020F0502020204030204"/>
            </a:endParaRPr>
          </a:p>
        </p:txBody>
      </p:sp>
    </p:spTree>
    <p:extLst>
      <p:ext uri="{BB962C8B-B14F-4D97-AF65-F5344CB8AC3E}">
        <p14:creationId xmlns:p14="http://schemas.microsoft.com/office/powerpoint/2010/main" val="42844725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3505F-DA20-F533-8B83-45DA1F2DB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59" y="629265"/>
            <a:ext cx="6058425" cy="5134121"/>
          </a:xfrm>
          <a:prstGeom prst="rect">
            <a:avLst/>
          </a:prstGeom>
        </p:spPr>
      </p:pic>
      <p:pic>
        <p:nvPicPr>
          <p:cNvPr id="6" name="Picture 5">
            <a:extLst>
              <a:ext uri="{FF2B5EF4-FFF2-40B4-BE49-F238E27FC236}">
                <a16:creationId xmlns:a16="http://schemas.microsoft.com/office/drawing/2014/main" id="{FE8C9674-B465-E14D-DAC5-53440CCD40AD}"/>
              </a:ext>
            </a:extLst>
          </p:cNvPr>
          <p:cNvPicPr>
            <a:picLocks noChangeAspect="1"/>
          </p:cNvPicPr>
          <p:nvPr/>
        </p:nvPicPr>
        <p:blipFill rotWithShape="1">
          <a:blip r:embed="rId3">
            <a:extLst>
              <a:ext uri="{28A0092B-C50C-407E-A947-70E740481C1C}">
                <a14:useLocalDpi xmlns:a14="http://schemas.microsoft.com/office/drawing/2010/main" val="0"/>
              </a:ext>
            </a:extLst>
          </a:blip>
          <a:srcRect l="5335" r="3062"/>
          <a:stretch/>
        </p:blipFill>
        <p:spPr>
          <a:xfrm>
            <a:off x="6400799" y="1951149"/>
            <a:ext cx="5668417" cy="2629128"/>
          </a:xfrm>
          <a:prstGeom prst="rect">
            <a:avLst/>
          </a:prstGeom>
          <a:noFill/>
        </p:spPr>
      </p:pic>
    </p:spTree>
    <p:extLst>
      <p:ext uri="{BB962C8B-B14F-4D97-AF65-F5344CB8AC3E}">
        <p14:creationId xmlns:p14="http://schemas.microsoft.com/office/powerpoint/2010/main" val="3515431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DBED53-C392-83A2-B147-6016A3373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4" y="512787"/>
            <a:ext cx="8460855" cy="6112072"/>
          </a:xfrm>
          <a:prstGeom prst="rect">
            <a:avLst/>
          </a:prstGeom>
        </p:spPr>
      </p:pic>
    </p:spTree>
    <p:extLst>
      <p:ext uri="{BB962C8B-B14F-4D97-AF65-F5344CB8AC3E}">
        <p14:creationId xmlns:p14="http://schemas.microsoft.com/office/powerpoint/2010/main" val="8048142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91FB2-5922-830A-872E-438DE7055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08" y="757085"/>
            <a:ext cx="8152252" cy="4376472"/>
          </a:xfrm>
          <a:prstGeom prst="rect">
            <a:avLst/>
          </a:prstGeom>
        </p:spPr>
      </p:pic>
    </p:spTree>
    <p:extLst>
      <p:ext uri="{BB962C8B-B14F-4D97-AF65-F5344CB8AC3E}">
        <p14:creationId xmlns:p14="http://schemas.microsoft.com/office/powerpoint/2010/main" val="3170834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A263B-06C0-16FB-40D8-FDE1D39089D7}"/>
              </a:ext>
            </a:extLst>
          </p:cNvPr>
          <p:cNvSpPr txBox="1"/>
          <p:nvPr/>
        </p:nvSpPr>
        <p:spPr>
          <a:xfrm>
            <a:off x="732503" y="587208"/>
            <a:ext cx="10726994" cy="4370427"/>
          </a:xfrm>
          <a:prstGeom prst="rect">
            <a:avLst/>
          </a:prstGeom>
          <a:noFill/>
        </p:spPr>
        <p:txBody>
          <a:bodyPr wrap="square" rtlCol="0">
            <a:spAutoFit/>
          </a:bodyPr>
          <a:lstStyle/>
          <a:p>
            <a:r>
              <a:rPr lang="en-IN" sz="3200" b="1" dirty="0">
                <a:latin typeface="Arial Rounded MT Bold" panose="020F0704030504030204" pitchFamily="34" charset="0"/>
              </a:rPr>
              <a:t>CONCLUSION :</a:t>
            </a:r>
          </a:p>
          <a:p>
            <a:endParaRPr lang="en-IN" dirty="0"/>
          </a:p>
          <a:p>
            <a:endParaRPr lang="en-IN" dirty="0"/>
          </a:p>
          <a:p>
            <a:endParaRPr lang="en-IN" dirty="0"/>
          </a:p>
          <a:p>
            <a:pPr marL="342900" indent="-342900">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T</a:t>
            </a:r>
            <a:r>
              <a:rPr lang="en-US" sz="2400" b="0" i="0" dirty="0">
                <a:solidFill>
                  <a:srgbClr val="374151"/>
                </a:solidFill>
                <a:effectLst/>
                <a:latin typeface="Times New Roman" panose="02020603050405020304" pitchFamily="18" charset="0"/>
                <a:cs typeface="Times New Roman" panose="02020603050405020304" pitchFamily="18" charset="0"/>
              </a:rPr>
              <a:t>oken recognition is a fundamental aspect of compiler design, playing a crucial  role in the transformation of source code into executable form. </a:t>
            </a:r>
          </a:p>
          <a:p>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It requires careful consideration of language specifications, efficient algorithms, and error-handling strategies to ensure the successful compilation of programs. </a:t>
            </a:r>
          </a:p>
          <a:p>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The integration of token recognition with subsequent compiler phases is essential for a smooth and effective compilation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67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4E969-827A-C3EF-03A4-B7C6026C8DB3}"/>
              </a:ext>
            </a:extLst>
          </p:cNvPr>
          <p:cNvSpPr>
            <a:spLocks noGrp="1"/>
          </p:cNvSpPr>
          <p:nvPr>
            <p:ph idx="1"/>
          </p:nvPr>
        </p:nvSpPr>
        <p:spPr>
          <a:xfrm>
            <a:off x="2085720" y="500190"/>
            <a:ext cx="6555347" cy="5546047"/>
          </a:xfrm>
        </p:spPr>
        <p:txBody>
          <a:bodyPr vert="horz" lIns="91440" tIns="45720" rIns="91440" bIns="45720" rtlCol="0" anchor="ctr">
            <a:normAutofit/>
          </a:bodyPr>
          <a:lstStyle/>
          <a:p>
            <a:pPr marL="0" indent="0">
              <a:buNone/>
            </a:pPr>
            <a:r>
              <a:rPr lang="en-US" sz="2000" b="1" dirty="0"/>
              <a:t>4. </a:t>
            </a:r>
            <a:r>
              <a:rPr lang="en-US" sz="2800" b="1" dirty="0"/>
              <a:t>Program translation</a:t>
            </a:r>
            <a:endParaRPr lang="en-US" sz="2000" b="1" dirty="0"/>
          </a:p>
          <a:p>
            <a:pPr marL="0" indent="0">
              <a:buNone/>
            </a:pPr>
            <a:r>
              <a:rPr lang="en-US" sz="2000" dirty="0"/>
              <a:t>•</a:t>
            </a:r>
            <a:r>
              <a:rPr lang="en-US" sz="2000" b="1" dirty="0"/>
              <a:t> </a:t>
            </a:r>
            <a:r>
              <a:rPr lang="en-US" sz="2000" dirty="0"/>
              <a:t>Compiler as a translation from a high-level language to the machine level same technology can be applied to translate between different kinds of language.</a:t>
            </a:r>
            <a:endParaRPr lang="en-US" sz="2000" dirty="0">
              <a:cs typeface="Calibri"/>
            </a:endParaRPr>
          </a:p>
          <a:p>
            <a:pPr>
              <a:buFont typeface="Wingdings" panose="05000000000000000000" pitchFamily="2" charset="2"/>
              <a:buChar char="Ø"/>
            </a:pPr>
            <a:r>
              <a:rPr lang="en-US" sz="2000" b="1" dirty="0"/>
              <a:t> Binary Translation</a:t>
            </a:r>
            <a:endParaRPr lang="en-US" sz="2000" b="1" dirty="0">
              <a:cs typeface="Calibri"/>
            </a:endParaRPr>
          </a:p>
          <a:p>
            <a:pPr marL="0" indent="0">
              <a:buNone/>
            </a:pPr>
            <a:r>
              <a:rPr lang="en-US" sz="2000" dirty="0"/>
              <a:t>• Complier technology can be used to translate the binary code for one machine to that of another allowing a machine to run programs originally complied for another instruction set.</a:t>
            </a:r>
            <a:endParaRPr lang="en-US" sz="2000" dirty="0">
              <a:cs typeface="Calibri"/>
            </a:endParaRPr>
          </a:p>
          <a:p>
            <a:pPr marL="0" indent="0">
              <a:buNone/>
            </a:pPr>
            <a:r>
              <a:rPr lang="en-US" sz="2000" dirty="0"/>
              <a:t>• Binary translation technology has been used by various computer companies to increase the availability of software for their machine.</a:t>
            </a:r>
            <a:endParaRPr lang="en-US" sz="2000" dirty="0">
              <a:cs typeface="Calibri"/>
            </a:endParaRPr>
          </a:p>
          <a:p>
            <a:pPr marL="0" indent="0">
              <a:buNone/>
            </a:pPr>
            <a:r>
              <a:rPr lang="en-US" sz="2000" dirty="0"/>
              <a:t>• Binary translator have been developed to convert 8086 code into alpha and </a:t>
            </a:r>
            <a:r>
              <a:rPr lang="en-US" sz="2000" dirty="0" err="1"/>
              <a:t>sparc</a:t>
            </a:r>
            <a:r>
              <a:rPr lang="en-US" sz="2000" dirty="0"/>
              <a:t> code.</a:t>
            </a:r>
          </a:p>
          <a:p>
            <a:pPr marL="0" indent="0">
              <a:buNone/>
            </a:pPr>
            <a:r>
              <a:rPr lang="en-US" sz="2000" dirty="0"/>
              <a:t>• Binary translator can also used to provide backward compatibility.</a:t>
            </a:r>
            <a:endParaRPr lang="en-US" sz="2000" dirty="0">
              <a:cs typeface="Calibri"/>
            </a:endParaRPr>
          </a:p>
        </p:txBody>
      </p:sp>
    </p:spTree>
    <p:extLst>
      <p:ext uri="{BB962C8B-B14F-4D97-AF65-F5344CB8AC3E}">
        <p14:creationId xmlns:p14="http://schemas.microsoft.com/office/powerpoint/2010/main" val="134640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5875</Words>
  <Application>Microsoft Office PowerPoint</Application>
  <PresentationFormat>Widescreen</PresentationFormat>
  <Paragraphs>431</Paragraphs>
  <Slides>83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Arial Rounded MT Bold</vt:lpstr>
      <vt:lpstr>Calibri</vt:lpstr>
      <vt:lpstr>Calibri Light</vt:lpstr>
      <vt:lpstr>Consolas</vt:lpstr>
      <vt:lpstr>Muli</vt:lpstr>
      <vt:lpstr>Söhne</vt:lpstr>
      <vt:lpstr>system-ui</vt:lpstr>
      <vt:lpstr>Times New Roman</vt:lpstr>
      <vt:lpstr>Wingdings</vt:lpstr>
      <vt:lpstr>Office Theme</vt:lpstr>
      <vt:lpstr>Application of Compiler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Compiler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Input Buffering:</vt:lpstr>
      <vt:lpstr>Input Buffering:</vt:lpstr>
      <vt:lpstr>Input Buffering:</vt:lpstr>
      <vt:lpstr>Types:</vt:lpstr>
      <vt:lpstr>Types:</vt:lpstr>
      <vt:lpstr>Advantages:</vt:lpstr>
      <vt:lpstr>Disadvantages:</vt:lpstr>
      <vt:lpstr>Buffer Pairs:</vt:lpstr>
      <vt:lpstr>Buffer pairs helps in:</vt:lpstr>
      <vt:lpstr>Sentinels:</vt:lpstr>
      <vt:lpstr>Conclusion:</vt:lpstr>
      <vt:lpstr>PowerPoint Presentation</vt:lpstr>
      <vt:lpstr>Strings</vt:lpstr>
      <vt:lpstr>PowerPoint Presentation</vt:lpstr>
      <vt:lpstr>1. Prefix </vt:lpstr>
      <vt:lpstr>2. Suffix</vt:lpstr>
      <vt:lpstr>3. Substring</vt:lpstr>
      <vt:lpstr>4. Subsequence</vt:lpstr>
      <vt:lpstr>5. Concatenation </vt:lpstr>
      <vt:lpstr>2. Language</vt:lpstr>
      <vt:lpstr>Union</vt:lpstr>
      <vt:lpstr>Concatenation </vt:lpstr>
      <vt:lpstr>Kleene closure </vt:lpstr>
      <vt:lpstr>Positive Closure</vt:lpstr>
      <vt:lpstr>Regular Expression</vt:lpstr>
      <vt:lpstr>Writing 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kushalkush267@gmail.com</dc:creator>
  <cp:lastModifiedBy>kushalkush267@gmail.com</cp:lastModifiedBy>
  <cp:revision>3</cp:revision>
  <dcterms:created xsi:type="dcterms:W3CDTF">2024-01-04T08:03:56Z</dcterms:created>
  <dcterms:modified xsi:type="dcterms:W3CDTF">2024-01-13T06:18:24Z</dcterms:modified>
</cp:coreProperties>
</file>