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AD6996-524C-ACB1-3FD5-304C785B33BA}"/>
              </a:ext>
            </a:extLst>
          </p:cNvPr>
          <p:cNvSpPr>
            <a:spLocks noGrp="1"/>
          </p:cNvSpPr>
          <p:nvPr>
            <p:ph type="dt" sz="half" idx="10"/>
          </p:nvPr>
        </p:nvSpPr>
        <p:spPr/>
        <p:txBody>
          <a:bodyPr/>
          <a:lstStyle>
            <a:lvl1pPr>
              <a:defRPr/>
            </a:lvl1pPr>
          </a:lstStyle>
          <a:p>
            <a:pPr>
              <a:defRPr/>
            </a:pPr>
            <a:fld id="{F5AF399C-4715-49A3-AC0F-EA928112BD70}" type="datetimeFigureOut">
              <a:rPr lang="en-IN"/>
              <a:pPr>
                <a:defRPr/>
              </a:pPr>
              <a:t>26-12-2023</a:t>
            </a:fld>
            <a:endParaRPr lang="en-IN"/>
          </a:p>
        </p:txBody>
      </p:sp>
      <p:sp>
        <p:nvSpPr>
          <p:cNvPr id="5" name="Footer Placeholder 4">
            <a:extLst>
              <a:ext uri="{FF2B5EF4-FFF2-40B4-BE49-F238E27FC236}">
                <a16:creationId xmlns:a16="http://schemas.microsoft.com/office/drawing/2014/main" id="{05D28692-8377-6D2A-F241-6C28392EBE53}"/>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7F584F7D-F6F2-E98C-DC5E-EBAD646D013B}"/>
              </a:ext>
            </a:extLst>
          </p:cNvPr>
          <p:cNvSpPr>
            <a:spLocks noGrp="1"/>
          </p:cNvSpPr>
          <p:nvPr>
            <p:ph type="sldNum" sz="quarter" idx="12"/>
          </p:nvPr>
        </p:nvSpPr>
        <p:spPr/>
        <p:txBody>
          <a:bodyPr/>
          <a:lstStyle>
            <a:lvl1pPr>
              <a:defRPr/>
            </a:lvl1pPr>
          </a:lstStyle>
          <a:p>
            <a:fld id="{C07EEA6F-4C9C-4C06-9413-23DCBF7510B8}" type="slidenum">
              <a:rPr lang="en-IN" altLang="en-US"/>
              <a:pPr/>
              <a:t>‹#›</a:t>
            </a:fld>
            <a:endParaRPr lang="en-IN" altLang="en-US"/>
          </a:p>
        </p:txBody>
      </p:sp>
    </p:spTree>
    <p:extLst>
      <p:ext uri="{BB962C8B-B14F-4D97-AF65-F5344CB8AC3E}">
        <p14:creationId xmlns:p14="http://schemas.microsoft.com/office/powerpoint/2010/main" val="313517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368CA3-F405-ECAD-5243-5126608C34ED}"/>
              </a:ext>
            </a:extLst>
          </p:cNvPr>
          <p:cNvSpPr>
            <a:spLocks noGrp="1"/>
          </p:cNvSpPr>
          <p:nvPr>
            <p:ph type="dt" sz="half" idx="10"/>
          </p:nvPr>
        </p:nvSpPr>
        <p:spPr/>
        <p:txBody>
          <a:bodyPr/>
          <a:lstStyle>
            <a:lvl1pPr>
              <a:defRPr/>
            </a:lvl1pPr>
          </a:lstStyle>
          <a:p>
            <a:pPr>
              <a:defRPr/>
            </a:pPr>
            <a:fld id="{194E7E62-1DE6-42D5-A9E4-BB1641EF0EE7}" type="datetimeFigureOut">
              <a:rPr lang="en-IN"/>
              <a:pPr>
                <a:defRPr/>
              </a:pPr>
              <a:t>26-12-2023</a:t>
            </a:fld>
            <a:endParaRPr lang="en-IN"/>
          </a:p>
        </p:txBody>
      </p:sp>
      <p:sp>
        <p:nvSpPr>
          <p:cNvPr id="5" name="Footer Placeholder 4">
            <a:extLst>
              <a:ext uri="{FF2B5EF4-FFF2-40B4-BE49-F238E27FC236}">
                <a16:creationId xmlns:a16="http://schemas.microsoft.com/office/drawing/2014/main" id="{06D1CCE1-369E-373C-62A9-F5F656A384BE}"/>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BED9444A-3774-287D-3153-A53EB52974C0}"/>
              </a:ext>
            </a:extLst>
          </p:cNvPr>
          <p:cNvSpPr>
            <a:spLocks noGrp="1"/>
          </p:cNvSpPr>
          <p:nvPr>
            <p:ph type="sldNum" sz="quarter" idx="12"/>
          </p:nvPr>
        </p:nvSpPr>
        <p:spPr/>
        <p:txBody>
          <a:bodyPr/>
          <a:lstStyle>
            <a:lvl1pPr>
              <a:defRPr/>
            </a:lvl1pPr>
          </a:lstStyle>
          <a:p>
            <a:fld id="{702FE158-BC6C-4C46-BCB6-4239BDA940AC}" type="slidenum">
              <a:rPr lang="en-IN" altLang="en-US"/>
              <a:pPr/>
              <a:t>‹#›</a:t>
            </a:fld>
            <a:endParaRPr lang="en-IN" altLang="en-US"/>
          </a:p>
        </p:txBody>
      </p:sp>
    </p:spTree>
    <p:extLst>
      <p:ext uri="{BB962C8B-B14F-4D97-AF65-F5344CB8AC3E}">
        <p14:creationId xmlns:p14="http://schemas.microsoft.com/office/powerpoint/2010/main" val="296633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2A56B7-DF34-7585-BB05-143F9FE6FB4F}"/>
              </a:ext>
            </a:extLst>
          </p:cNvPr>
          <p:cNvSpPr>
            <a:spLocks noGrp="1"/>
          </p:cNvSpPr>
          <p:nvPr>
            <p:ph type="dt" sz="half" idx="10"/>
          </p:nvPr>
        </p:nvSpPr>
        <p:spPr/>
        <p:txBody>
          <a:bodyPr/>
          <a:lstStyle>
            <a:lvl1pPr>
              <a:defRPr/>
            </a:lvl1pPr>
          </a:lstStyle>
          <a:p>
            <a:pPr>
              <a:defRPr/>
            </a:pPr>
            <a:fld id="{E55AFA64-1988-48A3-B78A-FA8DEA927AE9}" type="datetimeFigureOut">
              <a:rPr lang="en-IN"/>
              <a:pPr>
                <a:defRPr/>
              </a:pPr>
              <a:t>26-12-2023</a:t>
            </a:fld>
            <a:endParaRPr lang="en-IN"/>
          </a:p>
        </p:txBody>
      </p:sp>
      <p:sp>
        <p:nvSpPr>
          <p:cNvPr id="5" name="Footer Placeholder 4">
            <a:extLst>
              <a:ext uri="{FF2B5EF4-FFF2-40B4-BE49-F238E27FC236}">
                <a16:creationId xmlns:a16="http://schemas.microsoft.com/office/drawing/2014/main" id="{9FD7E46E-1FA4-D7EE-0EA9-AD79139BE451}"/>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650AD6FC-F882-649D-B31D-20A44BF19710}"/>
              </a:ext>
            </a:extLst>
          </p:cNvPr>
          <p:cNvSpPr>
            <a:spLocks noGrp="1"/>
          </p:cNvSpPr>
          <p:nvPr>
            <p:ph type="sldNum" sz="quarter" idx="12"/>
          </p:nvPr>
        </p:nvSpPr>
        <p:spPr/>
        <p:txBody>
          <a:bodyPr/>
          <a:lstStyle>
            <a:lvl1pPr>
              <a:defRPr/>
            </a:lvl1pPr>
          </a:lstStyle>
          <a:p>
            <a:fld id="{02580EAB-C138-415E-995F-8B2FFA493F2D}" type="slidenum">
              <a:rPr lang="en-IN" altLang="en-US"/>
              <a:pPr/>
              <a:t>‹#›</a:t>
            </a:fld>
            <a:endParaRPr lang="en-IN" altLang="en-US"/>
          </a:p>
        </p:txBody>
      </p:sp>
    </p:spTree>
    <p:extLst>
      <p:ext uri="{BB962C8B-B14F-4D97-AF65-F5344CB8AC3E}">
        <p14:creationId xmlns:p14="http://schemas.microsoft.com/office/powerpoint/2010/main" val="248146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59F6BD-501C-869A-D5EC-C7BBA39CD83B}"/>
              </a:ext>
            </a:extLst>
          </p:cNvPr>
          <p:cNvSpPr>
            <a:spLocks noGrp="1"/>
          </p:cNvSpPr>
          <p:nvPr>
            <p:ph type="dt" sz="half" idx="10"/>
          </p:nvPr>
        </p:nvSpPr>
        <p:spPr/>
        <p:txBody>
          <a:bodyPr/>
          <a:lstStyle>
            <a:lvl1pPr>
              <a:defRPr/>
            </a:lvl1pPr>
          </a:lstStyle>
          <a:p>
            <a:pPr>
              <a:defRPr/>
            </a:pPr>
            <a:fld id="{1573D36B-AC08-4A1D-9156-6EC30C5B0E19}" type="datetimeFigureOut">
              <a:rPr lang="en-IN"/>
              <a:pPr>
                <a:defRPr/>
              </a:pPr>
              <a:t>26-12-2023</a:t>
            </a:fld>
            <a:endParaRPr lang="en-IN"/>
          </a:p>
        </p:txBody>
      </p:sp>
      <p:sp>
        <p:nvSpPr>
          <p:cNvPr id="5" name="Footer Placeholder 4">
            <a:extLst>
              <a:ext uri="{FF2B5EF4-FFF2-40B4-BE49-F238E27FC236}">
                <a16:creationId xmlns:a16="http://schemas.microsoft.com/office/drawing/2014/main" id="{F89DEAA2-20A1-9424-7D54-EDC9294754F4}"/>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8EE9B6EF-4187-3663-F4F4-A8BC78CA1262}"/>
              </a:ext>
            </a:extLst>
          </p:cNvPr>
          <p:cNvSpPr>
            <a:spLocks noGrp="1"/>
          </p:cNvSpPr>
          <p:nvPr>
            <p:ph type="sldNum" sz="quarter" idx="12"/>
          </p:nvPr>
        </p:nvSpPr>
        <p:spPr/>
        <p:txBody>
          <a:bodyPr/>
          <a:lstStyle>
            <a:lvl1pPr>
              <a:defRPr/>
            </a:lvl1pPr>
          </a:lstStyle>
          <a:p>
            <a:fld id="{7693E363-3898-4EFE-B4ED-041D964099F0}" type="slidenum">
              <a:rPr lang="en-IN" altLang="en-US"/>
              <a:pPr/>
              <a:t>‹#›</a:t>
            </a:fld>
            <a:endParaRPr lang="en-IN" altLang="en-US"/>
          </a:p>
        </p:txBody>
      </p:sp>
    </p:spTree>
    <p:extLst>
      <p:ext uri="{BB962C8B-B14F-4D97-AF65-F5344CB8AC3E}">
        <p14:creationId xmlns:p14="http://schemas.microsoft.com/office/powerpoint/2010/main" val="167457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2587AE-1C8C-DD01-4BBB-0A3049A1C5C0}"/>
              </a:ext>
            </a:extLst>
          </p:cNvPr>
          <p:cNvSpPr>
            <a:spLocks noGrp="1"/>
          </p:cNvSpPr>
          <p:nvPr>
            <p:ph type="dt" sz="half" idx="10"/>
          </p:nvPr>
        </p:nvSpPr>
        <p:spPr/>
        <p:txBody>
          <a:bodyPr/>
          <a:lstStyle>
            <a:lvl1pPr>
              <a:defRPr/>
            </a:lvl1pPr>
          </a:lstStyle>
          <a:p>
            <a:pPr>
              <a:defRPr/>
            </a:pPr>
            <a:fld id="{C48F52BF-7C02-4FD6-9DF2-06F396B944DD}" type="datetimeFigureOut">
              <a:rPr lang="en-IN"/>
              <a:pPr>
                <a:defRPr/>
              </a:pPr>
              <a:t>26-12-2023</a:t>
            </a:fld>
            <a:endParaRPr lang="en-IN"/>
          </a:p>
        </p:txBody>
      </p:sp>
      <p:sp>
        <p:nvSpPr>
          <p:cNvPr id="5" name="Footer Placeholder 4">
            <a:extLst>
              <a:ext uri="{FF2B5EF4-FFF2-40B4-BE49-F238E27FC236}">
                <a16:creationId xmlns:a16="http://schemas.microsoft.com/office/drawing/2014/main" id="{5D1FBC66-EC92-CD98-706D-F2DF53663088}"/>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59CDBF5A-DBE4-6B66-F362-953160F4AD19}"/>
              </a:ext>
            </a:extLst>
          </p:cNvPr>
          <p:cNvSpPr>
            <a:spLocks noGrp="1"/>
          </p:cNvSpPr>
          <p:nvPr>
            <p:ph type="sldNum" sz="quarter" idx="12"/>
          </p:nvPr>
        </p:nvSpPr>
        <p:spPr/>
        <p:txBody>
          <a:bodyPr/>
          <a:lstStyle>
            <a:lvl1pPr>
              <a:defRPr/>
            </a:lvl1pPr>
          </a:lstStyle>
          <a:p>
            <a:fld id="{79E8FDD7-DD99-4195-BA8A-5A7FF935D237}" type="slidenum">
              <a:rPr lang="en-IN" altLang="en-US"/>
              <a:pPr/>
              <a:t>‹#›</a:t>
            </a:fld>
            <a:endParaRPr lang="en-IN" altLang="en-US"/>
          </a:p>
        </p:txBody>
      </p:sp>
    </p:spTree>
    <p:extLst>
      <p:ext uri="{BB962C8B-B14F-4D97-AF65-F5344CB8AC3E}">
        <p14:creationId xmlns:p14="http://schemas.microsoft.com/office/powerpoint/2010/main" val="103909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56756D15-C580-4825-E764-A68ADCE8A5F0}"/>
              </a:ext>
            </a:extLst>
          </p:cNvPr>
          <p:cNvSpPr>
            <a:spLocks noGrp="1"/>
          </p:cNvSpPr>
          <p:nvPr>
            <p:ph type="dt" sz="half" idx="10"/>
          </p:nvPr>
        </p:nvSpPr>
        <p:spPr/>
        <p:txBody>
          <a:bodyPr/>
          <a:lstStyle>
            <a:lvl1pPr>
              <a:defRPr/>
            </a:lvl1pPr>
          </a:lstStyle>
          <a:p>
            <a:pPr>
              <a:defRPr/>
            </a:pPr>
            <a:fld id="{B5685B6C-D403-4C77-8BE5-AAEB32AAFF23}" type="datetimeFigureOut">
              <a:rPr lang="en-IN"/>
              <a:pPr>
                <a:defRPr/>
              </a:pPr>
              <a:t>26-12-2023</a:t>
            </a:fld>
            <a:endParaRPr lang="en-IN"/>
          </a:p>
        </p:txBody>
      </p:sp>
      <p:sp>
        <p:nvSpPr>
          <p:cNvPr id="6" name="Footer Placeholder 4">
            <a:extLst>
              <a:ext uri="{FF2B5EF4-FFF2-40B4-BE49-F238E27FC236}">
                <a16:creationId xmlns:a16="http://schemas.microsoft.com/office/drawing/2014/main" id="{F853113A-56A6-1426-F920-58C7D86ED052}"/>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921EFD66-029E-AE5E-8574-B83344C0CD0F}"/>
              </a:ext>
            </a:extLst>
          </p:cNvPr>
          <p:cNvSpPr>
            <a:spLocks noGrp="1"/>
          </p:cNvSpPr>
          <p:nvPr>
            <p:ph type="sldNum" sz="quarter" idx="12"/>
          </p:nvPr>
        </p:nvSpPr>
        <p:spPr/>
        <p:txBody>
          <a:bodyPr/>
          <a:lstStyle>
            <a:lvl1pPr>
              <a:defRPr/>
            </a:lvl1pPr>
          </a:lstStyle>
          <a:p>
            <a:fld id="{3308C0AD-5D4F-46BF-8B56-034AB933EA42}" type="slidenum">
              <a:rPr lang="en-IN" altLang="en-US"/>
              <a:pPr/>
              <a:t>‹#›</a:t>
            </a:fld>
            <a:endParaRPr lang="en-IN" altLang="en-US"/>
          </a:p>
        </p:txBody>
      </p:sp>
    </p:spTree>
    <p:extLst>
      <p:ext uri="{BB962C8B-B14F-4D97-AF65-F5344CB8AC3E}">
        <p14:creationId xmlns:p14="http://schemas.microsoft.com/office/powerpoint/2010/main" val="1588517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C29B695B-AB14-994E-F553-D4B7D3BDB8A9}"/>
              </a:ext>
            </a:extLst>
          </p:cNvPr>
          <p:cNvSpPr>
            <a:spLocks noGrp="1"/>
          </p:cNvSpPr>
          <p:nvPr>
            <p:ph type="dt" sz="half" idx="10"/>
          </p:nvPr>
        </p:nvSpPr>
        <p:spPr/>
        <p:txBody>
          <a:bodyPr/>
          <a:lstStyle>
            <a:lvl1pPr>
              <a:defRPr/>
            </a:lvl1pPr>
          </a:lstStyle>
          <a:p>
            <a:pPr>
              <a:defRPr/>
            </a:pPr>
            <a:fld id="{0D08C9D4-6BA1-409A-B5FC-0F3B2FA0DAEB}" type="datetimeFigureOut">
              <a:rPr lang="en-IN"/>
              <a:pPr>
                <a:defRPr/>
              </a:pPr>
              <a:t>26-12-2023</a:t>
            </a:fld>
            <a:endParaRPr lang="en-IN"/>
          </a:p>
        </p:txBody>
      </p:sp>
      <p:sp>
        <p:nvSpPr>
          <p:cNvPr id="8" name="Footer Placeholder 4">
            <a:extLst>
              <a:ext uri="{FF2B5EF4-FFF2-40B4-BE49-F238E27FC236}">
                <a16:creationId xmlns:a16="http://schemas.microsoft.com/office/drawing/2014/main" id="{AC01C8D4-5BDF-81B9-416E-A6CFDA733228}"/>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0A79133F-CCD7-3F21-E831-F7615F7715DA}"/>
              </a:ext>
            </a:extLst>
          </p:cNvPr>
          <p:cNvSpPr>
            <a:spLocks noGrp="1"/>
          </p:cNvSpPr>
          <p:nvPr>
            <p:ph type="sldNum" sz="quarter" idx="12"/>
          </p:nvPr>
        </p:nvSpPr>
        <p:spPr/>
        <p:txBody>
          <a:bodyPr/>
          <a:lstStyle>
            <a:lvl1pPr>
              <a:defRPr/>
            </a:lvl1pPr>
          </a:lstStyle>
          <a:p>
            <a:fld id="{7253CD8D-33B0-4A1F-9FED-0A5B663930EF}" type="slidenum">
              <a:rPr lang="en-IN" altLang="en-US"/>
              <a:pPr/>
              <a:t>‹#›</a:t>
            </a:fld>
            <a:endParaRPr lang="en-IN" altLang="en-US"/>
          </a:p>
        </p:txBody>
      </p:sp>
    </p:spTree>
    <p:extLst>
      <p:ext uri="{BB962C8B-B14F-4D97-AF65-F5344CB8AC3E}">
        <p14:creationId xmlns:p14="http://schemas.microsoft.com/office/powerpoint/2010/main" val="180169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D8A94335-148A-E43B-9EB1-4A96A1288F4B}"/>
              </a:ext>
            </a:extLst>
          </p:cNvPr>
          <p:cNvSpPr>
            <a:spLocks noGrp="1"/>
          </p:cNvSpPr>
          <p:nvPr>
            <p:ph type="dt" sz="half" idx="10"/>
          </p:nvPr>
        </p:nvSpPr>
        <p:spPr/>
        <p:txBody>
          <a:bodyPr/>
          <a:lstStyle>
            <a:lvl1pPr>
              <a:defRPr/>
            </a:lvl1pPr>
          </a:lstStyle>
          <a:p>
            <a:pPr>
              <a:defRPr/>
            </a:pPr>
            <a:fld id="{57ADE991-D386-423A-97AE-E8B50DBBF316}" type="datetimeFigureOut">
              <a:rPr lang="en-IN"/>
              <a:pPr>
                <a:defRPr/>
              </a:pPr>
              <a:t>26-12-2023</a:t>
            </a:fld>
            <a:endParaRPr lang="en-IN"/>
          </a:p>
        </p:txBody>
      </p:sp>
      <p:sp>
        <p:nvSpPr>
          <p:cNvPr id="4" name="Footer Placeholder 4">
            <a:extLst>
              <a:ext uri="{FF2B5EF4-FFF2-40B4-BE49-F238E27FC236}">
                <a16:creationId xmlns:a16="http://schemas.microsoft.com/office/drawing/2014/main" id="{A93AC9CF-AE95-40E2-E399-0CC87B0F1E90}"/>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BFEC3EDE-3F3A-B938-A420-776DCA5551E6}"/>
              </a:ext>
            </a:extLst>
          </p:cNvPr>
          <p:cNvSpPr>
            <a:spLocks noGrp="1"/>
          </p:cNvSpPr>
          <p:nvPr>
            <p:ph type="sldNum" sz="quarter" idx="12"/>
          </p:nvPr>
        </p:nvSpPr>
        <p:spPr/>
        <p:txBody>
          <a:bodyPr/>
          <a:lstStyle>
            <a:lvl1pPr>
              <a:defRPr/>
            </a:lvl1pPr>
          </a:lstStyle>
          <a:p>
            <a:fld id="{850DFFAB-C98C-46FD-9B57-4FF29C07F4B9}" type="slidenum">
              <a:rPr lang="en-IN" altLang="en-US"/>
              <a:pPr/>
              <a:t>‹#›</a:t>
            </a:fld>
            <a:endParaRPr lang="en-IN" altLang="en-US"/>
          </a:p>
        </p:txBody>
      </p:sp>
    </p:spTree>
    <p:extLst>
      <p:ext uri="{BB962C8B-B14F-4D97-AF65-F5344CB8AC3E}">
        <p14:creationId xmlns:p14="http://schemas.microsoft.com/office/powerpoint/2010/main" val="2948008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4418BFC-61CC-A91D-DBA9-17B2DE8FE74B}"/>
              </a:ext>
            </a:extLst>
          </p:cNvPr>
          <p:cNvSpPr>
            <a:spLocks noGrp="1"/>
          </p:cNvSpPr>
          <p:nvPr>
            <p:ph type="dt" sz="half" idx="10"/>
          </p:nvPr>
        </p:nvSpPr>
        <p:spPr/>
        <p:txBody>
          <a:bodyPr/>
          <a:lstStyle>
            <a:lvl1pPr>
              <a:defRPr/>
            </a:lvl1pPr>
          </a:lstStyle>
          <a:p>
            <a:pPr>
              <a:defRPr/>
            </a:pPr>
            <a:fld id="{611E381C-3315-4735-B35A-72037FDCBFFF}" type="datetimeFigureOut">
              <a:rPr lang="en-IN"/>
              <a:pPr>
                <a:defRPr/>
              </a:pPr>
              <a:t>26-12-2023</a:t>
            </a:fld>
            <a:endParaRPr lang="en-IN"/>
          </a:p>
        </p:txBody>
      </p:sp>
      <p:sp>
        <p:nvSpPr>
          <p:cNvPr id="3" name="Footer Placeholder 4">
            <a:extLst>
              <a:ext uri="{FF2B5EF4-FFF2-40B4-BE49-F238E27FC236}">
                <a16:creationId xmlns:a16="http://schemas.microsoft.com/office/drawing/2014/main" id="{A1478B12-0DE6-3951-9E9D-22D0CF6E307D}"/>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A8643838-1014-EAEB-4264-5646B6B0E435}"/>
              </a:ext>
            </a:extLst>
          </p:cNvPr>
          <p:cNvSpPr>
            <a:spLocks noGrp="1"/>
          </p:cNvSpPr>
          <p:nvPr>
            <p:ph type="sldNum" sz="quarter" idx="12"/>
          </p:nvPr>
        </p:nvSpPr>
        <p:spPr/>
        <p:txBody>
          <a:bodyPr/>
          <a:lstStyle>
            <a:lvl1pPr>
              <a:defRPr/>
            </a:lvl1pPr>
          </a:lstStyle>
          <a:p>
            <a:fld id="{8DB992A0-363F-4C4C-A29C-591BFD162290}" type="slidenum">
              <a:rPr lang="en-IN" altLang="en-US"/>
              <a:pPr/>
              <a:t>‹#›</a:t>
            </a:fld>
            <a:endParaRPr lang="en-IN" altLang="en-US"/>
          </a:p>
        </p:txBody>
      </p:sp>
    </p:spTree>
    <p:extLst>
      <p:ext uri="{BB962C8B-B14F-4D97-AF65-F5344CB8AC3E}">
        <p14:creationId xmlns:p14="http://schemas.microsoft.com/office/powerpoint/2010/main" val="252777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CF5B695-6C6D-392A-BE8B-F519496C32FC}"/>
              </a:ext>
            </a:extLst>
          </p:cNvPr>
          <p:cNvSpPr>
            <a:spLocks noGrp="1"/>
          </p:cNvSpPr>
          <p:nvPr>
            <p:ph type="dt" sz="half" idx="10"/>
          </p:nvPr>
        </p:nvSpPr>
        <p:spPr/>
        <p:txBody>
          <a:bodyPr/>
          <a:lstStyle>
            <a:lvl1pPr>
              <a:defRPr/>
            </a:lvl1pPr>
          </a:lstStyle>
          <a:p>
            <a:pPr>
              <a:defRPr/>
            </a:pPr>
            <a:fld id="{00E608D5-65B4-4B69-91DA-6382C88FF20C}" type="datetimeFigureOut">
              <a:rPr lang="en-IN"/>
              <a:pPr>
                <a:defRPr/>
              </a:pPr>
              <a:t>26-12-2023</a:t>
            </a:fld>
            <a:endParaRPr lang="en-IN"/>
          </a:p>
        </p:txBody>
      </p:sp>
      <p:sp>
        <p:nvSpPr>
          <p:cNvPr id="6" name="Footer Placeholder 4">
            <a:extLst>
              <a:ext uri="{FF2B5EF4-FFF2-40B4-BE49-F238E27FC236}">
                <a16:creationId xmlns:a16="http://schemas.microsoft.com/office/drawing/2014/main" id="{090ABF00-2DCF-6577-5801-4F1F32C684F2}"/>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BFE185C4-175E-000E-71AA-E7A60437B36C}"/>
              </a:ext>
            </a:extLst>
          </p:cNvPr>
          <p:cNvSpPr>
            <a:spLocks noGrp="1"/>
          </p:cNvSpPr>
          <p:nvPr>
            <p:ph type="sldNum" sz="quarter" idx="12"/>
          </p:nvPr>
        </p:nvSpPr>
        <p:spPr/>
        <p:txBody>
          <a:bodyPr/>
          <a:lstStyle>
            <a:lvl1pPr>
              <a:defRPr/>
            </a:lvl1pPr>
          </a:lstStyle>
          <a:p>
            <a:fld id="{5F979B78-E2AC-4D3B-BA17-A5516A8A9F80}" type="slidenum">
              <a:rPr lang="en-IN" altLang="en-US"/>
              <a:pPr/>
              <a:t>‹#›</a:t>
            </a:fld>
            <a:endParaRPr lang="en-IN" altLang="en-US"/>
          </a:p>
        </p:txBody>
      </p:sp>
    </p:spTree>
    <p:extLst>
      <p:ext uri="{BB962C8B-B14F-4D97-AF65-F5344CB8AC3E}">
        <p14:creationId xmlns:p14="http://schemas.microsoft.com/office/powerpoint/2010/main" val="388678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8F3904CF-2A6E-02E0-6FBC-0DE22FFA56A3}"/>
              </a:ext>
            </a:extLst>
          </p:cNvPr>
          <p:cNvSpPr>
            <a:spLocks noGrp="1"/>
          </p:cNvSpPr>
          <p:nvPr>
            <p:ph type="dt" sz="half" idx="10"/>
          </p:nvPr>
        </p:nvSpPr>
        <p:spPr/>
        <p:txBody>
          <a:bodyPr/>
          <a:lstStyle>
            <a:lvl1pPr>
              <a:defRPr/>
            </a:lvl1pPr>
          </a:lstStyle>
          <a:p>
            <a:pPr>
              <a:defRPr/>
            </a:pPr>
            <a:fld id="{EA9955D0-50A6-4857-99E8-BC1B00E2991A}" type="datetimeFigureOut">
              <a:rPr lang="en-IN"/>
              <a:pPr>
                <a:defRPr/>
              </a:pPr>
              <a:t>26-12-2023</a:t>
            </a:fld>
            <a:endParaRPr lang="en-IN"/>
          </a:p>
        </p:txBody>
      </p:sp>
      <p:sp>
        <p:nvSpPr>
          <p:cNvPr id="6" name="Footer Placeholder 4">
            <a:extLst>
              <a:ext uri="{FF2B5EF4-FFF2-40B4-BE49-F238E27FC236}">
                <a16:creationId xmlns:a16="http://schemas.microsoft.com/office/drawing/2014/main" id="{E06D38E7-7403-3222-063C-63A259B5840C}"/>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510C79C9-F939-FBA6-AF91-3324DE2680F2}"/>
              </a:ext>
            </a:extLst>
          </p:cNvPr>
          <p:cNvSpPr>
            <a:spLocks noGrp="1"/>
          </p:cNvSpPr>
          <p:nvPr>
            <p:ph type="sldNum" sz="quarter" idx="12"/>
          </p:nvPr>
        </p:nvSpPr>
        <p:spPr/>
        <p:txBody>
          <a:bodyPr/>
          <a:lstStyle>
            <a:lvl1pPr>
              <a:defRPr/>
            </a:lvl1pPr>
          </a:lstStyle>
          <a:p>
            <a:fld id="{D12EF01D-94BB-4803-8A7C-C82F8148CEF9}" type="slidenum">
              <a:rPr lang="en-IN" altLang="en-US"/>
              <a:pPr/>
              <a:t>‹#›</a:t>
            </a:fld>
            <a:endParaRPr lang="en-IN" altLang="en-US"/>
          </a:p>
        </p:txBody>
      </p:sp>
    </p:spTree>
    <p:extLst>
      <p:ext uri="{BB962C8B-B14F-4D97-AF65-F5344CB8AC3E}">
        <p14:creationId xmlns:p14="http://schemas.microsoft.com/office/powerpoint/2010/main" val="373837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F34067B-74AE-CB11-9B3F-AEAF7D0829E9}"/>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E023C68B-8576-B5D7-2909-A3C5F3045170}"/>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A5120385-81C9-6F65-D1F1-403D91172B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BA74410F-EE20-4EF6-BB32-4A5D18CD8986}" type="datetimeFigureOut">
              <a:rPr lang="en-IN"/>
              <a:pPr>
                <a:defRPr/>
              </a:pPr>
              <a:t>26-12-2023</a:t>
            </a:fld>
            <a:endParaRPr lang="en-IN"/>
          </a:p>
        </p:txBody>
      </p:sp>
      <p:sp>
        <p:nvSpPr>
          <p:cNvPr id="5" name="Footer Placeholder 4">
            <a:extLst>
              <a:ext uri="{FF2B5EF4-FFF2-40B4-BE49-F238E27FC236}">
                <a16:creationId xmlns:a16="http://schemas.microsoft.com/office/drawing/2014/main" id="{951790FB-1096-8EEC-3921-F4B92F4A3D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IN"/>
          </a:p>
        </p:txBody>
      </p:sp>
      <p:sp>
        <p:nvSpPr>
          <p:cNvPr id="6" name="Slide Number Placeholder 5">
            <a:extLst>
              <a:ext uri="{FF2B5EF4-FFF2-40B4-BE49-F238E27FC236}">
                <a16:creationId xmlns:a16="http://schemas.microsoft.com/office/drawing/2014/main" id="{64CA26B9-A136-7533-02E4-6711412586C9}"/>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4008FE44-BB64-4775-8DDF-E336942AE6B7}"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hyperlink" Target="https://ipindia.gov.in/writereaddata/Portal/IPORule/1_56_1_1_59_1_tmr_rules_2002_1_.pdf" TargetMode="External" /><Relationship Id="rId2" Type="http://schemas.openxmlformats.org/officeDocument/2006/relationships/hyperlink" Target="https://ipindia.gov.in/writereaddata/Portal/IPOAct/1_43_1_trade-marks-act.pdf"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FC7E5107-71AC-AD72-B300-CE46B39FEFA5}"/>
              </a:ext>
            </a:extLst>
          </p:cNvPr>
          <p:cNvSpPr>
            <a:spLocks noGrp="1"/>
          </p:cNvSpPr>
          <p:nvPr>
            <p:ph type="ctrTitle"/>
          </p:nvPr>
        </p:nvSpPr>
        <p:spPr>
          <a:xfrm>
            <a:off x="4373563" y="2125663"/>
            <a:ext cx="2884487" cy="684212"/>
          </a:xfrm>
        </p:spPr>
        <p:txBody>
          <a:bodyPr/>
          <a:lstStyle/>
          <a:p>
            <a:pPr eaLnBrk="1" hangingPunct="1"/>
            <a:r>
              <a:rPr lang="en-IN" altLang="en-US" sz="4000">
                <a:latin typeface="Times New Roman" panose="02020603050405020304" pitchFamily="18" charset="0"/>
                <a:cs typeface="Times New Roman" panose="02020603050405020304" pitchFamily="18" charset="0"/>
              </a:rPr>
              <a:t>Module 4</a:t>
            </a:r>
          </a:p>
        </p:txBody>
      </p:sp>
      <p:sp>
        <p:nvSpPr>
          <p:cNvPr id="2051" name="object 5">
            <a:extLst>
              <a:ext uri="{FF2B5EF4-FFF2-40B4-BE49-F238E27FC236}">
                <a16:creationId xmlns:a16="http://schemas.microsoft.com/office/drawing/2014/main" id="{BA63A815-CA0E-B667-D3AF-D452E8F32692}"/>
              </a:ext>
            </a:extLst>
          </p:cNvPr>
          <p:cNvSpPr>
            <a:spLocks noGrp="1"/>
          </p:cNvSpPr>
          <p:nvPr>
            <p:ph type="subTitle" idx="1"/>
          </p:nvPr>
        </p:nvSpPr>
        <p:spPr>
          <a:xfrm>
            <a:off x="1508125" y="2976563"/>
            <a:ext cx="9144000" cy="2387600"/>
          </a:xfrm>
        </p:spPr>
        <p:txBody>
          <a:bodyPr lIns="0" tIns="0" rIns="0" bIns="0">
            <a:spAutoFit/>
          </a:bodyPr>
          <a:lstStyle/>
          <a:p>
            <a:pPr marL="38100" algn="l" eaLnBrk="1" hangingPunct="1">
              <a:lnSpc>
                <a:spcPct val="200000"/>
              </a:lnSpc>
            </a:pPr>
            <a:r>
              <a:rPr lang="en-IN" altLang="en-US" sz="1600" b="1">
                <a:latin typeface="Times New Roman" panose="02020603050405020304" pitchFamily="18" charset="0"/>
                <a:cs typeface="Times New Roman" panose="02020603050405020304" pitchFamily="18" charset="0"/>
              </a:rPr>
              <a:t>Trademarks: Eligibility Criteria. Who Can Apply for a Trademark. Acts and Laws. Designation of Trademark Symbols. Classification of Trademarks. Registration of a Trademark is Not Compulsory. Validity of Trademark. Types of Trademark Registered in India. Trademark Registry. Process for Trademarks Registration. Prior Art Search. Famous Case Law: Coca-Cola Company vs. Bisleri International Pvt. Ltd. </a:t>
            </a:r>
            <a:endParaRPr lang="en-US" altLang="en-US" sz="16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3ABCAED-C661-1444-C566-9F69AED5E56A}"/>
              </a:ext>
            </a:extLst>
          </p:cNvPr>
          <p:cNvSpPr>
            <a:spLocks noGrp="1"/>
          </p:cNvSpPr>
          <p:nvPr>
            <p:ph type="title"/>
          </p:nvPr>
        </p:nvSpPr>
        <p:spPr>
          <a:xfrm>
            <a:off x="838200" y="365125"/>
            <a:ext cx="10515600" cy="508000"/>
          </a:xfrm>
        </p:spPr>
        <p:txBody>
          <a:bodyPr/>
          <a:lstStyle/>
          <a:p>
            <a:pPr eaLnBrk="1" hangingPunct="1"/>
            <a:r>
              <a:rPr lang="en-US" altLang="en-US" sz="3600" b="1"/>
              <a:t>Types of Trademark Registered in India</a:t>
            </a:r>
            <a:br>
              <a:rPr lang="en-IN" altLang="en-US" sz="3600" b="1"/>
            </a:br>
            <a:endParaRPr lang="en-IN" altLang="en-US" sz="3600"/>
          </a:p>
        </p:txBody>
      </p:sp>
      <p:sp>
        <p:nvSpPr>
          <p:cNvPr id="11267" name="Content Placeholder 2">
            <a:extLst>
              <a:ext uri="{FF2B5EF4-FFF2-40B4-BE49-F238E27FC236}">
                <a16:creationId xmlns:a16="http://schemas.microsoft.com/office/drawing/2014/main" id="{8D06B5B7-4526-EF00-D5C8-7C9B60B0F49D}"/>
              </a:ext>
            </a:extLst>
          </p:cNvPr>
          <p:cNvSpPr>
            <a:spLocks noGrp="1"/>
          </p:cNvSpPr>
          <p:nvPr>
            <p:ph idx="1"/>
          </p:nvPr>
        </p:nvSpPr>
        <p:spPr>
          <a:xfrm>
            <a:off x="838200" y="873125"/>
            <a:ext cx="10515600" cy="4351338"/>
          </a:xfrm>
        </p:spPr>
        <p:txBody>
          <a:bodyPr/>
          <a:lstStyle/>
          <a:p>
            <a:pPr eaLnBrk="1" hangingPunct="1"/>
            <a:r>
              <a:rPr lang="en-US" altLang="en-US"/>
              <a:t>Trademark can be a word that must be able to speak, spell and remember. </a:t>
            </a:r>
          </a:p>
          <a:p>
            <a:pPr eaLnBrk="1" hangingPunct="1"/>
            <a:r>
              <a:rPr lang="en-US" altLang="en-US"/>
              <a:t>One should choose the Trademark like invented word, created words, and unique geographical name.</a:t>
            </a:r>
          </a:p>
          <a:p>
            <a:pPr eaLnBrk="1" hangingPunct="1"/>
            <a:r>
              <a:rPr lang="en-US" altLang="en-US"/>
              <a:t>One should refrain from Trademarks like common geographical name, common personal name and the praising words which describe the quality of goods, such as best, perfect, super, etc.</a:t>
            </a:r>
          </a:p>
          <a:p>
            <a:pPr eaLnBrk="1" hangingPunct="1"/>
            <a:r>
              <a:rPr lang="en-US" altLang="en-US"/>
              <a:t>It is suggested to conduct a market survey to ensure if a similar mark is used in the market.</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F91D9CC6-F8E9-C5F2-CBD8-293776E952D2}"/>
              </a:ext>
            </a:extLst>
          </p:cNvPr>
          <p:cNvSpPr>
            <a:spLocks noGrp="1"/>
          </p:cNvSpPr>
          <p:nvPr>
            <p:ph type="title"/>
          </p:nvPr>
        </p:nvSpPr>
        <p:spPr>
          <a:xfrm>
            <a:off x="838200" y="365125"/>
            <a:ext cx="10515600" cy="458788"/>
          </a:xfrm>
        </p:spPr>
        <p:txBody>
          <a:bodyPr/>
          <a:lstStyle/>
          <a:p>
            <a:pPr eaLnBrk="1" hangingPunct="1"/>
            <a:r>
              <a:rPr lang="en-US" altLang="en-US" sz="3200" b="1"/>
              <a:t>Following are some examples of the registerable Trademarks:</a:t>
            </a:r>
            <a:endParaRPr lang="en-IN" altLang="en-US" sz="3200" b="1"/>
          </a:p>
        </p:txBody>
      </p:sp>
      <p:sp>
        <p:nvSpPr>
          <p:cNvPr id="3" name="Content Placeholder 2">
            <a:extLst>
              <a:ext uri="{FF2B5EF4-FFF2-40B4-BE49-F238E27FC236}">
                <a16:creationId xmlns:a16="http://schemas.microsoft.com/office/drawing/2014/main" id="{424BB927-9936-3AA5-0745-9ABA8F8F3D9E}"/>
              </a:ext>
            </a:extLst>
          </p:cNvPr>
          <p:cNvSpPr>
            <a:spLocks noGrp="1"/>
          </p:cNvSpPr>
          <p:nvPr>
            <p:ph idx="1"/>
          </p:nvPr>
        </p:nvSpPr>
        <p:spPr>
          <a:xfrm>
            <a:off x="838200" y="993775"/>
            <a:ext cx="10515600" cy="4351338"/>
          </a:xfrm>
        </p:spPr>
        <p:txBody>
          <a:bodyPr/>
          <a:lstStyle/>
          <a:p>
            <a:pPr algn="just" eaLnBrk="1" hangingPunct="1">
              <a:defRPr/>
            </a:pPr>
            <a:r>
              <a:rPr lang="en-US" dirty="0"/>
              <a:t>Any name including personal or surname of the applicant or predecessor in business or the signature of the person e.g. the Trademark </a:t>
            </a:r>
            <a:r>
              <a:rPr lang="en-US" b="1" dirty="0"/>
              <a:t>‘BAJAJ’ is named after industrialist Mr. Jamnalal Bajaj.</a:t>
            </a:r>
            <a:endParaRPr lang="en-IN" b="1" dirty="0"/>
          </a:p>
          <a:p>
            <a:pPr algn="just" eaLnBrk="1" hangingPunct="1">
              <a:defRPr/>
            </a:pPr>
            <a:r>
              <a:rPr lang="en-US" dirty="0"/>
              <a:t>A word having no relevance to the product/services e.g. Trademark ‘</a:t>
            </a:r>
            <a:r>
              <a:rPr lang="en-US" b="1" dirty="0"/>
              <a:t>INDIA GATE</a:t>
            </a:r>
            <a:r>
              <a:rPr lang="en-US" dirty="0"/>
              <a:t>‘ is being used for food grains and allied products.</a:t>
            </a:r>
          </a:p>
          <a:p>
            <a:pPr algn="just" eaLnBrk="1" hangingPunct="1">
              <a:defRPr/>
            </a:pPr>
            <a:r>
              <a:rPr lang="en-US" dirty="0"/>
              <a:t>Letters or numerals or any combination thereof e.g. ‘</a:t>
            </a:r>
            <a:r>
              <a:rPr lang="en-US" b="1" dirty="0"/>
              <a:t>YAHOO</a:t>
            </a:r>
            <a:r>
              <a:rPr lang="en-US" dirty="0"/>
              <a:t>’ is the abbreviation of the phrase “Yet Another Hierarchical Officious Oracle” It has now become a worldwide famous Trademark.</a:t>
            </a:r>
            <a:endParaRPr lang="en-IN" dirty="0"/>
          </a:p>
          <a:p>
            <a:pPr algn="just" eaLnBrk="1" hangingPunct="1">
              <a:defRPr/>
            </a:pPr>
            <a:endParaRPr lang="en-IN" dirty="0"/>
          </a:p>
          <a:p>
            <a:pPr marL="0" indent="0" algn="just" eaLnBrk="1" hangingPunct="1">
              <a:buFont typeface="Arial" panose="020B0604020202020204" pitchFamily="34" charset="0"/>
              <a:buNone/>
              <a:defRPr/>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94FD758-4578-1019-AA94-4836E4FCF27F}"/>
              </a:ext>
            </a:extLst>
          </p:cNvPr>
          <p:cNvSpPr>
            <a:spLocks noGrp="1"/>
          </p:cNvSpPr>
          <p:nvPr>
            <p:ph type="title"/>
          </p:nvPr>
        </p:nvSpPr>
        <p:spPr>
          <a:xfrm>
            <a:off x="838200" y="365125"/>
            <a:ext cx="10515600" cy="442913"/>
          </a:xfrm>
        </p:spPr>
        <p:txBody>
          <a:bodyPr/>
          <a:lstStyle/>
          <a:p>
            <a:pPr eaLnBrk="1" hangingPunct="1"/>
            <a:r>
              <a:rPr lang="en-US" altLang="en-US" sz="3600" b="1"/>
              <a:t>Some of the famous examples of Trademarks.</a:t>
            </a:r>
            <a:endParaRPr lang="en-IN" altLang="en-US" sz="3600" b="1"/>
          </a:p>
        </p:txBody>
      </p:sp>
      <p:graphicFrame>
        <p:nvGraphicFramePr>
          <p:cNvPr id="5" name="Content Placeholder 4">
            <a:extLst>
              <a:ext uri="{FF2B5EF4-FFF2-40B4-BE49-F238E27FC236}">
                <a16:creationId xmlns:a16="http://schemas.microsoft.com/office/drawing/2014/main" id="{C9A75553-AA58-D466-266C-E56C190E0DD5}"/>
              </a:ext>
            </a:extLst>
          </p:cNvPr>
          <p:cNvGraphicFramePr>
            <a:graphicFrameLocks noGrp="1"/>
          </p:cNvGraphicFramePr>
          <p:nvPr>
            <p:ph idx="1"/>
          </p:nvPr>
        </p:nvGraphicFramePr>
        <p:xfrm>
          <a:off x="1301750" y="1301750"/>
          <a:ext cx="9472613" cy="3235325"/>
        </p:xfrm>
        <a:graphic>
          <a:graphicData uri="http://schemas.openxmlformats.org/drawingml/2006/table">
            <a:tbl>
              <a:tblPr/>
              <a:tblGrid>
                <a:gridCol w="1076325">
                  <a:extLst>
                    <a:ext uri="{9D8B030D-6E8A-4147-A177-3AD203B41FA5}">
                      <a16:colId xmlns:a16="http://schemas.microsoft.com/office/drawing/2014/main" val="3240493398"/>
                    </a:ext>
                  </a:extLst>
                </a:gridCol>
                <a:gridCol w="3108325">
                  <a:extLst>
                    <a:ext uri="{9D8B030D-6E8A-4147-A177-3AD203B41FA5}">
                      <a16:colId xmlns:a16="http://schemas.microsoft.com/office/drawing/2014/main" val="2325267250"/>
                    </a:ext>
                  </a:extLst>
                </a:gridCol>
                <a:gridCol w="2614613">
                  <a:extLst>
                    <a:ext uri="{9D8B030D-6E8A-4147-A177-3AD203B41FA5}">
                      <a16:colId xmlns:a16="http://schemas.microsoft.com/office/drawing/2014/main" val="2346656543"/>
                    </a:ext>
                  </a:extLst>
                </a:gridCol>
                <a:gridCol w="2673350">
                  <a:extLst>
                    <a:ext uri="{9D8B030D-6E8A-4147-A177-3AD203B41FA5}">
                      <a16:colId xmlns:a16="http://schemas.microsoft.com/office/drawing/2014/main" val="2440274802"/>
                    </a:ext>
                  </a:extLst>
                </a:gridCol>
              </a:tblGrid>
              <a:tr h="336550">
                <a:tc>
                  <a:txBody>
                    <a:bodyPr/>
                    <a:lstStyle>
                      <a:lvl1pPr marL="381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38100" marR="0" lvl="0" indent="0" algn="l" defTabSz="914400" rtl="0" eaLnBrk="1" fontAlgn="base" latinLnBrk="0" hangingPunct="1">
                        <a:lnSpc>
                          <a:spcPct val="100000"/>
                        </a:lnSpc>
                        <a:spcBef>
                          <a:spcPts val="10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S. No.</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6193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261938" marR="0" lvl="0" indent="0" algn="l" defTabSz="914400" rtl="0" eaLnBrk="1" fontAlgn="base" latinLnBrk="0" hangingPunct="1">
                        <a:lnSpc>
                          <a:spcPct val="100000"/>
                        </a:lnSpc>
                        <a:spcBef>
                          <a:spcPts val="10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Type of the Mark</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428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242888" marR="0" lvl="0" indent="0" algn="l" defTabSz="914400" rtl="0" eaLnBrk="1" fontAlgn="base" latinLnBrk="0" hangingPunct="1">
                        <a:lnSpc>
                          <a:spcPct val="100000"/>
                        </a:lnSpc>
                        <a:spcBef>
                          <a:spcPts val="10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Mark</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1112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11125" marR="0" lvl="0" indent="0" algn="l" defTabSz="914400" rtl="0" eaLnBrk="1" fontAlgn="base" latinLnBrk="0" hangingPunct="1">
                        <a:lnSpc>
                          <a:spcPct val="100000"/>
                        </a:lnSpc>
                        <a:spcBef>
                          <a:spcPts val="10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Company/Firm</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211890059"/>
                  </a:ext>
                </a:extLst>
              </a:tr>
              <a:tr h="336550">
                <a:tc>
                  <a:txBody>
                    <a:bodyPr/>
                    <a:lstStyle>
                      <a:lvl1pPr marL="13335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3350" marR="0" lvl="0" indent="0" algn="ctr" defTabSz="914400" rtl="0" eaLnBrk="1" fontAlgn="base" latinLnBrk="0" hangingPunct="1">
                        <a:lnSpc>
                          <a:spcPct val="100000"/>
                        </a:lnSpc>
                        <a:spcBef>
                          <a:spcPts val="263"/>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1.</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263"/>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Distinctive General Word</a:t>
                      </a:r>
                      <a:endParaRPr kumimoji="0" lang="en-IN"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marL="2016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201613" marR="0" lvl="0" indent="0" algn="l" defTabSz="914400" rtl="0" eaLnBrk="1" fontAlgn="base" latinLnBrk="0" hangingPunct="1">
                        <a:lnSpc>
                          <a:spcPct val="100000"/>
                        </a:lnSpc>
                        <a:spcBef>
                          <a:spcPts val="263"/>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‘Apple’</a:t>
                      </a:r>
                      <a:endParaRPr kumimoji="0" lang="en-IN"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263"/>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IT Company</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686654292"/>
                  </a:ext>
                </a:extLst>
              </a:tr>
              <a:tr h="336550">
                <a:tc>
                  <a:txBody>
                    <a:bodyPr/>
                    <a:lstStyle>
                      <a:lvl1pPr marL="13335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3350" marR="0" lvl="0" indent="0" algn="ctr" defTabSz="914400" rtl="0" eaLnBrk="1" fontAlgn="base" latinLnBrk="0" hangingPunct="1">
                        <a:lnSpc>
                          <a:spcPct val="100000"/>
                        </a:lnSpc>
                        <a:spcBef>
                          <a:spcPts val="15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2.</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15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Fanciful Designation</a:t>
                      </a:r>
                      <a:endParaRPr kumimoji="0" lang="en-IN"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marL="18573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85738" marR="0" lvl="0" indent="0" algn="l" defTabSz="914400" rtl="0" eaLnBrk="1" fontAlgn="base" latinLnBrk="0" hangingPunct="1">
                        <a:lnSpc>
                          <a:spcPct val="100000"/>
                        </a:lnSpc>
                        <a:spcBef>
                          <a:spcPts val="15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‘Kodak’</a:t>
                      </a:r>
                      <a:endParaRPr kumimoji="0" lang="en-IN"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15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Photograph Film</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409447982"/>
                  </a:ext>
                </a:extLst>
              </a:tr>
              <a:tr h="414338">
                <a:tc>
                  <a:txBody>
                    <a:bodyPr/>
                    <a:lstStyle>
                      <a:lvl1pPr marL="13335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3350" marR="0" lvl="0" indent="0" algn="ctr" defTabSz="914400" rtl="0" eaLnBrk="1" fontAlgn="base" latinLnBrk="0" hangingPunct="1">
                        <a:lnSpc>
                          <a:spcPct val="100000"/>
                        </a:lnSpc>
                        <a:spcBef>
                          <a:spcPts val="65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3.</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75"/>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Distinctive Personal Names</a:t>
                      </a:r>
                      <a:endParaRPr kumimoji="0" lang="en-IN"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marL="23653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236538" marR="0" lvl="0" indent="0" algn="l" defTabSz="914400" rtl="0" eaLnBrk="1" fontAlgn="base" latinLnBrk="0" hangingPunct="1">
                        <a:lnSpc>
                          <a:spcPct val="100000"/>
                        </a:lnSpc>
                        <a:spcBef>
                          <a:spcPts val="65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‘Ford’</a:t>
                      </a:r>
                      <a:endParaRPr kumimoji="0" lang="en-IN"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65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Automotive</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749533474"/>
                  </a:ext>
                </a:extLst>
              </a:tr>
              <a:tr h="436563">
                <a:tc>
                  <a:txBody>
                    <a:bodyPr/>
                    <a:lstStyle>
                      <a:lvl1pPr marL="13335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3350" marR="0" lvl="0" indent="0" algn="ctr" defTabSz="914400" rtl="0" eaLnBrk="1" fontAlgn="base" latinLnBrk="0" hangingPunct="1">
                        <a:lnSpc>
                          <a:spcPct val="100000"/>
                        </a:lnSpc>
                        <a:spcBef>
                          <a:spcPts val="65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4.</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65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Device</a:t>
                      </a:r>
                      <a:endParaRPr kumimoji="0" lang="en-IN"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marL="16986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69863" marR="0" lvl="0" indent="0" algn="l" defTabSz="914400" rtl="0" eaLnBrk="1" fontAlgn="base" latinLnBrk="0" hangingPunct="1">
                        <a:lnSpc>
                          <a:spcPct val="100000"/>
                        </a:lnSpc>
                        <a:spcBef>
                          <a:spcPts val="65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‘Udhaar’</a:t>
                      </a:r>
                      <a:endParaRPr kumimoji="0" lang="en-IN"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75"/>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Financial Technology</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015390418"/>
                  </a:ext>
                </a:extLst>
              </a:tr>
              <a:tr h="336550">
                <a:tc>
                  <a:txBody>
                    <a:bodyPr/>
                    <a:lstStyle>
                      <a:lvl1pPr marL="13335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3350" marR="0" lvl="0" indent="0" algn="ctr" defTabSz="914400" rtl="0" eaLnBrk="1" fontAlgn="base" latinLnBrk="0" hangingPunct="1">
                        <a:lnSpc>
                          <a:spcPct val="100000"/>
                        </a:lnSpc>
                        <a:spcBef>
                          <a:spcPts val="25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5.</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25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Number</a:t>
                      </a:r>
                      <a:endParaRPr kumimoji="0" lang="en-IN"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marL="2286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228600" marR="0" lvl="0" indent="0" algn="l" defTabSz="914400" rtl="0" eaLnBrk="1" fontAlgn="base" latinLnBrk="0" hangingPunct="1">
                        <a:lnSpc>
                          <a:spcPct val="100000"/>
                        </a:lnSpc>
                        <a:spcBef>
                          <a:spcPts val="25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‘4711’</a:t>
                      </a:r>
                      <a:endParaRPr kumimoji="0" lang="en-IN"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25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Perfume</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722458307"/>
                  </a:ext>
                </a:extLst>
              </a:tr>
              <a:tr h="363538">
                <a:tc>
                  <a:txBody>
                    <a:bodyPr/>
                    <a:lstStyle>
                      <a:lvl1pPr marL="13335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3350" marR="0" lvl="0" indent="0" algn="ctr" defTabSz="914400" rtl="0" eaLnBrk="1" fontAlgn="base" latinLnBrk="0" hangingPunct="1">
                        <a:lnSpc>
                          <a:spcPct val="100000"/>
                        </a:lnSpc>
                        <a:spcBef>
                          <a:spcPts val="65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6.</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65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Picture</a:t>
                      </a:r>
                      <a:endParaRPr kumimoji="0" lang="en-IN"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marL="15875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58750" marR="0" lvl="0" indent="0" algn="l" defTabSz="914400" rtl="0" eaLnBrk="1" fontAlgn="base" latinLnBrk="0" hangingPunct="1">
                        <a:lnSpc>
                          <a:spcPct val="100000"/>
                        </a:lnSpc>
                        <a:spcBef>
                          <a:spcPts val="65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Allegator</a:t>
                      </a:r>
                      <a:endParaRPr kumimoji="0" lang="en-IN"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75"/>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Knitwear Manufacturing</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129521399"/>
                  </a:ext>
                </a:extLst>
              </a:tr>
              <a:tr h="674688">
                <a:tc>
                  <a:txBody>
                    <a:bodyPr/>
                    <a:lstStyle>
                      <a:lvl1pPr marL="13335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3350" marR="0" lvl="0" indent="0" algn="ctr" defTabSz="914400" rtl="0" eaLnBrk="1" fontAlgn="base" latinLnBrk="0" hangingPunct="1">
                        <a:lnSpc>
                          <a:spcPct val="100000"/>
                        </a:lnSpc>
                        <a:spcBef>
                          <a:spcPts val="65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7.</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65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Slogan</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63513" indent="-285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63513" marR="0" lvl="0" indent="-28575" algn="l" defTabSz="914400" rtl="0" eaLnBrk="1" fontAlgn="base" latinLnBrk="0" hangingPunct="1">
                        <a:lnSpc>
                          <a:spcPct val="100000"/>
                        </a:lnSpc>
                        <a:spcBef>
                          <a:spcPts val="75"/>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Drink it to believe it</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65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Soft Drinks</a:t>
                      </a:r>
                      <a:endParaRPr kumimoji="0" lang="en-IN" altLang="en-US" sz="24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2276829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2B6394A-A879-0E46-CE78-E58DCE1FBDDF}"/>
              </a:ext>
            </a:extLst>
          </p:cNvPr>
          <p:cNvSpPr>
            <a:spLocks noGrp="1"/>
          </p:cNvSpPr>
          <p:nvPr>
            <p:ph type="title"/>
          </p:nvPr>
        </p:nvSpPr>
        <p:spPr>
          <a:xfrm>
            <a:off x="731838" y="463550"/>
            <a:ext cx="10515600" cy="450850"/>
          </a:xfrm>
        </p:spPr>
        <p:txBody>
          <a:bodyPr/>
          <a:lstStyle/>
          <a:p>
            <a:pPr eaLnBrk="1" hangingPunct="1"/>
            <a:r>
              <a:rPr lang="en-US" altLang="en-US" sz="3200" b="1"/>
              <a:t>Trademark Registry</a:t>
            </a:r>
            <a:br>
              <a:rPr lang="en-IN" altLang="en-US" sz="3200" b="1"/>
            </a:br>
            <a:endParaRPr lang="en-IN" altLang="en-US" sz="3200"/>
          </a:p>
        </p:txBody>
      </p:sp>
      <p:sp>
        <p:nvSpPr>
          <p:cNvPr id="14339" name="Content Placeholder 2">
            <a:extLst>
              <a:ext uri="{FF2B5EF4-FFF2-40B4-BE49-F238E27FC236}">
                <a16:creationId xmlns:a16="http://schemas.microsoft.com/office/drawing/2014/main" id="{E177C7E7-B0F4-4FAC-6D05-F5BA684D2126}"/>
              </a:ext>
            </a:extLst>
          </p:cNvPr>
          <p:cNvSpPr>
            <a:spLocks noGrp="1"/>
          </p:cNvSpPr>
          <p:nvPr>
            <p:ph idx="1"/>
          </p:nvPr>
        </p:nvSpPr>
        <p:spPr>
          <a:xfrm>
            <a:off x="657225" y="688975"/>
            <a:ext cx="10515600" cy="4351338"/>
          </a:xfrm>
        </p:spPr>
        <p:txBody>
          <a:bodyPr/>
          <a:lstStyle/>
          <a:p>
            <a:pPr algn="just" eaLnBrk="1" hangingPunct="1"/>
            <a:r>
              <a:rPr lang="en-US" altLang="en-US" sz="2000"/>
              <a:t>In India, the operations of Trademarks are carried out from five cities i.e. Delhi, Mumbai, Ahmadabad, Kolkata, and Chennai. Each city has been assigned a bunch of states (Refer Table below). The businesses located in a particular state can only use the services of the assigned Trademark Registration Office. In the case of foreign applicants, jurisdiction is based on the location of the office of the applicant‘s agent or attorney.</a:t>
            </a:r>
          </a:p>
          <a:p>
            <a:pPr algn="just" eaLnBrk="1" hangingPunct="1"/>
            <a:r>
              <a:rPr lang="en-US" altLang="en-US" sz="2000" b="1"/>
              <a:t>Territorial jurisdiction of Trademark registration offices.</a:t>
            </a:r>
            <a:endParaRPr lang="en-IN" altLang="en-US" sz="2000" b="1"/>
          </a:p>
          <a:p>
            <a:pPr algn="just" eaLnBrk="1" hangingPunct="1"/>
            <a:endParaRPr lang="en-IN" altLang="en-US" sz="2000"/>
          </a:p>
        </p:txBody>
      </p:sp>
      <p:graphicFrame>
        <p:nvGraphicFramePr>
          <p:cNvPr id="4" name="Table 3">
            <a:extLst>
              <a:ext uri="{FF2B5EF4-FFF2-40B4-BE49-F238E27FC236}">
                <a16:creationId xmlns:a16="http://schemas.microsoft.com/office/drawing/2014/main" id="{F5700C84-086B-1754-5FB4-76A54E28473A}"/>
              </a:ext>
            </a:extLst>
          </p:cNvPr>
          <p:cNvGraphicFramePr>
            <a:graphicFrameLocks noGrp="1"/>
          </p:cNvGraphicFramePr>
          <p:nvPr/>
        </p:nvGraphicFramePr>
        <p:xfrm>
          <a:off x="1787525" y="2719388"/>
          <a:ext cx="8567738" cy="3302000"/>
        </p:xfrm>
        <a:graphic>
          <a:graphicData uri="http://schemas.openxmlformats.org/drawingml/2006/table">
            <a:tbl>
              <a:tblPr/>
              <a:tblGrid>
                <a:gridCol w="928688">
                  <a:extLst>
                    <a:ext uri="{9D8B030D-6E8A-4147-A177-3AD203B41FA5}">
                      <a16:colId xmlns:a16="http://schemas.microsoft.com/office/drawing/2014/main" val="2369615219"/>
                    </a:ext>
                  </a:extLst>
                </a:gridCol>
                <a:gridCol w="2236787">
                  <a:extLst>
                    <a:ext uri="{9D8B030D-6E8A-4147-A177-3AD203B41FA5}">
                      <a16:colId xmlns:a16="http://schemas.microsoft.com/office/drawing/2014/main" val="3075457992"/>
                    </a:ext>
                  </a:extLst>
                </a:gridCol>
                <a:gridCol w="5402263">
                  <a:extLst>
                    <a:ext uri="{9D8B030D-6E8A-4147-A177-3AD203B41FA5}">
                      <a16:colId xmlns:a16="http://schemas.microsoft.com/office/drawing/2014/main" val="3061329995"/>
                    </a:ext>
                  </a:extLst>
                </a:gridCol>
              </a:tblGrid>
              <a:tr h="257175">
                <a:tc>
                  <a:txBody>
                    <a:bodyPr/>
                    <a:lstStyle>
                      <a:lvl1pPr marL="4445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44450" marR="0" lvl="0" indent="0" algn="l" defTabSz="914400" rtl="0" eaLnBrk="1" fontAlgn="base" latinLnBrk="0" hangingPunct="1">
                        <a:lnSpc>
                          <a:spcPct val="100000"/>
                        </a:lnSpc>
                        <a:spcBef>
                          <a:spcPts val="300"/>
                        </a:spcBef>
                        <a:spcAft>
                          <a:spcPct val="0"/>
                        </a:spcAft>
                        <a:buClrTx/>
                        <a:buSzTx/>
                        <a:buFontTx/>
                        <a:buNone/>
                        <a:tabLst/>
                      </a:pPr>
                      <a:r>
                        <a:rPr kumimoji="0" lang="en-US" altLang="en-US" sz="1400" b="1" i="0" u="none" strike="noStrike" cap="none" normalizeH="0" baseline="0">
                          <a:ln>
                            <a:noFill/>
                          </a:ln>
                          <a:solidFill>
                            <a:srgbClr val="FFFFFF"/>
                          </a:solidFill>
                          <a:effectLst/>
                          <a:latin typeface="Calibri" panose="020F0502020204030204" pitchFamily="34" charset="0"/>
                        </a:rPr>
                        <a:t>S. No.</a:t>
                      </a:r>
                      <a:endParaRPr kumimoji="0" lang="en-IN"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300"/>
                        </a:spcBef>
                        <a:spcAft>
                          <a:spcPct val="0"/>
                        </a:spcAft>
                        <a:buClrTx/>
                        <a:buSzTx/>
                        <a:buFontTx/>
                        <a:buNone/>
                        <a:tabLst/>
                      </a:pPr>
                      <a:r>
                        <a:rPr kumimoji="0" lang="en-US" altLang="en-US" sz="1400" b="1" i="0" u="none" strike="noStrike" cap="none" normalizeH="0" baseline="0">
                          <a:ln>
                            <a:noFill/>
                          </a:ln>
                          <a:solidFill>
                            <a:srgbClr val="FFFFFF"/>
                          </a:solidFill>
                          <a:effectLst/>
                          <a:latin typeface="Calibri" panose="020F0502020204030204" pitchFamily="34" charset="0"/>
                        </a:rPr>
                        <a:t>Office Location</a:t>
                      </a:r>
                      <a:endParaRPr kumimoji="0" lang="en-IN"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0302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030288" marR="0" lvl="0" indent="0" algn="ctr" defTabSz="914400" rtl="0" eaLnBrk="1" fontAlgn="base" latinLnBrk="0" hangingPunct="1">
                        <a:lnSpc>
                          <a:spcPct val="100000"/>
                        </a:lnSpc>
                        <a:spcBef>
                          <a:spcPts val="300"/>
                        </a:spcBef>
                        <a:spcAft>
                          <a:spcPct val="0"/>
                        </a:spcAft>
                        <a:buClrTx/>
                        <a:buSzTx/>
                        <a:buFontTx/>
                        <a:buNone/>
                        <a:tabLst/>
                      </a:pPr>
                      <a:r>
                        <a:rPr kumimoji="0" lang="en-US" altLang="en-US" sz="1400" b="1" i="0" u="none" strike="noStrike" cap="none" normalizeH="0" baseline="0">
                          <a:ln>
                            <a:noFill/>
                          </a:ln>
                          <a:solidFill>
                            <a:srgbClr val="FFFFFF"/>
                          </a:solidFill>
                          <a:effectLst/>
                          <a:latin typeface="Calibri" panose="020F0502020204030204" pitchFamily="34" charset="0"/>
                        </a:rPr>
                        <a:t>States</a:t>
                      </a:r>
                      <a:endParaRPr kumimoji="0" lang="en-IN"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444644836"/>
                  </a:ext>
                </a:extLst>
              </a:tr>
              <a:tr h="425450">
                <a:tc>
                  <a:txBody>
                    <a:bodyPr/>
                    <a:lstStyle>
                      <a:lvl1pPr marL="1397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9700" marR="0" lvl="0" indent="0" algn="ctr" defTabSz="914400" rtl="0" eaLnBrk="1" fontAlgn="base" latinLnBrk="0" hangingPunct="1">
                        <a:lnSpc>
                          <a:spcPct val="100000"/>
                        </a:lnSpc>
                        <a:spcBef>
                          <a:spcPts val="850"/>
                        </a:spcBef>
                        <a:spcAft>
                          <a:spcPct val="0"/>
                        </a:spcAft>
                        <a:buClrTx/>
                        <a:buSzTx/>
                        <a:buFontTx/>
                        <a:buNone/>
                        <a:tabLst/>
                      </a:pPr>
                      <a:r>
                        <a:rPr kumimoji="0" lang="en-US" altLang="en-US" sz="1400" b="1" i="0" u="none" strike="noStrike" cap="none" normalizeH="0" baseline="0">
                          <a:ln>
                            <a:noFill/>
                          </a:ln>
                          <a:solidFill>
                            <a:srgbClr val="FFFFFF"/>
                          </a:solidFill>
                          <a:effectLst/>
                          <a:latin typeface="Calibri" panose="020F0502020204030204" pitchFamily="34" charset="0"/>
                        </a:rPr>
                        <a:t>1.</a:t>
                      </a:r>
                      <a:endParaRPr kumimoji="0" lang="en-IN"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85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panose="020F0502020204030204" pitchFamily="34" charset="0"/>
                        </a:rPr>
                        <a:t>Mumbai</a:t>
                      </a:r>
                      <a:endParaRPr kumimoji="0" lang="en-IN"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275"/>
                        </a:spcBef>
                        <a:spcAft>
                          <a:spcPct val="0"/>
                        </a:spcAft>
                        <a:buClrTx/>
                        <a:buSzTx/>
                        <a:buFontTx/>
                        <a:buNone/>
                        <a:tabLst/>
                      </a:pPr>
                      <a:r>
                        <a:rPr kumimoji="0" lang="en-US" altLang="en-US" sz="1400" b="1" i="0" u="none" strike="noStrike" cap="none" normalizeH="0" baseline="0">
                          <a:ln>
                            <a:noFill/>
                          </a:ln>
                          <a:solidFill>
                            <a:srgbClr val="FFFFFF"/>
                          </a:solidFill>
                          <a:effectLst/>
                          <a:latin typeface="Calibri" panose="020F0502020204030204" pitchFamily="34" charset="0"/>
                        </a:rPr>
                        <a:t>Maharashtra, Madhya Pradesh, Chhattisgarh and Goa.</a:t>
                      </a:r>
                      <a:endParaRPr kumimoji="0" lang="en-IN"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8835535"/>
                  </a:ext>
                </a:extLst>
              </a:tr>
              <a:tr h="492125">
                <a:tc>
                  <a:txBody>
                    <a:bodyPr/>
                    <a:lstStyle>
                      <a:lvl1pPr marL="1397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39700" marR="0" lvl="0" indent="0" algn="ctr" defTabSz="914400" rtl="0" eaLnBrk="1" fontAlgn="base" latinLnBrk="0" hangingPunct="1">
                        <a:lnSpc>
                          <a:spcPct val="100000"/>
                        </a:lnSpc>
                        <a:spcBef>
                          <a:spcPts val="838"/>
                        </a:spcBef>
                        <a:spcAft>
                          <a:spcPct val="0"/>
                        </a:spcAft>
                        <a:buClrTx/>
                        <a:buSzTx/>
                        <a:buFontTx/>
                        <a:buNone/>
                        <a:tabLst/>
                      </a:pPr>
                      <a:r>
                        <a:rPr kumimoji="0" lang="en-US" altLang="en-US" sz="1400" b="1" i="0" u="none" strike="noStrike" cap="none" normalizeH="0" baseline="0">
                          <a:ln>
                            <a:noFill/>
                          </a:ln>
                          <a:solidFill>
                            <a:srgbClr val="FFFFFF"/>
                          </a:solidFill>
                          <a:effectLst/>
                          <a:latin typeface="Calibri" panose="020F0502020204030204" pitchFamily="34" charset="0"/>
                        </a:rPr>
                        <a:t>2.</a:t>
                      </a:r>
                      <a:endParaRPr kumimoji="0" lang="en-IN"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838"/>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panose="020F0502020204030204" pitchFamily="34" charset="0"/>
                        </a:rPr>
                        <a:t>Ahmedabad</a:t>
                      </a:r>
                      <a:endParaRPr kumimoji="0" lang="en-IN"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263"/>
                        </a:spcBef>
                        <a:spcAft>
                          <a:spcPct val="0"/>
                        </a:spcAft>
                        <a:buClrTx/>
                        <a:buSzTx/>
                        <a:buFontTx/>
                        <a:buNone/>
                        <a:tabLst/>
                      </a:pPr>
                      <a:r>
                        <a:rPr kumimoji="0" lang="en-US" altLang="en-US" sz="1400" b="1" i="0" u="none" strike="noStrike" cap="none" normalizeH="0" baseline="0">
                          <a:ln>
                            <a:noFill/>
                          </a:ln>
                          <a:solidFill>
                            <a:srgbClr val="FFFFFF"/>
                          </a:solidFill>
                          <a:effectLst/>
                          <a:latin typeface="Calibri" panose="020F0502020204030204" pitchFamily="34" charset="0"/>
                        </a:rPr>
                        <a:t>Gujarat and Rajasthan and Union Territories of Daman, Diu, Dadra and Nagar Haveli.</a:t>
                      </a:r>
                      <a:endParaRPr kumimoji="0" lang="en-IN"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960806115"/>
                  </a:ext>
                </a:extLst>
              </a:tr>
              <a:tr h="93027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 </a:t>
                      </a:r>
                      <a:endParaRPr kumimoji="0" lang="en-IN" altLang="en-US" sz="1800" b="1" i="0" u="none" strike="noStrike" cap="none" normalizeH="0" baseline="0">
                        <a:ln>
                          <a:noFill/>
                        </a:ln>
                        <a:solidFill>
                          <a:srgbClr val="FFFFFF"/>
                        </a:solidFill>
                        <a:effectLst/>
                        <a:latin typeface="Calibri" panose="020F0502020204030204" pitchFamily="34" charset="0"/>
                      </a:endParaRPr>
                    </a:p>
                    <a:p>
                      <a:pPr marL="0" marR="0" lvl="0" indent="0" algn="l" defTabSz="914400" rtl="0" eaLnBrk="1" fontAlgn="base" latinLnBrk="0" hangingPunct="1">
                        <a:lnSpc>
                          <a:spcPct val="100000"/>
                        </a:lnSpc>
                        <a:spcBef>
                          <a:spcPts val="38"/>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 </a:t>
                      </a:r>
                      <a:endParaRPr kumimoji="0" lang="en-IN" altLang="en-US" sz="1800" b="1" i="0" u="none" strike="noStrike" cap="none" normalizeH="0" baseline="0">
                        <a:ln>
                          <a:noFill/>
                        </a:ln>
                        <a:solidFill>
                          <a:srgbClr val="FFFFFF"/>
                        </a:solidFill>
                        <a:effectLst/>
                        <a:latin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Calibri" panose="020F0502020204030204" pitchFamily="34" charset="0"/>
                        </a:rPr>
                        <a:t>3.</a:t>
                      </a:r>
                      <a:endParaRPr kumimoji="0" lang="en-IN"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 </a:t>
                      </a:r>
                      <a:endParaRPr kumimoji="0" lang="en-IN" altLang="en-US" sz="1800" b="0" i="0" u="none" strike="noStrike" cap="none" normalizeH="0" baseline="0">
                        <a:ln>
                          <a:noFill/>
                        </a:ln>
                        <a:solidFill>
                          <a:srgbClr val="000000"/>
                        </a:solidFill>
                        <a:effectLst/>
                        <a:latin typeface="Calibri" panose="020F0502020204030204" pitchFamily="34" charset="0"/>
                      </a:endParaRPr>
                    </a:p>
                    <a:p>
                      <a:pPr marL="0" marR="0" lvl="0" indent="0" algn="l" defTabSz="914400" rtl="0" eaLnBrk="1" fontAlgn="base" latinLnBrk="0" hangingPunct="1">
                        <a:lnSpc>
                          <a:spcPct val="100000"/>
                        </a:lnSpc>
                        <a:spcBef>
                          <a:spcPts val="38"/>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 </a:t>
                      </a:r>
                      <a:endParaRPr kumimoji="0" lang="en-IN" altLang="en-US" sz="1800" b="0" i="0" u="none" strike="noStrike" cap="none" normalizeH="0" baseline="0">
                        <a:ln>
                          <a:noFill/>
                        </a:ln>
                        <a:solidFill>
                          <a:srgbClr val="000000"/>
                        </a:solidFill>
                        <a:effectLst/>
                        <a:latin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panose="020F0502020204030204" pitchFamily="34" charset="0"/>
                        </a:rPr>
                        <a:t>Kolkata</a:t>
                      </a:r>
                      <a:endParaRPr kumimoji="0" lang="en-IN"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263"/>
                        </a:spcBef>
                        <a:spcAft>
                          <a:spcPct val="0"/>
                        </a:spcAft>
                        <a:buClrTx/>
                        <a:buSzTx/>
                        <a:buFontTx/>
                        <a:buNone/>
                        <a:tabLst/>
                      </a:pPr>
                      <a:r>
                        <a:rPr kumimoji="0" lang="en-US" altLang="en-US" sz="1400" b="1" i="0" u="none" strike="noStrike" cap="none" normalizeH="0" baseline="0">
                          <a:ln>
                            <a:noFill/>
                          </a:ln>
                          <a:solidFill>
                            <a:srgbClr val="FFFFFF"/>
                          </a:solidFill>
                          <a:effectLst/>
                          <a:latin typeface="Calibri" panose="020F0502020204030204" pitchFamily="34" charset="0"/>
                        </a:rPr>
                        <a:t>Arunachal Pradesh, Assam, Bihar, Orissa, West Bengal, Manipur, Mizoram, Meghalaya, Sikkim, Tripura, Jharkhand and Union Territories of Nagaland, Andaman &amp; Nicobar Islands.</a:t>
                      </a:r>
                      <a:endParaRPr kumimoji="0" lang="en-IN"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530935638"/>
                  </a:ext>
                </a:extLst>
              </a:tr>
              <a:tr h="598488">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38"/>
                        </a:spcBef>
                        <a:spcAft>
                          <a:spcPct val="0"/>
                        </a:spcAft>
                        <a:buClrTx/>
                        <a:buSzTx/>
                        <a:buFontTx/>
                        <a:buNone/>
                        <a:tabLst/>
                      </a:pPr>
                      <a:r>
                        <a:rPr kumimoji="0" lang="en-US" altLang="en-US" sz="2000" b="1" i="0" u="none" strike="noStrike" cap="none" normalizeH="0" baseline="0">
                          <a:ln>
                            <a:noFill/>
                          </a:ln>
                          <a:solidFill>
                            <a:srgbClr val="FFFFFF"/>
                          </a:solidFill>
                          <a:effectLst/>
                          <a:latin typeface="Calibri" panose="020F0502020204030204" pitchFamily="34" charset="0"/>
                        </a:rPr>
                        <a:t> </a:t>
                      </a:r>
                      <a:endParaRPr kumimoji="0" lang="en-IN" altLang="en-US" sz="1800" b="1" i="0" u="none" strike="noStrike" cap="none" normalizeH="0" baseline="0">
                        <a:ln>
                          <a:noFill/>
                        </a:ln>
                        <a:solidFill>
                          <a:srgbClr val="FFFFFF"/>
                        </a:solidFill>
                        <a:effectLst/>
                        <a:latin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Calibri" panose="020F0502020204030204" pitchFamily="34" charset="0"/>
                        </a:rPr>
                        <a:t>4.</a:t>
                      </a:r>
                      <a:endParaRPr kumimoji="0" lang="en-IN"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38"/>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rPr>
                        <a:t> </a:t>
                      </a:r>
                      <a:endParaRPr kumimoji="0" lang="en-IN" altLang="en-US" sz="1800" b="0" i="0" u="none" strike="noStrike" cap="none" normalizeH="0" baseline="0">
                        <a:ln>
                          <a:noFill/>
                        </a:ln>
                        <a:solidFill>
                          <a:srgbClr val="000000"/>
                        </a:solidFill>
                        <a:effectLst/>
                        <a:latin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panose="020F0502020204030204" pitchFamily="34" charset="0"/>
                        </a:rPr>
                        <a:t>New Delhi</a:t>
                      </a:r>
                      <a:endParaRPr kumimoji="0" lang="en-IN"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275"/>
                        </a:spcBef>
                        <a:spcAft>
                          <a:spcPct val="0"/>
                        </a:spcAft>
                        <a:buClrTx/>
                        <a:buSzTx/>
                        <a:buFontTx/>
                        <a:buNone/>
                        <a:tabLst/>
                      </a:pPr>
                      <a:r>
                        <a:rPr kumimoji="0" lang="en-US" altLang="en-US" sz="1400" b="1" i="0" u="none" strike="noStrike" cap="none" normalizeH="0" baseline="0">
                          <a:ln>
                            <a:noFill/>
                          </a:ln>
                          <a:solidFill>
                            <a:srgbClr val="FFFFFF"/>
                          </a:solidFill>
                          <a:effectLst/>
                          <a:latin typeface="Calibri" panose="020F0502020204030204" pitchFamily="34" charset="0"/>
                        </a:rPr>
                        <a:t>Jammu &amp; Kashmir, Punjab, Haryana, Uttar Pradesh, Himachal Pradesh, Uttarakhand, Delhi and Union Territory of Chandigarh.</a:t>
                      </a:r>
                      <a:endParaRPr kumimoji="0" lang="en-IN"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438929883"/>
                  </a:ext>
                </a:extLst>
              </a:tr>
              <a:tr h="598488">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38"/>
                        </a:spcBef>
                        <a:spcAft>
                          <a:spcPct val="0"/>
                        </a:spcAft>
                        <a:buClrTx/>
                        <a:buSzTx/>
                        <a:buFontTx/>
                        <a:buNone/>
                        <a:tabLst/>
                      </a:pPr>
                      <a:r>
                        <a:rPr kumimoji="0" lang="en-US" altLang="en-US" sz="2000" b="1" i="0" u="none" strike="noStrike" cap="none" normalizeH="0" baseline="0">
                          <a:ln>
                            <a:noFill/>
                          </a:ln>
                          <a:solidFill>
                            <a:srgbClr val="FFFFFF"/>
                          </a:solidFill>
                          <a:effectLst/>
                          <a:latin typeface="Calibri" panose="020F0502020204030204" pitchFamily="34" charset="0"/>
                        </a:rPr>
                        <a:t> </a:t>
                      </a:r>
                      <a:endParaRPr kumimoji="0" lang="en-IN" altLang="en-US" sz="1800" b="1" i="0" u="none" strike="noStrike" cap="none" normalizeH="0" baseline="0">
                        <a:ln>
                          <a:noFill/>
                        </a:ln>
                        <a:solidFill>
                          <a:srgbClr val="FFFFFF"/>
                        </a:solidFill>
                        <a:effectLst/>
                        <a:latin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Calibri" panose="020F0502020204030204" pitchFamily="34" charset="0"/>
                        </a:rPr>
                        <a:t>5.</a:t>
                      </a:r>
                      <a:endParaRPr kumimoji="0" lang="en-IN"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38"/>
                        </a:spcBef>
                        <a:spcAft>
                          <a:spcPct val="0"/>
                        </a:spcAft>
                        <a:buClrTx/>
                        <a:buSzTx/>
                        <a:buFontTx/>
                        <a:buNone/>
                        <a:tabLst/>
                      </a:pPr>
                      <a:r>
                        <a:rPr kumimoji="0" lang="en-US" altLang="en-US" sz="2000" b="1" i="0" u="none" strike="noStrike" cap="none" normalizeH="0" baseline="0">
                          <a:ln>
                            <a:noFill/>
                          </a:ln>
                          <a:solidFill>
                            <a:srgbClr val="FFFFFF"/>
                          </a:solidFill>
                          <a:effectLst/>
                          <a:latin typeface="Calibri" panose="020F0502020204030204" pitchFamily="34" charset="0"/>
                        </a:rPr>
                        <a:t> </a:t>
                      </a:r>
                      <a:endParaRPr kumimoji="0" lang="en-IN" altLang="en-US" sz="1800" b="1" i="0" u="none" strike="noStrike" cap="none" normalizeH="0" baseline="0">
                        <a:ln>
                          <a:noFill/>
                        </a:ln>
                        <a:solidFill>
                          <a:srgbClr val="FFFFFF"/>
                        </a:solidFill>
                        <a:effectLst/>
                        <a:latin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Calibri" panose="020F0502020204030204" pitchFamily="34" charset="0"/>
                        </a:rPr>
                        <a:t>Chennai</a:t>
                      </a:r>
                      <a:endParaRPr kumimoji="0" lang="en-IN"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66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66675" marR="0" lvl="0" indent="0" algn="l" defTabSz="914400" rtl="0" eaLnBrk="1" fontAlgn="base" latinLnBrk="0" hangingPunct="1">
                        <a:lnSpc>
                          <a:spcPct val="100000"/>
                        </a:lnSpc>
                        <a:spcBef>
                          <a:spcPts val="263"/>
                        </a:spcBef>
                        <a:spcAft>
                          <a:spcPct val="0"/>
                        </a:spcAft>
                        <a:buClrTx/>
                        <a:buSzTx/>
                        <a:buFontTx/>
                        <a:buNone/>
                        <a:tabLst/>
                      </a:pPr>
                      <a:r>
                        <a:rPr kumimoji="0" lang="en-US" altLang="en-US" sz="1400" b="1" i="0" u="none" strike="noStrike" cap="none" normalizeH="0" baseline="0">
                          <a:ln>
                            <a:noFill/>
                          </a:ln>
                          <a:solidFill>
                            <a:srgbClr val="FFFFFF"/>
                          </a:solidFill>
                          <a:effectLst/>
                          <a:latin typeface="Calibri" panose="020F0502020204030204" pitchFamily="34" charset="0"/>
                        </a:rPr>
                        <a:t>Andhra Pradesh, Telangana, Kerala, Tamilnadu, Karnataka and Union Territories of Pondicherry and Lakshadweep Island.</a:t>
                      </a:r>
                      <a:endParaRPr kumimoji="0" lang="en-IN"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69037362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76A0F8F6-DE2E-9DB6-D78A-6705B19EC2BD}"/>
              </a:ext>
            </a:extLst>
          </p:cNvPr>
          <p:cNvSpPr>
            <a:spLocks noGrp="1"/>
          </p:cNvSpPr>
          <p:nvPr>
            <p:ph type="title"/>
          </p:nvPr>
        </p:nvSpPr>
        <p:spPr>
          <a:xfrm>
            <a:off x="838200" y="365125"/>
            <a:ext cx="10515600" cy="482600"/>
          </a:xfrm>
        </p:spPr>
        <p:txBody>
          <a:bodyPr/>
          <a:lstStyle/>
          <a:p>
            <a:pPr eaLnBrk="1" hangingPunct="1"/>
            <a:r>
              <a:rPr lang="en-US" altLang="en-US" sz="3200" b="1"/>
              <a:t>Process for Trademarks Registration</a:t>
            </a:r>
            <a:br>
              <a:rPr lang="en-IN" altLang="en-US" sz="3200" b="1"/>
            </a:br>
            <a:endParaRPr lang="en-IN" altLang="en-US" sz="3200" b="1"/>
          </a:p>
        </p:txBody>
      </p:sp>
      <p:sp>
        <p:nvSpPr>
          <p:cNvPr id="15363" name="Content Placeholder 2">
            <a:extLst>
              <a:ext uri="{FF2B5EF4-FFF2-40B4-BE49-F238E27FC236}">
                <a16:creationId xmlns:a16="http://schemas.microsoft.com/office/drawing/2014/main" id="{55544D3F-FD0C-E899-30EC-676B5DAF6115}"/>
              </a:ext>
            </a:extLst>
          </p:cNvPr>
          <p:cNvSpPr>
            <a:spLocks noGrp="1"/>
          </p:cNvSpPr>
          <p:nvPr>
            <p:ph idx="1"/>
          </p:nvPr>
        </p:nvSpPr>
        <p:spPr>
          <a:xfrm>
            <a:off x="615950" y="847725"/>
            <a:ext cx="10966450" cy="4351338"/>
          </a:xfrm>
        </p:spPr>
        <p:txBody>
          <a:bodyPr/>
          <a:lstStyle/>
          <a:p>
            <a:pPr algn="just" eaLnBrk="1" hangingPunct="1"/>
            <a:r>
              <a:rPr lang="en-US" altLang="en-US" sz="2000"/>
              <a:t>To seek Trademark registration, the proprietor of the Trademark has to fill an application. The proprietor may choose to hire an agent to fill and submit the application on his behalf. Before applying, the applicant needs to conduct a </a:t>
            </a:r>
            <a:r>
              <a:rPr lang="en-US" altLang="en-US" sz="2000" b="1"/>
              <a:t>prior art search </a:t>
            </a:r>
            <a:r>
              <a:rPr lang="en-US" altLang="en-US" sz="2000"/>
              <a:t>to ensure the registration criteria.</a:t>
            </a:r>
            <a:endParaRPr lang="en-IN" altLang="en-US" sz="2000"/>
          </a:p>
          <a:p>
            <a:pPr algn="just" eaLnBrk="1" hangingPunct="1"/>
            <a:r>
              <a:rPr lang="en-US" altLang="en-US" sz="2000" b="1" i="1"/>
              <a:t>Prior Art Search </a:t>
            </a:r>
            <a:r>
              <a:rPr lang="en-US" altLang="en-US" sz="2000" b="1"/>
              <a:t>- </a:t>
            </a:r>
            <a:r>
              <a:rPr lang="en-US" altLang="en-US" sz="2000"/>
              <a:t>Prior to applying for Trademark registration, it is always prudent to check whether the intended Trademark is already registered or not. Also, it is ascertained whether the intended Trademark is not similar to the ones already registered.   The requisite search can be carried out using various web portals, such as:</a:t>
            </a:r>
            <a:endParaRPr lang="en-IN" altLang="en-US" sz="2000"/>
          </a:p>
          <a:p>
            <a:pPr algn="just" eaLnBrk="1" hangingPunct="1"/>
            <a:r>
              <a:rPr lang="en-US" altLang="en-US" sz="2000"/>
              <a:t>Public search for Trademarks by CGPDTM</a:t>
            </a:r>
          </a:p>
          <a:p>
            <a:pPr algn="just" eaLnBrk="1" hangingPunct="1"/>
            <a:r>
              <a:rPr lang="en-US" altLang="en-US" sz="2000"/>
              <a:t>WIPO‘s Global Brand Database</a:t>
            </a:r>
          </a:p>
          <a:p>
            <a:pPr eaLnBrk="1" hangingPunct="1"/>
            <a:r>
              <a:rPr lang="en-US" altLang="en-US" sz="2000"/>
              <a:t>Trademark Electronic Search System (TESS). </a:t>
            </a:r>
          </a:p>
          <a:p>
            <a:pPr eaLnBrk="1" hangingPunct="1"/>
            <a:r>
              <a:rPr lang="en-US" altLang="en-US" sz="2000"/>
              <a:t>MARKARIA Trademark Search Engine </a:t>
            </a:r>
          </a:p>
          <a:p>
            <a:pPr eaLnBrk="1" hangingPunct="1"/>
            <a:r>
              <a:rPr lang="en-US" altLang="en-US" sz="2000"/>
              <a:t>VAKIL Search</a:t>
            </a:r>
            <a:endParaRPr lang="en-I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BC45F-8BC8-21EB-FE01-43E2E733FB1F}"/>
              </a:ext>
            </a:extLst>
          </p:cNvPr>
          <p:cNvSpPr>
            <a:spLocks noGrp="1"/>
          </p:cNvSpPr>
          <p:nvPr>
            <p:ph idx="1"/>
          </p:nvPr>
        </p:nvSpPr>
        <p:spPr>
          <a:xfrm>
            <a:off x="476250" y="79375"/>
            <a:ext cx="10917238" cy="4351338"/>
          </a:xfrm>
        </p:spPr>
        <p:txBody>
          <a:bodyPr/>
          <a:lstStyle/>
          <a:p>
            <a:pPr algn="just" eaLnBrk="1" hangingPunct="1">
              <a:defRPr/>
            </a:pPr>
            <a:r>
              <a:rPr lang="en-US" sz="2000" dirty="0"/>
              <a:t>Once the ‘prior art search‘ is over and the applicant is convinced about the distinctiveness of the Trademark, he can proceed to fill the application form for registration (TM-A). The application is filed at the Trademarks Office subject to the jurisdiction of the applicant.</a:t>
            </a:r>
          </a:p>
          <a:p>
            <a:pPr marL="0" indent="0" algn="just" eaLnBrk="1" hangingPunct="1">
              <a:buFont typeface="Arial" panose="020B0604020202020204" pitchFamily="34" charset="0"/>
              <a:buNone/>
              <a:defRPr/>
            </a:pPr>
            <a:r>
              <a:rPr lang="en-US" sz="2000" b="1" dirty="0"/>
              <a:t>The steps involved in the registration process are as follows:</a:t>
            </a:r>
            <a:endParaRPr lang="en-IN" sz="2000" b="1" dirty="0"/>
          </a:p>
          <a:p>
            <a:pPr algn="just" eaLnBrk="1" hangingPunct="1">
              <a:defRPr/>
            </a:pPr>
            <a:r>
              <a:rPr lang="en-US" sz="2000" dirty="0"/>
              <a:t>After the prior art search has been conducted, the applicant can apply for the registration on his own or with the help of a certified agent.</a:t>
            </a:r>
            <a:endParaRPr lang="en-IN" sz="2000" dirty="0"/>
          </a:p>
          <a:p>
            <a:pPr algn="just" eaLnBrk="1" hangingPunct="1">
              <a:defRPr/>
            </a:pPr>
            <a:r>
              <a:rPr lang="en-US" sz="2000" dirty="0"/>
              <a:t>The application is assigned an application number within a few days. </a:t>
            </a:r>
            <a:endParaRPr lang="en-IN" sz="2000" dirty="0"/>
          </a:p>
          <a:p>
            <a:pPr algn="just" eaLnBrk="1" hangingPunct="1">
              <a:defRPr/>
            </a:pPr>
            <a:r>
              <a:rPr lang="en-US" sz="2000" dirty="0"/>
              <a:t>The application is scrutinized by a professional examiner. If everything is in order, the particulars of the application are published in the official Trademark journal (http://www.ipindia. nic.in/journal-tm.htm). Otherwise, he will send the objections to the applicant for rectification. Based on the satisfactory response, the examiner would recommend the revised application to be published in the journal. If the application is rejected, the applicant may approach the Intellectual Property Division to challenge the rejection of an application by the examiner.</a:t>
            </a:r>
            <a:endParaRPr lang="en-IN" sz="2000" dirty="0"/>
          </a:p>
          <a:p>
            <a:pPr algn="just" eaLnBrk="1" hangingPunct="1">
              <a:defRPr/>
            </a:pPr>
            <a:r>
              <a:rPr lang="en-US" sz="2000" dirty="0"/>
              <a:t>Once the Trademark is published in the official journal, the public has an opportunity to file an objection, if any, within 90 days. After hearing both the parties, the officer decides whether to proceed further for the grant of Trademark or disallow the grant of Trademark. In case of unfavorable outcome, the applicant has the right to contest the decision in front of the </a:t>
            </a:r>
            <a:r>
              <a:rPr lang="en-IN" sz="2000" b="1" dirty="0"/>
              <a:t>Intellectual Property Appellate Board</a:t>
            </a:r>
            <a:r>
              <a:rPr lang="en-IN" sz="2000" dirty="0"/>
              <a:t> (</a:t>
            </a:r>
            <a:r>
              <a:rPr lang="en-IN" sz="2000" b="1" dirty="0"/>
              <a:t>IPAB</a:t>
            </a:r>
            <a:r>
              <a:rPr lang="en-IN" sz="2000" dirty="0"/>
              <a:t>)</a:t>
            </a:r>
            <a:r>
              <a:rPr lang="en-US" sz="2000" dirty="0"/>
              <a:t>.</a:t>
            </a:r>
            <a:endParaRPr lang="en-IN" sz="2000" dirty="0"/>
          </a:p>
          <a:p>
            <a:pPr algn="just" eaLnBrk="1" hangingPunct="1">
              <a:defRPr/>
            </a:pPr>
            <a:r>
              <a:rPr lang="en-US" sz="2000" dirty="0"/>
              <a:t>Once the application has successfully completed all formalities, a Trademark registration certificate is issued in the name of the applicant.</a:t>
            </a:r>
            <a:endParaRPr lang="en-IN" sz="2000" dirty="0"/>
          </a:p>
          <a:p>
            <a:pPr marL="0" indent="0" algn="just" eaLnBrk="1" hangingPunct="1">
              <a:buFont typeface="Arial" panose="020B0604020202020204" pitchFamily="34" charset="0"/>
              <a:buNone/>
              <a:defRPr/>
            </a:pP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E856E07-264A-F6C1-9C45-B66EF082BCBF}"/>
              </a:ext>
            </a:extLst>
          </p:cNvPr>
          <p:cNvSpPr>
            <a:spLocks noGrp="1"/>
          </p:cNvSpPr>
          <p:nvPr>
            <p:ph type="title"/>
          </p:nvPr>
        </p:nvSpPr>
        <p:spPr>
          <a:xfrm>
            <a:off x="838200" y="695325"/>
            <a:ext cx="10515600" cy="425450"/>
          </a:xfrm>
        </p:spPr>
        <p:txBody>
          <a:bodyPr/>
          <a:lstStyle/>
          <a:p>
            <a:pPr eaLnBrk="1" hangingPunct="1"/>
            <a:r>
              <a:rPr lang="en-US" altLang="en-US" sz="3200" b="1"/>
              <a:t>Flow chart for the process of Trademark Registration</a:t>
            </a:r>
            <a:br>
              <a:rPr lang="en-IN" altLang="en-US" sz="3200" b="1"/>
            </a:br>
            <a:endParaRPr lang="en-IN" altLang="en-US" sz="3200"/>
          </a:p>
        </p:txBody>
      </p:sp>
      <p:pic>
        <p:nvPicPr>
          <p:cNvPr id="17411" name="image24.jpeg">
            <a:extLst>
              <a:ext uri="{FF2B5EF4-FFF2-40B4-BE49-F238E27FC236}">
                <a16:creationId xmlns:a16="http://schemas.microsoft.com/office/drawing/2014/main" id="{4365D26B-3045-3DBC-1678-FFE48A5AB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925" y="1030288"/>
            <a:ext cx="8064500" cy="387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7C81C44-C975-900B-4D58-3F2D4D9973A8}"/>
              </a:ext>
            </a:extLst>
          </p:cNvPr>
          <p:cNvSpPr/>
          <p:nvPr/>
        </p:nvSpPr>
        <p:spPr>
          <a:xfrm>
            <a:off x="1177925" y="5354638"/>
            <a:ext cx="8947150" cy="1200150"/>
          </a:xfrm>
          <a:prstGeom prst="rect">
            <a:avLst/>
          </a:prstGeom>
        </p:spPr>
        <p:txBody>
          <a:bodyPr>
            <a:spAutoFit/>
          </a:bodyPr>
          <a:lstStyle/>
          <a:p>
            <a:pPr algn="just">
              <a:defRPr/>
            </a:pPr>
            <a:r>
              <a:rPr lang="en-US" dirty="0">
                <a:latin typeface="Times New Roman" panose="02020603050405020304" pitchFamily="18" charset="0"/>
                <a:ea typeface="Times New Roman" panose="02020603050405020304" pitchFamily="18" charset="0"/>
              </a:rPr>
              <a:t>One should keep in mind that while filing an application for the</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registration</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of</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Trademark,</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an</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English</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translation</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of</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non-</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English words has to be provided. If the applicant wishes to claim</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priority</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from</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an</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earlier-filed</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application,</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he</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has</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to</a:t>
            </a:r>
            <a:r>
              <a:rPr lang="en-US" spc="27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provide</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details</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like</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application</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number,</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filing</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date,</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country</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and</a:t>
            </a:r>
            <a:r>
              <a:rPr lang="en-US" spc="-26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goods/services</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of</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that</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application</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64D47E59-5D32-A6E8-0049-31A0D1AE9208}"/>
              </a:ext>
            </a:extLst>
          </p:cNvPr>
          <p:cNvSpPr>
            <a:spLocks noGrp="1"/>
          </p:cNvSpPr>
          <p:nvPr>
            <p:ph type="title"/>
          </p:nvPr>
        </p:nvSpPr>
        <p:spPr>
          <a:xfrm>
            <a:off x="690563" y="504825"/>
            <a:ext cx="10515600" cy="458788"/>
          </a:xfrm>
        </p:spPr>
        <p:txBody>
          <a:bodyPr/>
          <a:lstStyle/>
          <a:p>
            <a:pPr eaLnBrk="1" hangingPunct="1"/>
            <a:r>
              <a:rPr lang="en-US" altLang="en-US" sz="2800" b="1"/>
              <a:t>Famous Case Law:</a:t>
            </a:r>
            <a:br>
              <a:rPr lang="en-IN" altLang="en-US" sz="2800" b="1"/>
            </a:br>
            <a:endParaRPr lang="en-IN" altLang="en-US" sz="2800" b="1"/>
          </a:p>
        </p:txBody>
      </p:sp>
      <p:sp>
        <p:nvSpPr>
          <p:cNvPr id="18435" name="Content Placeholder 2">
            <a:extLst>
              <a:ext uri="{FF2B5EF4-FFF2-40B4-BE49-F238E27FC236}">
                <a16:creationId xmlns:a16="http://schemas.microsoft.com/office/drawing/2014/main" id="{7B98DADA-8543-A156-3643-8D2C485AC583}"/>
              </a:ext>
            </a:extLst>
          </p:cNvPr>
          <p:cNvSpPr>
            <a:spLocks noGrp="1"/>
          </p:cNvSpPr>
          <p:nvPr>
            <p:ph idx="1"/>
          </p:nvPr>
        </p:nvSpPr>
        <p:spPr>
          <a:xfrm>
            <a:off x="781050" y="963613"/>
            <a:ext cx="10515600" cy="4351337"/>
          </a:xfrm>
        </p:spPr>
        <p:txBody>
          <a:bodyPr/>
          <a:lstStyle/>
          <a:p>
            <a:pPr algn="just" eaLnBrk="1" hangingPunct="1"/>
            <a:r>
              <a:rPr lang="en-US" altLang="en-US" sz="2000" b="1" i="1"/>
              <a:t>Coca-Cola Company vs. Bisleri International Pvt. Ltd.</a:t>
            </a:r>
            <a:endParaRPr lang="en-IN" altLang="en-US" sz="2000" b="1" i="1"/>
          </a:p>
          <a:p>
            <a:pPr algn="just" eaLnBrk="1" hangingPunct="1"/>
            <a:r>
              <a:rPr lang="en-US" altLang="en-US" sz="2000"/>
              <a:t>‘</a:t>
            </a:r>
            <a:r>
              <a:rPr lang="en-US" altLang="en-US" sz="2000" b="1"/>
              <a:t>MAAZA</a:t>
            </a:r>
            <a:r>
              <a:rPr lang="en-US" altLang="en-US" sz="2000"/>
              <a:t>‘, a popular mango fruit drink in India, is a registered Trademark of an Indian company, Bisleri International Pvt. Ltd. The company transferred the rights (formulation, IPR and goodwill, etc.) to a beverage company, Coca-Cola, for the Indian Territory. However, in 2008, the Bisleri Company applied for registration of Trademark ‘Maaza‘ in Turkey and started exporting the product with the mark ‘MAAZA‘. This was unacceptable to the Coca-Cola Company and thus filed a petition for permanent injunction and damages for passing-off and infringement of the Trademark.</a:t>
            </a:r>
            <a:endParaRPr lang="en-IN" altLang="en-US" sz="2000"/>
          </a:p>
          <a:p>
            <a:pPr algn="just" eaLnBrk="1" hangingPunct="1"/>
            <a:r>
              <a:rPr lang="en-US" altLang="en-US" sz="2000"/>
              <a:t>It was argued on behalf of Plaintiff (Coca-Cola Company) that as the mark ‘Maaza‘ concerning the Indian market was assigned to Coca-Cola, and manufacture of the product with such mark, whether for sale in India or for export, would be considered as an infringement. After hearing both the parties, the court finally granted an interim injunction against the defendant (Bisleri) from using the Trademark MAAZA in India as well as for the export market, which was held to be an infringement of Trademark.</a:t>
            </a:r>
            <a:endParaRPr lang="en-IN" altLang="en-US" sz="2000"/>
          </a:p>
          <a:p>
            <a:pPr algn="just" eaLnBrk="1" hangingPunct="1"/>
            <a:endParaRPr lang="en-I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a:extLst>
              <a:ext uri="{FF2B5EF4-FFF2-40B4-BE49-F238E27FC236}">
                <a16:creationId xmlns:a16="http://schemas.microsoft.com/office/drawing/2014/main" id="{73925B01-C366-96B8-6709-7FE7837A1E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841500"/>
            <a:ext cx="53435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6782-CA7C-5BFF-2042-9EDB7B5DEF3E}"/>
              </a:ext>
            </a:extLst>
          </p:cNvPr>
          <p:cNvSpPr>
            <a:spLocks noGrp="1"/>
          </p:cNvSpPr>
          <p:nvPr>
            <p:ph type="title"/>
          </p:nvPr>
        </p:nvSpPr>
        <p:spPr/>
        <p:txBody>
          <a:bodyPr rtlCol="0">
            <a:normAutofit/>
          </a:bodyPr>
          <a:lstStyle/>
          <a:p>
            <a:pPr eaLnBrk="1" fontAlgn="auto" hangingPunct="1">
              <a:spcAft>
                <a:spcPts val="0"/>
              </a:spcAft>
              <a:defRPr/>
            </a:pPr>
            <a:r>
              <a:rPr lang="en-US" sz="3200" b="1" dirty="0">
                <a:latin typeface="+mn-lt"/>
              </a:rPr>
              <a:t>Trademark </a:t>
            </a:r>
            <a:endParaRPr lang="en-IN" sz="3200" b="1" dirty="0">
              <a:latin typeface="+mn-lt"/>
            </a:endParaRPr>
          </a:p>
        </p:txBody>
      </p:sp>
      <p:sp>
        <p:nvSpPr>
          <p:cNvPr id="3075" name="Content Placeholder 2">
            <a:extLst>
              <a:ext uri="{FF2B5EF4-FFF2-40B4-BE49-F238E27FC236}">
                <a16:creationId xmlns:a16="http://schemas.microsoft.com/office/drawing/2014/main" id="{3247E2F9-73C3-DCF9-2C7F-9D887EA238CC}"/>
              </a:ext>
            </a:extLst>
          </p:cNvPr>
          <p:cNvSpPr>
            <a:spLocks noGrp="1"/>
          </p:cNvSpPr>
          <p:nvPr>
            <p:ph idx="1"/>
          </p:nvPr>
        </p:nvSpPr>
        <p:spPr>
          <a:xfrm>
            <a:off x="747713" y="1463675"/>
            <a:ext cx="10515600" cy="4351338"/>
          </a:xfrm>
        </p:spPr>
        <p:txBody>
          <a:bodyPr/>
          <a:lstStyle/>
          <a:p>
            <a:pPr algn="just" eaLnBrk="1" hangingPunct="1"/>
            <a:r>
              <a:rPr lang="en-IN" altLang="en-US" sz="2400"/>
              <a:t>A Trademark (or Trade Mark) is a unique symbol which is capable of identifying as well as differentiating products or services of one organization from those of others. The word ‘</a:t>
            </a:r>
            <a:r>
              <a:rPr lang="en-IN" altLang="en-US" sz="2400" b="1"/>
              <a:t>Mark</a:t>
            </a:r>
            <a:r>
              <a:rPr lang="en-IN" altLang="en-US" sz="2400"/>
              <a:t>‘ stands for a sign, design, phrase, slogan, symbol, name, numeral, devise, or a combination of these. Essentially, the Trademark is anything that identifies a brand to a common consumer.</a:t>
            </a:r>
          </a:p>
        </p:txBody>
      </p:sp>
      <p:pic>
        <p:nvPicPr>
          <p:cNvPr id="3076" name="image23.jpeg" descr="https://www.khuranaandkhurana.com/wp-content/uploads/2017/03/TM.jpg">
            <a:extLst>
              <a:ext uri="{FF2B5EF4-FFF2-40B4-BE49-F238E27FC236}">
                <a16:creationId xmlns:a16="http://schemas.microsoft.com/office/drawing/2014/main" id="{F2004975-24C9-02CA-4428-156C0EDA0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50" y="819150"/>
            <a:ext cx="4413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F5FE-DBD7-D802-3F50-C4CF36560FB9}"/>
              </a:ext>
            </a:extLst>
          </p:cNvPr>
          <p:cNvSpPr>
            <a:spLocks noGrp="1"/>
          </p:cNvSpPr>
          <p:nvPr>
            <p:ph type="title"/>
          </p:nvPr>
        </p:nvSpPr>
        <p:spPr>
          <a:xfrm>
            <a:off x="838200" y="365125"/>
            <a:ext cx="10515600" cy="533400"/>
          </a:xfrm>
        </p:spPr>
        <p:txBody>
          <a:bodyPr rtlCol="0">
            <a:normAutofit/>
          </a:bodyPr>
          <a:lstStyle/>
          <a:p>
            <a:pPr eaLnBrk="1" fontAlgn="auto" hangingPunct="1">
              <a:spcAft>
                <a:spcPts val="0"/>
              </a:spcAft>
              <a:defRPr/>
            </a:pPr>
            <a:r>
              <a:rPr lang="en-IN" sz="2400" b="1" dirty="0">
                <a:latin typeface="+mn-lt"/>
              </a:rPr>
              <a:t>Eligibility Criteria</a:t>
            </a:r>
          </a:p>
        </p:txBody>
      </p:sp>
      <p:sp>
        <p:nvSpPr>
          <p:cNvPr id="3" name="Content Placeholder 2">
            <a:extLst>
              <a:ext uri="{FF2B5EF4-FFF2-40B4-BE49-F238E27FC236}">
                <a16:creationId xmlns:a16="http://schemas.microsoft.com/office/drawing/2014/main" id="{50B73E7C-A243-FCA0-A5CD-59934526514B}"/>
              </a:ext>
            </a:extLst>
          </p:cNvPr>
          <p:cNvSpPr>
            <a:spLocks noGrp="1"/>
          </p:cNvSpPr>
          <p:nvPr>
            <p:ph idx="1"/>
          </p:nvPr>
        </p:nvSpPr>
        <p:spPr>
          <a:xfrm>
            <a:off x="838200" y="1071563"/>
            <a:ext cx="10515600" cy="5368925"/>
          </a:xfrm>
        </p:spPr>
        <p:txBody>
          <a:bodyPr rtlCol="0">
            <a:normAutofit/>
          </a:bodyPr>
          <a:lstStyle/>
          <a:p>
            <a:pPr marL="0" indent="0" algn="just" eaLnBrk="1" fontAlgn="auto" hangingPunct="1">
              <a:spcAft>
                <a:spcPts val="0"/>
              </a:spcAft>
              <a:buFont typeface="Arial" panose="020B0604020202020204" pitchFamily="34" charset="0"/>
              <a:buNone/>
              <a:defRPr/>
            </a:pPr>
            <a:r>
              <a:rPr lang="en-IN" sz="2000" dirty="0"/>
              <a:t>For goods/services to be legally classified as Trademark, they need to pass the following conditions:</a:t>
            </a:r>
          </a:p>
          <a:p>
            <a:pPr algn="just" eaLnBrk="1" fontAlgn="auto" hangingPunct="1">
              <a:spcAft>
                <a:spcPts val="0"/>
              </a:spcAft>
              <a:defRPr/>
            </a:pPr>
            <a:r>
              <a:rPr lang="en-IN" sz="2000" b="1" dirty="0"/>
              <a:t>Distinctiveness</a:t>
            </a:r>
            <a:r>
              <a:rPr lang="en-IN" sz="2000" dirty="0"/>
              <a:t> - The goods and services for which the protection is sought should possess enough uniqueness to identify it as a Trademark. It must be capable of identifying the source of goods or services in the target market.</a:t>
            </a:r>
          </a:p>
          <a:p>
            <a:pPr algn="just" eaLnBrk="1" fontAlgn="auto" hangingPunct="1">
              <a:spcAft>
                <a:spcPts val="0"/>
              </a:spcAft>
              <a:defRPr/>
            </a:pPr>
            <a:r>
              <a:rPr lang="en-IN" sz="2000" b="1" dirty="0"/>
              <a:t>Descriptiveness</a:t>
            </a:r>
            <a:r>
              <a:rPr lang="en-IN" sz="2000" dirty="0"/>
              <a:t> - The Trademark should not be describing the description of the concerned goods or services. Descriptive marks are unlikely to be protected under Trademark law. However, descriptive words may be registered if they acquire secondary meaning, such as the brand name_Apple‘ is used by a USA based multinational company that manufactures electronic gadgets.</a:t>
            </a:r>
          </a:p>
          <a:p>
            <a:pPr algn="just" eaLnBrk="1" fontAlgn="auto" hangingPunct="1">
              <a:spcAft>
                <a:spcPts val="0"/>
              </a:spcAft>
              <a:defRPr/>
            </a:pPr>
            <a:r>
              <a:rPr lang="en-IN" sz="2000" b="1" dirty="0"/>
              <a:t>Similarity to the prior marks </a:t>
            </a:r>
            <a:r>
              <a:rPr lang="en-IN" sz="2000" dirty="0"/>
              <a:t>- The mark should be unique and should not be having similarity to the existing marks.</a:t>
            </a:r>
          </a:p>
          <a:p>
            <a:pPr algn="just" eaLnBrk="1" fontAlgn="auto" hangingPunct="1">
              <a:spcAft>
                <a:spcPts val="0"/>
              </a:spcAft>
              <a:defRPr/>
            </a:pP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C40FDF4-4472-5173-0499-B54E300B6F4D}"/>
              </a:ext>
            </a:extLst>
          </p:cNvPr>
          <p:cNvSpPr>
            <a:spLocks noGrp="1"/>
          </p:cNvSpPr>
          <p:nvPr>
            <p:ph type="title"/>
          </p:nvPr>
        </p:nvSpPr>
        <p:spPr>
          <a:xfrm>
            <a:off x="838200" y="365125"/>
            <a:ext cx="10515600" cy="458788"/>
          </a:xfrm>
        </p:spPr>
        <p:txBody>
          <a:bodyPr/>
          <a:lstStyle/>
          <a:p>
            <a:pPr eaLnBrk="1" hangingPunct="1"/>
            <a:r>
              <a:rPr lang="en-IN" altLang="en-US" sz="2800" b="1"/>
              <a:t>Who Can Apply for a Trademark</a:t>
            </a:r>
          </a:p>
        </p:txBody>
      </p:sp>
      <p:sp>
        <p:nvSpPr>
          <p:cNvPr id="3" name="Content Placeholder 2">
            <a:extLst>
              <a:ext uri="{FF2B5EF4-FFF2-40B4-BE49-F238E27FC236}">
                <a16:creationId xmlns:a16="http://schemas.microsoft.com/office/drawing/2014/main" id="{5994DE25-F08A-9EFC-3330-774C91087727}"/>
              </a:ext>
            </a:extLst>
          </p:cNvPr>
          <p:cNvSpPr>
            <a:spLocks noGrp="1"/>
          </p:cNvSpPr>
          <p:nvPr>
            <p:ph idx="1"/>
          </p:nvPr>
        </p:nvSpPr>
        <p:spPr>
          <a:xfrm>
            <a:off x="492125" y="1216025"/>
            <a:ext cx="10515600" cy="4351338"/>
          </a:xfrm>
        </p:spPr>
        <p:txBody>
          <a:bodyPr rtlCol="0">
            <a:normAutofit fontScale="92500" lnSpcReduction="10000"/>
          </a:bodyPr>
          <a:lstStyle/>
          <a:p>
            <a:pPr eaLnBrk="1" fontAlgn="auto" hangingPunct="1">
              <a:spcAft>
                <a:spcPts val="0"/>
              </a:spcAft>
              <a:defRPr/>
            </a:pPr>
            <a:r>
              <a:rPr lang="en-US" dirty="0"/>
              <a:t>Any person who is a proprietor of the Trademark is eligible to apply for registration of Trademark. </a:t>
            </a:r>
          </a:p>
          <a:p>
            <a:pPr eaLnBrk="1" fontAlgn="auto" hangingPunct="1">
              <a:spcAft>
                <a:spcPts val="0"/>
              </a:spcAft>
              <a:defRPr/>
            </a:pPr>
            <a:r>
              <a:rPr lang="en-US" dirty="0"/>
              <a:t>The mark can be filed collectively by two or more applicants and for that purpose, support documents need to be submitted. </a:t>
            </a:r>
          </a:p>
          <a:p>
            <a:pPr eaLnBrk="1" fontAlgn="auto" hangingPunct="1">
              <a:spcAft>
                <a:spcPts val="0"/>
              </a:spcAft>
              <a:defRPr/>
            </a:pPr>
            <a:r>
              <a:rPr lang="en-US" dirty="0"/>
              <a:t>An organization or association can file for the collective mark and the same can be used by its members. </a:t>
            </a:r>
          </a:p>
          <a:p>
            <a:pPr eaLnBrk="1" fontAlgn="auto" hangingPunct="1">
              <a:spcAft>
                <a:spcPts val="0"/>
              </a:spcAft>
              <a:defRPr/>
            </a:pPr>
            <a:r>
              <a:rPr lang="en-US" dirty="0"/>
              <a:t>The most appropriate example for this mark is the</a:t>
            </a:r>
            <a:endParaRPr lang="en-IN" dirty="0"/>
          </a:p>
          <a:p>
            <a:pPr eaLnBrk="1" fontAlgn="auto" hangingPunct="1">
              <a:spcAft>
                <a:spcPts val="0"/>
              </a:spcAft>
              <a:defRPr/>
            </a:pPr>
            <a:r>
              <a:rPr lang="en-US" dirty="0"/>
              <a:t>_Reliance‘ symbol, which indicates all products falling under the organization.</a:t>
            </a:r>
            <a:endParaRPr lang="en-IN" dirty="0"/>
          </a:p>
          <a:p>
            <a:pPr marL="0" indent="0" eaLnBrk="1" fontAlgn="auto" hangingPunct="1">
              <a:spcAft>
                <a:spcPts val="0"/>
              </a:spcAft>
              <a:buFont typeface="Arial" panose="020B0604020202020204" pitchFamily="34" charset="0"/>
              <a:buNone/>
              <a:defRPr/>
            </a:pPr>
            <a:br>
              <a:rPr lang="en-US" dirty="0"/>
            </a:br>
            <a:endParaRPr lang="en-IN" dirty="0"/>
          </a:p>
        </p:txBody>
      </p:sp>
      <p:pic>
        <p:nvPicPr>
          <p:cNvPr id="5124" name="Picture 3">
            <a:extLst>
              <a:ext uri="{FF2B5EF4-FFF2-40B4-BE49-F238E27FC236}">
                <a16:creationId xmlns:a16="http://schemas.microsoft.com/office/drawing/2014/main" id="{7F96A7B8-D308-AE75-A8CF-C6315BDCAC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6888" y="4386263"/>
            <a:ext cx="13906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3BD7BD7-9F1F-4E43-3172-2016AF57B8D2}"/>
              </a:ext>
            </a:extLst>
          </p:cNvPr>
          <p:cNvSpPr>
            <a:spLocks noGrp="1"/>
          </p:cNvSpPr>
          <p:nvPr>
            <p:ph type="title"/>
          </p:nvPr>
        </p:nvSpPr>
        <p:spPr>
          <a:xfrm>
            <a:off x="838200" y="365125"/>
            <a:ext cx="10515600" cy="977900"/>
          </a:xfrm>
        </p:spPr>
        <p:txBody>
          <a:bodyPr/>
          <a:lstStyle/>
          <a:p>
            <a:pPr eaLnBrk="1" hangingPunct="1"/>
            <a:r>
              <a:rPr lang="en-IN" altLang="en-US" sz="2800" b="1"/>
              <a:t>Acts and Laws</a:t>
            </a:r>
            <a:br>
              <a:rPr lang="en-IN" altLang="en-US" sz="2800" b="1"/>
            </a:br>
            <a:endParaRPr lang="en-IN" altLang="en-US" sz="2800" b="1"/>
          </a:p>
        </p:txBody>
      </p:sp>
      <p:sp>
        <p:nvSpPr>
          <p:cNvPr id="3" name="Content Placeholder 2">
            <a:extLst>
              <a:ext uri="{FF2B5EF4-FFF2-40B4-BE49-F238E27FC236}">
                <a16:creationId xmlns:a16="http://schemas.microsoft.com/office/drawing/2014/main" id="{C2AF6AFC-8182-A82C-422B-04E862AF0A8D}"/>
              </a:ext>
            </a:extLst>
          </p:cNvPr>
          <p:cNvSpPr>
            <a:spLocks noGrp="1"/>
          </p:cNvSpPr>
          <p:nvPr>
            <p:ph idx="1"/>
          </p:nvPr>
        </p:nvSpPr>
        <p:spPr>
          <a:xfrm>
            <a:off x="401638" y="1109663"/>
            <a:ext cx="10515600" cy="4351337"/>
          </a:xfrm>
        </p:spPr>
        <p:txBody>
          <a:bodyPr rtlCol="0">
            <a:normAutofit fontScale="92500" lnSpcReduction="20000"/>
          </a:bodyPr>
          <a:lstStyle/>
          <a:p>
            <a:pPr algn="just" eaLnBrk="1" fontAlgn="auto" hangingPunct="1">
              <a:spcAft>
                <a:spcPts val="0"/>
              </a:spcAft>
              <a:defRPr/>
            </a:pPr>
            <a:r>
              <a:rPr lang="en-IN" dirty="0"/>
              <a:t>In India, Trademarks are governed under The Trademarks Act, 1999 </a:t>
            </a:r>
            <a:r>
              <a:rPr lang="en-IN" dirty="0">
                <a:hlinkClick r:id="rId2"/>
              </a:rPr>
              <a:t>https://ipindia.gov.in/writereaddata/Portal/IPOAct/1_43_1_trade-marks-act.pdf</a:t>
            </a:r>
            <a:endParaRPr lang="en-IN" dirty="0"/>
          </a:p>
          <a:p>
            <a:pPr algn="just" eaLnBrk="1" fontAlgn="auto" hangingPunct="1">
              <a:spcAft>
                <a:spcPts val="0"/>
              </a:spcAft>
              <a:defRPr/>
            </a:pPr>
            <a:r>
              <a:rPr lang="en-IN" dirty="0"/>
              <a:t>The Trademark rules are governed by Trademarks Rules, 2002 </a:t>
            </a:r>
          </a:p>
          <a:p>
            <a:pPr marL="0" indent="0" algn="just" eaLnBrk="1" fontAlgn="auto" hangingPunct="1">
              <a:spcAft>
                <a:spcPts val="0"/>
              </a:spcAft>
              <a:buFont typeface="Arial" panose="020B0604020202020204" pitchFamily="34" charset="0"/>
              <a:buNone/>
              <a:defRPr/>
            </a:pPr>
            <a:r>
              <a:rPr lang="en-IN" dirty="0">
                <a:hlinkClick r:id="rId3"/>
              </a:rPr>
              <a:t>https://ipindia.gov.in/writereaddata/Portal/IPORule/1_56_1_1_59_1_tmr_rules_2002_1_.pdf</a:t>
            </a:r>
            <a:endParaRPr lang="en-IN" dirty="0"/>
          </a:p>
          <a:p>
            <a:pPr algn="just" eaLnBrk="1" fontAlgn="auto" hangingPunct="1">
              <a:spcAft>
                <a:spcPts val="0"/>
              </a:spcAft>
              <a:defRPr/>
            </a:pPr>
            <a:endParaRPr lang="en-IN" dirty="0"/>
          </a:p>
          <a:p>
            <a:pPr algn="just" eaLnBrk="1" fontAlgn="auto" hangingPunct="1">
              <a:spcAft>
                <a:spcPts val="0"/>
              </a:spcAft>
              <a:defRPr/>
            </a:pPr>
            <a:r>
              <a:rPr lang="en-IN" dirty="0"/>
              <a:t>The Acts and Rules have been amended from time to time. The latest amendments were done in 2010 and 2017 for Trademarks Acts and Trademarks, respectively. The administration of matters pertaining to Trademarks is carried out by the Office of Controller General of Patents, Designs, and Trade Marks (CGPDTM), GoI.</a:t>
            </a:r>
          </a:p>
          <a:p>
            <a:pPr algn="just" eaLnBrk="1" fontAlgn="auto" hangingPunct="1">
              <a:spcAft>
                <a:spcPts val="0"/>
              </a:spcAft>
              <a:defRPr/>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C02CBE81-B288-6EF8-56A7-3FF8FA37AF32}"/>
              </a:ext>
            </a:extLst>
          </p:cNvPr>
          <p:cNvSpPr>
            <a:spLocks noGrp="1"/>
          </p:cNvSpPr>
          <p:nvPr>
            <p:ph type="title"/>
          </p:nvPr>
        </p:nvSpPr>
        <p:spPr>
          <a:xfrm>
            <a:off x="838200" y="365125"/>
            <a:ext cx="10515600" cy="319088"/>
          </a:xfrm>
        </p:spPr>
        <p:txBody>
          <a:bodyPr/>
          <a:lstStyle/>
          <a:p>
            <a:pPr eaLnBrk="1" hangingPunct="1"/>
            <a:r>
              <a:rPr lang="en-IN" altLang="en-US" sz="2400" b="1"/>
              <a:t>Designation of Trademark Symbols</a:t>
            </a:r>
          </a:p>
        </p:txBody>
      </p:sp>
      <p:pic>
        <p:nvPicPr>
          <p:cNvPr id="7171" name="Picture 5">
            <a:extLst>
              <a:ext uri="{FF2B5EF4-FFF2-40B4-BE49-F238E27FC236}">
                <a16:creationId xmlns:a16="http://schemas.microsoft.com/office/drawing/2014/main" id="{751C1E96-5363-7330-4655-9CF81D8B21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288" y="854075"/>
            <a:ext cx="515302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Content Placeholder 6">
            <a:extLst>
              <a:ext uri="{FF2B5EF4-FFF2-40B4-BE49-F238E27FC236}">
                <a16:creationId xmlns:a16="http://schemas.microsoft.com/office/drawing/2014/main" id="{DF8B14F9-F649-8C75-B5E4-2ECB54DA003B}"/>
              </a:ext>
            </a:extLst>
          </p:cNvPr>
          <p:cNvSpPr>
            <a:spLocks noGrp="1"/>
          </p:cNvSpPr>
          <p:nvPr>
            <p:ph idx="1"/>
          </p:nvPr>
        </p:nvSpPr>
        <p:spPr>
          <a:xfrm>
            <a:off x="657225" y="2433638"/>
            <a:ext cx="6797675" cy="692150"/>
          </a:xfrm>
        </p:spPr>
        <p:txBody>
          <a:bodyPr/>
          <a:lstStyle/>
          <a:p>
            <a:pPr eaLnBrk="1" hangingPunct="1"/>
            <a:r>
              <a:rPr lang="en-IN" altLang="en-US" sz="2400"/>
              <a:t>Classification of Trademarks</a:t>
            </a:r>
          </a:p>
        </p:txBody>
      </p:sp>
      <p:sp>
        <p:nvSpPr>
          <p:cNvPr id="2" name="Rectangle 1">
            <a:extLst>
              <a:ext uri="{FF2B5EF4-FFF2-40B4-BE49-F238E27FC236}">
                <a16:creationId xmlns:a16="http://schemas.microsoft.com/office/drawing/2014/main" id="{8855CD69-BA1F-ECC7-B83B-73C4EADAD2D6}"/>
              </a:ext>
            </a:extLst>
          </p:cNvPr>
          <p:cNvSpPr/>
          <p:nvPr/>
        </p:nvSpPr>
        <p:spPr>
          <a:xfrm>
            <a:off x="657225" y="3125788"/>
            <a:ext cx="10331450" cy="1831975"/>
          </a:xfrm>
          <a:prstGeom prst="rect">
            <a:avLst/>
          </a:prstGeom>
        </p:spPr>
        <p:txBody>
          <a:bodyPr>
            <a:spAutoFit/>
          </a:bodyPr>
          <a:lstStyle/>
          <a:p>
            <a:pPr marL="429260" algn="just">
              <a:spcBef>
                <a:spcPts val="575"/>
              </a:spcBef>
              <a:spcAft>
                <a:spcPts val="0"/>
              </a:spcAft>
              <a:defRPr/>
            </a:pPr>
            <a:r>
              <a:rPr lang="en-US" dirty="0">
                <a:latin typeface="Times New Roman" panose="02020603050405020304" pitchFamily="18" charset="0"/>
                <a:ea typeface="Times New Roman" panose="02020603050405020304" pitchFamily="18" charset="0"/>
              </a:rPr>
              <a:t>Goods</a:t>
            </a:r>
            <a:r>
              <a:rPr lang="en-US" spc="9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and</a:t>
            </a:r>
            <a:r>
              <a:rPr lang="en-US" spc="8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Services</a:t>
            </a:r>
            <a:r>
              <a:rPr lang="en-US" spc="9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under</a:t>
            </a:r>
            <a:r>
              <a:rPr lang="en-US" spc="8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Trademarks</a:t>
            </a:r>
            <a:r>
              <a:rPr lang="en-US" spc="9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are</a:t>
            </a:r>
            <a:r>
              <a:rPr lang="en-US" spc="8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classified</a:t>
            </a:r>
            <a:r>
              <a:rPr lang="en-US" spc="6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as</a:t>
            </a:r>
            <a:r>
              <a:rPr lang="en-US" spc="9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per</a:t>
            </a:r>
            <a:r>
              <a:rPr lang="en-US" spc="9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 ‘Nice Agreement’ (1957) administered by WIPO. A total of 149</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countries (84 state parties who are signatory to the Agreement and</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65 additional states who are following this classification for the</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Trademarks) and others (African Intellectual Property Organization,</a:t>
            </a:r>
            <a:r>
              <a:rPr lang="en-US" spc="-26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African</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Regional</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IP</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Organization</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and</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Trademark</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Office</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of</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European</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Union)</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are</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using</a:t>
            </a:r>
            <a:r>
              <a:rPr lang="en-US" spc="-1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 same Trademark</a:t>
            </a:r>
            <a:r>
              <a:rPr lang="en-US" spc="-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classification.</a:t>
            </a:r>
          </a:p>
          <a:p>
            <a:pPr marL="429260" algn="just">
              <a:spcBef>
                <a:spcPts val="575"/>
              </a:spcBef>
              <a:spcAft>
                <a:spcPts val="0"/>
              </a:spcAft>
              <a:defRPr/>
            </a:pPr>
            <a:r>
              <a:rPr lang="en-US" dirty="0"/>
              <a:t>Trademark classification comprises of 45 classes, out of which 34 are for goods and 11 are for services.</a:t>
            </a:r>
            <a:endParaRPr lang="en-IN"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3590C804-FD78-F7A2-69C2-3954A63F0A84}"/>
              </a:ext>
            </a:extLst>
          </p:cNvPr>
          <p:cNvSpPr/>
          <p:nvPr/>
        </p:nvSpPr>
        <p:spPr>
          <a:xfrm>
            <a:off x="657225" y="4957763"/>
            <a:ext cx="6016625" cy="368300"/>
          </a:xfrm>
          <a:prstGeom prst="rect">
            <a:avLst/>
          </a:prstGeom>
        </p:spPr>
        <p:txBody>
          <a:bodyPr wrap="none">
            <a:spAutoFit/>
          </a:bodyPr>
          <a:lstStyle>
            <a:lvl1pPr marL="200025"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ts val="600"/>
              </a:spcBef>
            </a:pPr>
            <a:r>
              <a:rPr lang="en-US" altLang="en-US" b="1">
                <a:latin typeface="Times New Roman" panose="02020603050405020304" pitchFamily="18" charset="0"/>
                <a:cs typeface="Times New Roman" panose="02020603050405020304" pitchFamily="18" charset="0"/>
              </a:rPr>
              <a:t>Two examples of the classes are: Class 1 and Class 45</a:t>
            </a:r>
            <a:endParaRPr lang="en-IN" alt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51DE482A-E377-3211-A810-26F745FB909C}"/>
              </a:ext>
            </a:extLst>
          </p:cNvPr>
          <p:cNvSpPr>
            <a:spLocks noGrp="1"/>
          </p:cNvSpPr>
          <p:nvPr>
            <p:ph idx="1"/>
          </p:nvPr>
        </p:nvSpPr>
        <p:spPr>
          <a:xfrm>
            <a:off x="838200" y="511175"/>
            <a:ext cx="10515600" cy="5665788"/>
          </a:xfrm>
        </p:spPr>
        <p:txBody>
          <a:bodyPr/>
          <a:lstStyle/>
          <a:p>
            <a:pPr algn="just" eaLnBrk="1" hangingPunct="1"/>
            <a:r>
              <a:rPr lang="en-US" altLang="en-US" sz="2000" b="1"/>
              <a:t>Class 1 </a:t>
            </a:r>
            <a:r>
              <a:rPr lang="en-US" altLang="en-US" sz="2000"/>
              <a:t>is for Chemicals for use in industry, science and photography, agriculture, horticulture and forestry; Unprocessed artificial resins, unprocessed plastics; Fire extinguishing and fire prevention compositions; Tempering and soldering preparations; Substances for tanning animal skins and hides; Adhesives for use in industry; Putties and other paste fillers; Compost, manures,</a:t>
            </a:r>
            <a:r>
              <a:rPr lang="en-IN" altLang="en-US" sz="2000"/>
              <a:t> </a:t>
            </a:r>
            <a:r>
              <a:rPr lang="en-US" altLang="en-US" sz="2000"/>
              <a:t>fertilizers; Biological preparations for use in industry and science.</a:t>
            </a:r>
            <a:endParaRPr lang="en-IN" altLang="en-US" sz="2000"/>
          </a:p>
          <a:p>
            <a:pPr algn="just" eaLnBrk="1" hangingPunct="1"/>
            <a:r>
              <a:rPr lang="en-US" altLang="en-US" sz="2000" b="1"/>
              <a:t>Class 45 </a:t>
            </a:r>
            <a:r>
              <a:rPr lang="en-US" altLang="en-US" sz="2000"/>
              <a:t>is for legal services; Security services for the physical protection of tangible property and individuals; Personal and social services rendered by others to meet the individuals‘ needs.</a:t>
            </a:r>
            <a:endParaRPr lang="en-I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965C-38BD-67B4-A9AB-99FA5924799B}"/>
              </a:ext>
            </a:extLst>
          </p:cNvPr>
          <p:cNvSpPr>
            <a:spLocks noGrp="1"/>
          </p:cNvSpPr>
          <p:nvPr>
            <p:ph type="title"/>
          </p:nvPr>
        </p:nvSpPr>
        <p:spPr>
          <a:xfrm>
            <a:off x="838200" y="365125"/>
            <a:ext cx="10515600" cy="409575"/>
          </a:xfrm>
        </p:spPr>
        <p:txBody>
          <a:bodyPr rtlCol="0">
            <a:normAutofit fontScale="90000"/>
          </a:bodyPr>
          <a:lstStyle/>
          <a:p>
            <a:pPr eaLnBrk="1" fontAlgn="auto" hangingPunct="1">
              <a:spcAft>
                <a:spcPts val="0"/>
              </a:spcAft>
              <a:defRPr/>
            </a:pPr>
            <a:r>
              <a:rPr lang="en-IN" sz="3200" b="1" dirty="0"/>
              <a:t>Registration of a Trademark is Not Compulsory</a:t>
            </a:r>
            <a:br>
              <a:rPr lang="en-IN" sz="3200" b="1" dirty="0"/>
            </a:br>
            <a:endParaRPr lang="en-IN" sz="3200" b="1" dirty="0"/>
          </a:p>
        </p:txBody>
      </p:sp>
      <p:sp>
        <p:nvSpPr>
          <p:cNvPr id="9219" name="Content Placeholder 2">
            <a:extLst>
              <a:ext uri="{FF2B5EF4-FFF2-40B4-BE49-F238E27FC236}">
                <a16:creationId xmlns:a16="http://schemas.microsoft.com/office/drawing/2014/main" id="{356DD61C-D47B-B76C-C7DC-3B03BAF8D566}"/>
              </a:ext>
            </a:extLst>
          </p:cNvPr>
          <p:cNvSpPr>
            <a:spLocks noGrp="1"/>
          </p:cNvSpPr>
          <p:nvPr>
            <p:ph idx="1"/>
          </p:nvPr>
        </p:nvSpPr>
        <p:spPr>
          <a:xfrm>
            <a:off x="681038" y="944563"/>
            <a:ext cx="10515600" cy="4351337"/>
          </a:xfrm>
        </p:spPr>
        <p:txBody>
          <a:bodyPr/>
          <a:lstStyle/>
          <a:p>
            <a:pPr algn="just" eaLnBrk="1" hangingPunct="1">
              <a:lnSpc>
                <a:spcPct val="120000"/>
              </a:lnSpc>
            </a:pPr>
            <a:r>
              <a:rPr lang="en-IN" altLang="en-US" sz="1600"/>
              <a:t>Although, registration of a Trademark is not compulsory, registration provides certain advantages to the proprietor of the Trademark, such as:</a:t>
            </a:r>
          </a:p>
          <a:p>
            <a:pPr algn="just" eaLnBrk="1" hangingPunct="1">
              <a:lnSpc>
                <a:spcPct val="120000"/>
              </a:lnSpc>
            </a:pPr>
            <a:r>
              <a:rPr lang="en-IN" altLang="en-US" sz="1600" b="1"/>
              <a:t>Legal Protection </a:t>
            </a:r>
            <a:r>
              <a:rPr lang="en-IN" altLang="en-US" sz="1600"/>
              <a:t>– prevents the exploitation of the Registering Trademark by other companies/organizations/individuals, without proper authorization by the legal owner/s of the Trademark. In case of legal suits, a registered Trademark can serve as a potent evidence of the lawful proprietorship of the Trademark.</a:t>
            </a:r>
          </a:p>
          <a:p>
            <a:pPr algn="just" eaLnBrk="1" hangingPunct="1">
              <a:lnSpc>
                <a:spcPct val="120000"/>
              </a:lnSpc>
            </a:pPr>
            <a:r>
              <a:rPr lang="en-IN" altLang="en-US" sz="1600" b="1"/>
              <a:t>Exclusive Right </a:t>
            </a:r>
            <a:r>
              <a:rPr lang="en-IN" altLang="en-US" sz="1600"/>
              <a:t>- grants the Trademark owner full rights to use it in any lawful manner to promote his business.</a:t>
            </a:r>
          </a:p>
          <a:p>
            <a:pPr algn="just" eaLnBrk="1" hangingPunct="1">
              <a:lnSpc>
                <a:spcPct val="120000"/>
              </a:lnSpc>
            </a:pPr>
            <a:r>
              <a:rPr lang="en-IN" altLang="en-US" sz="1600" b="1"/>
              <a:t>Brand Recognition </a:t>
            </a:r>
            <a:r>
              <a:rPr lang="en-IN" altLang="en-US" sz="1600"/>
              <a:t>- products/ services are identified by their logo, which helps create brand value over time. A strong brand is a huge pull for new customers and an anchor for existing customers. Registering a Trademark early and using it will create goodwill and generate more business for the brand owner.</a:t>
            </a:r>
          </a:p>
          <a:p>
            <a:pPr algn="just" eaLnBrk="1" hangingPunct="1">
              <a:lnSpc>
                <a:spcPct val="120000"/>
              </a:lnSpc>
            </a:pPr>
            <a:r>
              <a:rPr lang="en-IN" altLang="en-US" sz="1600" b="1"/>
              <a:t>Asset Creation </a:t>
            </a:r>
            <a:r>
              <a:rPr lang="en-IN" altLang="en-US" sz="1600"/>
              <a:t>- registered Trademark is an intangible property of the organization. It can be used for enhancing the business of the company as well as drawing new clients and retaining old one by the account of brand identification.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24392C4-1933-EF13-5F4B-0C0F8FF12AC0}"/>
              </a:ext>
            </a:extLst>
          </p:cNvPr>
          <p:cNvSpPr>
            <a:spLocks noGrp="1"/>
          </p:cNvSpPr>
          <p:nvPr>
            <p:ph type="title"/>
          </p:nvPr>
        </p:nvSpPr>
        <p:spPr>
          <a:xfrm>
            <a:off x="838200" y="365125"/>
            <a:ext cx="10515600" cy="244475"/>
          </a:xfrm>
        </p:spPr>
        <p:txBody>
          <a:bodyPr/>
          <a:lstStyle/>
          <a:p>
            <a:pPr eaLnBrk="1" hangingPunct="1"/>
            <a:r>
              <a:rPr lang="en-IN" altLang="en-US" sz="3200" b="1"/>
              <a:t>Validity of Trademark</a:t>
            </a:r>
          </a:p>
        </p:txBody>
      </p:sp>
      <p:sp>
        <p:nvSpPr>
          <p:cNvPr id="10243" name="Content Placeholder 2">
            <a:extLst>
              <a:ext uri="{FF2B5EF4-FFF2-40B4-BE49-F238E27FC236}">
                <a16:creationId xmlns:a16="http://schemas.microsoft.com/office/drawing/2014/main" id="{34FE5E8A-0445-5D21-30EE-94DEC4AC16F8}"/>
              </a:ext>
            </a:extLst>
          </p:cNvPr>
          <p:cNvSpPr>
            <a:spLocks noGrp="1"/>
          </p:cNvSpPr>
          <p:nvPr>
            <p:ph idx="1"/>
          </p:nvPr>
        </p:nvSpPr>
        <p:spPr>
          <a:xfrm>
            <a:off x="747713" y="1141413"/>
            <a:ext cx="10515600" cy="4351337"/>
          </a:xfrm>
        </p:spPr>
        <p:txBody>
          <a:bodyPr/>
          <a:lstStyle/>
          <a:p>
            <a:pPr algn="just" eaLnBrk="1" hangingPunct="1"/>
            <a:r>
              <a:rPr lang="en-IN" altLang="en-US" sz="2400"/>
              <a:t>In India, a registered Trademark is valid for 10 years. The period can be extended every 10 years, perpetually. As per the Indian Trademarks Act, the renewal request is to be filed in the form ‘TM-R‘ within one year before the expiry of the last registration of the mark.</a:t>
            </a:r>
          </a:p>
          <a:p>
            <a:pPr algn="just" eaLnBrk="1" hangingPunct="1"/>
            <a:endParaRPr lang="en-IN" alt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2114</Words>
  <Application>Microsoft Office PowerPoint</Application>
  <PresentationFormat>Widescreen</PresentationFormat>
  <Paragraphs>129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Module 4</vt:lpstr>
      <vt:lpstr>Trademark </vt:lpstr>
      <vt:lpstr>Eligibility Criteria</vt:lpstr>
      <vt:lpstr>Who Can Apply for a Trademark</vt:lpstr>
      <vt:lpstr>Acts and Laws </vt:lpstr>
      <vt:lpstr>Designation of Trademark Symbols</vt:lpstr>
      <vt:lpstr>PowerPoint Presentation</vt:lpstr>
      <vt:lpstr>Registration of a Trademark is Not Compulsory </vt:lpstr>
      <vt:lpstr>Validity of Trademark</vt:lpstr>
      <vt:lpstr>Types of Trademark Registered in India </vt:lpstr>
      <vt:lpstr>Following are some examples of the registerable Trademarks:</vt:lpstr>
      <vt:lpstr>Some of the famous examples of Trademarks.</vt:lpstr>
      <vt:lpstr>Trademark Registry </vt:lpstr>
      <vt:lpstr>Process for Trademarks Registration </vt:lpstr>
      <vt:lpstr>PowerPoint Presentation</vt:lpstr>
      <vt:lpstr>Flow chart for the process of Trademark Registration </vt:lpstr>
      <vt:lpstr>Famous Case Law: </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sushmitha</dc:creator>
  <cp:lastModifiedBy>tapunu07@gmail.com</cp:lastModifiedBy>
  <cp:revision>19</cp:revision>
  <dcterms:created xsi:type="dcterms:W3CDTF">2023-12-05T06:38:16Z</dcterms:created>
  <dcterms:modified xsi:type="dcterms:W3CDTF">2023-12-26T06:08:46Z</dcterms:modified>
</cp:coreProperties>
</file>