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0" r:id="rId4"/>
    <p:sldId id="258" r:id="rId5"/>
    <p:sldId id="263" r:id="rId6"/>
    <p:sldId id="259" r:id="rId7"/>
    <p:sldId id="260" r:id="rId8"/>
    <p:sldId id="261" r:id="rId9"/>
    <p:sldId id="264" r:id="rId10"/>
    <p:sldId id="265" r:id="rId11"/>
    <p:sldId id="266" r:id="rId12"/>
    <p:sldId id="268" r:id="rId13"/>
    <p:sldId id="269" r:id="rId14"/>
    <p:sldId id="262" r:id="rId15"/>
    <p:sldId id="271" r:id="rId16"/>
    <p:sldId id="272" r:id="rId17"/>
    <p:sldId id="278" r:id="rId18"/>
    <p:sldId id="279" r:id="rId19"/>
    <p:sldId id="273" r:id="rId20"/>
    <p:sldId id="280" r:id="rId21"/>
    <p:sldId id="274" r:id="rId22"/>
    <p:sldId id="287" r:id="rId23"/>
    <p:sldId id="283" r:id="rId24"/>
    <p:sldId id="284" r:id="rId25"/>
    <p:sldId id="276" r:id="rId26"/>
    <p:sldId id="285" r:id="rId27"/>
    <p:sldId id="277" r:id="rId28"/>
    <p:sldId id="286"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29400-DAC5-436E-9EB8-EDE139B28097}" type="datetimeFigureOut">
              <a:rPr lang="en-IN" smtClean="0"/>
              <a:pPr/>
              <a:t>26-11-2023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E36AA-A0B4-4E1F-9903-1F8469FF40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6E36AA-A0B4-4E1F-9903-1F8469FF4086}"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108045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196061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2710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338218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30370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332950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125146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369791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171256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403979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812B8-025A-4280-AC34-FF77847F89F5}" type="datetimeFigureOut">
              <a:rPr lang="en-IN" smtClean="0"/>
              <a:pPr/>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99326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812B8-025A-4280-AC34-FF77847F89F5}" type="datetimeFigureOut">
              <a:rPr lang="en-IN" smtClean="0"/>
              <a:pPr/>
              <a:t>26-11-2023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34AC9-9771-495D-86A2-2B70363D7A11}" type="slidenum">
              <a:rPr lang="en-IN" smtClean="0"/>
              <a:pPr/>
              <a:t>‹#›</a:t>
            </a:fld>
            <a:endParaRPr lang="en-IN"/>
          </a:p>
        </p:txBody>
      </p:sp>
    </p:spTree>
    <p:extLst>
      <p:ext uri="{BB962C8B-B14F-4D97-AF65-F5344CB8AC3E}">
        <p14:creationId xmlns:p14="http://schemas.microsoft.com/office/powerpoint/2010/main" xmlns="" val="344423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781877"/>
          </a:xfrm>
        </p:spPr>
        <p:txBody>
          <a:bodyPr>
            <a:normAutofit fontScale="90000"/>
          </a:bodyPr>
          <a:lstStyle/>
          <a:p>
            <a:r>
              <a:rPr lang="en-US" b="1" dirty="0" smtClean="0"/>
              <a:t>UNIT- 1</a:t>
            </a:r>
            <a:endParaRPr lang="en-IN" b="1" dirty="0"/>
          </a:p>
        </p:txBody>
      </p:sp>
      <p:sp>
        <p:nvSpPr>
          <p:cNvPr id="3" name="Subtitle 2"/>
          <p:cNvSpPr>
            <a:spLocks noGrp="1"/>
          </p:cNvSpPr>
          <p:nvPr>
            <p:ph type="subTitle" idx="1"/>
          </p:nvPr>
        </p:nvSpPr>
        <p:spPr>
          <a:xfrm>
            <a:off x="1033671" y="1484244"/>
            <a:ext cx="10614990" cy="5373756"/>
          </a:xfrm>
        </p:spPr>
        <p:txBody>
          <a:bodyPr>
            <a:noAutofit/>
          </a:bodyPr>
          <a:lstStyle/>
          <a:p>
            <a:pPr algn="just"/>
            <a:r>
              <a:rPr lang="en-US" sz="2200" b="1" dirty="0">
                <a:latin typeface="Times New Roman" pitchFamily="18" charset="0"/>
                <a:cs typeface="Times New Roman" pitchFamily="18" charset="0"/>
              </a:rPr>
              <a:t>Introduction: </a:t>
            </a:r>
            <a:r>
              <a:rPr lang="en-US" sz="2200" dirty="0">
                <a:latin typeface="Times New Roman" pitchFamily="18" charset="0"/>
                <a:cs typeface="Times New Roman" pitchFamily="18" charset="0"/>
              </a:rPr>
              <a:t>Meaning of Research, Objectives of Engineering Research, and Motivation in Engineering Research, Research Process, Types of Engineering Research, Finding and Solving a Worthwhile Problem.</a:t>
            </a:r>
            <a:endParaRPr lang="en-IN"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Ethics in Engineering Research, Ethics in Engineering Research Practice, Types of Research Misconduct, Ethical Issues Related to Authorship. Copyright Infringements. Copyright Infringement is a Criminal Offence. Copyright Registration</a:t>
            </a:r>
            <a:r>
              <a:rPr lang="en-US" sz="2200" dirty="0" smtClean="0">
                <a:latin typeface="Times New Roman" pitchFamily="18" charset="0"/>
                <a:cs typeface="Times New Roman" pitchFamily="18" charset="0"/>
              </a:rPr>
              <a:t>.</a:t>
            </a:r>
          </a:p>
          <a:p>
            <a:pPr algn="just"/>
            <a:r>
              <a:rPr lang="en-US" sz="2200" b="1" dirty="0" smtClean="0">
                <a:latin typeface="Times New Roman" pitchFamily="18" charset="0"/>
                <a:cs typeface="Times New Roman" pitchFamily="18" charset="0"/>
              </a:rPr>
              <a:t>Books Referred: </a:t>
            </a:r>
          </a:p>
          <a:p>
            <a:pPr algn="just">
              <a:buFont typeface="Arial" pitchFamily="34" charset="0"/>
              <a:buChar char="•"/>
            </a:pPr>
            <a:r>
              <a:rPr lang="en-US" sz="2200" dirty="0" smtClean="0">
                <a:latin typeface="Times New Roman" pitchFamily="18" charset="0"/>
                <a:cs typeface="Times New Roman" pitchFamily="18" charset="0"/>
              </a:rPr>
              <a:t>Engineering </a:t>
            </a:r>
            <a:r>
              <a:rPr lang="en-US" sz="2200" dirty="0" smtClean="0">
                <a:latin typeface="Times New Roman" pitchFamily="18" charset="0"/>
                <a:cs typeface="Times New Roman" pitchFamily="18" charset="0"/>
              </a:rPr>
              <a:t>Research </a:t>
            </a:r>
            <a:r>
              <a:rPr lang="en-US" sz="2200" dirty="0" smtClean="0">
                <a:latin typeface="Times New Roman" pitchFamily="18" charset="0"/>
                <a:cs typeface="Times New Roman" pitchFamily="18" charset="0"/>
              </a:rPr>
              <a:t>Methodology</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by </a:t>
            </a:r>
            <a:r>
              <a:rPr lang="en-US" sz="2200" dirty="0" err="1" smtClean="0">
                <a:latin typeface="Times New Roman" pitchFamily="18" charset="0"/>
                <a:cs typeface="Times New Roman" pitchFamily="18" charset="0"/>
              </a:rPr>
              <a:t>Dipankar</a:t>
            </a:r>
            <a:r>
              <a:rPr lang="en-US" sz="2200" dirty="0" smtClean="0">
                <a:latin typeface="Times New Roman" pitchFamily="18" charset="0"/>
                <a:cs typeface="Times New Roman" pitchFamily="18" charset="0"/>
              </a:rPr>
              <a:t> Deb, </a:t>
            </a:r>
            <a:r>
              <a:rPr lang="en-US" sz="2200" dirty="0" err="1" smtClean="0">
                <a:latin typeface="Times New Roman" pitchFamily="18" charset="0"/>
                <a:cs typeface="Times New Roman" pitchFamily="18" charset="0"/>
              </a:rPr>
              <a:t>Rajeeb</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Dey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Valentina</a:t>
            </a:r>
            <a:r>
              <a:rPr lang="en-US" sz="2200" dirty="0" smtClean="0">
                <a:latin typeface="Times New Roman" pitchFamily="18" charset="0"/>
                <a:cs typeface="Times New Roman" pitchFamily="18" charset="0"/>
              </a:rPr>
              <a:t> E. </a:t>
            </a:r>
            <a:r>
              <a:rPr lang="en-US" sz="2200" dirty="0" err="1" smtClean="0">
                <a:latin typeface="Times New Roman" pitchFamily="18" charset="0"/>
                <a:cs typeface="Times New Roman" pitchFamily="18" charset="0"/>
              </a:rPr>
              <a:t>Balas</a:t>
            </a:r>
            <a:r>
              <a:rPr lang="en-US"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0" algn="just">
              <a:buFont typeface="Arial" pitchFamily="34" charset="0"/>
              <a:buChar char="•"/>
            </a:pPr>
            <a:r>
              <a:rPr lang="en-US" sz="2200" dirty="0" smtClean="0">
                <a:latin typeface="Times New Roman" pitchFamily="18" charset="0"/>
                <a:cs typeface="Times New Roman" pitchFamily="18" charset="0"/>
              </a:rPr>
              <a:t>Intellectual Property A Primer for Academia by Prof. </a:t>
            </a:r>
            <a:r>
              <a:rPr lang="en-US" sz="2200" dirty="0" err="1" smtClean="0">
                <a:latin typeface="Times New Roman" pitchFamily="18" charset="0"/>
                <a:cs typeface="Times New Roman" pitchFamily="18" charset="0"/>
              </a:rPr>
              <a:t>Rupinder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Tewari</a:t>
            </a:r>
            <a:r>
              <a:rPr lang="en-US" sz="2200" dirty="0" smtClean="0">
                <a:latin typeface="Times New Roman" pitchFamily="18" charset="0"/>
                <a:cs typeface="Times New Roman" pitchFamily="18" charset="0"/>
              </a:rPr>
              <a:t> Ms. </a:t>
            </a:r>
            <a:r>
              <a:rPr lang="en-US" sz="2200" dirty="0" err="1" smtClean="0">
                <a:latin typeface="Times New Roman" pitchFamily="18" charset="0"/>
                <a:cs typeface="Times New Roman" pitchFamily="18" charset="0"/>
              </a:rPr>
              <a:t>Mamta</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Bhardwaj</a:t>
            </a:r>
            <a:r>
              <a:rPr lang="en-US" sz="2200" dirty="0" smtClean="0">
                <a:latin typeface="Times New Roman" pitchFamily="18" charset="0"/>
                <a:cs typeface="Times New Roman" pitchFamily="18" charset="0"/>
              </a:rPr>
              <a:t>.</a:t>
            </a:r>
          </a:p>
          <a:p>
            <a:pPr lvl="0" algn="just">
              <a:buFont typeface="Arial" pitchFamily="34" charset="0"/>
              <a:buChar char="•"/>
            </a:pPr>
            <a:r>
              <a:rPr lang="en-US" sz="2200" dirty="0" smtClean="0">
                <a:latin typeface="Times New Roman" pitchFamily="18" charset="0"/>
                <a:cs typeface="Times New Roman" pitchFamily="18" charset="0"/>
              </a:rPr>
              <a:t>Research Methodology  by C R Kothari</a:t>
            </a:r>
          </a:p>
          <a:p>
            <a:pPr lvl="0" algn="just"/>
            <a:r>
              <a:rPr lang="en-US" sz="2200" b="1" dirty="0" smtClean="0">
                <a:latin typeface="Times New Roman" pitchFamily="18" charset="0"/>
                <a:cs typeface="Times New Roman" pitchFamily="18" charset="0"/>
              </a:rPr>
              <a:t>Prepared By:</a:t>
            </a:r>
          </a:p>
          <a:p>
            <a:pPr lvl="0" algn="just"/>
            <a:r>
              <a:rPr lang="en-US" sz="2200" dirty="0" smtClean="0">
                <a:latin typeface="Times New Roman" pitchFamily="18" charset="0"/>
                <a:cs typeface="Times New Roman" pitchFamily="18" charset="0"/>
              </a:rPr>
              <a:t>Ms. </a:t>
            </a:r>
            <a:r>
              <a:rPr lang="en-US" sz="2200" dirty="0" err="1" smtClean="0">
                <a:latin typeface="Times New Roman" pitchFamily="18" charset="0"/>
                <a:cs typeface="Times New Roman" pitchFamily="18" charset="0"/>
              </a:rPr>
              <a:t>Vidya</a:t>
            </a:r>
            <a:r>
              <a:rPr lang="en-US" sz="2200" dirty="0" smtClean="0">
                <a:latin typeface="Times New Roman" pitchFamily="18" charset="0"/>
                <a:cs typeface="Times New Roman" pitchFamily="18" charset="0"/>
              </a:rPr>
              <a:t>. R, Asst. Prof. Dept. of MBA, Dr.AIT</a:t>
            </a:r>
            <a:endParaRPr lang="en-IN" sz="2200" dirty="0" smtClean="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7357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947"/>
          </a:xfrm>
        </p:spPr>
        <p:txBody>
          <a:bodyPr>
            <a:normAutofit fontScale="90000"/>
          </a:bodyPr>
          <a:lstStyle/>
          <a:p>
            <a:r>
              <a:rPr lang="en-IN" b="1" dirty="0" smtClean="0"/>
              <a:t/>
            </a:r>
            <a:br>
              <a:rPr lang="en-IN" b="1" dirty="0" smtClean="0"/>
            </a:br>
            <a:r>
              <a:rPr lang="en-IN" b="1" dirty="0" smtClean="0">
                <a:latin typeface="Times New Roman" pitchFamily="18" charset="0"/>
                <a:cs typeface="Times New Roman" pitchFamily="18" charset="0"/>
              </a:rPr>
              <a:t>Analytical Research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92696"/>
            <a:ext cx="10515600" cy="5168347"/>
          </a:xfrm>
        </p:spPr>
        <p:txBody>
          <a:bodyPr>
            <a:normAutofit/>
          </a:bodyPr>
          <a:lstStyle/>
          <a:p>
            <a:pPr algn="just"/>
            <a:r>
              <a:rPr lang="en-IN" sz="3200" dirty="0" smtClean="0">
                <a:latin typeface="Times New Roman" pitchFamily="18" charset="0"/>
                <a:cs typeface="Times New Roman" pitchFamily="18" charset="0"/>
              </a:rPr>
              <a:t>The researcher has to use facts or information already available, and analyse these to make a critical evaluation of the material.</a:t>
            </a:r>
          </a:p>
          <a:p>
            <a:pPr algn="just"/>
            <a:r>
              <a:rPr lang="en-IN" sz="3200" dirty="0" smtClean="0">
                <a:latin typeface="Times New Roman" pitchFamily="18" charset="0"/>
                <a:cs typeface="Times New Roman" pitchFamily="18" charset="0"/>
              </a:rPr>
              <a:t>It involves the in-depth study and evaluation of available information in an attempt to explain complex phenomenon.</a:t>
            </a:r>
          </a:p>
          <a:p>
            <a:pPr algn="just"/>
            <a:r>
              <a:rPr lang="en-IN" sz="3200" dirty="0" smtClean="0">
                <a:latin typeface="Times New Roman" pitchFamily="18" charset="0"/>
                <a:cs typeface="Times New Roman" pitchFamily="18" charset="0"/>
              </a:rPr>
              <a:t>It primarily concerned with testing hypothesis and specifying and interpreting relationships, by </a:t>
            </a:r>
            <a:r>
              <a:rPr lang="en-IN" sz="3200" dirty="0" err="1" smtClean="0">
                <a:latin typeface="Times New Roman" pitchFamily="18" charset="0"/>
                <a:cs typeface="Times New Roman" pitchFamily="18" charset="0"/>
              </a:rPr>
              <a:t>analyzing</a:t>
            </a:r>
            <a:r>
              <a:rPr lang="en-IN" sz="3200" dirty="0" smtClean="0">
                <a:latin typeface="Times New Roman" pitchFamily="18" charset="0"/>
                <a:cs typeface="Times New Roman" pitchFamily="18" charset="0"/>
              </a:rPr>
              <a:t> the facts or information already available.</a:t>
            </a:r>
          </a:p>
          <a:p>
            <a:pPr algn="just"/>
            <a:r>
              <a:rPr lang="en-US" sz="3200" dirty="0" smtClean="0">
                <a:latin typeface="Times New Roman" pitchFamily="18" charset="0"/>
                <a:cs typeface="Times New Roman" pitchFamily="18" charset="0"/>
              </a:rPr>
              <a:t>Ex: Analysis of Attrition Studies Within the Computer Sciences.</a:t>
            </a:r>
            <a:endParaRPr lang="en-IN" sz="3200" dirty="0" smtClean="0">
              <a:latin typeface="Times New Roman" pitchFamily="18" charset="0"/>
              <a:cs typeface="Times New Roman" pitchFamily="18" charset="0"/>
            </a:endParaRPr>
          </a:p>
          <a:p>
            <a:pPr algn="just"/>
            <a:endParaRPr lang="en-IN" sz="3200" dirty="0" smtClean="0">
              <a:latin typeface="Times New Roman" pitchFamily="18" charset="0"/>
              <a:cs typeface="Times New Roman" pitchFamily="18" charset="0"/>
            </a:endParaRPr>
          </a:p>
          <a:p>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5680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Fundamental/ Basic/ Pure Research</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37252"/>
            <a:ext cx="10515600" cy="5088835"/>
          </a:xfrm>
        </p:spPr>
        <p:txBody>
          <a:bodyPr>
            <a:normAutofit fontScale="92500" lnSpcReduction="10000"/>
          </a:bodyPr>
          <a:lstStyle/>
          <a:p>
            <a:pPr algn="just"/>
            <a:r>
              <a:rPr lang="en-IN" sz="3200" dirty="0" smtClean="0">
                <a:latin typeface="Times New Roman" pitchFamily="18" charset="0"/>
                <a:cs typeface="Times New Roman" pitchFamily="18" charset="0"/>
              </a:rPr>
              <a:t>This research is mainly concerned with generalisations and with the formulation of a theory.</a:t>
            </a:r>
          </a:p>
          <a:p>
            <a:pPr algn="just"/>
            <a:r>
              <a:rPr lang="en-IN" sz="3200" dirty="0" smtClean="0">
                <a:latin typeface="Times New Roman" pitchFamily="18" charset="0"/>
                <a:cs typeface="Times New Roman" pitchFamily="18" charset="0"/>
              </a:rPr>
              <a:t>“Gathering knowledge for knowledge’s sake is termed ‘pure’ or ‘basic’ research.”</a:t>
            </a:r>
          </a:p>
          <a:p>
            <a:pPr algn="just"/>
            <a:r>
              <a:rPr lang="en-IN" sz="3200" dirty="0" smtClean="0">
                <a:latin typeface="Times New Roman" pitchFamily="18" charset="0"/>
                <a:cs typeface="Times New Roman" pitchFamily="18" charset="0"/>
              </a:rPr>
              <a:t>Research concerning some natural phenomenon or relating to pure mathematics are examples of fundamental research. </a:t>
            </a:r>
          </a:p>
          <a:p>
            <a:pPr algn="just"/>
            <a:r>
              <a:rPr lang="en-IN" sz="3200" dirty="0" smtClean="0">
                <a:latin typeface="Times New Roman" pitchFamily="18" charset="0"/>
                <a:cs typeface="Times New Roman" pitchFamily="18" charset="0"/>
              </a:rPr>
              <a:t>Similarly, research studies, concerning human behaviour carried on with a view to make generalisations about human behaviour, are also examples of fundamental research.</a:t>
            </a:r>
          </a:p>
          <a:p>
            <a:pPr marL="228600" lvl="2" algn="just">
              <a:spcBef>
                <a:spcPts val="1000"/>
              </a:spcBef>
            </a:pPr>
            <a:r>
              <a:rPr lang="en-IN" sz="3200" dirty="0" smtClean="0">
                <a:latin typeface="Times New Roman" pitchFamily="18" charset="0"/>
                <a:cs typeface="Times New Roman" pitchFamily="18" charset="0"/>
              </a:rPr>
              <a:t>Thus </a:t>
            </a:r>
            <a:r>
              <a:rPr lang="en-US" sz="3200" dirty="0" smtClean="0">
                <a:latin typeface="Times New Roman" pitchFamily="18" charset="0"/>
                <a:cs typeface="Times New Roman" pitchFamily="18" charset="0"/>
              </a:rPr>
              <a:t>basic research is aimed at seeking information which could have a broad base of applications in the medium to long term.</a:t>
            </a:r>
            <a:endParaRPr lang="en-IN" sz="3200" dirty="0" smtClean="0">
              <a:latin typeface="Times New Roman" pitchFamily="18" charset="0"/>
              <a:cs typeface="Times New Roman" pitchFamily="18" charset="0"/>
            </a:endParaRPr>
          </a:p>
          <a:p>
            <a:pPr algn="just"/>
            <a:endParaRPr lang="en-IN" sz="2400" dirty="0"/>
          </a:p>
        </p:txBody>
      </p:sp>
    </p:spTree>
    <p:extLst>
      <p:ext uri="{BB962C8B-B14F-4D97-AF65-F5344CB8AC3E}">
        <p14:creationId xmlns:p14="http://schemas.microsoft.com/office/powerpoint/2010/main" xmlns="" val="579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336"/>
          </a:xfrm>
        </p:spPr>
        <p:txBody>
          <a:bodyPr/>
          <a:lstStyle/>
          <a:p>
            <a:r>
              <a:rPr lang="en-IN" b="1" dirty="0" smtClean="0">
                <a:latin typeface="Times New Roman" pitchFamily="18" charset="0"/>
                <a:cs typeface="Times New Roman" pitchFamily="18" charset="0"/>
              </a:rPr>
              <a:t>Applied Research</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72209"/>
            <a:ext cx="10515600" cy="4904754"/>
          </a:xfrm>
        </p:spPr>
        <p:txBody>
          <a:bodyPr>
            <a:noAutofit/>
          </a:bodyPr>
          <a:lstStyle/>
          <a:p>
            <a:pPr algn="just"/>
            <a:r>
              <a:rPr lang="en-IN" sz="3200" dirty="0" smtClean="0">
                <a:latin typeface="Times New Roman" pitchFamily="18" charset="0"/>
                <a:cs typeface="Times New Roman" pitchFamily="18" charset="0"/>
              </a:rPr>
              <a:t>Based on the concept of the pure research.</a:t>
            </a:r>
          </a:p>
          <a:p>
            <a:pPr algn="just"/>
            <a:r>
              <a:rPr lang="en-IN" sz="3200" dirty="0" smtClean="0">
                <a:latin typeface="Times New Roman" pitchFamily="18" charset="0"/>
                <a:cs typeface="Times New Roman" pitchFamily="18" charset="0"/>
              </a:rPr>
              <a:t>Is problem oriented and helps in finding results or solutions for real life problems. </a:t>
            </a:r>
          </a:p>
          <a:p>
            <a:pPr algn="just"/>
            <a:r>
              <a:rPr lang="en-IN" sz="3200" dirty="0" smtClean="0">
                <a:latin typeface="Times New Roman" pitchFamily="18" charset="0"/>
                <a:cs typeface="Times New Roman" pitchFamily="18" charset="0"/>
              </a:rPr>
              <a:t>Provides evidence of usefulness to society. </a:t>
            </a:r>
          </a:p>
          <a:p>
            <a:pPr algn="just"/>
            <a:r>
              <a:rPr lang="en-IN" sz="3200" dirty="0" smtClean="0">
                <a:latin typeface="Times New Roman" pitchFamily="18" charset="0"/>
                <a:cs typeface="Times New Roman" pitchFamily="18" charset="0"/>
              </a:rPr>
              <a:t>Helps in testing empirical content of a theory. </a:t>
            </a:r>
          </a:p>
          <a:p>
            <a:pPr algn="just"/>
            <a:r>
              <a:rPr lang="en-IN" sz="3200" dirty="0" smtClean="0">
                <a:latin typeface="Times New Roman" pitchFamily="18" charset="0"/>
                <a:cs typeface="Times New Roman" pitchFamily="18" charset="0"/>
              </a:rPr>
              <a:t>Utilizes and helps in developing the techniques that can be used for basic research. </a:t>
            </a:r>
          </a:p>
          <a:p>
            <a:pPr algn="just"/>
            <a:r>
              <a:rPr lang="en-IN" sz="3200" dirty="0" smtClean="0">
                <a:latin typeface="Times New Roman" pitchFamily="18" charset="0"/>
                <a:cs typeface="Times New Roman" pitchFamily="18" charset="0"/>
              </a:rPr>
              <a:t>Provides data that can lead to the acceleration of the process of generalization.</a:t>
            </a:r>
          </a:p>
          <a:p>
            <a:endParaRPr lang="en-IN"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normAutofit fontScale="90000"/>
          </a:bodyPr>
          <a:lstStyle/>
          <a:p>
            <a:r>
              <a:rPr lang="en-IN" b="1" dirty="0" smtClean="0"/>
              <a:t/>
            </a:r>
            <a:br>
              <a:rPr lang="en-IN" b="1" dirty="0" smtClean="0"/>
            </a:br>
            <a:r>
              <a:rPr lang="en-IN" b="1" dirty="0" smtClean="0">
                <a:latin typeface="Times New Roman" pitchFamily="18" charset="0"/>
                <a:cs typeface="Times New Roman" pitchFamily="18" charset="0"/>
              </a:rPr>
              <a:t>Quantitative Research</a:t>
            </a:r>
            <a:r>
              <a:rPr lang="en-IN" b="1" dirty="0" smtClean="0"/>
              <a:t/>
            </a:r>
            <a:br>
              <a:rPr lang="en-IN" b="1" dirty="0" smtClean="0"/>
            </a:br>
            <a:endParaRPr lang="en-IN" b="1" dirty="0"/>
          </a:p>
        </p:txBody>
      </p:sp>
      <p:sp>
        <p:nvSpPr>
          <p:cNvPr id="3" name="Content Placeholder 2"/>
          <p:cNvSpPr>
            <a:spLocks noGrp="1"/>
          </p:cNvSpPr>
          <p:nvPr>
            <p:ph idx="1"/>
          </p:nvPr>
        </p:nvSpPr>
        <p:spPr>
          <a:xfrm>
            <a:off x="838200" y="1166191"/>
            <a:ext cx="10515600" cy="5274366"/>
          </a:xfrm>
        </p:spPr>
        <p:txBody>
          <a:bodyPr>
            <a:normAutofit lnSpcReduction="10000"/>
          </a:bodyPr>
          <a:lstStyle/>
          <a:p>
            <a:pPr marL="0" indent="0" algn="just">
              <a:buNone/>
            </a:pPr>
            <a:r>
              <a:rPr lang="en-IN" dirty="0" smtClean="0">
                <a:latin typeface="Times New Roman" pitchFamily="18" charset="0"/>
                <a:cs typeface="Times New Roman" pitchFamily="18" charset="0"/>
              </a:rPr>
              <a:t>Quantitative research is based on the measurement of quantity or amount. It is applicable to phenomena that can be expressed in terms of quantity.</a:t>
            </a:r>
          </a:p>
          <a:p>
            <a:pPr marL="0" indent="0" algn="just"/>
            <a:r>
              <a:rPr lang="en-US" dirty="0" smtClean="0">
                <a:latin typeface="Times New Roman" pitchFamily="18" charset="0"/>
                <a:cs typeface="Times New Roman" pitchFamily="18" charset="0"/>
              </a:rPr>
              <a:t>It uses statistical observations of a sufficiently large number of representative cases to draw any conclusions</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goal of quantitative methods is to determine whether the predictive generalizations of a theory hold true.</a:t>
            </a:r>
          </a:p>
          <a:p>
            <a:pPr algn="just">
              <a:buNone/>
            </a:pPr>
            <a:r>
              <a:rPr lang="en-IN" sz="4000" b="1" dirty="0" smtClean="0">
                <a:latin typeface="Times New Roman" pitchFamily="18" charset="0"/>
                <a:cs typeface="Times New Roman" pitchFamily="18" charset="0"/>
              </a:rPr>
              <a:t>Qualitative Research:</a:t>
            </a:r>
          </a:p>
          <a:p>
            <a:pPr marL="0" indent="0" algn="just">
              <a:buNone/>
            </a:pPr>
            <a:r>
              <a:rPr lang="en-IN" dirty="0" smtClean="0">
                <a:latin typeface="Times New Roman" pitchFamily="18" charset="0"/>
                <a:cs typeface="Times New Roman" pitchFamily="18" charset="0"/>
              </a:rPr>
              <a:t>It is concerned with qualitative phenomenon, i.e., phenomena relating to or involving quality or kind. </a:t>
            </a:r>
          </a:p>
          <a:p>
            <a:pPr marL="0" indent="0" algn="just">
              <a:buNone/>
            </a:pPr>
            <a:r>
              <a:rPr lang="en-IN" dirty="0" smtClean="0">
                <a:latin typeface="Times New Roman" pitchFamily="18" charset="0"/>
                <a:cs typeface="Times New Roman" pitchFamily="18" charset="0"/>
              </a:rPr>
              <a:t>This type of research aims at discovering the underlying motives and desires, using in depth interviews for the purpose</a:t>
            </a:r>
          </a:p>
          <a:p>
            <a:pPr algn="just"/>
            <a:endParaRPr lang="en-IN"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normAutofit/>
          </a:bodyPr>
          <a:lstStyle/>
          <a:p>
            <a:r>
              <a:rPr lang="en-US" sz="4000" b="1" dirty="0">
                <a:latin typeface="Times New Roman" pitchFamily="18" charset="0"/>
                <a:cs typeface="Times New Roman" pitchFamily="18" charset="0"/>
              </a:rPr>
              <a:t>Finding and Solving a Worthwhile Problem</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1722"/>
            <a:ext cx="10515600" cy="4825241"/>
          </a:xfrm>
        </p:spPr>
        <p:txBody>
          <a:bodyPr>
            <a:normAutofit fontScale="85000" lnSpcReduction="20000"/>
          </a:bodyPr>
          <a:lstStyle/>
          <a:p>
            <a:r>
              <a:rPr lang="en-US" dirty="0" smtClean="0">
                <a:latin typeface="Times New Roman" pitchFamily="18" charset="0"/>
                <a:cs typeface="Times New Roman" pitchFamily="18" charset="0"/>
              </a:rPr>
              <a:t>Research problems stated by the Supervisor </a:t>
            </a:r>
          </a:p>
          <a:p>
            <a:r>
              <a:rPr lang="en-US" dirty="0" smtClean="0">
                <a:latin typeface="Times New Roman" pitchFamily="18" charset="0"/>
                <a:cs typeface="Times New Roman" pitchFamily="18" charset="0"/>
              </a:rPr>
              <a:t>Research problems posed by others that are yet to be solved</a:t>
            </a:r>
          </a:p>
          <a:p>
            <a:r>
              <a:rPr lang="en-US" dirty="0" smtClean="0">
                <a:latin typeface="Times New Roman" pitchFamily="18" charset="0"/>
                <a:cs typeface="Times New Roman" pitchFamily="18" charset="0"/>
              </a:rPr>
              <a:t>Rethinking of a basic theory, or need to be formulated </a:t>
            </a:r>
          </a:p>
          <a:p>
            <a:r>
              <a:rPr lang="en-US" dirty="0" smtClean="0">
                <a:latin typeface="Times New Roman" pitchFamily="18" charset="0"/>
                <a:cs typeface="Times New Roman" pitchFamily="18" charset="0"/>
              </a:rPr>
              <a:t>Information gathered from research papers</a:t>
            </a:r>
          </a:p>
          <a:p>
            <a:pPr>
              <a:buNone/>
            </a:pPr>
            <a:endParaRPr lang="en-US" b="1" dirty="0" smtClean="0">
              <a:latin typeface="Times New Roman" pitchFamily="18" charset="0"/>
              <a:cs typeface="Times New Roman" pitchFamily="18" charset="0"/>
            </a:endParaRPr>
          </a:p>
          <a:p>
            <a:pPr>
              <a:buNone/>
            </a:pPr>
            <a:r>
              <a:rPr lang="en-US" sz="4300" b="1" dirty="0" smtClean="0">
                <a:latin typeface="Times New Roman" pitchFamily="18" charset="0"/>
                <a:cs typeface="Times New Roman" pitchFamily="18" charset="0"/>
              </a:rPr>
              <a:t>Attributes Of Worthwhile Research Problem</a:t>
            </a:r>
          </a:p>
          <a:p>
            <a:r>
              <a:rPr lang="en-US" dirty="0" smtClean="0">
                <a:latin typeface="Times New Roman" pitchFamily="18" charset="0"/>
                <a:cs typeface="Times New Roman" pitchFamily="18" charset="0"/>
              </a:rPr>
              <a:t>Significant</a:t>
            </a:r>
          </a:p>
          <a:p>
            <a:r>
              <a:rPr lang="en-US" dirty="0" smtClean="0">
                <a:latin typeface="Times New Roman" pitchFamily="18" charset="0"/>
                <a:cs typeface="Times New Roman" pitchFamily="18" charset="0"/>
              </a:rPr>
              <a:t>Researchable</a:t>
            </a:r>
          </a:p>
          <a:p>
            <a:r>
              <a:rPr lang="en-US" dirty="0" smtClean="0">
                <a:latin typeface="Times New Roman" pitchFamily="18" charset="0"/>
                <a:cs typeface="Times New Roman" pitchFamily="18" charset="0"/>
              </a:rPr>
              <a:t>Original/ Replicable</a:t>
            </a:r>
          </a:p>
          <a:p>
            <a:r>
              <a:rPr lang="en-US" dirty="0" smtClean="0">
                <a:latin typeface="Times New Roman" pitchFamily="18" charset="0"/>
                <a:cs typeface="Times New Roman" pitchFamily="18" charset="0"/>
              </a:rPr>
              <a:t>Ethical</a:t>
            </a:r>
          </a:p>
          <a:p>
            <a:r>
              <a:rPr lang="en-US" dirty="0" smtClean="0">
                <a:latin typeface="Times New Roman" pitchFamily="18" charset="0"/>
                <a:cs typeface="Times New Roman" pitchFamily="18" charset="0"/>
              </a:rPr>
              <a:t>Suitable for researcher</a:t>
            </a:r>
          </a:p>
          <a:p>
            <a:r>
              <a:rPr lang="en-US" dirty="0" smtClean="0">
                <a:latin typeface="Times New Roman" pitchFamily="18" charset="0"/>
                <a:cs typeface="Times New Roman" pitchFamily="18" charset="0"/>
              </a:rPr>
              <a:t>Potential for new research</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75198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Mathematical problem-solving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George </a:t>
            </a:r>
            <a:r>
              <a:rPr lang="en-US" dirty="0" err="1" smtClean="0">
                <a:latin typeface="Times New Roman" pitchFamily="18" charset="0"/>
                <a:cs typeface="Times New Roman" pitchFamily="18" charset="0"/>
              </a:rPr>
              <a:t>Polya</a:t>
            </a:r>
            <a:r>
              <a:rPr lang="en-US" dirty="0" smtClean="0">
                <a:latin typeface="Times New Roman" pitchFamily="18" charset="0"/>
                <a:cs typeface="Times New Roman" pitchFamily="18" charset="0"/>
              </a:rPr>
              <a:t> an American mathematician suggested 4 step procedure:</a:t>
            </a:r>
          </a:p>
          <a:p>
            <a:pPr algn="just"/>
            <a:r>
              <a:rPr lang="en-US" b="1" dirty="0" smtClean="0">
                <a:latin typeface="Times New Roman" pitchFamily="18" charset="0"/>
                <a:cs typeface="Times New Roman" pitchFamily="18" charset="0"/>
              </a:rPr>
              <a:t>Understand the problem</a:t>
            </a:r>
            <a:r>
              <a:rPr lang="en-US" dirty="0" smtClean="0">
                <a:latin typeface="Times New Roman" pitchFamily="18" charset="0"/>
                <a:cs typeface="Times New Roman" pitchFamily="18" charset="0"/>
              </a:rPr>
              <a:t>, restate it as if its your own, visualize the problem by drawing figures, and determine if something more is needed.</a:t>
            </a:r>
            <a:endParaRPr lang="en-IN"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Start somewhere</a:t>
            </a:r>
            <a:r>
              <a:rPr lang="en-US" dirty="0" smtClean="0">
                <a:latin typeface="Times New Roman" pitchFamily="18" charset="0"/>
                <a:cs typeface="Times New Roman" pitchFamily="18" charset="0"/>
              </a:rPr>
              <a:t> and systematically explore possible strategies to solve the problem or a simpler version of it while looking for patterns.</a:t>
            </a:r>
            <a:endParaRPr lang="en-IN"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Execute the plan </a:t>
            </a:r>
            <a:r>
              <a:rPr lang="en-US" dirty="0" smtClean="0">
                <a:latin typeface="Times New Roman" pitchFamily="18" charset="0"/>
                <a:cs typeface="Times New Roman" pitchFamily="18" charset="0"/>
              </a:rPr>
              <a:t>to see if it works, and if it does not then start over with another approach. Having delved into the problem and returned to it multiple times, one might have a flash of insight or a new idea to solve the problem.</a:t>
            </a:r>
            <a:endParaRPr lang="en-IN"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Looking back </a:t>
            </a:r>
            <a:r>
              <a:rPr lang="en-US" dirty="0" smtClean="0">
                <a:latin typeface="Times New Roman" pitchFamily="18" charset="0"/>
                <a:cs typeface="Times New Roman" pitchFamily="18" charset="0"/>
              </a:rPr>
              <a:t>and reflecting helps in understanding and assimilating the strategy, and is a sort of investment into the future.</a:t>
            </a:r>
            <a:endParaRPr lang="en-IN" sz="2800"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lstStyle/>
          <a:p>
            <a:r>
              <a:rPr lang="en-US" dirty="0" smtClean="0">
                <a:latin typeface="Times New Roman" pitchFamily="18" charset="0"/>
                <a:cs typeface="Times New Roman" pitchFamily="18" charset="0"/>
              </a:rPr>
              <a:t>Ethics in Engineering Research</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44486"/>
            <a:ext cx="10515600" cy="5088835"/>
          </a:xfrm>
        </p:spPr>
        <p:txBody>
          <a:bodyPr>
            <a:normAutofit fontScale="85000" lnSpcReduction="20000"/>
          </a:bodyPr>
          <a:lstStyle/>
          <a:p>
            <a:pPr algn="just"/>
            <a:r>
              <a:rPr lang="en-IN" dirty="0" smtClean="0">
                <a:latin typeface="Times New Roman" pitchFamily="18" charset="0"/>
                <a:cs typeface="Times New Roman" pitchFamily="18" charset="0"/>
              </a:rPr>
              <a:t>Ethics are branch of knowledge that deals with moral principles(distinguishing what is right or wrong) </a:t>
            </a:r>
          </a:p>
          <a:p>
            <a:pPr algn="just"/>
            <a:r>
              <a:rPr lang="en-IN" dirty="0" smtClean="0">
                <a:latin typeface="Times New Roman" pitchFamily="18" charset="0"/>
                <a:cs typeface="Times New Roman" pitchFamily="18" charset="0"/>
              </a:rPr>
              <a:t>Engineering ethics is the field of system of moral principles that apply to the practice of engineering. The field examines and sets the obligations by engineers to society, to their clients, and to the profession.</a:t>
            </a:r>
          </a:p>
          <a:p>
            <a:pPr algn="just"/>
            <a:r>
              <a:rPr lang="en-US" dirty="0" smtClean="0">
                <a:latin typeface="Times New Roman" pitchFamily="18" charset="0"/>
                <a:cs typeface="Times New Roman" pitchFamily="18" charset="0"/>
              </a:rPr>
              <a:t>International norms for the ethical conduct of research have been there since the adoption of the Nuremberg Code in 1947</a:t>
            </a:r>
          </a:p>
          <a:p>
            <a:pPr algn="just"/>
            <a:r>
              <a:rPr lang="en-US" dirty="0" smtClean="0">
                <a:latin typeface="Times New Roman" pitchFamily="18" charset="0"/>
                <a:cs typeface="Times New Roman" pitchFamily="18" charset="0"/>
              </a:rPr>
              <a:t>According to </a:t>
            </a:r>
            <a:r>
              <a:rPr lang="en-US"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Caroline </a:t>
            </a:r>
            <a:r>
              <a:rPr lang="en-US" dirty="0" err="1" smtClean="0">
                <a:latin typeface="Times New Roman" pitchFamily="18" charset="0"/>
                <a:cs typeface="Times New Roman" pitchFamily="18" charset="0"/>
              </a:rPr>
              <a:t>Whitbeck</a:t>
            </a:r>
            <a:r>
              <a:rPr lang="en-US" dirty="0" smtClean="0">
                <a:latin typeface="Times New Roman" pitchFamily="18" charset="0"/>
                <a:cs typeface="Times New Roman" pitchFamily="18" charset="0"/>
              </a:rPr>
              <a:t>, Director of online Ethics Center for Engineering and Science at national Academy of engineering, the issues related to research credit dates back to the establishment of the British Royal Society (BRS) in the seventeenth century to refine the methods and practices of modern science.</a:t>
            </a:r>
          </a:p>
          <a:p>
            <a:pPr algn="just"/>
            <a:r>
              <a:rPr lang="en-US" dirty="0" smtClean="0">
                <a:latin typeface="Times New Roman" pitchFamily="18" charset="0"/>
                <a:cs typeface="Times New Roman" pitchFamily="18" charset="0"/>
              </a:rPr>
              <a:t>This event altered the timing and credit issues on the release of research results since BRS gave priority to whoever first submitted findings for publication, rather than trying to find out who had first discovered.</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event altered the timing and credit issues on the release of research results since BRS gave priority to whoever first submitted findings for publication, rather than trying to find out who had first discovered.</a:t>
            </a: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032"/>
          </a:xfrm>
        </p:spPr>
        <p:txBody>
          <a:bodyPr>
            <a:normAutofit fontScale="90000"/>
          </a:bodyPr>
          <a:lstStyle/>
          <a:p>
            <a:r>
              <a:rPr lang="en-US" b="1" dirty="0" smtClean="0">
                <a:latin typeface="Times New Roman" pitchFamily="18" charset="0"/>
                <a:cs typeface="Times New Roman" pitchFamily="18" charset="0"/>
              </a:rPr>
              <a:t>Ethics in Engineering Research Practice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49357" y="967410"/>
            <a:ext cx="11025808" cy="5658678"/>
          </a:xfrm>
        </p:spPr>
        <p:txBody>
          <a:bodyPr>
            <a:noAutofit/>
          </a:bodyPr>
          <a:lstStyle/>
          <a:p>
            <a:pPr algn="just">
              <a:lnSpc>
                <a:spcPct val="100000"/>
              </a:lnSpc>
              <a:spcBef>
                <a:spcPts val="0"/>
              </a:spcBef>
            </a:pPr>
            <a:r>
              <a:rPr lang="en-IN" sz="1800" b="1" dirty="0" smtClean="0">
                <a:latin typeface="Times New Roman" pitchFamily="18" charset="0"/>
                <a:cs typeface="Times New Roman" pitchFamily="18" charset="0"/>
              </a:rPr>
              <a:t>Honesty:</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Honestly report data, results, methods and procedures, and publication status. Do not fabricate, falsify, or misrepresent data.</a:t>
            </a:r>
          </a:p>
          <a:p>
            <a:pPr algn="just">
              <a:lnSpc>
                <a:spcPct val="100000"/>
              </a:lnSpc>
              <a:spcBef>
                <a:spcPts val="0"/>
              </a:spcBef>
            </a:pPr>
            <a:r>
              <a:rPr lang="en-IN" sz="1800" b="1" dirty="0" smtClean="0">
                <a:latin typeface="Times New Roman" pitchFamily="18" charset="0"/>
                <a:cs typeface="Times New Roman" pitchFamily="18" charset="0"/>
              </a:rPr>
              <a:t>Integrity:</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Keep your promises and agreements; act with sincerity; strive for consistency of thought and action.</a:t>
            </a:r>
          </a:p>
          <a:p>
            <a:pPr algn="just">
              <a:lnSpc>
                <a:spcPct val="100000"/>
              </a:lnSpc>
              <a:spcBef>
                <a:spcPts val="0"/>
              </a:spcBef>
            </a:pPr>
            <a:r>
              <a:rPr lang="en-IN" sz="1800" b="1" dirty="0" smtClean="0">
                <a:latin typeface="Times New Roman" pitchFamily="18" charset="0"/>
                <a:cs typeface="Times New Roman" pitchFamily="18" charset="0"/>
              </a:rPr>
              <a:t>Carefulness:</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Avoid careless errors and negligence; carefully and critically examine your own work and the work of your peers. Keep good records of research activities.</a:t>
            </a:r>
          </a:p>
          <a:p>
            <a:pPr algn="just">
              <a:lnSpc>
                <a:spcPct val="100000"/>
              </a:lnSpc>
              <a:spcBef>
                <a:spcPts val="0"/>
              </a:spcBef>
            </a:pPr>
            <a:r>
              <a:rPr lang="en-IN" sz="1800" b="1" dirty="0" smtClean="0">
                <a:latin typeface="Times New Roman" pitchFamily="18" charset="0"/>
                <a:cs typeface="Times New Roman" pitchFamily="18" charset="0"/>
              </a:rPr>
              <a:t>Openness:</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Share data, results, ideas, tools, resources. Be open to criticism and new ideas.</a:t>
            </a:r>
          </a:p>
          <a:p>
            <a:pPr algn="just">
              <a:lnSpc>
                <a:spcPct val="100000"/>
              </a:lnSpc>
              <a:spcBef>
                <a:spcPts val="0"/>
              </a:spcBef>
            </a:pPr>
            <a:r>
              <a:rPr lang="en-IN" sz="1800" b="1" dirty="0" smtClean="0">
                <a:latin typeface="Times New Roman" pitchFamily="18" charset="0"/>
                <a:cs typeface="Times New Roman" pitchFamily="18" charset="0"/>
              </a:rPr>
              <a:t>Respect for Intellectual Property:</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Honour patents, copyrights, and other forms of intellectual property. Do not use unpublished data, methods, or results without permission. Give credit where credit is due. Never plagiarize.</a:t>
            </a:r>
          </a:p>
          <a:p>
            <a:pPr algn="just">
              <a:lnSpc>
                <a:spcPct val="100000"/>
              </a:lnSpc>
              <a:spcBef>
                <a:spcPts val="0"/>
              </a:spcBef>
            </a:pPr>
            <a:r>
              <a:rPr lang="en-IN" sz="1800" b="1" dirty="0" smtClean="0">
                <a:latin typeface="Times New Roman" pitchFamily="18" charset="0"/>
                <a:cs typeface="Times New Roman" pitchFamily="18" charset="0"/>
              </a:rPr>
              <a:t>Confidentiality:</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Protect confidential communications, such as papers or grants submitted for publication, personnel records, trade or military secrets, and patient records.</a:t>
            </a:r>
          </a:p>
          <a:p>
            <a:pPr algn="just">
              <a:lnSpc>
                <a:spcPct val="100000"/>
              </a:lnSpc>
              <a:spcBef>
                <a:spcPts val="0"/>
              </a:spcBef>
            </a:pPr>
            <a:r>
              <a:rPr lang="en-IN" sz="1800" b="1" dirty="0" smtClean="0">
                <a:latin typeface="Times New Roman" pitchFamily="18" charset="0"/>
                <a:cs typeface="Times New Roman" pitchFamily="18" charset="0"/>
              </a:rPr>
              <a:t>Responsible Publication:</a:t>
            </a:r>
            <a:endParaRPr lang="en-IN" sz="1800" dirty="0" smtClean="0">
              <a:latin typeface="Times New Roman" pitchFamily="18" charset="0"/>
              <a:cs typeface="Times New Roman" pitchFamily="18" charset="0"/>
            </a:endParaRPr>
          </a:p>
          <a:p>
            <a:pPr algn="just">
              <a:lnSpc>
                <a:spcPct val="100000"/>
              </a:lnSpc>
              <a:spcBef>
                <a:spcPts val="0"/>
              </a:spcBef>
              <a:buNone/>
            </a:pPr>
            <a:r>
              <a:rPr lang="en-IN" sz="1800" dirty="0" smtClean="0">
                <a:latin typeface="Times New Roman" pitchFamily="18" charset="0"/>
                <a:cs typeface="Times New Roman" pitchFamily="18" charset="0"/>
              </a:rPr>
              <a:t>	Publish in order to advance research and scholarship, not to advance just your own career. Avoid wasteful and duplicative publication.</a:t>
            </a:r>
          </a:p>
          <a:p>
            <a:pPr algn="just">
              <a:lnSpc>
                <a:spcPct val="100000"/>
              </a:lnSpc>
              <a:spcBef>
                <a:spcPts val="0"/>
              </a:spcBef>
              <a:buNone/>
            </a:pPr>
            <a:endParaRPr lang="en-IN" sz="16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1168270" cy="6202017"/>
          </a:xfrm>
        </p:spPr>
        <p:txBody>
          <a:bodyPr>
            <a:noAutofit/>
          </a:bodyPr>
          <a:lstStyle/>
          <a:p>
            <a:pPr algn="just">
              <a:lnSpc>
                <a:spcPct val="100000"/>
              </a:lnSpc>
              <a:spcBef>
                <a:spcPts val="0"/>
              </a:spcBef>
            </a:pPr>
            <a:r>
              <a:rPr lang="en-IN" sz="1600" b="1" dirty="0" smtClean="0">
                <a:latin typeface="Times New Roman" pitchFamily="18" charset="0"/>
                <a:cs typeface="Times New Roman" pitchFamily="18" charset="0"/>
              </a:rPr>
              <a:t>Responsible Mentoring:</a:t>
            </a:r>
            <a:endParaRPr lang="en-IN" sz="1600" dirty="0" smtClean="0">
              <a:latin typeface="Times New Roman" pitchFamily="18" charset="0"/>
              <a:cs typeface="Times New Roman" pitchFamily="18" charset="0"/>
            </a:endParaRPr>
          </a:p>
          <a:p>
            <a:pPr algn="just">
              <a:lnSpc>
                <a:spcPct val="100000"/>
              </a:lnSpc>
              <a:spcBef>
                <a:spcPts val="0"/>
              </a:spcBef>
              <a:buNone/>
            </a:pPr>
            <a:r>
              <a:rPr lang="en-IN" sz="1600" dirty="0" smtClean="0">
                <a:latin typeface="Times New Roman" pitchFamily="18" charset="0"/>
                <a:cs typeface="Times New Roman" pitchFamily="18" charset="0"/>
              </a:rPr>
              <a:t>	Help to educate, mentor, and advise students. Promote their welfare and allow them to make their own decisions.</a:t>
            </a:r>
          </a:p>
          <a:p>
            <a:pPr algn="just"/>
            <a:r>
              <a:rPr lang="en-IN" sz="1600" b="1" dirty="0" smtClean="0">
                <a:latin typeface="Times New Roman" pitchFamily="18" charset="0"/>
                <a:cs typeface="Times New Roman" pitchFamily="18" charset="0"/>
              </a:rPr>
              <a:t>Respect for Colleagues:</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Respect your colleagues and treat them fairly.</a:t>
            </a:r>
          </a:p>
          <a:p>
            <a:pPr algn="just"/>
            <a:r>
              <a:rPr lang="en-IN" sz="1600" b="1" dirty="0" smtClean="0">
                <a:latin typeface="Times New Roman" pitchFamily="18" charset="0"/>
                <a:cs typeface="Times New Roman" pitchFamily="18" charset="0"/>
              </a:rPr>
              <a:t>Social Responsibility:</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Strive to promote social good and prevent or mitigate social harms through research, public education, and advocacy.</a:t>
            </a:r>
          </a:p>
          <a:p>
            <a:pPr algn="just"/>
            <a:r>
              <a:rPr lang="en-IN" sz="1600" b="1" dirty="0" smtClean="0">
                <a:latin typeface="Times New Roman" pitchFamily="18" charset="0"/>
                <a:cs typeface="Times New Roman" pitchFamily="18" charset="0"/>
              </a:rPr>
              <a:t>Non-Discrimination:</a:t>
            </a:r>
            <a:endParaRPr lang="en-IN" sz="1600" dirty="0" smtClean="0">
              <a:latin typeface="Times New Roman" pitchFamily="18" charset="0"/>
              <a:cs typeface="Times New Roman" pitchFamily="18" charset="0"/>
            </a:endParaRPr>
          </a:p>
          <a:p>
            <a:pPr algn="just">
              <a:spcBef>
                <a:spcPts val="0"/>
              </a:spcBef>
            </a:pPr>
            <a:r>
              <a:rPr lang="en-IN" sz="1600" dirty="0" smtClean="0">
                <a:latin typeface="Times New Roman" pitchFamily="18" charset="0"/>
                <a:cs typeface="Times New Roman" pitchFamily="18" charset="0"/>
              </a:rPr>
              <a:t>Avoid discrimination against </a:t>
            </a:r>
            <a:r>
              <a:rPr lang="en-IN" sz="1800" dirty="0" smtClean="0">
                <a:latin typeface="Times New Roman" pitchFamily="18" charset="0"/>
                <a:cs typeface="Times New Roman" pitchFamily="18" charset="0"/>
              </a:rPr>
              <a:t>colleagues</a:t>
            </a:r>
            <a:r>
              <a:rPr lang="en-IN" sz="1600" dirty="0" smtClean="0">
                <a:latin typeface="Times New Roman" pitchFamily="18" charset="0"/>
                <a:cs typeface="Times New Roman" pitchFamily="18" charset="0"/>
              </a:rPr>
              <a:t> or students on the basis of sex, race, ethnicity, or other factors that are not related to their scientific competence and integrity.</a:t>
            </a:r>
          </a:p>
          <a:p>
            <a:pPr algn="just"/>
            <a:r>
              <a:rPr lang="en-IN" sz="1600" b="1" dirty="0" smtClean="0">
                <a:latin typeface="Times New Roman" pitchFamily="18" charset="0"/>
                <a:cs typeface="Times New Roman" pitchFamily="18" charset="0"/>
              </a:rPr>
              <a:t>Competence:</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Maintain and improve your own professional competence and expertise through lifelong education and learning; take steps to promote competence in science as a whole.</a:t>
            </a:r>
          </a:p>
          <a:p>
            <a:pPr algn="just"/>
            <a:r>
              <a:rPr lang="en-IN" sz="1600" b="1" dirty="0" smtClean="0">
                <a:latin typeface="Times New Roman" pitchFamily="18" charset="0"/>
                <a:cs typeface="Times New Roman" pitchFamily="18" charset="0"/>
              </a:rPr>
              <a:t>Legality:</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Know and obey relevant laws and institutional and governmental policies.</a:t>
            </a:r>
          </a:p>
          <a:p>
            <a:pPr algn="just"/>
            <a:r>
              <a:rPr lang="en-IN" sz="1600" b="1" dirty="0" smtClean="0">
                <a:latin typeface="Times New Roman" pitchFamily="18" charset="0"/>
                <a:cs typeface="Times New Roman" pitchFamily="18" charset="0"/>
              </a:rPr>
              <a:t>Animal Care:</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Show proper respect and care for animals when using them in research. Do not conduct unnecessary or poorly designed animal experiments.</a:t>
            </a:r>
          </a:p>
          <a:p>
            <a:pPr algn="just"/>
            <a:r>
              <a:rPr lang="en-IN" sz="1600" b="1" dirty="0" smtClean="0">
                <a:latin typeface="Times New Roman" pitchFamily="18" charset="0"/>
                <a:cs typeface="Times New Roman" pitchFamily="18" charset="0"/>
              </a:rPr>
              <a:t>Human Subjects Protection:</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When conducting research on human subjects, minimize harms and risks and maximize benefits; respect human dignity, privacy, and autonomy.</a:t>
            </a:r>
          </a:p>
          <a:p>
            <a:pPr algn="just"/>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676"/>
            <a:ext cx="10515600" cy="733986"/>
          </a:xfrm>
        </p:spPr>
        <p:txBody>
          <a:bodyPr/>
          <a:lstStyle/>
          <a:p>
            <a:r>
              <a:rPr lang="en-US" b="1" dirty="0" smtClean="0">
                <a:latin typeface="Times New Roman" pitchFamily="18" charset="0"/>
                <a:cs typeface="Times New Roman" pitchFamily="18" charset="0"/>
              </a:rPr>
              <a:t>Types of Research Misconduct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79443"/>
            <a:ext cx="10515600" cy="5353878"/>
          </a:xfrm>
        </p:spPr>
        <p:txBody>
          <a:bodyPr>
            <a:noAutofit/>
          </a:bodyPr>
          <a:lstStyle/>
          <a:p>
            <a:pPr algn="just"/>
            <a:r>
              <a:rPr lang="en-US" sz="3200" dirty="0" smtClean="0">
                <a:latin typeface="Times New Roman" pitchFamily="18" charset="0"/>
                <a:cs typeface="Times New Roman" pitchFamily="18" charset="0"/>
              </a:rPr>
              <a:t>Fabrication (Illegitimate creation of data)</a:t>
            </a:r>
          </a:p>
          <a:p>
            <a:pPr marL="228600" lvl="2" algn="just">
              <a:spcBef>
                <a:spcPts val="1000"/>
              </a:spcBef>
            </a:pPr>
            <a:r>
              <a:rPr lang="en-US" sz="3200" dirty="0" smtClean="0">
                <a:latin typeface="Times New Roman" pitchFamily="18" charset="0"/>
                <a:cs typeface="Times New Roman" pitchFamily="18" charset="0"/>
              </a:rPr>
              <a:t>Falsification (Inappropriate alteration of data)</a:t>
            </a:r>
          </a:p>
          <a:p>
            <a:pPr marL="228600" lvl="2" algn="just">
              <a:spcBef>
                <a:spcPts val="1000"/>
              </a:spcBef>
            </a:pPr>
            <a:r>
              <a:rPr lang="en-US" sz="3200" dirty="0" smtClean="0">
                <a:latin typeface="Times New Roman" pitchFamily="18" charset="0"/>
                <a:cs typeface="Times New Roman" pitchFamily="18" charset="0"/>
              </a:rPr>
              <a:t>Plagiarism (Taking other’s work and attribution)</a:t>
            </a:r>
          </a:p>
          <a:p>
            <a:pPr marL="228600" lvl="2" algn="just">
              <a:spcBef>
                <a:spcPts val="1000"/>
              </a:spcBef>
            </a:pPr>
            <a:r>
              <a:rPr lang="en-US" sz="3200" dirty="0" smtClean="0">
                <a:latin typeface="Times New Roman" pitchFamily="18" charset="0"/>
                <a:cs typeface="Times New Roman" pitchFamily="18" charset="0"/>
              </a:rPr>
              <a:t>Serious deviations from accepted con- duct could be construed as research misconduct. When there is both deception and damage.</a:t>
            </a:r>
          </a:p>
          <a:p>
            <a:pPr marL="228600" lvl="2" algn="just">
              <a:spcBef>
                <a:spcPts val="1000"/>
              </a:spcBef>
            </a:pPr>
            <a:r>
              <a:rPr lang="en-US" sz="3200" dirty="0" smtClean="0">
                <a:latin typeface="Times New Roman" pitchFamily="18" charset="0"/>
                <a:cs typeface="Times New Roman" pitchFamily="18" charset="0"/>
              </a:rPr>
              <a:t>Simultaneous submission of the same article to two different journals also violates publication policies. </a:t>
            </a:r>
          </a:p>
          <a:p>
            <a:pPr marL="228600" lvl="2" algn="just">
              <a:spcBef>
                <a:spcPts val="1000"/>
              </a:spcBef>
            </a:pPr>
            <a:r>
              <a:rPr lang="en-US" sz="3200" dirty="0" smtClean="0">
                <a:latin typeface="Times New Roman" pitchFamily="18" charset="0"/>
                <a:cs typeface="Times New Roman" pitchFamily="18" charset="0"/>
              </a:rPr>
              <a:t>Mistakes are found in an article or any published content</a:t>
            </a:r>
            <a:endParaRPr lang="en-IN" sz="3200" dirty="0" smtClean="0">
              <a:latin typeface="Times New Roman" pitchFamily="18" charset="0"/>
              <a:cs typeface="Times New Roman" pitchFamily="18" charset="0"/>
            </a:endParaRPr>
          </a:p>
          <a:p>
            <a:pPr algn="just"/>
            <a:endParaRPr lang="en-IN"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Research Definitions: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word </a:t>
            </a:r>
            <a:r>
              <a:rPr lang="en-US" i="1" dirty="0">
                <a:latin typeface="Times New Roman" pitchFamily="18" charset="0"/>
                <a:cs typeface="Times New Roman" pitchFamily="18" charset="0"/>
              </a:rPr>
              <a:t>research</a:t>
            </a:r>
            <a:r>
              <a:rPr lang="en-US" dirty="0">
                <a:latin typeface="Times New Roman" pitchFamily="18" charset="0"/>
                <a:cs typeface="Times New Roman" pitchFamily="18" charset="0"/>
              </a:rPr>
              <a:t> is derived from the Middle French "</a:t>
            </a:r>
            <a:r>
              <a:rPr lang="en-US" i="1" dirty="0" err="1">
                <a:latin typeface="Times New Roman" pitchFamily="18" charset="0"/>
                <a:cs typeface="Times New Roman" pitchFamily="18" charset="0"/>
              </a:rPr>
              <a:t>recherche</a:t>
            </a:r>
            <a:r>
              <a:rPr lang="en-US" dirty="0">
                <a:latin typeface="Times New Roman" pitchFamily="18" charset="0"/>
                <a:cs typeface="Times New Roman" pitchFamily="18" charset="0"/>
              </a:rPr>
              <a:t>", which means "to go about seeking"</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Research</a:t>
            </a:r>
            <a:r>
              <a:rPr lang="en-US" dirty="0">
                <a:latin typeface="Times New Roman" pitchFamily="18" charset="0"/>
                <a:cs typeface="Times New Roman" pitchFamily="18" charset="0"/>
              </a:rPr>
              <a:t> is "creative and systematic work undertaken to increase the stock of knowledge"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systematic investigation into and study of materials and sources in </a:t>
            </a:r>
            <a:r>
              <a:rPr lang="en-US" dirty="0" smtClean="0">
                <a:latin typeface="Times New Roman" pitchFamily="18" charset="0"/>
                <a:cs typeface="Times New Roman" pitchFamily="18" charset="0"/>
              </a:rPr>
              <a:t>order </a:t>
            </a:r>
            <a:r>
              <a:rPr lang="en-US" dirty="0">
                <a:latin typeface="Times New Roman" pitchFamily="18" charset="0"/>
                <a:cs typeface="Times New Roman" pitchFamily="18" charset="0"/>
              </a:rPr>
              <a:t>to establish facts and reach new conclusions</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According to Kothari (2004),</a:t>
            </a:r>
            <a:r>
              <a:rPr lang="en-US" dirty="0">
                <a:latin typeface="Times New Roman" pitchFamily="18" charset="0"/>
                <a:cs typeface="Times New Roman" pitchFamily="18" charset="0"/>
              </a:rPr>
              <a:t> defines that the research is an original contribution to the existing stock of knowledge making for its development. The systematic approach concerning </a:t>
            </a:r>
            <a:r>
              <a:rPr lang="en-US" dirty="0" smtClean="0">
                <a:latin typeface="Times New Roman" pitchFamily="18" charset="0"/>
                <a:cs typeface="Times New Roman" pitchFamily="18" charset="0"/>
              </a:rPr>
              <a:t>generalizations </a:t>
            </a:r>
            <a:r>
              <a:rPr lang="en-US" dirty="0">
                <a:latin typeface="Times New Roman" pitchFamily="18" charset="0"/>
                <a:cs typeface="Times New Roman" pitchFamily="18" charset="0"/>
              </a:rPr>
              <a:t>and formulation of a theory is also research.</a:t>
            </a: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08844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700" b="1" dirty="0" smtClean="0">
                <a:latin typeface="Times New Roman" pitchFamily="18" charset="0"/>
                <a:cs typeface="Times New Roman" pitchFamily="18" charset="0"/>
              </a:rPr>
              <a:t>Authorship </a:t>
            </a:r>
            <a:r>
              <a:rPr lang="en-IN" sz="3700" b="1" dirty="0" smtClean="0">
                <a:latin typeface="Times New Roman" pitchFamily="18" charset="0"/>
                <a:cs typeface="Times New Roman" pitchFamily="18" charset="0"/>
              </a:rPr>
              <a:t>questionable </a:t>
            </a:r>
            <a:r>
              <a:rPr lang="en-IN" sz="3700" b="1" dirty="0" smtClean="0">
                <a:latin typeface="Times New Roman" pitchFamily="18" charset="0"/>
                <a:cs typeface="Times New Roman" pitchFamily="18" charset="0"/>
              </a:rPr>
              <a:t>on ethical grounds</a:t>
            </a:r>
            <a:endParaRPr lang="en-IN" sz="37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3600" dirty="0" smtClean="0">
                <a:latin typeface="Times New Roman" pitchFamily="18" charset="0"/>
                <a:cs typeface="Times New Roman" pitchFamily="18" charset="0"/>
              </a:rPr>
              <a:t>Guest/ gift authorship</a:t>
            </a:r>
          </a:p>
          <a:p>
            <a:r>
              <a:rPr lang="en-US" sz="3600" dirty="0" smtClean="0">
                <a:latin typeface="Times New Roman" pitchFamily="18" charset="0"/>
                <a:cs typeface="Times New Roman" pitchFamily="18" charset="0"/>
              </a:rPr>
              <a:t>Career-boost authorship </a:t>
            </a:r>
          </a:p>
          <a:p>
            <a:r>
              <a:rPr lang="en-US" sz="3600" dirty="0" smtClean="0">
                <a:latin typeface="Times New Roman" pitchFamily="18" charset="0"/>
                <a:cs typeface="Times New Roman" pitchFamily="18" charset="0"/>
              </a:rPr>
              <a:t>Career-preservation authorship</a:t>
            </a:r>
          </a:p>
          <a:p>
            <a:r>
              <a:rPr lang="en-US" sz="3600" dirty="0" smtClean="0">
                <a:latin typeface="Times New Roman" pitchFamily="18" charset="0"/>
                <a:cs typeface="Times New Roman" pitchFamily="18" charset="0"/>
              </a:rPr>
              <a:t>Ghost authorship</a:t>
            </a:r>
          </a:p>
          <a:p>
            <a:r>
              <a:rPr lang="en-US" sz="3600" dirty="0" smtClean="0">
                <a:latin typeface="Times New Roman" pitchFamily="18" charset="0"/>
                <a:cs typeface="Times New Roman" pitchFamily="18" charset="0"/>
              </a:rPr>
              <a:t>Reciprocal authorship</a:t>
            </a:r>
          </a:p>
          <a:p>
            <a:r>
              <a:rPr lang="en-US" sz="3600" dirty="0" smtClean="0">
                <a:latin typeface="Times New Roman" pitchFamily="18" charset="0"/>
                <a:cs typeface="Times New Roman" pitchFamily="18" charset="0"/>
              </a:rPr>
              <a:t>Recognition only via acknowledgement</a:t>
            </a:r>
          </a:p>
          <a:p>
            <a:r>
              <a:rPr lang="en-US" sz="3600" dirty="0" smtClean="0">
                <a:latin typeface="Times New Roman" pitchFamily="18" charset="0"/>
                <a:cs typeface="Times New Roman" pitchFamily="18" charset="0"/>
              </a:rPr>
              <a:t>Double submission of research work</a:t>
            </a:r>
            <a:endParaRPr lang="en-IN" sz="3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Ethical Issues Related to Authorship</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Academic authorship involves communicating scholarly work, establishing priority for their discoveries, and building peer-reputation.</a:t>
            </a:r>
          </a:p>
          <a:p>
            <a:r>
              <a:rPr lang="en-US" dirty="0" smtClean="0"/>
              <a:t>Credit for research contributions is attributed in three major ways in research publications: </a:t>
            </a:r>
          </a:p>
          <a:p>
            <a:r>
              <a:rPr lang="en-US" dirty="0" smtClean="0"/>
              <a:t>By authorship (of the intended publication), </a:t>
            </a:r>
          </a:p>
          <a:p>
            <a:r>
              <a:rPr lang="en-US" dirty="0" smtClean="0"/>
              <a:t>Citation (of previously published or formally presented work), and</a:t>
            </a:r>
          </a:p>
          <a:p>
            <a:r>
              <a:rPr lang="en-US" dirty="0" smtClean="0"/>
              <a:t>Through a written acknowledgment (of some inputs to the present research).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 to IPR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84243"/>
            <a:ext cx="10515600" cy="4692720"/>
          </a:xfrm>
        </p:spPr>
        <p:txBody>
          <a:bodyPr>
            <a:normAutofit fontScale="92500" lnSpcReduction="20000"/>
          </a:bodyPr>
          <a:lstStyle/>
          <a:p>
            <a:pPr algn="just"/>
            <a:r>
              <a:rPr lang="en-IN" b="1" dirty="0" smtClean="0">
                <a:latin typeface="Times New Roman" pitchFamily="18" charset="0"/>
                <a:cs typeface="Times New Roman" pitchFamily="18" charset="0"/>
              </a:rPr>
              <a:t>Intellectual property (IP)</a:t>
            </a:r>
            <a:r>
              <a:rPr lang="en-IN" dirty="0" smtClean="0">
                <a:latin typeface="Times New Roman" pitchFamily="18" charset="0"/>
                <a:cs typeface="Times New Roman" pitchFamily="18" charset="0"/>
              </a:rPr>
              <a:t> refers to creations of the mind, such as inventions; literary and artistic works; designs; and symbols, names and images used in commerce.</a:t>
            </a:r>
          </a:p>
          <a:p>
            <a:pPr algn="just"/>
            <a:r>
              <a:rPr lang="en-IN" b="1" dirty="0" smtClean="0">
                <a:latin typeface="Times New Roman" pitchFamily="18" charset="0"/>
                <a:cs typeface="Times New Roman" pitchFamily="18" charset="0"/>
              </a:rPr>
              <a:t>Intellectual Property rights</a:t>
            </a:r>
            <a:r>
              <a:rPr lang="en-IN" dirty="0" smtClean="0">
                <a:latin typeface="Times New Roman" pitchFamily="18" charset="0"/>
                <a:cs typeface="Times New Roman" pitchFamily="18" charset="0"/>
              </a:rPr>
              <a:t> provide certain exclusive rights to the inventors or creators of that property, in order to enable them to reap commercial benefits from their creative efforts or reputation. </a:t>
            </a:r>
            <a:r>
              <a:rPr lang="en-IN" dirty="0" smtClean="0">
                <a:latin typeface="Times New Roman" pitchFamily="18" charset="0"/>
                <a:cs typeface="Times New Roman" pitchFamily="18" charset="0"/>
              </a:rPr>
              <a:t>Some of the major are discussed below:</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Copyright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Patent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Trademark</a:t>
            </a:r>
          </a:p>
          <a:p>
            <a:pPr algn="just"/>
            <a:r>
              <a:rPr lang="en-IN" dirty="0" smtClean="0">
                <a:latin typeface="Times New Roman" pitchFamily="18" charset="0"/>
                <a:cs typeface="Times New Roman" pitchFamily="18" charset="0"/>
              </a:rPr>
              <a:t>Industrial design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Geographical indication (GI)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Trade secrets</a:t>
            </a:r>
            <a:endParaRPr lang="en-IN"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0145"/>
          </a:xfrm>
        </p:spPr>
        <p:txBody>
          <a:bodyPr>
            <a:noAutofit/>
          </a:bodyPr>
          <a:lstStyle/>
          <a:p>
            <a:pPr algn="just"/>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Copyright</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is a legal term used to describe the rights that creators have over their literary and artistic works</a:t>
            </a:r>
            <a:r>
              <a:rPr lang="en-IN" sz="2200" dirty="0" smtClean="0">
                <a:latin typeface="Times New Roman" pitchFamily="18" charset="0"/>
                <a:cs typeface="Times New Roman" pitchFamily="18" charset="0"/>
              </a:rPr>
              <a:t>. (specifically </a:t>
            </a:r>
            <a:r>
              <a:rPr lang="en-US" sz="2200" dirty="0" smtClean="0"/>
              <a:t>in the fields of literature and computer </a:t>
            </a:r>
            <a:r>
              <a:rPr lang="en-US" sz="2200" dirty="0" smtClean="0"/>
              <a:t>software</a:t>
            </a:r>
            <a:r>
              <a:rPr lang="en-US" sz="2200" dirty="0" smtClean="0"/>
              <a:t>)</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Works covered by copyright range from books, music, paintings, sculpture and films, to computer programs, databases, advertisements, maps and technical drawings. The general rule is that copyright lasts for 60 years. In the case of original literary, dramatic, musical and artistic works the 60-year period is counted from the year following the death of the author</a:t>
            </a:r>
            <a:r>
              <a:rPr lang="en-IN" sz="2200" dirty="0" smtClean="0">
                <a:latin typeface="Times New Roman" pitchFamily="18" charset="0"/>
                <a:cs typeface="Times New Roman" pitchFamily="18" charset="0"/>
              </a:rPr>
              <a:t>.</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Patent </a:t>
            </a:r>
            <a:r>
              <a:rPr lang="en-IN" sz="2200" dirty="0" smtClean="0">
                <a:latin typeface="Times New Roman" pitchFamily="18" charset="0"/>
                <a:cs typeface="Times New Roman" pitchFamily="18" charset="0"/>
              </a:rPr>
              <a:t>is an exclusive right granted for an invention. Generally speaking, a patent provides the patent owner with the right to decide how - or whether - the invention can be used by others. In exchange for this right, the patent owner makes technical information about the invention publicly available in the published patent document. A patent is granted for a term of 20 (twenty) years from the date of filling of the application</a:t>
            </a:r>
            <a:r>
              <a:rPr lang="en-IN" sz="2200" dirty="0" smtClean="0">
                <a:latin typeface="Times New Roman" pitchFamily="18" charset="0"/>
                <a:cs typeface="Times New Roman" pitchFamily="18" charset="0"/>
              </a:rPr>
              <a:t>.</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Trademark</a:t>
            </a:r>
            <a:r>
              <a:rPr lang="en-IN" sz="2200" dirty="0" smtClean="0">
                <a:latin typeface="Times New Roman" pitchFamily="18" charset="0"/>
                <a:cs typeface="Times New Roman" pitchFamily="18" charset="0"/>
              </a:rPr>
              <a:t> is a sign capable of distinguishing the goods or services of one enterprise from those of other enterprises. Trademarks date back to ancient times when artisans used to put their signature or "mark" on their products. There are several types of trademarks a business can choose from, including logos, names, taglines, and product brands. However, the use of any mark may be mistaken for an existing one is prohibited. All registered trade-marks </a:t>
            </a:r>
            <a:r>
              <a:rPr lang="en-IN" sz="2200" dirty="0" smtClean="0">
                <a:latin typeface="Times New Roman" pitchFamily="18" charset="0"/>
                <a:cs typeface="Times New Roman" pitchFamily="18" charset="0"/>
              </a:rPr>
              <a:t>are valid </a:t>
            </a:r>
            <a:r>
              <a:rPr lang="en-IN" sz="2200" dirty="0" smtClean="0">
                <a:latin typeface="Times New Roman" pitchFamily="18" charset="0"/>
                <a:cs typeface="Times New Roman" pitchFamily="18" charset="0"/>
              </a:rPr>
              <a:t>for a period of 10 years from the date of application.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172278"/>
            <a:ext cx="10959547" cy="6493565"/>
          </a:xfrm>
        </p:spPr>
        <p:txBody>
          <a:bodyPr>
            <a:noAutofit/>
          </a:bodyPr>
          <a:lstStyle/>
          <a:p>
            <a:pPr algn="just"/>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Industrial design</a:t>
            </a:r>
            <a:r>
              <a:rPr lang="en-IN" sz="1800" dirty="0" smtClean="0">
                <a:latin typeface="Times New Roman" pitchFamily="18" charset="0"/>
                <a:cs typeface="Times New Roman" pitchFamily="18" charset="0"/>
              </a:rPr>
              <a:t> constitutes the ornamental or aesthetic aspect of an article. A design may consist of three-dimensional features, such as the shape or surface of an article, or of two-dimensional features, such as patterns, lines or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Examples of industrial designs include the contour of a car hood, the graphical user interface on your phone or the shape of a stylish piece of furniture. The duration of the protection of industrial designs varies from country to country, but it amounts at least to 10 years</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Geographical indication (GI)</a:t>
            </a:r>
            <a:r>
              <a:rPr lang="en-IN" sz="1800" dirty="0" smtClean="0">
                <a:latin typeface="Times New Roman" pitchFamily="18" charset="0"/>
                <a:cs typeface="Times New Roman" pitchFamily="18" charset="0"/>
              </a:rPr>
              <a:t> is a sign used on products that have a specific geographical origin and possess qualities or a reputation that are due to that origin. In order to function as a GI, a sign must identify a product as originating in a given place. The registration of a geographical indication shall be for a period of 10 years Examples of possible Indian Geographical Indications are Basmati Rice, </a:t>
            </a:r>
            <a:r>
              <a:rPr lang="en-IN" sz="1800" dirty="0" err="1" smtClean="0">
                <a:latin typeface="Times New Roman" pitchFamily="18" charset="0"/>
                <a:cs typeface="Times New Roman" pitchFamily="18" charset="0"/>
              </a:rPr>
              <a:t>Alphanso</a:t>
            </a:r>
            <a:r>
              <a:rPr lang="en-IN" sz="1800" dirty="0" smtClean="0">
                <a:latin typeface="Times New Roman" pitchFamily="18" charset="0"/>
                <a:cs typeface="Times New Roman" pitchFamily="18" charset="0"/>
              </a:rPr>
              <a:t> Mango, Nagpur Orange, </a:t>
            </a:r>
            <a:r>
              <a:rPr lang="en-IN" sz="1800" dirty="0" err="1" smtClean="0">
                <a:latin typeface="Times New Roman" pitchFamily="18" charset="0"/>
                <a:cs typeface="Times New Roman" pitchFamily="18" charset="0"/>
              </a:rPr>
              <a:t>Kolhapuri</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Chappal</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Bikaneri</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Bhujia</a:t>
            </a:r>
            <a:r>
              <a:rPr lang="en-IN" sz="1800" dirty="0" smtClean="0">
                <a:latin typeface="Times New Roman" pitchFamily="18" charset="0"/>
                <a:cs typeface="Times New Roman" pitchFamily="18" charset="0"/>
              </a:rPr>
              <a:t>, Agra </a:t>
            </a:r>
            <a:r>
              <a:rPr lang="en-IN" sz="1800" dirty="0" err="1" smtClean="0">
                <a:latin typeface="Times New Roman" pitchFamily="18" charset="0"/>
                <a:cs typeface="Times New Roman" pitchFamily="18" charset="0"/>
              </a:rPr>
              <a:t>Petha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Paithani</a:t>
            </a:r>
            <a:r>
              <a:rPr lang="en-IN" sz="1800" dirty="0" smtClean="0">
                <a:latin typeface="Times New Roman" pitchFamily="18" charset="0"/>
                <a:cs typeface="Times New Roman" pitchFamily="18" charset="0"/>
              </a:rPr>
              <a:t> and Banaras </a:t>
            </a:r>
            <a:r>
              <a:rPr lang="en-IN" sz="1800" dirty="0" err="1" smtClean="0">
                <a:latin typeface="Times New Roman" pitchFamily="18" charset="0"/>
                <a:cs typeface="Times New Roman" pitchFamily="18" charset="0"/>
              </a:rPr>
              <a:t>Saree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Feni</a:t>
            </a:r>
            <a:r>
              <a:rPr lang="en-IN" sz="1800" dirty="0" smtClean="0">
                <a:latin typeface="Times New Roman" pitchFamily="18" charset="0"/>
                <a:cs typeface="Times New Roman" pitchFamily="18" charset="0"/>
              </a:rPr>
              <a:t> (Liquor from Goa), </a:t>
            </a:r>
            <a:r>
              <a:rPr lang="en-IN" sz="1800" dirty="0" err="1" smtClean="0">
                <a:latin typeface="Times New Roman" pitchFamily="18" charset="0"/>
                <a:cs typeface="Times New Roman" pitchFamily="18" charset="0"/>
              </a:rPr>
              <a:t>Lonavala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Chikki</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Tirunelveli</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Halwa</a:t>
            </a:r>
            <a:r>
              <a:rPr lang="en-IN" sz="1800" dirty="0" smtClean="0">
                <a:latin typeface="Times New Roman" pitchFamily="18" charset="0"/>
                <a:cs typeface="Times New Roman" pitchFamily="18" charset="0"/>
              </a:rPr>
              <a:t>, Mysore </a:t>
            </a:r>
            <a:r>
              <a:rPr lang="en-IN" sz="1800" dirty="0" err="1" smtClean="0">
                <a:latin typeface="Times New Roman" pitchFamily="18" charset="0"/>
                <a:cs typeface="Times New Roman" pitchFamily="18" charset="0"/>
              </a:rPr>
              <a:t>Rasam</a:t>
            </a:r>
            <a:r>
              <a:rPr lang="en-IN" sz="1800" dirty="0" smtClean="0">
                <a:latin typeface="Times New Roman" pitchFamily="18" charset="0"/>
                <a:cs typeface="Times New Roman" pitchFamily="18" charset="0"/>
              </a:rPr>
              <a:t>, etc</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Trade secrets</a:t>
            </a:r>
            <a:r>
              <a:rPr lang="en-IN" sz="1800" dirty="0" smtClean="0">
                <a:latin typeface="Times New Roman" pitchFamily="18" charset="0"/>
                <a:cs typeface="Times New Roman" pitchFamily="18" charset="0"/>
              </a:rPr>
              <a:t> are IP rights on confidential information which may be sold or licensed. The unauthorized acquisition, use or disclosure of such secret information in a manner contrary to honest commercial practices by others is regarded as an unfair practice and a violation of the trade secret protection.  Information considered a trade secret gives the company a competitive advantage over its competitors and is often a product of internal research and development. The trade secrets shall be protected without registration for an unlimited period unless the same information is discovered by others. </a:t>
            </a:r>
            <a:r>
              <a:rPr lang="en-IN" sz="1800" dirty="0" smtClean="0">
                <a:latin typeface="Times New Roman" pitchFamily="18" charset="0"/>
                <a:cs typeface="Times New Roman" pitchFamily="18" charset="0"/>
              </a:rPr>
              <a:t>Some </a:t>
            </a:r>
            <a:r>
              <a:rPr lang="en-IN" sz="1800" dirty="0" smtClean="0">
                <a:latin typeface="Times New Roman" pitchFamily="18" charset="0"/>
                <a:cs typeface="Times New Roman" pitchFamily="18" charset="0"/>
              </a:rPr>
              <a:t>examples include: The Google search algorithm, Kentucky Fried Chicken. The secret ingredients for KFC's original recipe were originally kept in Colonel Sanders' head. He eventually wrote the recipe down, and the original handwritten copy is in a safe in Kentucky. Only a few select employees know the recipe, and they are bound by a confidentiality agreement. Coca-Cola made a choice to brand the recipe a trade secret instead of patenting it, which would have led to the disclosure of the ingredients. </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277"/>
            <a:ext cx="10515600" cy="410819"/>
          </a:xfrm>
        </p:spPr>
        <p:txBody>
          <a:bodyPr>
            <a:normAutofit fontScale="90000"/>
          </a:bodyPr>
          <a:lstStyle/>
          <a:p>
            <a:r>
              <a:rPr lang="en-US" b="1" dirty="0" smtClean="0">
                <a:latin typeface="Times New Roman" pitchFamily="18" charset="0"/>
                <a:cs typeface="Times New Roman" pitchFamily="18" charset="0"/>
              </a:rPr>
              <a:t>Copyright </a:t>
            </a:r>
            <a:r>
              <a:rPr lang="en-US" b="1" dirty="0" smtClean="0">
                <a:latin typeface="Times New Roman" pitchFamily="18" charset="0"/>
                <a:cs typeface="Times New Roman" pitchFamily="18" charset="0"/>
              </a:rPr>
              <a:t>Infringements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31305" y="596348"/>
            <a:ext cx="11675165" cy="6261652"/>
          </a:xfrm>
        </p:spPr>
        <p:txBody>
          <a:bodyPr>
            <a:noAutofit/>
          </a:bodyPr>
          <a:lstStyle/>
          <a:p>
            <a:pPr algn="just"/>
            <a:r>
              <a:rPr lang="en-IN" sz="2200" b="1" dirty="0" smtClean="0">
                <a:latin typeface="Times New Roman" pitchFamily="18" charset="0"/>
                <a:cs typeface="Times New Roman" pitchFamily="18" charset="0"/>
              </a:rPr>
              <a:t>Copyright infringement</a:t>
            </a:r>
            <a:r>
              <a:rPr lang="en-IN" sz="2200" dirty="0" smtClean="0">
                <a:latin typeface="Times New Roman" pitchFamily="18" charset="0"/>
                <a:cs typeface="Times New Roman" pitchFamily="18" charset="0"/>
              </a:rPr>
              <a:t> is the use or production of copyright-protected material without the permission of the copyright holder</a:t>
            </a:r>
            <a:r>
              <a:rPr lang="en-IN" sz="2200" dirty="0" smtClean="0">
                <a:latin typeface="Times New Roman" pitchFamily="18" charset="0"/>
                <a:cs typeface="Times New Roman" pitchFamily="18" charset="0"/>
              </a:rPr>
              <a:t>.</a:t>
            </a:r>
          </a:p>
          <a:p>
            <a:pPr algn="just"/>
            <a:r>
              <a:rPr lang="en-IN" sz="2200" dirty="0" smtClean="0">
                <a:latin typeface="Times New Roman" pitchFamily="18" charset="0"/>
                <a:cs typeface="Times New Roman" pitchFamily="18" charset="0"/>
              </a:rPr>
              <a:t>Types: Literature, dramatic work, sound recording, artistic work, musical work and cinematographs.</a:t>
            </a:r>
          </a:p>
          <a:p>
            <a:pPr algn="just"/>
            <a:r>
              <a:rPr lang="en-US" sz="2200" dirty="0" smtClean="0">
                <a:latin typeface="Times New Roman" pitchFamily="18" charset="0"/>
                <a:cs typeface="Times New Roman" pitchFamily="18" charset="0"/>
              </a:rPr>
              <a:t>The Copyrights of the creator/author are legally protected under Section 14 of the Copyright Act, 1957.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Copyright owner enjoys two types of rights i.e. </a:t>
            </a:r>
            <a:r>
              <a:rPr lang="en-US" sz="2200" b="1" dirty="0" smtClean="0">
                <a:latin typeface="Times New Roman" pitchFamily="18" charset="0"/>
                <a:cs typeface="Times New Roman" pitchFamily="18" charset="0"/>
              </a:rPr>
              <a:t>Economic Rights </a:t>
            </a:r>
            <a:r>
              <a:rPr lang="en-US" sz="2200" dirty="0" smtClean="0">
                <a:latin typeface="Times New Roman" pitchFamily="18" charset="0"/>
                <a:cs typeface="Times New Roman" pitchFamily="18" charset="0"/>
              </a:rPr>
              <a:t>(or Proprietary Rights) and </a:t>
            </a:r>
            <a:r>
              <a:rPr lang="en-US" sz="2200" b="1" dirty="0" smtClean="0">
                <a:latin typeface="Times New Roman" pitchFamily="18" charset="0"/>
                <a:cs typeface="Times New Roman" pitchFamily="18" charset="0"/>
              </a:rPr>
              <a:t>Moral Rights </a:t>
            </a:r>
            <a:r>
              <a:rPr lang="en-US" sz="2200" dirty="0" smtClean="0">
                <a:latin typeface="Times New Roman" pitchFamily="18" charset="0"/>
                <a:cs typeface="Times New Roman" pitchFamily="18" charset="0"/>
              </a:rPr>
              <a:t>(or Personal Rights</a:t>
            </a:r>
            <a:r>
              <a:rPr lang="en-US" sz="2200" dirty="0" smtClean="0">
                <a:latin typeface="Times New Roman" pitchFamily="18" charset="0"/>
                <a:cs typeface="Times New Roman" pitchFamily="18" charset="0"/>
              </a:rPr>
              <a:t>).</a:t>
            </a:r>
          </a:p>
          <a:p>
            <a:pPr algn="just">
              <a:buNone/>
            </a:pPr>
            <a:r>
              <a:rPr lang="en-US" sz="2200" dirty="0" smtClean="0">
                <a:latin typeface="Times New Roman" pitchFamily="18" charset="0"/>
                <a:cs typeface="Times New Roman" pitchFamily="18" charset="0"/>
              </a:rPr>
              <a:t>As per the Copyrights </a:t>
            </a:r>
            <a:r>
              <a:rPr lang="en-US" sz="2200" dirty="0" smtClean="0">
                <a:latin typeface="Times New Roman" pitchFamily="18" charset="0"/>
                <a:cs typeface="Times New Roman" pitchFamily="18" charset="0"/>
              </a:rPr>
              <a:t>Act, the </a:t>
            </a:r>
            <a:r>
              <a:rPr lang="en-US" sz="2200" dirty="0" smtClean="0">
                <a:latin typeface="Times New Roman" pitchFamily="18" charset="0"/>
                <a:cs typeface="Times New Roman" pitchFamily="18" charset="0"/>
              </a:rPr>
              <a:t>following acts are regarded as an infringement of Copyrights:</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Making copies for sale or hire or selling or letting them for hire without permission.</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Permitting any place for the performance of owned work (in public) where such performance constitutes an infringement of Copyright.</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Distributing infringing copies for trade or to such an extent to affect the interest of the owner of the Copyright prejudicially.</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Public exhibition of infringing copies for trade purposes.</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Importation of infringing copies.</a:t>
            </a:r>
            <a:endParaRPr lang="en-IN"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Translating a work without the permission of the owner.</a:t>
            </a:r>
            <a:endParaRPr lang="en-IN" sz="2200" dirty="0" smtClean="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b="1" dirty="0" smtClean="0">
                <a:latin typeface="Times New Roman" pitchFamily="18" charset="0"/>
                <a:cs typeface="Times New Roman" pitchFamily="18" charset="0"/>
              </a:rPr>
              <a:t>Copyright Infringement is a Criminal Offence</a:t>
            </a:r>
            <a:endParaRPr lang="en-IN" sz="37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70991"/>
            <a:ext cx="10515600" cy="4705972"/>
          </a:xfrm>
        </p:spPr>
        <p:txBody>
          <a:bodyPr>
            <a:noAutofit/>
          </a:bodyPr>
          <a:lstStyle/>
          <a:p>
            <a:pPr algn="just"/>
            <a:r>
              <a:rPr lang="en-US" dirty="0" smtClean="0">
                <a:latin typeface="Times New Roman" pitchFamily="18" charset="0"/>
                <a:cs typeface="Times New Roman" pitchFamily="18" charset="0"/>
              </a:rPr>
              <a:t>According to Section 63 of the Copyright Act, 1957, if any person knowingly infringes the Copyright, he qualifies for the criminal offence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punishment awarded for the infringement (of Copyright) is imprisonment for six months with the minimum fine of ₹ 50,000</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case of a second and subsequent conviction, the minimum punishment is imprisonment for one year and a fine </a:t>
            </a:r>
            <a:r>
              <a:rPr lang="en-US" dirty="0" smtClean="0">
                <a:latin typeface="Times New Roman" pitchFamily="18" charset="0"/>
                <a:cs typeface="Times New Roman" pitchFamily="18" charset="0"/>
              </a:rPr>
              <a:t>of ₹ </a:t>
            </a:r>
            <a:r>
              <a:rPr lang="en-US" dirty="0" smtClean="0">
                <a:latin typeface="Times New Roman" pitchFamily="18" charset="0"/>
                <a:cs typeface="Times New Roman" pitchFamily="18" charset="0"/>
              </a:rPr>
              <a:t>1,00,000</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There is a dedicated IP division to deal with Copyright cases. Also, there is a Copyright Board constituted by the Central Government in 1958 to adjudicate certain claims about Copyright.</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3"/>
            <a:ext cx="10515600" cy="583095"/>
          </a:xfrm>
        </p:spPr>
        <p:txBody>
          <a:bodyPr>
            <a:normAutofit fontScale="90000"/>
          </a:bodyPr>
          <a:lstStyle/>
          <a:p>
            <a:pPr algn="ctr"/>
            <a:r>
              <a:rPr lang="en-US" sz="4000" b="1" dirty="0" smtClean="0">
                <a:latin typeface="Times New Roman" pitchFamily="18" charset="0"/>
                <a:cs typeface="Times New Roman" pitchFamily="18" charset="0"/>
              </a:rPr>
              <a:t>Copyright </a:t>
            </a:r>
            <a:r>
              <a:rPr lang="en-US" sz="4000" b="1" dirty="0" smtClean="0">
                <a:latin typeface="Times New Roman" pitchFamily="18" charset="0"/>
                <a:cs typeface="Times New Roman" pitchFamily="18" charset="0"/>
              </a:rPr>
              <a:t>Registration Flowchart</a:t>
            </a:r>
            <a:endParaRPr lang="en-IN" sz="4000" b="1" dirty="0">
              <a:latin typeface="Times New Roman" pitchFamily="18" charset="0"/>
              <a:cs typeface="Times New Roman" pitchFamily="18" charset="0"/>
            </a:endParaRPr>
          </a:p>
        </p:txBody>
      </p:sp>
      <p:pic>
        <p:nvPicPr>
          <p:cNvPr id="4" name="image21.jpeg"/>
          <p:cNvPicPr>
            <a:picLocks noGrp="1"/>
          </p:cNvPicPr>
          <p:nvPr>
            <p:ph idx="1"/>
          </p:nvPr>
        </p:nvPicPr>
        <p:blipFill>
          <a:blip r:embed="rId2" cstate="print"/>
          <a:stretch>
            <a:fillRect/>
          </a:stretch>
        </p:blipFill>
        <p:spPr>
          <a:xfrm>
            <a:off x="1802297" y="728870"/>
            <a:ext cx="9541564" cy="592372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FAQ’s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dirty="0" smtClean="0">
                <a:latin typeface="Times New Roman" pitchFamily="18" charset="0"/>
                <a:cs typeface="Times New Roman" pitchFamily="18" charset="0"/>
              </a:rPr>
              <a:t>Define Research. Mention the objectives behind engineering research.</a:t>
            </a:r>
          </a:p>
          <a:p>
            <a:pPr marL="514350" indent="-514350">
              <a:buFont typeface="+mj-lt"/>
              <a:buAutoNum type="arabicPeriod"/>
            </a:pPr>
            <a:r>
              <a:rPr lang="en-IN" dirty="0" smtClean="0">
                <a:latin typeface="Times New Roman" pitchFamily="18" charset="0"/>
                <a:cs typeface="Times New Roman" pitchFamily="18" charset="0"/>
              </a:rPr>
              <a:t>Elucidate the motivations of researchers in the field of engineering.</a:t>
            </a:r>
          </a:p>
          <a:p>
            <a:pPr marL="514350" indent="-514350">
              <a:buFont typeface="+mj-lt"/>
              <a:buAutoNum type="arabicPeriod"/>
            </a:pPr>
            <a:r>
              <a:rPr lang="en-IN" dirty="0" smtClean="0">
                <a:latin typeface="Times New Roman" pitchFamily="18" charset="0"/>
                <a:cs typeface="Times New Roman" pitchFamily="18" charset="0"/>
              </a:rPr>
              <a:t>Describe the Research process with the a flowchart.</a:t>
            </a:r>
          </a:p>
          <a:p>
            <a:pPr marL="514350" indent="-514350" algn="just">
              <a:buFont typeface="+mj-lt"/>
              <a:buAutoNum type="arabicPeriod"/>
            </a:pPr>
            <a:r>
              <a:rPr lang="en-IN" dirty="0" smtClean="0">
                <a:latin typeface="Times New Roman" pitchFamily="18" charset="0"/>
                <a:cs typeface="Times New Roman" pitchFamily="18" charset="0"/>
              </a:rPr>
              <a:t>Explain the various types of research, stating examples in your respective area.</a:t>
            </a:r>
          </a:p>
          <a:p>
            <a:pPr marL="514350" indent="-514350">
              <a:buFont typeface="+mj-lt"/>
              <a:buAutoNum type="arabicPeriod"/>
            </a:pPr>
            <a:r>
              <a:rPr lang="en-US" dirty="0" smtClean="0">
                <a:latin typeface="Times New Roman" pitchFamily="18" charset="0"/>
                <a:cs typeface="Times New Roman" pitchFamily="18" charset="0"/>
              </a:rPr>
              <a:t>State the attributes of </a:t>
            </a:r>
            <a:r>
              <a:rPr lang="en-US" dirty="0" smtClean="0">
                <a:latin typeface="Times New Roman" pitchFamily="18" charset="0"/>
                <a:cs typeface="Times New Roman" pitchFamily="18" charset="0"/>
              </a:rPr>
              <a:t> a worthwhile </a:t>
            </a:r>
            <a:r>
              <a:rPr lang="en-US" dirty="0" smtClean="0">
                <a:latin typeface="Times New Roman" pitchFamily="18" charset="0"/>
                <a:cs typeface="Times New Roman" pitchFamily="18" charset="0"/>
              </a:rPr>
              <a:t>research problem</a:t>
            </a:r>
            <a:endParaRPr lang="en-IN"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Discuss the </a:t>
            </a:r>
            <a:r>
              <a:rPr lang="en-US" dirty="0" smtClean="0">
                <a:latin typeface="Times New Roman" pitchFamily="18" charset="0"/>
                <a:cs typeface="Times New Roman" pitchFamily="18" charset="0"/>
              </a:rPr>
              <a:t>types </a:t>
            </a:r>
            <a:r>
              <a:rPr lang="en-US" dirty="0" smtClean="0">
                <a:latin typeface="Times New Roman" pitchFamily="18" charset="0"/>
                <a:cs typeface="Times New Roman" pitchFamily="18" charset="0"/>
              </a:rPr>
              <a:t>of </a:t>
            </a:r>
            <a:r>
              <a:rPr lang="en-US" dirty="0" smtClean="0">
                <a:latin typeface="Times New Roman" pitchFamily="18" charset="0"/>
                <a:cs typeface="Times New Roman" pitchFamily="18" charset="0"/>
              </a:rPr>
              <a:t>research misconduct</a:t>
            </a:r>
            <a:endParaRPr lang="en-IN"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Explain the situations where authorship is questionable </a:t>
            </a:r>
            <a:r>
              <a:rPr lang="en-US" dirty="0" smtClean="0">
                <a:latin typeface="Times New Roman" pitchFamily="18" charset="0"/>
                <a:cs typeface="Times New Roman" pitchFamily="18" charset="0"/>
              </a:rPr>
              <a:t>on ethical grounds</a:t>
            </a:r>
            <a:endParaRPr lang="en-IN"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What are copyright infringements? Enlist the following acts </a:t>
            </a:r>
            <a:r>
              <a:rPr lang="en-US" dirty="0" smtClean="0">
                <a:latin typeface="Times New Roman" pitchFamily="18" charset="0"/>
                <a:cs typeface="Times New Roman" pitchFamily="18" charset="0"/>
              </a:rPr>
              <a:t>regarded </a:t>
            </a:r>
            <a:r>
              <a:rPr lang="en-US" dirty="0" smtClean="0">
                <a:latin typeface="Times New Roman" pitchFamily="18" charset="0"/>
                <a:cs typeface="Times New Roman" pitchFamily="18" charset="0"/>
              </a:rPr>
              <a:t>as an infringement of </a:t>
            </a:r>
            <a:r>
              <a:rPr lang="en-US" dirty="0" smtClean="0">
                <a:latin typeface="Times New Roman" pitchFamily="18" charset="0"/>
                <a:cs typeface="Times New Roman" pitchFamily="18" charset="0"/>
              </a:rPr>
              <a:t>Copyrights.</a:t>
            </a:r>
            <a:endParaRPr lang="en-IN"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Explain the process for </a:t>
            </a:r>
            <a:r>
              <a:rPr lang="en-US" dirty="0" smtClean="0">
                <a:latin typeface="Times New Roman" pitchFamily="18" charset="0"/>
                <a:cs typeface="Times New Roman" pitchFamily="18" charset="0"/>
              </a:rPr>
              <a:t>copyright </a:t>
            </a:r>
            <a:r>
              <a:rPr lang="en-US" dirty="0" smtClean="0">
                <a:latin typeface="Times New Roman" pitchFamily="18" charset="0"/>
                <a:cs typeface="Times New Roman" pitchFamily="18" charset="0"/>
              </a:rPr>
              <a:t>registration with a flowchart.</a:t>
            </a:r>
            <a:endParaRPr lang="en-IN" dirty="0" smtClean="0">
              <a:latin typeface="Times New Roman" pitchFamily="18" charset="0"/>
              <a:cs typeface="Times New Roman" pitchFamily="18" charset="0"/>
            </a:endParaRPr>
          </a:p>
          <a:p>
            <a:pPr marL="514350" indent="-514350" algn="just">
              <a:buFont typeface="+mj-lt"/>
              <a:buAutoNum type="arabicPeriod"/>
            </a:pPr>
            <a:endParaRPr lang="en-IN" dirty="0" smtClean="0">
              <a:latin typeface="Times New Roman" pitchFamily="18" charset="0"/>
              <a:cs typeface="Times New Roman" pitchFamily="18" charset="0"/>
            </a:endParaRPr>
          </a:p>
          <a:p>
            <a:pPr marL="514350" indent="-514350" algn="just">
              <a:buFont typeface="+mj-lt"/>
              <a:buAutoNum type="arabicPeriod"/>
            </a:pPr>
            <a:endParaRPr lang="en-IN"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244" y="2379456"/>
            <a:ext cx="10515600" cy="469762"/>
          </a:xfrm>
        </p:spPr>
        <p:txBody>
          <a:bodyPr>
            <a:normAutofit fontScale="90000"/>
          </a:bodyPr>
          <a:lstStyle/>
          <a:p>
            <a:r>
              <a:rPr lang="en-IN" b="1" dirty="0" smtClean="0">
                <a:latin typeface="Times New Roman" pitchFamily="18" charset="0"/>
                <a:cs typeface="Times New Roman" pitchFamily="18" charset="0"/>
              </a:rPr>
              <a:t>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smtClean="0">
                <a:latin typeface="Times New Roman" pitchFamily="18" charset="0"/>
                <a:cs typeface="Times New Roman" pitchFamily="18" charset="0"/>
              </a:rPr>
              <a:t/>
            </a:r>
            <a:br>
              <a:rPr lang="en-IN" b="1" smtClean="0">
                <a:latin typeface="Times New Roman" pitchFamily="18" charset="0"/>
                <a:cs typeface="Times New Roman" pitchFamily="18" charset="0"/>
              </a:rPr>
            </a:br>
            <a:r>
              <a:rPr lang="en-IN" b="1" smtClean="0">
                <a:latin typeface="Times New Roman" pitchFamily="18" charset="0"/>
                <a:cs typeface="Times New Roman" pitchFamily="18" charset="0"/>
              </a:rPr>
              <a:t>              THANK </a:t>
            </a:r>
            <a:r>
              <a:rPr lang="en-IN" b="1" dirty="0" smtClean="0">
                <a:latin typeface="Times New Roman" pitchFamily="18" charset="0"/>
                <a:cs typeface="Times New Roman" pitchFamily="18" charset="0"/>
              </a:rPr>
              <a:t>YOU</a:t>
            </a:r>
            <a:endParaRPr lang="en-IN"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Research consists of:</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05948"/>
            <a:ext cx="10515600" cy="4971015"/>
          </a:xfrm>
        </p:spPr>
        <p:txBody>
          <a:bodyPr>
            <a:normAutofit/>
          </a:bodyPr>
          <a:lstStyle/>
          <a:p>
            <a:pPr algn="just"/>
            <a:r>
              <a:rPr lang="en-IN" sz="4800" dirty="0" smtClean="0"/>
              <a:t> </a:t>
            </a:r>
            <a:r>
              <a:rPr lang="en-IN" sz="4800" dirty="0" smtClean="0">
                <a:latin typeface="Times New Roman" pitchFamily="18" charset="0"/>
                <a:cs typeface="Times New Roman" pitchFamily="18" charset="0"/>
              </a:rPr>
              <a:t>Asking a question that nobody has asked before; </a:t>
            </a:r>
          </a:p>
          <a:p>
            <a:pPr algn="just"/>
            <a:r>
              <a:rPr lang="en-IN" sz="4800" dirty="0" smtClean="0">
                <a:latin typeface="Times New Roman" pitchFamily="18" charset="0"/>
                <a:cs typeface="Times New Roman" pitchFamily="18" charset="0"/>
              </a:rPr>
              <a:t> Doing the necessary work to find the answer; and</a:t>
            </a:r>
          </a:p>
          <a:p>
            <a:pPr algn="just"/>
            <a:r>
              <a:rPr lang="en-IN" sz="4800" dirty="0" smtClean="0">
                <a:latin typeface="Times New Roman" pitchFamily="18" charset="0"/>
                <a:cs typeface="Times New Roman" pitchFamily="18" charset="0"/>
              </a:rPr>
              <a:t> Communicating the knowledge you have acquired to a larger audience. </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705"/>
          </a:xfrm>
        </p:spPr>
        <p:txBody>
          <a:bodyPr/>
          <a:lstStyle/>
          <a:p>
            <a:pPr algn="ctr"/>
            <a:r>
              <a:rPr lang="en-US" b="1" dirty="0">
                <a:latin typeface="Times New Roman" pitchFamily="18" charset="0"/>
                <a:cs typeface="Times New Roman" pitchFamily="18" charset="0"/>
              </a:rPr>
              <a:t>Objectives of Engineering Research</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40612"/>
            <a:ext cx="10515600" cy="5253486"/>
          </a:xfrm>
        </p:spPr>
        <p:txBody>
          <a:bodyPr>
            <a:normAutofit fontScale="92500" lnSpcReduction="10000"/>
          </a:bodyPr>
          <a:lstStyle/>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acquire the ability to connect different areas</a:t>
            </a:r>
            <a:r>
              <a:rPr lang="en-US"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Nourishment and Exercise for the Mind</a:t>
            </a:r>
          </a:p>
          <a:p>
            <a:pPr algn="just"/>
            <a:r>
              <a:rPr lang="en-US" dirty="0" smtClean="0">
                <a:latin typeface="Times New Roman" pitchFamily="18" charset="0"/>
                <a:cs typeface="Times New Roman" pitchFamily="18" charset="0"/>
              </a:rPr>
              <a:t>Adding (maybe </a:t>
            </a:r>
            <a:r>
              <a:rPr lang="en-US" dirty="0">
                <a:latin typeface="Times New Roman" pitchFamily="18" charset="0"/>
                <a:cs typeface="Times New Roman" pitchFamily="18" charset="0"/>
              </a:rPr>
              <a:t>small and specific, yet </a:t>
            </a:r>
            <a:r>
              <a:rPr lang="en-US" dirty="0" smtClean="0">
                <a:latin typeface="Times New Roman" pitchFamily="18" charset="0"/>
                <a:cs typeface="Times New Roman" pitchFamily="18" charset="0"/>
              </a:rPr>
              <a:t>original) contribution </a:t>
            </a:r>
            <a:r>
              <a:rPr lang="en-US" dirty="0">
                <a:latin typeface="Times New Roman" pitchFamily="18" charset="0"/>
                <a:cs typeface="Times New Roman" pitchFamily="18" charset="0"/>
              </a:rPr>
              <a:t>to that  </a:t>
            </a:r>
            <a:r>
              <a:rPr lang="en-US" dirty="0" smtClean="0">
                <a:latin typeface="Times New Roman" pitchFamily="18" charset="0"/>
                <a:cs typeface="Times New Roman" pitchFamily="18" charset="0"/>
              </a:rPr>
              <a:t>of existing </a:t>
            </a:r>
            <a:r>
              <a:rPr lang="en-US" dirty="0">
                <a:latin typeface="Times New Roman" pitchFamily="18" charset="0"/>
                <a:cs typeface="Times New Roman" pitchFamily="18" charset="0"/>
              </a:rPr>
              <a:t>body of knowledge</a:t>
            </a:r>
            <a:r>
              <a:rPr lang="en-US"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To gain familiarity with a phenomenon or to achieve new insights into it </a:t>
            </a:r>
          </a:p>
          <a:p>
            <a:pPr algn="just"/>
            <a:r>
              <a:rPr lang="en-US" dirty="0" smtClean="0">
                <a:latin typeface="Times New Roman" pitchFamily="18" charset="0"/>
                <a:cs typeface="Times New Roman" pitchFamily="18" charset="0"/>
              </a:rPr>
              <a:t>To solve a problem</a:t>
            </a:r>
          </a:p>
          <a:p>
            <a:pPr algn="just"/>
            <a:r>
              <a:rPr lang="en-IN" dirty="0" smtClean="0">
                <a:latin typeface="Times New Roman" pitchFamily="18" charset="0"/>
                <a:cs typeface="Times New Roman" pitchFamily="18" charset="0"/>
              </a:rPr>
              <a:t>A Way to Prove Lies and to Support Truths </a:t>
            </a:r>
          </a:p>
          <a:p>
            <a:pPr algn="just"/>
            <a:r>
              <a:rPr lang="en-IN" dirty="0" smtClean="0">
                <a:latin typeface="Times New Roman" pitchFamily="18" charset="0"/>
                <a:cs typeface="Times New Roman" pitchFamily="18" charset="0"/>
              </a:rPr>
              <a:t>To determine the frequency with which something occurs or with which it is associated with something else</a:t>
            </a:r>
          </a:p>
          <a:p>
            <a:pPr algn="just"/>
            <a:r>
              <a:rPr lang="en-IN" dirty="0" smtClean="0">
                <a:latin typeface="Times New Roman" pitchFamily="18" charset="0"/>
                <a:cs typeface="Times New Roman" pitchFamily="18" charset="0"/>
              </a:rPr>
              <a:t>To test a hypothesis of a causal relationship between variables</a:t>
            </a:r>
          </a:p>
          <a:p>
            <a:pPr algn="just"/>
            <a:r>
              <a:rPr lang="en-IN" dirty="0" smtClean="0">
                <a:latin typeface="Times New Roman" pitchFamily="18" charset="0"/>
                <a:cs typeface="Times New Roman" pitchFamily="18" charset="0"/>
              </a:rPr>
              <a:t>Means to Find, Gauge, and Seize Opportunities</a:t>
            </a:r>
          </a:p>
          <a:p>
            <a:pPr algn="just"/>
            <a:r>
              <a:rPr lang="en-IN" dirty="0" smtClean="0">
                <a:latin typeface="Times New Roman" pitchFamily="18" charset="0"/>
                <a:cs typeface="Times New Roman" pitchFamily="18" charset="0"/>
              </a:rPr>
              <a:t>Means to Understand Various Issues and Increase Public Awareness</a:t>
            </a:r>
          </a:p>
          <a:p>
            <a:pPr algn="just"/>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xmlns="" val="111785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Research Flow Diagram</a:t>
            </a:r>
            <a:endParaRPr lang="en-IN" b="1" dirty="0">
              <a:latin typeface="Times New Roman" pitchFamily="18" charset="0"/>
              <a:cs typeface="Times New Roman" pitchFamily="18" charset="0"/>
            </a:endParaRPr>
          </a:p>
        </p:txBody>
      </p:sp>
      <p:pic>
        <p:nvPicPr>
          <p:cNvPr id="4" name="Image 22"/>
          <p:cNvPicPr>
            <a:picLocks noGrp="1"/>
          </p:cNvPicPr>
          <p:nvPr>
            <p:ph idx="1"/>
          </p:nvPr>
        </p:nvPicPr>
        <p:blipFill>
          <a:blip r:embed="rId2" cstate="print"/>
          <a:stretch>
            <a:fillRect/>
          </a:stretch>
        </p:blipFill>
        <p:spPr>
          <a:xfrm>
            <a:off x="2251494" y="1690688"/>
            <a:ext cx="8755812" cy="4044156"/>
          </a:xfrm>
          <a:prstGeom prst="rect">
            <a:avLst/>
          </a:prstGeom>
        </p:spPr>
      </p:pic>
    </p:spTree>
    <p:extLst>
      <p:ext uri="{BB962C8B-B14F-4D97-AF65-F5344CB8AC3E}">
        <p14:creationId xmlns:p14="http://schemas.microsoft.com/office/powerpoint/2010/main" xmlns="" val="299525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418"/>
          </a:xfrm>
        </p:spPr>
        <p:txBody>
          <a:bodyPr>
            <a:normAutofit fontScale="90000"/>
          </a:bodyPr>
          <a:lstStyle/>
          <a:p>
            <a:pPr algn="ctr"/>
            <a:r>
              <a:rPr lang="en-US" b="1" dirty="0">
                <a:latin typeface="Times New Roman" pitchFamily="18" charset="0"/>
                <a:cs typeface="Times New Roman" pitchFamily="18" charset="0"/>
              </a:rPr>
              <a:t>Motivation in Engineering Research</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50830"/>
            <a:ext cx="10515600" cy="5348378"/>
          </a:xfrm>
        </p:spPr>
        <p:txBody>
          <a:bodyPr>
            <a:normAutofit fontScale="85000" lnSpcReduction="20000"/>
          </a:bodyPr>
          <a:lstStyle/>
          <a:p>
            <a:r>
              <a:rPr lang="en-US" dirty="0" smtClean="0">
                <a:latin typeface="Times New Roman" pitchFamily="18" charset="0"/>
                <a:cs typeface="Times New Roman" pitchFamily="18" charset="0"/>
              </a:rPr>
              <a:t>Intrinsic </a:t>
            </a:r>
            <a:r>
              <a:rPr lang="en-US" dirty="0">
                <a:latin typeface="Times New Roman" pitchFamily="18" charset="0"/>
                <a:cs typeface="Times New Roman" pitchFamily="18" charset="0"/>
              </a:rPr>
              <a:t>motivations like interest, challenge, learning, meaning, purpose, are </a:t>
            </a:r>
            <a:r>
              <a:rPr lang="en-US" dirty="0" smtClean="0">
                <a:latin typeface="Times New Roman" pitchFamily="18" charset="0"/>
                <a:cs typeface="Times New Roman" pitchFamily="18" charset="0"/>
              </a:rPr>
              <a:t>linked to </a:t>
            </a:r>
            <a:r>
              <a:rPr lang="en-US" dirty="0">
                <a:latin typeface="Times New Roman" pitchFamily="18" charset="0"/>
                <a:cs typeface="Times New Roman" pitchFamily="18" charset="0"/>
              </a:rPr>
              <a:t>strong creative </a:t>
            </a:r>
            <a:r>
              <a:rPr lang="en-US" dirty="0" smtClean="0">
                <a:latin typeface="Times New Roman" pitchFamily="18" charset="0"/>
                <a:cs typeface="Times New Roman" pitchFamily="18" charset="0"/>
              </a:rPr>
              <a:t>performance.</a:t>
            </a:r>
          </a:p>
          <a:p>
            <a:pPr algn="just"/>
            <a:r>
              <a:rPr lang="en-US" dirty="0" smtClean="0">
                <a:latin typeface="Times New Roman" pitchFamily="18" charset="0"/>
                <a:cs typeface="Times New Roman" pitchFamily="18" charset="0"/>
              </a:rPr>
              <a:t>Extrinsic </a:t>
            </a:r>
            <a:r>
              <a:rPr lang="en-US" dirty="0">
                <a:latin typeface="Times New Roman" pitchFamily="18" charset="0"/>
                <a:cs typeface="Times New Roman" pitchFamily="18" charset="0"/>
              </a:rPr>
              <a:t>motivating factors like rewards for good work include money, fame, awards, praise, and status are very strong motivators, but may block creativity. For example: Research outcome may enable obtaining a patent which is a good way to become rich and </a:t>
            </a:r>
            <a:r>
              <a:rPr lang="en-US" dirty="0" smtClean="0">
                <a:latin typeface="Times New Roman" pitchFamily="18" charset="0"/>
                <a:cs typeface="Times New Roman" pitchFamily="18" charset="0"/>
              </a:rPr>
              <a:t>famous.</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Influences </a:t>
            </a:r>
            <a:r>
              <a:rPr lang="en-US" dirty="0">
                <a:latin typeface="Times New Roman" pitchFamily="18" charset="0"/>
                <a:cs typeface="Times New Roman" pitchFamily="18" charset="0"/>
              </a:rPr>
              <a:t>from others like competition, collaboration, commitment, and encouragement are also motivating factors in research. For example: my friends are all doing research and so should I, or, a person that I dislike is doing well and I want to do </a:t>
            </a:r>
            <a:r>
              <a:rPr lang="en-US" dirty="0" smtClean="0">
                <a:latin typeface="Times New Roman" pitchFamily="18" charset="0"/>
                <a:cs typeface="Times New Roman" pitchFamily="18" charset="0"/>
              </a:rPr>
              <a:t>better.</a:t>
            </a:r>
          </a:p>
          <a:p>
            <a:pPr algn="just"/>
            <a:r>
              <a:rPr lang="en-US" dirty="0" smtClean="0">
                <a:latin typeface="Times New Roman" pitchFamily="18" charset="0"/>
                <a:cs typeface="Times New Roman" pitchFamily="18" charset="0"/>
              </a:rPr>
              <a:t>Personal </a:t>
            </a:r>
            <a:r>
              <a:rPr lang="en-US" dirty="0">
                <a:latin typeface="Times New Roman" pitchFamily="18" charset="0"/>
                <a:cs typeface="Times New Roman" pitchFamily="18" charset="0"/>
              </a:rPr>
              <a:t>motivation in solving unsolved problems, intellectual joy, service to community, and respectability are all driving factors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Wanting to do better than what has been achieved in the </a:t>
            </a:r>
            <a:r>
              <a:rPr lang="en-US" dirty="0" smtClean="0">
                <a:latin typeface="Times New Roman" pitchFamily="18" charset="0"/>
                <a:cs typeface="Times New Roman" pitchFamily="18" charset="0"/>
              </a:rPr>
              <a:t>world.</a:t>
            </a:r>
          </a:p>
          <a:p>
            <a:pPr algn="just"/>
            <a:r>
              <a:rPr lang="en-US" dirty="0" smtClean="0">
                <a:latin typeface="Times New Roman" pitchFamily="18" charset="0"/>
                <a:cs typeface="Times New Roman" pitchFamily="18" charset="0"/>
              </a:rPr>
              <a:t>Improve </a:t>
            </a:r>
            <a:r>
              <a:rPr lang="en-US" dirty="0">
                <a:latin typeface="Times New Roman" pitchFamily="18" charset="0"/>
                <a:cs typeface="Times New Roman" pitchFamily="18" charset="0"/>
              </a:rPr>
              <a:t>the state of the art in </a:t>
            </a:r>
            <a:r>
              <a:rPr lang="en-US" dirty="0" smtClean="0">
                <a:latin typeface="Times New Roman" pitchFamily="18" charset="0"/>
                <a:cs typeface="Times New Roman" pitchFamily="18" charset="0"/>
              </a:rPr>
              <a:t>technology.</a:t>
            </a:r>
          </a:p>
          <a:p>
            <a:pPr algn="just"/>
            <a:r>
              <a:rPr lang="en-US" dirty="0">
                <a:latin typeface="Times New Roman" pitchFamily="18" charset="0"/>
                <a:cs typeface="Times New Roman" pitchFamily="18" charset="0"/>
              </a:rPr>
              <a:t>Contribute to the improvement of </a:t>
            </a:r>
            <a:r>
              <a:rPr lang="en-US" dirty="0" smtClean="0">
                <a:latin typeface="Times New Roman" pitchFamily="18" charset="0"/>
                <a:cs typeface="Times New Roman" pitchFamily="18" charset="0"/>
              </a:rPr>
              <a:t>society.</a:t>
            </a:r>
          </a:p>
          <a:p>
            <a:pPr algn="just"/>
            <a:r>
              <a:rPr lang="en-US" dirty="0">
                <a:latin typeface="Times New Roman" pitchFamily="18" charset="0"/>
                <a:cs typeface="Times New Roman" pitchFamily="18" charset="0"/>
              </a:rPr>
              <a:t>Fulfillment of the historical legacy in the immediate sociocultural context.</a:t>
            </a:r>
            <a:endParaRPr lang="en-IN" dirty="0">
              <a:latin typeface="Times New Roman" pitchFamily="18" charset="0"/>
              <a:cs typeface="Times New Roman" pitchFamily="18" charset="0"/>
            </a:endParaRPr>
          </a:p>
          <a:p>
            <a:pPr marL="0" indent="0" algn="just">
              <a:buNone/>
            </a:pPr>
            <a:endParaRPr lang="en-IN" sz="2800" dirty="0"/>
          </a:p>
          <a:p>
            <a:pPr marL="0" indent="0">
              <a:buNone/>
            </a:pPr>
            <a:endParaRPr lang="en-IN" dirty="0"/>
          </a:p>
        </p:txBody>
      </p:sp>
    </p:spTree>
    <p:extLst>
      <p:ext uri="{BB962C8B-B14F-4D97-AF65-F5344CB8AC3E}">
        <p14:creationId xmlns:p14="http://schemas.microsoft.com/office/powerpoint/2010/main" xmlns="" val="37813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Research Process</a:t>
            </a:r>
            <a:endParaRPr lang="en-IN" dirty="0">
              <a:latin typeface="Times New Roman" pitchFamily="18" charset="0"/>
              <a:cs typeface="Times New Roman" pitchFamily="18" charset="0"/>
            </a:endParaRPr>
          </a:p>
        </p:txBody>
      </p:sp>
      <p:pic>
        <p:nvPicPr>
          <p:cNvPr id="4" name="Picture 2" descr="Image result for research process flowchart"/>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8241" y="1364974"/>
            <a:ext cx="10035518" cy="48119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49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Types of Engineering Research</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4000" dirty="0" smtClean="0">
                <a:latin typeface="Times New Roman" pitchFamily="18" charset="0"/>
                <a:cs typeface="Times New Roman" pitchFamily="18" charset="0"/>
              </a:rPr>
              <a:t>Descriptive/ Ex post facto Research  </a:t>
            </a:r>
          </a:p>
          <a:p>
            <a:r>
              <a:rPr lang="en-IN" sz="4000" dirty="0" smtClean="0">
                <a:latin typeface="Times New Roman" pitchFamily="18" charset="0"/>
                <a:cs typeface="Times New Roman" pitchFamily="18" charset="0"/>
              </a:rPr>
              <a:t>Analytical Research </a:t>
            </a:r>
          </a:p>
          <a:p>
            <a:r>
              <a:rPr lang="en-IN" sz="4000" dirty="0" smtClean="0">
                <a:latin typeface="Times New Roman" pitchFamily="18" charset="0"/>
                <a:cs typeface="Times New Roman" pitchFamily="18" charset="0"/>
              </a:rPr>
              <a:t>Fundamental/ Basic/ Pure Research </a:t>
            </a:r>
          </a:p>
          <a:p>
            <a:r>
              <a:rPr lang="en-IN" sz="4000" dirty="0" smtClean="0">
                <a:latin typeface="Times New Roman" pitchFamily="18" charset="0"/>
                <a:cs typeface="Times New Roman" pitchFamily="18" charset="0"/>
              </a:rPr>
              <a:t>Applied Research </a:t>
            </a:r>
          </a:p>
          <a:p>
            <a:r>
              <a:rPr lang="en-IN" sz="4000" dirty="0" smtClean="0">
                <a:latin typeface="Times New Roman" pitchFamily="18" charset="0"/>
                <a:cs typeface="Times New Roman" pitchFamily="18" charset="0"/>
              </a:rPr>
              <a:t>Quantitative Research</a:t>
            </a:r>
          </a:p>
          <a:p>
            <a:r>
              <a:rPr lang="en-IN" sz="4000" dirty="0" smtClean="0">
                <a:latin typeface="Times New Roman" pitchFamily="18" charset="0"/>
                <a:cs typeface="Times New Roman" pitchFamily="18" charset="0"/>
              </a:rPr>
              <a:t>Qualitative Research </a:t>
            </a:r>
          </a:p>
          <a:p>
            <a:pPr marL="0" indent="0">
              <a:buNone/>
            </a:pPr>
            <a:endParaRPr lang="en-IN" dirty="0"/>
          </a:p>
        </p:txBody>
      </p:sp>
    </p:spTree>
    <p:extLst>
      <p:ext uri="{BB962C8B-B14F-4D97-AF65-F5344CB8AC3E}">
        <p14:creationId xmlns:p14="http://schemas.microsoft.com/office/powerpoint/2010/main" xmlns="" val="378331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Descriptive research/ Ex post facto Research</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575175"/>
          </a:xfrm>
        </p:spPr>
        <p:txBody>
          <a:bodyPr>
            <a:normAutofit/>
          </a:bodyPr>
          <a:lstStyle/>
          <a:p>
            <a:pPr algn="just"/>
            <a:r>
              <a:rPr lang="en-IN" dirty="0">
                <a:latin typeface="Times New Roman" pitchFamily="18" charset="0"/>
                <a:cs typeface="Times New Roman" pitchFamily="18" charset="0"/>
              </a:rPr>
              <a:t>Simplest form of </a:t>
            </a:r>
            <a:r>
              <a:rPr lang="en-IN" dirty="0" smtClean="0">
                <a:latin typeface="Times New Roman" pitchFamily="18" charset="0"/>
                <a:cs typeface="Times New Roman" pitchFamily="18" charset="0"/>
              </a:rPr>
              <a:t>research.</a:t>
            </a:r>
          </a:p>
          <a:p>
            <a:pPr algn="just">
              <a:spcBef>
                <a:spcPts val="0"/>
              </a:spcBef>
            </a:pPr>
            <a:r>
              <a:rPr lang="en-US" dirty="0">
                <a:latin typeface="Times New Roman" pitchFamily="18" charset="0"/>
                <a:cs typeface="Times New Roman" pitchFamily="18" charset="0"/>
              </a:rPr>
              <a:t>Descriptive research includes comparative and correlational methods, and fact-finding inquiries, to effectively describe the present state of art</a:t>
            </a:r>
            <a:r>
              <a:rPr lang="en-US" dirty="0" smtClean="0">
                <a:latin typeface="Times New Roman" pitchFamily="18" charset="0"/>
                <a:cs typeface="Times New Roman" pitchFamily="18" charset="0"/>
              </a:rPr>
              <a:t>.</a:t>
            </a:r>
          </a:p>
          <a:p>
            <a:pPr algn="just">
              <a:spcBef>
                <a:spcPts val="0"/>
              </a:spcBef>
            </a:pPr>
            <a:r>
              <a:rPr lang="en-IN" dirty="0" smtClean="0">
                <a:latin typeface="Times New Roman" pitchFamily="18" charset="0"/>
                <a:cs typeface="Times New Roman" pitchFamily="18" charset="0"/>
              </a:rPr>
              <a:t>Restricted </a:t>
            </a:r>
            <a:r>
              <a:rPr lang="en-IN" dirty="0">
                <a:latin typeface="Times New Roman" pitchFamily="18" charset="0"/>
                <a:cs typeface="Times New Roman" pitchFamily="18" charset="0"/>
              </a:rPr>
              <a:t>to the problems that are describable and not arguable and the problems in which valid standards can be developed for standards. </a:t>
            </a:r>
          </a:p>
          <a:p>
            <a:pPr algn="just">
              <a:spcBef>
                <a:spcPts val="0"/>
              </a:spcBef>
            </a:pPr>
            <a:r>
              <a:rPr lang="en-IN" dirty="0">
                <a:latin typeface="Times New Roman" pitchFamily="18" charset="0"/>
                <a:cs typeface="Times New Roman" pitchFamily="18" charset="0"/>
              </a:rPr>
              <a:t>Existing theories can be easily put under test by empirical observations.</a:t>
            </a:r>
          </a:p>
          <a:p>
            <a:pPr algn="just"/>
            <a:r>
              <a:rPr lang="en-IN" dirty="0">
                <a:latin typeface="Times New Roman" pitchFamily="18" charset="0"/>
                <a:cs typeface="Times New Roman" pitchFamily="18" charset="0"/>
              </a:rPr>
              <a:t>It is not directed by hypothesis. </a:t>
            </a:r>
            <a:endParaRPr lang="en-IN"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Ex: implications of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technology, Implications of AI in Healthcare</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01410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1508</Words>
  <Application>Microsoft Office PowerPoint</Application>
  <PresentationFormat>Custom</PresentationFormat>
  <Paragraphs>199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UNIT- 1</vt:lpstr>
      <vt:lpstr>Research Definitions:</vt:lpstr>
      <vt:lpstr>Research consists of: </vt:lpstr>
      <vt:lpstr>Objectives of Engineering Research</vt:lpstr>
      <vt:lpstr>Research Flow Diagram</vt:lpstr>
      <vt:lpstr>Motivation in Engineering Research</vt:lpstr>
      <vt:lpstr>Research Process</vt:lpstr>
      <vt:lpstr>Types of Engineering Research</vt:lpstr>
      <vt:lpstr>Descriptive research/ Ex post facto Research</vt:lpstr>
      <vt:lpstr> Analytical Research  </vt:lpstr>
      <vt:lpstr>Fundamental/ Basic/ Pure Research</vt:lpstr>
      <vt:lpstr>Applied Research</vt:lpstr>
      <vt:lpstr> Quantitative Research </vt:lpstr>
      <vt:lpstr>Finding and Solving a Worthwhile Problem</vt:lpstr>
      <vt:lpstr>Mathematical problem-solving </vt:lpstr>
      <vt:lpstr>Ethics in Engineering Research</vt:lpstr>
      <vt:lpstr>Ethics in Engineering Research Practice</vt:lpstr>
      <vt:lpstr>Slide 18</vt:lpstr>
      <vt:lpstr>Types of Research Misconduct</vt:lpstr>
      <vt:lpstr>Authorship questionable on ethical grounds</vt:lpstr>
      <vt:lpstr>Ethical Issues Related to Authorship</vt:lpstr>
      <vt:lpstr>Introduction to IPR</vt:lpstr>
      <vt:lpstr>   Copyright is a legal term used to describe the rights that creators have over their literary and artistic works. (specifically in the fields of literature and computer software) Works covered by copyright range from books, music, paintings, sculpture and films, to computer programs, databases, advertisements, maps and technical drawings. The general rule is that copyright lasts for 60 years. In the case of original literary, dramatic, musical and artistic works the 60-year period is counted from the year following the death of the author.  Patent is an exclusive right granted for an invention. Generally speaking, a patent provides the patent owner with the right to decide how - or whether - the invention can be used by others. In exchange for this right, the patent owner makes technical information about the invention publicly available in the published patent document. A patent is granted for a term of 20 (twenty) years from the date of filling of the application.  Trademark is a sign capable of distinguishing the goods or services of one enterprise from those of other enterprises. Trademarks date back to ancient times when artisans used to put their signature or "mark" on their products. There are several types of trademarks a business can choose from, including logos, names, taglines, and product brands. However, the use of any mark may be mistaken for an existing one is prohibited. All registered trade-marks are valid for a period of 10 years from the date of application.    </vt:lpstr>
      <vt:lpstr>   Industrial design constitutes the ornamental or aesthetic aspect of an article. A design may consist of three-dimensional features, such as the shape or surface of an article, or of two-dimensional features, such as patterns, lines or color. Examples of industrial designs include the contour of a car hood, the graphical user interface on your phone or the shape of a stylish piece of furniture. The duration of the protection of industrial designs varies from country to country, but it amounts at least to 10 years.  Geographical indication (GI) is a sign used on products that have a specific geographical origin and possess qualities or a reputation that are due to that origin. In order to function as a GI, a sign must identify a product as originating in a given place. The registration of a geographical indication shall be for a period of 10 years Examples of possible Indian Geographical Indications are Basmati Rice, Alphanso Mango, Nagpur Orange, Kolhapuri Chappal, Bikaneri Bhujia, Agra Petha, Paithani and Banaras Saree, Feni (Liquor from Goa), Lonavala Chikki, Tirunelveli Halwa, Mysore Rasam, etc.   Trade secrets are IP rights on confidential information which may be sold or licensed. The unauthorized acquisition, use or disclosure of such secret information in a manner contrary to honest commercial practices by others is regarded as an unfair practice and a violation of the trade secret protection.  Information considered a trade secret gives the company a competitive advantage over its competitors and is often a product of internal research and development. The trade secrets shall be protected without registration for an unlimited period unless the same information is discovered by others. Some examples include: The Google search algorithm, Kentucky Fried Chicken. The secret ingredients for KFC's original recipe were originally kept in Colonel Sanders' head. He eventually wrote the recipe down, and the original handwritten copy is in a safe in Kentucky. Only a few select employees know the recipe, and they are bound by a confidentiality agreement. Coca-Cola made a choice to brand the recipe a trade secret instead of patenting it, which would have led to the disclosure of the ingredients.      </vt:lpstr>
      <vt:lpstr>Copyright Infringements </vt:lpstr>
      <vt:lpstr>Copyright Infringement is a Criminal Offence</vt:lpstr>
      <vt:lpstr>Copyright Registration Flowchart</vt:lpstr>
      <vt:lpstr>FAQ’s</vt:lpstr>
      <vt:lpstr>                               THANK YOU</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DR.AIT</dc:creator>
  <cp:lastModifiedBy>aitml</cp:lastModifiedBy>
  <cp:revision>50</cp:revision>
  <dcterms:created xsi:type="dcterms:W3CDTF">2023-11-25T10:10:00Z</dcterms:created>
  <dcterms:modified xsi:type="dcterms:W3CDTF">2023-11-26T17:43:25Z</dcterms:modified>
</cp:coreProperties>
</file>