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838199"/>
          </a:xfrm>
        </p:spPr>
        <p:txBody>
          <a:bodyPr>
            <a:normAutofit/>
          </a:bodyPr>
          <a:lstStyle/>
          <a:p>
            <a:r>
              <a:rPr lang="en-IN" sz="3600" b="1" dirty="0" smtClean="0">
                <a:latin typeface="Times New Roman" pitchFamily="18" charset="0"/>
                <a:cs typeface="Times New Roman" pitchFamily="18" charset="0"/>
              </a:rPr>
              <a:t>UNIT-2</a:t>
            </a:r>
            <a:endParaRPr lang="en-IN"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600200"/>
            <a:ext cx="7391400" cy="4800600"/>
          </a:xfrm>
        </p:spPr>
        <p:txBody>
          <a:bodyPr>
            <a:normAutofit fontScale="55000" lnSpcReduction="20000"/>
          </a:bodyPr>
          <a:lstStyle/>
          <a:p>
            <a:pPr algn="just"/>
            <a:r>
              <a:rPr lang="en-US" b="1" dirty="0" smtClean="0">
                <a:solidFill>
                  <a:schemeClr val="tx1"/>
                </a:solidFill>
                <a:latin typeface="Times New Roman" pitchFamily="18" charset="0"/>
                <a:cs typeface="Times New Roman" pitchFamily="18" charset="0"/>
              </a:rPr>
              <a:t>Literature Review and Technical Reading: </a:t>
            </a:r>
            <a:r>
              <a:rPr lang="en-US" dirty="0" smtClean="0">
                <a:solidFill>
                  <a:schemeClr val="tx1"/>
                </a:solidFill>
                <a:latin typeface="Times New Roman" pitchFamily="18" charset="0"/>
                <a:cs typeface="Times New Roman" pitchFamily="18" charset="0"/>
              </a:rPr>
              <a:t>New and Existing Knowledge, Analysis and Synthesis of Prior Art Bibliographic Databases, Web of Science, Google and Google Scholar, Effective Search: The Way Forward Introduction to Technical Reading Conceptualizing Research, Critical and Creative Reading, Taking Notes While Reading, Reading Mathematics and Algorithms, Reading a Datasheet.</a:t>
            </a:r>
            <a:endParaRPr lang="en-IN" dirty="0" smtClean="0">
              <a:solidFill>
                <a:schemeClr val="tx1"/>
              </a:solidFill>
              <a:latin typeface="Times New Roman" pitchFamily="18" charset="0"/>
              <a:cs typeface="Times New Roman" pitchFamily="18" charset="0"/>
            </a:endParaRPr>
          </a:p>
          <a:p>
            <a:pPr algn="just"/>
            <a:r>
              <a:rPr lang="en-US" b="1" dirty="0" smtClean="0">
                <a:solidFill>
                  <a:schemeClr val="tx1"/>
                </a:solidFill>
                <a:latin typeface="Times New Roman" pitchFamily="18" charset="0"/>
                <a:cs typeface="Times New Roman" pitchFamily="18" charset="0"/>
              </a:rPr>
              <a:t>Attributions and Citations: </a:t>
            </a:r>
            <a:r>
              <a:rPr lang="en-US" dirty="0" smtClean="0">
                <a:solidFill>
                  <a:schemeClr val="tx1"/>
                </a:solidFill>
                <a:latin typeface="Times New Roman" pitchFamily="18" charset="0"/>
                <a:cs typeface="Times New Roman" pitchFamily="18" charset="0"/>
              </a:rPr>
              <a:t>Giving Credit Wherever Due, Citations: Functions and Attributes, Impact of Title and Keywords on Citations, Knowledge Flow through Citation, Citing Datasets, Styles</a:t>
            </a:r>
            <a:endParaRPr lang="en-IN"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for Citations, Acknowledgments and Attributions, What Should Be Acknowledged, Acknowledgments in, Books Dissertations, Dedication or Acknowledgments.</a:t>
            </a:r>
          </a:p>
          <a:p>
            <a:pPr algn="just"/>
            <a:endParaRPr lang="en-US" dirty="0">
              <a:solidFill>
                <a:schemeClr val="tx1"/>
              </a:solidFill>
              <a:latin typeface="Times New Roman" pitchFamily="18" charset="0"/>
              <a:cs typeface="Times New Roman" pitchFamily="18" charset="0"/>
            </a:endParaRPr>
          </a:p>
          <a:p>
            <a:pPr algn="just"/>
            <a:endParaRPr lang="en-US" b="1" dirty="0" smtClean="0">
              <a:solidFill>
                <a:schemeClr val="tx1"/>
              </a:solidFill>
              <a:latin typeface="Times New Roman" pitchFamily="18" charset="0"/>
              <a:cs typeface="Times New Roman" pitchFamily="18" charset="0"/>
            </a:endParaRPr>
          </a:p>
          <a:p>
            <a:pPr algn="just"/>
            <a:r>
              <a:rPr lang="en-US" sz="2100" b="1" dirty="0" smtClean="0">
                <a:solidFill>
                  <a:schemeClr val="tx1"/>
                </a:solidFill>
                <a:latin typeface="Times New Roman" pitchFamily="18" charset="0"/>
                <a:cs typeface="Times New Roman" pitchFamily="18" charset="0"/>
              </a:rPr>
              <a:t>Book Referred</a:t>
            </a:r>
            <a:r>
              <a:rPr lang="en-US" sz="2100" b="1" dirty="0">
                <a:solidFill>
                  <a:schemeClr val="tx1"/>
                </a:solidFill>
                <a:latin typeface="Times New Roman" pitchFamily="18" charset="0"/>
                <a:cs typeface="Times New Roman" pitchFamily="18" charset="0"/>
              </a:rPr>
              <a:t>: </a:t>
            </a:r>
          </a:p>
          <a:p>
            <a:pPr algn="just"/>
            <a:r>
              <a:rPr lang="en-US" sz="2100" dirty="0">
                <a:solidFill>
                  <a:schemeClr val="tx1"/>
                </a:solidFill>
                <a:latin typeface="Times New Roman" pitchFamily="18" charset="0"/>
                <a:cs typeface="Times New Roman" pitchFamily="18" charset="0"/>
              </a:rPr>
              <a:t>Engineering Research Methodology by </a:t>
            </a:r>
            <a:r>
              <a:rPr lang="en-US" sz="2100" dirty="0" err="1">
                <a:solidFill>
                  <a:schemeClr val="tx1"/>
                </a:solidFill>
                <a:latin typeface="Times New Roman" pitchFamily="18" charset="0"/>
                <a:cs typeface="Times New Roman" pitchFamily="18" charset="0"/>
              </a:rPr>
              <a:t>Dipankar</a:t>
            </a:r>
            <a:r>
              <a:rPr lang="en-US" sz="2100" dirty="0">
                <a:solidFill>
                  <a:schemeClr val="tx1"/>
                </a:solidFill>
                <a:latin typeface="Times New Roman" pitchFamily="18" charset="0"/>
                <a:cs typeface="Times New Roman" pitchFamily="18" charset="0"/>
              </a:rPr>
              <a:t> Deb, </a:t>
            </a:r>
            <a:r>
              <a:rPr lang="en-US" sz="2100" dirty="0" err="1">
                <a:solidFill>
                  <a:schemeClr val="tx1"/>
                </a:solidFill>
                <a:latin typeface="Times New Roman" pitchFamily="18" charset="0"/>
                <a:cs typeface="Times New Roman" pitchFamily="18" charset="0"/>
              </a:rPr>
              <a:t>Rajeeb</a:t>
            </a:r>
            <a:r>
              <a:rPr lang="en-US" sz="2100" dirty="0">
                <a:solidFill>
                  <a:schemeClr val="tx1"/>
                </a:solidFill>
                <a:latin typeface="Times New Roman" pitchFamily="18" charset="0"/>
                <a:cs typeface="Times New Roman" pitchFamily="18" charset="0"/>
              </a:rPr>
              <a:t> </a:t>
            </a:r>
            <a:r>
              <a:rPr lang="en-US" sz="2100" dirty="0" err="1">
                <a:solidFill>
                  <a:schemeClr val="tx1"/>
                </a:solidFill>
                <a:latin typeface="Times New Roman" pitchFamily="18" charset="0"/>
                <a:cs typeface="Times New Roman" pitchFamily="18" charset="0"/>
              </a:rPr>
              <a:t>Dey</a:t>
            </a:r>
            <a:r>
              <a:rPr lang="en-US" sz="2100" dirty="0">
                <a:solidFill>
                  <a:schemeClr val="tx1"/>
                </a:solidFill>
                <a:latin typeface="Times New Roman" pitchFamily="18" charset="0"/>
                <a:cs typeface="Times New Roman" pitchFamily="18" charset="0"/>
              </a:rPr>
              <a:t>, Valentina E. </a:t>
            </a:r>
            <a:r>
              <a:rPr lang="en-US" sz="2100" dirty="0" err="1">
                <a:solidFill>
                  <a:schemeClr val="tx1"/>
                </a:solidFill>
                <a:latin typeface="Times New Roman" pitchFamily="18" charset="0"/>
                <a:cs typeface="Times New Roman" pitchFamily="18" charset="0"/>
              </a:rPr>
              <a:t>Balas</a:t>
            </a:r>
            <a:r>
              <a:rPr lang="en-US" sz="2100" dirty="0">
                <a:solidFill>
                  <a:schemeClr val="tx1"/>
                </a:solidFill>
                <a:latin typeface="Times New Roman" pitchFamily="18" charset="0"/>
                <a:cs typeface="Times New Roman" pitchFamily="18" charset="0"/>
              </a:rPr>
              <a:t> </a:t>
            </a:r>
          </a:p>
          <a:p>
            <a:pPr algn="just"/>
            <a:endParaRPr lang="en-US" sz="2100" dirty="0" smtClean="0">
              <a:solidFill>
                <a:schemeClr val="tx1"/>
              </a:solidFill>
              <a:latin typeface="Times New Roman" pitchFamily="18" charset="0"/>
              <a:cs typeface="Times New Roman" pitchFamily="18" charset="0"/>
            </a:endParaRPr>
          </a:p>
          <a:p>
            <a:pPr lvl="0" algn="just"/>
            <a:r>
              <a:rPr lang="en-US" sz="2100" b="1" dirty="0">
                <a:solidFill>
                  <a:schemeClr val="tx1"/>
                </a:solidFill>
                <a:latin typeface="Times New Roman" pitchFamily="18" charset="0"/>
                <a:cs typeface="Times New Roman" pitchFamily="18" charset="0"/>
              </a:rPr>
              <a:t>Prepared By:</a:t>
            </a:r>
          </a:p>
          <a:p>
            <a:pPr lvl="0" algn="just"/>
            <a:r>
              <a:rPr lang="en-US" sz="2100" dirty="0">
                <a:solidFill>
                  <a:schemeClr val="tx1"/>
                </a:solidFill>
                <a:latin typeface="Times New Roman" pitchFamily="18" charset="0"/>
                <a:cs typeface="Times New Roman" pitchFamily="18" charset="0"/>
              </a:rPr>
              <a:t>Ms. Vidya. R, Asst. Prof. Dept. of MBA, </a:t>
            </a:r>
            <a:r>
              <a:rPr lang="en-US" sz="2100" dirty="0" err="1" smtClean="0">
                <a:solidFill>
                  <a:schemeClr val="tx1"/>
                </a:solidFill>
                <a:latin typeface="Times New Roman" pitchFamily="18" charset="0"/>
                <a:cs typeface="Times New Roman" pitchFamily="18" charset="0"/>
              </a:rPr>
              <a:t>Dr.AIT</a:t>
            </a:r>
            <a:endParaRPr lang="en-US" sz="2100" dirty="0" smtClean="0">
              <a:solidFill>
                <a:schemeClr val="tx1"/>
              </a:solidFill>
              <a:latin typeface="Times New Roman" pitchFamily="18" charset="0"/>
              <a:cs typeface="Times New Roman" pitchFamily="18" charset="0"/>
            </a:endParaRPr>
          </a:p>
          <a:p>
            <a:pPr lvl="0" algn="just"/>
            <a:endParaRPr lang="en-IN" sz="2100" dirty="0">
              <a:solidFill>
                <a:schemeClr val="tx1"/>
              </a:solidFill>
              <a:latin typeface="Times New Roman" pitchFamily="18" charset="0"/>
              <a:cs typeface="Times New Roman" pitchFamily="18" charset="0"/>
            </a:endParaRPr>
          </a:p>
          <a:p>
            <a:pPr algn="just"/>
            <a:endParaRPr lang="en-IN"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8840"/>
            <a:ext cx="7886700" cy="586550"/>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Google and Google Scholar</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638356"/>
            <a:ext cx="7886700" cy="6012611"/>
          </a:xfrm>
        </p:spPr>
        <p:txBody>
          <a:bodyPr>
            <a:normAutofit fontScale="55000" lnSpcReduction="20000"/>
          </a:bodyPr>
          <a:lstStyle/>
          <a:p>
            <a:pPr algn="just"/>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Google Search </a:t>
            </a:r>
            <a:r>
              <a:rPr lang="en-US" dirty="0">
                <a:latin typeface="Times New Roman" panose="02020603050405020304" pitchFamily="18" charset="0"/>
                <a:cs typeface="Times New Roman" panose="02020603050405020304" pitchFamily="18" charset="0"/>
              </a:rPr>
              <a:t>is a search engine provided and operated by Google. Handling more than 3.5 billion searches per day, it has a 92% share of the global search engine market. It is the most-visited website in the world</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It can be helpful in finding freely available information, such as reports from governments, organizations, companies, and so on</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Limitations:</a:t>
            </a:r>
            <a:endParaRPr lang="en-IN"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“Black </a:t>
            </a:r>
            <a:r>
              <a:rPr lang="en-US" dirty="0">
                <a:latin typeface="Times New Roman" panose="02020603050405020304" pitchFamily="18" charset="0"/>
                <a:cs typeface="Times New Roman" panose="02020603050405020304" pitchFamily="18" charset="0"/>
              </a:rPr>
              <a:t>box” of information. It searches everything on the Internet, with no quality </a:t>
            </a:r>
            <a:r>
              <a:rPr lang="en-US" dirty="0" smtClean="0">
                <a:latin typeface="Times New Roman" panose="02020603050405020304" pitchFamily="18" charset="0"/>
                <a:cs typeface="Times New Roman" panose="02020603050405020304" pitchFamily="18" charset="0"/>
              </a:rPr>
              <a:t>control.</a:t>
            </a:r>
          </a:p>
          <a:p>
            <a:pPr algn="just"/>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imited </a:t>
            </a:r>
            <a:r>
              <a:rPr lang="en-US" dirty="0">
                <a:latin typeface="Times New Roman" panose="02020603050405020304" pitchFamily="18" charset="0"/>
                <a:cs typeface="Times New Roman" panose="02020603050405020304" pitchFamily="18" charset="0"/>
              </a:rPr>
              <a:t>search functionality and refinement </a:t>
            </a:r>
            <a:r>
              <a:rPr lang="en-US" dirty="0" smtClean="0">
                <a:latin typeface="Times New Roman" panose="02020603050405020304" pitchFamily="18" charset="0"/>
                <a:cs typeface="Times New Roman" panose="02020603050405020304" pitchFamily="18" charset="0"/>
              </a:rPr>
              <a:t>options.</a:t>
            </a:r>
          </a:p>
          <a:p>
            <a:pPr marL="0" indent="0" algn="just">
              <a:buNone/>
            </a:pPr>
            <a:endParaRPr lang="en-IN" b="1" dirty="0" smtClean="0">
              <a:latin typeface="Times New Roman" panose="02020603050405020304" pitchFamily="18" charset="0"/>
              <a:cs typeface="Times New Roman" panose="02020603050405020304" pitchFamily="18" charset="0"/>
            </a:endParaRPr>
          </a:p>
          <a:p>
            <a:pPr marL="0" indent="0" algn="just">
              <a:buNone/>
            </a:pPr>
            <a:r>
              <a:rPr lang="en-IN" b="1" dirty="0" smtClean="0">
                <a:latin typeface="Times New Roman" panose="02020603050405020304" pitchFamily="18" charset="0"/>
                <a:cs typeface="Times New Roman" panose="02020603050405020304" pitchFamily="18" charset="0"/>
              </a:rPr>
              <a:t>Google Scholar:</a:t>
            </a:r>
          </a:p>
          <a:p>
            <a:pPr algn="just"/>
            <a:r>
              <a:rPr lang="en-US" dirty="0">
                <a:latin typeface="Times New Roman" panose="02020603050405020304" pitchFamily="18" charset="0"/>
                <a:cs typeface="Times New Roman" panose="02020603050405020304" pitchFamily="18" charset="0"/>
              </a:rPr>
              <a:t>Google Scholar is a freely accessible web search engine that indexes the full text or metadata of scholarly literature across an array of publishing formats and disciplines. </a:t>
            </a:r>
            <a:endParaRPr lang="en-IN" b="1"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Google </a:t>
            </a:r>
            <a:r>
              <a:rPr lang="en-US" dirty="0">
                <a:latin typeface="Times New Roman" panose="02020603050405020304" pitchFamily="18" charset="0"/>
                <a:cs typeface="Times New Roman" panose="02020603050405020304" pitchFamily="18" charset="0"/>
              </a:rPr>
              <a:t>searches the entire Web, Google Scholar limits its searches to only academic </a:t>
            </a:r>
            <a:r>
              <a:rPr lang="en-US" dirty="0" smtClean="0">
                <a:latin typeface="Times New Roman" panose="02020603050405020304" pitchFamily="18" charset="0"/>
                <a:cs typeface="Times New Roman" panose="02020603050405020304" pitchFamily="18" charset="0"/>
              </a:rPr>
              <a:t>journal </a:t>
            </a:r>
            <a:r>
              <a:rPr lang="en-US" dirty="0">
                <a:latin typeface="Times New Roman" panose="02020603050405020304" pitchFamily="18" charset="0"/>
                <a:cs typeface="Times New Roman" panose="02020603050405020304" pitchFamily="18" charset="0"/>
              </a:rPr>
              <a:t>articles produced by commercial publishers or scholarly </a:t>
            </a:r>
            <a:r>
              <a:rPr lang="en-US" dirty="0" smtClean="0">
                <a:latin typeface="Times New Roman" panose="02020603050405020304" pitchFamily="18" charset="0"/>
                <a:cs typeface="Times New Roman" panose="02020603050405020304" pitchFamily="18" charset="0"/>
              </a:rPr>
              <a:t>societies.</a:t>
            </a:r>
          </a:p>
          <a:p>
            <a:pPr algn="just"/>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Some of the results are not actually </a:t>
            </a:r>
            <a:r>
              <a:rPr lang="en-US" dirty="0" smtClean="0">
                <a:latin typeface="Times New Roman" panose="02020603050405020304" pitchFamily="18" charset="0"/>
                <a:cs typeface="Times New Roman" panose="02020603050405020304" pitchFamily="18" charset="0"/>
              </a:rPr>
              <a:t>scholarly</a:t>
            </a:r>
          </a:p>
          <a:p>
            <a:pPr algn="just"/>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ot comprehensive</a:t>
            </a:r>
          </a:p>
          <a:p>
            <a:pPr algn="just"/>
            <a:r>
              <a:rPr lang="en-US" dirty="0" smtClean="0">
                <a:latin typeface="Times New Roman" panose="02020603050405020304" pitchFamily="18" charset="0"/>
                <a:cs typeface="Times New Roman" panose="02020603050405020304" pitchFamily="18" charset="0"/>
              </a:rPr>
              <a:t>Has limited </a:t>
            </a:r>
            <a:r>
              <a:rPr lang="en-US" dirty="0">
                <a:latin typeface="Times New Roman" panose="02020603050405020304" pitchFamily="18" charset="0"/>
                <a:cs typeface="Times New Roman" panose="02020603050405020304" pitchFamily="18" charset="0"/>
              </a:rPr>
              <a:t>search functionality and refinement options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632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73193"/>
            <a:ext cx="7886700" cy="5296619"/>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There are search operators that can be used to help narrow down the results.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Some basic ones that one can use:</a:t>
            </a:r>
          </a:p>
          <a:p>
            <a:pPr algn="just"/>
            <a:r>
              <a:rPr lang="en-US" dirty="0" smtClean="0">
                <a:latin typeface="Times New Roman" panose="02020603050405020304" pitchFamily="18" charset="0"/>
                <a:cs typeface="Times New Roman" panose="02020603050405020304" pitchFamily="18" charset="0"/>
              </a:rPr>
              <a:t>OR—Broadens </a:t>
            </a:r>
            <a:r>
              <a:rPr lang="en-US" dirty="0">
                <a:latin typeface="Times New Roman" panose="02020603050405020304" pitchFamily="18" charset="0"/>
                <a:cs typeface="Times New Roman" panose="02020603050405020304" pitchFamily="18" charset="0"/>
              </a:rPr>
              <a:t>search by capturing synonyms or variant spellings of a concept.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Brackets/Parentheses </a:t>
            </a:r>
            <a:r>
              <a:rPr lang="en-US" dirty="0">
                <a:latin typeface="Times New Roman" panose="02020603050405020304" pitchFamily="18" charset="0"/>
                <a:cs typeface="Times New Roman" panose="02020603050405020304" pitchFamily="18" charset="0"/>
              </a:rPr>
              <a:t>( )—Gather </a:t>
            </a:r>
            <a:r>
              <a:rPr lang="en-US" dirty="0" err="1">
                <a:latin typeface="Times New Roman" panose="02020603050405020304" pitchFamily="18" charset="0"/>
                <a:cs typeface="Times New Roman" panose="02020603050405020304" pitchFamily="18" charset="0"/>
              </a:rPr>
              <a:t>OR’d</a:t>
            </a:r>
            <a:r>
              <a:rPr lang="en-US" dirty="0">
                <a:latin typeface="Times New Roman" panose="02020603050405020304" pitchFamily="18" charset="0"/>
                <a:cs typeface="Times New Roman" panose="02020603050405020304" pitchFamily="18" charset="0"/>
              </a:rPr>
              <a:t> synonyms of a concept together, while combining them with another concept.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Quotation </a:t>
            </a:r>
            <a:r>
              <a:rPr lang="en-US" dirty="0">
                <a:latin typeface="Times New Roman" panose="02020603050405020304" pitchFamily="18" charset="0"/>
                <a:cs typeface="Times New Roman" panose="02020603050405020304" pitchFamily="18" charset="0"/>
              </a:rPr>
              <a:t>marks “ ”—Narrow the search by finding words together as a phrase, instead of separately.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Site—limits </a:t>
            </a:r>
            <a:r>
              <a:rPr lang="en-US" dirty="0">
                <a:latin typeface="Times New Roman" panose="02020603050405020304" pitchFamily="18" charset="0"/>
                <a:cs typeface="Times New Roman" panose="02020603050405020304" pitchFamily="18" charset="0"/>
              </a:rPr>
              <a:t>the search to results from a specific domain or website. </a:t>
            </a:r>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Filetype</a:t>
            </a:r>
            <a:r>
              <a:rPr lang="en-US" dirty="0" smtClean="0">
                <a:latin typeface="Times New Roman" panose="02020603050405020304" pitchFamily="18" charset="0"/>
                <a:cs typeface="Times New Roman" panose="02020603050405020304" pitchFamily="18" charset="0"/>
              </a:rPr>
              <a:t>—limits </a:t>
            </a:r>
            <a:r>
              <a:rPr lang="en-US" dirty="0">
                <a:latin typeface="Times New Roman" panose="02020603050405020304" pitchFamily="18" charset="0"/>
                <a:cs typeface="Times New Roman" panose="02020603050405020304" pitchFamily="18" charset="0"/>
              </a:rPr>
              <a:t>the search to results with a specific file extension one could look for pdf’s, PowerPoint presentations, Excel spreadsheets, and so 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959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891"/>
            <a:ext cx="7886700" cy="681487"/>
          </a:xfrm>
        </p:spPr>
        <p:txBody>
          <a:bodyPr>
            <a:normAutofit/>
          </a:bodyPr>
          <a:lstStyle/>
          <a:p>
            <a:pPr lvl="1" algn="ctr"/>
            <a:r>
              <a:rPr lang="en-US" sz="3200" b="1" dirty="0">
                <a:latin typeface="Times New Roman" panose="02020603050405020304" pitchFamily="18" charset="0"/>
                <a:cs typeface="Times New Roman" panose="02020603050405020304" pitchFamily="18" charset="0"/>
              </a:rPr>
              <a:t>Effective Search: The Way Forward</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762000"/>
            <a:ext cx="7886700" cy="5867400"/>
          </a:xfrm>
        </p:spPr>
        <p:txBody>
          <a:bodyPr>
            <a:noAutofit/>
          </a:bodyPr>
          <a:lstStyle/>
          <a:p>
            <a:pPr algn="just"/>
            <a:r>
              <a:rPr lang="en-US" sz="1500" dirty="0">
                <a:latin typeface="Times New Roman" panose="02020603050405020304" pitchFamily="18" charset="0"/>
                <a:cs typeface="Times New Roman" panose="02020603050405020304" pitchFamily="18" charset="0"/>
              </a:rPr>
              <a:t>A scholarly publication is one wherein the published outcome is authored by researchers in a specific field of skill. </a:t>
            </a:r>
            <a:endParaRPr lang="en-US" sz="1500" dirty="0" smtClean="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C</a:t>
            </a:r>
            <a:r>
              <a:rPr lang="en-US" sz="1500" dirty="0" smtClean="0">
                <a:latin typeface="Times New Roman" panose="02020603050405020304" pitchFamily="18" charset="0"/>
                <a:cs typeface="Times New Roman" panose="02020603050405020304" pitchFamily="18" charset="0"/>
              </a:rPr>
              <a:t>ites </a:t>
            </a:r>
            <a:r>
              <a:rPr lang="en-US" sz="1500" dirty="0">
                <a:latin typeface="Times New Roman" panose="02020603050405020304" pitchFamily="18" charset="0"/>
                <a:cs typeface="Times New Roman" panose="02020603050405020304" pitchFamily="18" charset="0"/>
              </a:rPr>
              <a:t>all source contents used and is generally peer reviewed for accuracy and validity before publication. </a:t>
            </a:r>
            <a:endParaRPr lang="en-US" sz="1500" dirty="0" smtClean="0">
              <a:latin typeface="Times New Roman" panose="02020603050405020304" pitchFamily="18" charset="0"/>
              <a:cs typeface="Times New Roman" panose="02020603050405020304" pitchFamily="18" charset="0"/>
            </a:endParaRPr>
          </a:p>
          <a:p>
            <a:pPr algn="just"/>
            <a:r>
              <a:rPr lang="en-US" sz="1500" dirty="0" smtClean="0">
                <a:latin typeface="Times New Roman" panose="02020603050405020304" pitchFamily="18" charset="0"/>
                <a:cs typeface="Times New Roman" panose="02020603050405020304" pitchFamily="18" charset="0"/>
              </a:rPr>
              <a:t>A </a:t>
            </a:r>
            <a:r>
              <a:rPr lang="en-US" sz="1500" dirty="0">
                <a:latin typeface="Times New Roman" panose="02020603050405020304" pitchFamily="18" charset="0"/>
                <a:cs typeface="Times New Roman" panose="02020603050405020304" pitchFamily="18" charset="0"/>
              </a:rPr>
              <a:t>researcher must consider what type of information is needed, and where it could be found. Not all information is available online. Some information is only available in print. </a:t>
            </a:r>
            <a:endParaRPr lang="en-US" sz="1500" dirty="0" smtClean="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Searching is an iterative process:</a:t>
            </a:r>
            <a:endParaRPr lang="en-IN" sz="15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1500" dirty="0">
                <a:latin typeface="Times New Roman" panose="02020603050405020304" pitchFamily="18" charset="0"/>
                <a:cs typeface="Times New Roman" panose="02020603050405020304" pitchFamily="18" charset="0"/>
              </a:rPr>
              <a:t>Experiment with different keywords and </a:t>
            </a:r>
            <a:r>
              <a:rPr lang="en-US" sz="1500" dirty="0" smtClean="0">
                <a:latin typeface="Times New Roman" panose="02020603050405020304" pitchFamily="18" charset="0"/>
                <a:cs typeface="Times New Roman" panose="02020603050405020304" pitchFamily="18" charset="0"/>
              </a:rPr>
              <a:t>operators</a:t>
            </a:r>
            <a:endParaRPr lang="en-IN" sz="15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1500" dirty="0">
                <a:latin typeface="Times New Roman" panose="02020603050405020304" pitchFamily="18" charset="0"/>
                <a:cs typeface="Times New Roman" panose="02020603050405020304" pitchFamily="18" charset="0"/>
              </a:rPr>
              <a:t>Evaluate and assess results, use </a:t>
            </a:r>
            <a:r>
              <a:rPr lang="en-US" sz="1500" dirty="0" smtClean="0">
                <a:latin typeface="Times New Roman" panose="02020603050405020304" pitchFamily="18" charset="0"/>
                <a:cs typeface="Times New Roman" panose="02020603050405020304" pitchFamily="18" charset="0"/>
              </a:rPr>
              <a:t>filters</a:t>
            </a:r>
            <a:endParaRPr lang="en-IN" sz="15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1500" dirty="0">
                <a:latin typeface="Times New Roman" panose="02020603050405020304" pitchFamily="18" charset="0"/>
                <a:cs typeface="Times New Roman" panose="02020603050405020304" pitchFamily="18" charset="0"/>
              </a:rPr>
              <a:t>Modify the search as </a:t>
            </a:r>
            <a:r>
              <a:rPr lang="en-US" sz="1500" dirty="0" smtClean="0">
                <a:latin typeface="Times New Roman" panose="02020603050405020304" pitchFamily="18" charset="0"/>
                <a:cs typeface="Times New Roman" panose="02020603050405020304" pitchFamily="18" charset="0"/>
              </a:rPr>
              <a:t>needed </a:t>
            </a:r>
            <a:r>
              <a:rPr lang="en-US" sz="1500" dirty="0">
                <a:latin typeface="Times New Roman" panose="02020603050405020304" pitchFamily="18" charset="0"/>
                <a:cs typeface="Times New Roman" panose="02020603050405020304" pitchFamily="18" charset="0"/>
              </a:rPr>
              <a:t>and</a:t>
            </a:r>
            <a:endParaRPr lang="en-IN" sz="1500" dirty="0">
              <a:latin typeface="Times New Roman" panose="02020603050405020304" pitchFamily="18" charset="0"/>
              <a:cs typeface="Times New Roman" panose="02020603050405020304" pitchFamily="18" charset="0"/>
            </a:endParaRPr>
          </a:p>
          <a:p>
            <a:pPr marL="514350" lvl="0" indent="-514350" algn="just">
              <a:buFont typeface="+mj-lt"/>
              <a:buAutoNum type="arabicPeriod"/>
            </a:pPr>
            <a:r>
              <a:rPr lang="en-US" sz="1500" dirty="0">
                <a:latin typeface="Times New Roman" panose="02020603050405020304" pitchFamily="18" charset="0"/>
                <a:cs typeface="Times New Roman" panose="02020603050405020304" pitchFamily="18" charset="0"/>
              </a:rPr>
              <a:t>When relevant articles are found, look at their citations and references</a:t>
            </a:r>
            <a:r>
              <a:rPr lang="en-US" sz="1500" dirty="0" smtClean="0">
                <a:latin typeface="Times New Roman" panose="02020603050405020304" pitchFamily="18" charset="0"/>
                <a:cs typeface="Times New Roman" panose="02020603050405020304" pitchFamily="18" charset="0"/>
              </a:rPr>
              <a:t>.</a:t>
            </a:r>
          </a:p>
          <a:p>
            <a:pPr algn="just"/>
            <a:r>
              <a:rPr lang="en-US" sz="1500" dirty="0">
                <a:latin typeface="Times New Roman" panose="02020603050405020304" pitchFamily="18" charset="0"/>
                <a:cs typeface="Times New Roman" panose="02020603050405020304" pitchFamily="18" charset="0"/>
              </a:rPr>
              <a:t>After the search is complete, the researcher needs to engage in critical and </a:t>
            </a:r>
            <a:r>
              <a:rPr lang="en-US" sz="1500" dirty="0" smtClean="0">
                <a:latin typeface="Times New Roman" panose="02020603050405020304" pitchFamily="18" charset="0"/>
                <a:cs typeface="Times New Roman" panose="02020603050405020304" pitchFamily="18" charset="0"/>
              </a:rPr>
              <a:t>thorough </a:t>
            </a:r>
            <a:r>
              <a:rPr lang="en-US" sz="1500" dirty="0">
                <a:latin typeface="Times New Roman" panose="02020603050405020304" pitchFamily="18" charset="0"/>
                <a:cs typeface="Times New Roman" panose="02020603050405020304" pitchFamily="18" charset="0"/>
              </a:rPr>
              <a:t>reading, making observation of the salient points in those sources, and </a:t>
            </a:r>
            <a:r>
              <a:rPr lang="en-US" sz="1500" dirty="0" smtClean="0">
                <a:latin typeface="Times New Roman" panose="02020603050405020304" pitchFamily="18" charset="0"/>
                <a:cs typeface="Times New Roman" panose="02020603050405020304" pitchFamily="18" charset="0"/>
              </a:rPr>
              <a:t>summarize </a:t>
            </a:r>
            <a:r>
              <a:rPr lang="en-US" sz="1500" dirty="0">
                <a:latin typeface="Times New Roman" panose="02020603050405020304" pitchFamily="18" charset="0"/>
                <a:cs typeface="Times New Roman" panose="02020603050405020304" pitchFamily="18" charset="0"/>
              </a:rPr>
              <a:t>the findings</a:t>
            </a:r>
            <a:r>
              <a:rPr lang="en-US" sz="1500" dirty="0" smtClean="0">
                <a:latin typeface="Times New Roman" panose="02020603050405020304" pitchFamily="18" charset="0"/>
                <a:cs typeface="Times New Roman" panose="02020603050405020304" pitchFamily="18" charset="0"/>
              </a:rPr>
              <a:t>.</a:t>
            </a:r>
          </a:p>
          <a:p>
            <a:pPr algn="just"/>
            <a:r>
              <a:rPr lang="en-US" sz="1500" dirty="0" smtClean="0">
                <a:latin typeface="Times New Roman" panose="02020603050405020304" pitchFamily="18" charset="0"/>
                <a:cs typeface="Times New Roman" panose="02020603050405020304" pitchFamily="18" charset="0"/>
              </a:rPr>
              <a:t>A </a:t>
            </a:r>
            <a:r>
              <a:rPr lang="en-US" sz="1500" dirty="0">
                <a:latin typeface="Times New Roman" panose="02020603050405020304" pitchFamily="18" charset="0"/>
                <a:cs typeface="Times New Roman" panose="02020603050405020304" pitchFamily="18" charset="0"/>
              </a:rPr>
              <a:t>detailed comparison and contrast of the findings is also required to be done</a:t>
            </a:r>
            <a:r>
              <a:rPr lang="en-US" sz="1500" dirty="0" smtClean="0">
                <a:latin typeface="Times New Roman" panose="02020603050405020304" pitchFamily="18" charset="0"/>
                <a:cs typeface="Times New Roman" panose="02020603050405020304" pitchFamily="18" charset="0"/>
              </a:rPr>
              <a:t>.</a:t>
            </a:r>
          </a:p>
          <a:p>
            <a:pPr algn="just"/>
            <a:r>
              <a:rPr lang="en-US" sz="1500" dirty="0">
                <a:latin typeface="Times New Roman" panose="02020603050405020304" pitchFamily="18" charset="0"/>
                <a:cs typeface="Times New Roman" panose="02020603050405020304" pitchFamily="18" charset="0"/>
              </a:rPr>
              <a:t>The </a:t>
            </a:r>
            <a:r>
              <a:rPr lang="en-US" sz="1500" dirty="0" smtClean="0">
                <a:latin typeface="Times New Roman" panose="02020603050405020304" pitchFamily="18" charset="0"/>
                <a:cs typeface="Times New Roman" panose="02020603050405020304" pitchFamily="18" charset="0"/>
              </a:rPr>
              <a:t>conclusion </a:t>
            </a:r>
            <a:r>
              <a:rPr lang="en-US" sz="1500" dirty="0">
                <a:latin typeface="Times New Roman" panose="02020603050405020304" pitchFamily="18" charset="0"/>
                <a:cs typeface="Times New Roman" panose="02020603050405020304" pitchFamily="18" charset="0"/>
              </a:rPr>
              <a:t>of the entire process of literature survey includes a summary of the relevant and important work done, and also the identification of the missing links and the challenges in the open problems in the area under study. </a:t>
            </a:r>
            <a:endParaRPr lang="en-US" sz="1500" dirty="0" smtClean="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One must note that the literature survey is a continuous and cyclical process that may involve the researcher going back and forth till the end of the research project.</a:t>
            </a:r>
            <a:endParaRPr lang="en-IN"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It is not as if literature survey ends and then research begins, for new literature keeps appearing, and as one’s understanding of the problem grows, one finds new connections and related/evolving problems which may need more search. </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211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6649"/>
            <a:ext cx="7886700" cy="293298"/>
          </a:xfrm>
        </p:spPr>
        <p:txBody>
          <a:bodyPr>
            <a:noAutofit/>
          </a:bodyPr>
          <a:lstStyle/>
          <a:p>
            <a:pPr lvl="1" algn="ctr" rtl="0">
              <a:lnSpc>
                <a:spcPct val="90000"/>
              </a:lnSpc>
              <a:spcBef>
                <a:spcPct val="0"/>
              </a:spcBef>
            </a:pPr>
            <a:r>
              <a:rPr lang="en-US" sz="2800" b="1" dirty="0" smtClean="0">
                <a:latin typeface="Times New Roman" panose="02020603050405020304" pitchFamily="18" charset="0"/>
                <a:cs typeface="Times New Roman" panose="02020603050405020304" pitchFamily="18" charset="0"/>
              </a:rPr>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Technical </a:t>
            </a:r>
            <a:r>
              <a:rPr lang="en-US" sz="2800" b="1" dirty="0">
                <a:latin typeface="Times New Roman" panose="02020603050405020304" pitchFamily="18" charset="0"/>
                <a:cs typeface="Times New Roman" panose="02020603050405020304" pitchFamily="18" charset="0"/>
              </a:rPr>
              <a:t>Reading</a:t>
            </a: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655608"/>
            <a:ext cx="7886700" cy="5917720"/>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ctive researchers should update oneself with </a:t>
            </a:r>
            <a:r>
              <a:rPr lang="en-US" dirty="0">
                <a:latin typeface="Times New Roman" panose="02020603050405020304" pitchFamily="18" charset="0"/>
                <a:cs typeface="Times New Roman" panose="02020603050405020304" pitchFamily="18" charset="0"/>
              </a:rPr>
              <a:t>research outcomes in their field of interest.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Finding </a:t>
            </a:r>
            <a:r>
              <a:rPr lang="en-US" dirty="0">
                <a:latin typeface="Times New Roman" panose="02020603050405020304" pitchFamily="18" charset="0"/>
                <a:cs typeface="Times New Roman" panose="02020603050405020304" pitchFamily="18" charset="0"/>
              </a:rPr>
              <a:t>the right work to read can be difficult. The literature where knowledge is archived is very fragmented and there are bits and pieces all over the place.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While reading an engineering research paper, the goal is to understand the technical contributions that the authors are making</a:t>
            </a:r>
            <a:r>
              <a:rPr lang="en-US" dirty="0" smtClean="0">
                <a:latin typeface="Times New Roman" panose="02020603050405020304" pitchFamily="18" charset="0"/>
                <a:cs typeface="Times New Roman" panose="02020603050405020304" pitchFamily="18" charset="0"/>
              </a:rPr>
              <a:t>.</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L</a:t>
            </a:r>
            <a:r>
              <a:rPr lang="en-US" b="1" dirty="0" smtClean="0">
                <a:latin typeface="Times New Roman" panose="02020603050405020304" pitchFamily="18" charset="0"/>
                <a:cs typeface="Times New Roman" panose="02020603050405020304" pitchFamily="18" charset="0"/>
              </a:rPr>
              <a:t>ogical </a:t>
            </a:r>
            <a:r>
              <a:rPr lang="en-US" b="1" dirty="0">
                <a:latin typeface="Times New Roman" panose="02020603050405020304" pitchFamily="18" charset="0"/>
                <a:cs typeface="Times New Roman" panose="02020603050405020304" pitchFamily="18" charset="0"/>
              </a:rPr>
              <a:t>approach </a:t>
            </a:r>
            <a:r>
              <a:rPr lang="en-US" b="1" dirty="0" smtClean="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identifying articles and reading them suitably for effective research</a:t>
            </a:r>
            <a:r>
              <a:rPr lang="en-US" b="1"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Read </a:t>
            </a:r>
            <a:r>
              <a:rPr lang="en-US" dirty="0">
                <a:latin typeface="Times New Roman" panose="02020603050405020304" pitchFamily="18" charset="0"/>
                <a:cs typeface="Times New Roman" panose="02020603050405020304" pitchFamily="18" charset="0"/>
              </a:rPr>
              <a:t>the title and keywords </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ead </a:t>
            </a:r>
            <a:r>
              <a:rPr lang="en-US" dirty="0">
                <a:latin typeface="Times New Roman" panose="02020603050405020304" pitchFamily="18" charset="0"/>
                <a:cs typeface="Times New Roman" panose="02020603050405020304" pitchFamily="18" charset="0"/>
              </a:rPr>
              <a:t>the abstract to get an overview of the paper in minimum </a:t>
            </a:r>
            <a:r>
              <a:rPr lang="en-US" dirty="0" smtClean="0">
                <a:latin typeface="Times New Roman" panose="02020603050405020304" pitchFamily="18" charset="0"/>
                <a:cs typeface="Times New Roman" panose="02020603050405020304" pitchFamily="18" charset="0"/>
              </a:rPr>
              <a:t>time(</a:t>
            </a:r>
            <a:r>
              <a:rPr lang="en-US" dirty="0">
                <a:latin typeface="Times New Roman" panose="02020603050405020304" pitchFamily="18" charset="0"/>
                <a:cs typeface="Times New Roman" panose="02020603050405020304" pitchFamily="18" charset="0"/>
              </a:rPr>
              <a:t>if it does not seem sufficiently important to the field of study, one should stop reading </a:t>
            </a:r>
            <a:r>
              <a:rPr lang="en-US" dirty="0" smtClean="0">
                <a:latin typeface="Times New Roman" panose="02020603050405020304" pitchFamily="18" charset="0"/>
                <a:cs typeface="Times New Roman" panose="02020603050405020304" pitchFamily="18" charset="0"/>
              </a:rPr>
              <a:t>further).</a:t>
            </a:r>
          </a:p>
          <a:p>
            <a:pPr algn="just"/>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 abstract is of interest, one should skip most of the paper and go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the conclusions to find if the paper is relevant to the intended </a:t>
            </a:r>
            <a:r>
              <a:rPr lang="en-US" dirty="0" smtClean="0">
                <a:latin typeface="Times New Roman" panose="02020603050405020304" pitchFamily="18" charset="0"/>
                <a:cs typeface="Times New Roman" panose="02020603050405020304" pitchFamily="18" charset="0"/>
              </a:rPr>
              <a:t>purpose. (read </a:t>
            </a:r>
            <a:r>
              <a:rPr lang="en-US" dirty="0">
                <a:latin typeface="Times New Roman" panose="02020603050405020304" pitchFamily="18" charset="0"/>
                <a:cs typeface="Times New Roman" panose="02020603050405020304" pitchFamily="18" charset="0"/>
              </a:rPr>
              <a:t>the figures, tables, and the captions therein, </a:t>
            </a:r>
            <a:r>
              <a:rPr lang="en-US" dirty="0" smtClean="0">
                <a:latin typeface="Times New Roman" panose="02020603050405020304" pitchFamily="18" charset="0"/>
                <a:cs typeface="Times New Roman" panose="02020603050405020304" pitchFamily="18" charset="0"/>
              </a:rPr>
              <a:t>as it provides a </a:t>
            </a:r>
            <a:r>
              <a:rPr lang="en-US" dirty="0">
                <a:latin typeface="Times New Roman" panose="02020603050405020304" pitchFamily="18" charset="0"/>
                <a:cs typeface="Times New Roman" panose="02020603050405020304" pitchFamily="18" charset="0"/>
              </a:rPr>
              <a:t>broad </a:t>
            </a:r>
            <a:r>
              <a:rPr lang="en-US" dirty="0" smtClean="0">
                <a:latin typeface="Times New Roman" panose="02020603050405020304" pitchFamily="18" charset="0"/>
                <a:cs typeface="Times New Roman" panose="02020603050405020304" pitchFamily="18" charset="0"/>
              </a:rPr>
              <a:t>idea </a:t>
            </a:r>
            <a:r>
              <a:rPr lang="en-US" dirty="0">
                <a:latin typeface="Times New Roman" panose="02020603050405020304" pitchFamily="18" charset="0"/>
                <a:cs typeface="Times New Roman" panose="02020603050405020304" pitchFamily="18" charset="0"/>
              </a:rPr>
              <a:t>as to what was done in the </a:t>
            </a:r>
            <a:r>
              <a:rPr lang="en-US" dirty="0" smtClean="0">
                <a:latin typeface="Times New Roman" panose="02020603050405020304" pitchFamily="18" charset="0"/>
                <a:cs typeface="Times New Roman" panose="02020603050405020304" pitchFamily="18" charset="0"/>
              </a:rPr>
              <a:t>paper).</a:t>
            </a:r>
          </a:p>
          <a:p>
            <a:pPr algn="just"/>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ead the </a:t>
            </a:r>
            <a:r>
              <a:rPr lang="en-US" dirty="0">
                <a:latin typeface="Times New Roman" panose="02020603050405020304" pitchFamily="18" charset="0"/>
                <a:cs typeface="Times New Roman" panose="02020603050405020304" pitchFamily="18" charset="0"/>
              </a:rPr>
              <a:t>Results and Discussion sections which is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heart of the paper</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Further, read sections </a:t>
            </a:r>
            <a:r>
              <a:rPr lang="en-US" dirty="0">
                <a:latin typeface="Times New Roman" panose="02020603050405020304" pitchFamily="18" charset="0"/>
                <a:cs typeface="Times New Roman" panose="02020603050405020304" pitchFamily="18" charset="0"/>
              </a:rPr>
              <a:t>like the Experimental Setup/Modeling, etc., only if one is really interested and wishes to understand exactly what was done to better understand the meaning of the data and its interpretation.</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ne </a:t>
            </a:r>
            <a:r>
              <a:rPr lang="en-US" dirty="0">
                <a:latin typeface="Times New Roman" panose="02020603050405020304" pitchFamily="18" charset="0"/>
                <a:cs typeface="Times New Roman" panose="02020603050405020304" pitchFamily="18" charset="0"/>
              </a:rPr>
              <a:t>should consider not only the knowledge that is written down but also the reputation of the people who made that knowledge.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568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lvl="1" algn="ctr"/>
            <a:r>
              <a:rPr lang="en-US" sz="2800" b="1" dirty="0"/>
              <a:t>Conceptualizing </a:t>
            </a:r>
            <a:r>
              <a:rPr lang="en-US" sz="2800" b="1" dirty="0">
                <a:latin typeface="Times New Roman" panose="02020603050405020304" pitchFamily="18" charset="0"/>
                <a:cs typeface="Times New Roman" panose="02020603050405020304" pitchFamily="18" charset="0"/>
              </a:rPr>
              <a:t>Research</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334000"/>
          </a:xfrm>
        </p:spPr>
        <p:txBody>
          <a:bodyPr>
            <a:normAutofit fontScale="77500" lnSpcReduction="20000"/>
          </a:bodyPr>
          <a:lstStyle/>
          <a:p>
            <a:pPr algn="just"/>
            <a:r>
              <a:rPr lang="en-US" dirty="0"/>
              <a:t>Conceptualization is defining and specifying the key concepts in research to avoid misinterpretation. </a:t>
            </a:r>
            <a:endParaRPr lang="en-US" dirty="0" smtClean="0"/>
          </a:p>
          <a:p>
            <a:pPr algn="just"/>
            <a:r>
              <a:rPr lang="en-US" dirty="0" smtClean="0"/>
              <a:t>To come up with a </a:t>
            </a:r>
            <a:r>
              <a:rPr lang="en-US" dirty="0"/>
              <a:t>good research objective, one must already be aware of what is in the </a:t>
            </a:r>
            <a:r>
              <a:rPr lang="en-US" dirty="0" smtClean="0"/>
              <a:t>literature(edge </a:t>
            </a:r>
            <a:r>
              <a:rPr lang="en-US" dirty="0"/>
              <a:t>of knowledge </a:t>
            </a:r>
            <a:r>
              <a:rPr lang="en-US" dirty="0" smtClean="0"/>
              <a:t>else)</a:t>
            </a:r>
          </a:p>
          <a:p>
            <a:pPr algn="just"/>
            <a:r>
              <a:rPr lang="en-US" dirty="0"/>
              <a:t>If one is doing research at the Ph.D. level or </a:t>
            </a:r>
            <a:r>
              <a:rPr lang="en-US" dirty="0" smtClean="0"/>
              <a:t>higher </a:t>
            </a:r>
            <a:r>
              <a:rPr lang="en-US" dirty="0"/>
              <a:t>then conceptualizing the research </a:t>
            </a:r>
            <a:r>
              <a:rPr lang="en-US" dirty="0" smtClean="0"/>
              <a:t>is the foremost task </a:t>
            </a:r>
          </a:p>
          <a:p>
            <a:pPr algn="just"/>
            <a:r>
              <a:rPr lang="en-US" dirty="0"/>
              <a:t>T</a:t>
            </a:r>
            <a:r>
              <a:rPr lang="en-US" dirty="0" smtClean="0"/>
              <a:t>o </a:t>
            </a:r>
            <a:r>
              <a:rPr lang="en-US" dirty="0"/>
              <a:t>become that expert, one needs to be continually reading the literature so as to bring together the three parts: (</a:t>
            </a:r>
            <a:r>
              <a:rPr lang="en-US" dirty="0" err="1"/>
              <a:t>i</a:t>
            </a:r>
            <a:r>
              <a:rPr lang="en-US" dirty="0"/>
              <a:t>) significant problem, (ii) the knowledge that will address it, and (iii) a possible way to make that new knowledge.</a:t>
            </a:r>
            <a:r>
              <a:rPr lang="en-US" dirty="0" smtClean="0"/>
              <a:t> </a:t>
            </a:r>
          </a:p>
          <a:p>
            <a:pPr algn="just"/>
            <a:r>
              <a:rPr lang="en-US" dirty="0"/>
              <a:t>I</a:t>
            </a:r>
            <a:r>
              <a:rPr lang="en-US" dirty="0" smtClean="0"/>
              <a:t>f </a:t>
            </a:r>
            <a:r>
              <a:rPr lang="en-US" dirty="0"/>
              <a:t>one is working on a research project that is of a smaller scope say a master’s </a:t>
            </a:r>
            <a:r>
              <a:rPr lang="en-US" dirty="0" smtClean="0"/>
              <a:t>thesis, then </a:t>
            </a:r>
            <a:r>
              <a:rPr lang="en-US" dirty="0"/>
              <a:t>conceptualizing the research is </a:t>
            </a:r>
            <a:r>
              <a:rPr lang="en-US" dirty="0" smtClean="0"/>
              <a:t>difficult. </a:t>
            </a:r>
            <a:r>
              <a:rPr lang="en-US" dirty="0"/>
              <a:t>In this case, the researcher </a:t>
            </a:r>
            <a:r>
              <a:rPr lang="en-US" dirty="0" smtClean="0"/>
              <a:t>may take the help of the </a:t>
            </a:r>
            <a:r>
              <a:rPr lang="en-US" dirty="0"/>
              <a:t>supervisor who may already be an expert </a:t>
            </a:r>
            <a:endParaRPr lang="en-IN" dirty="0"/>
          </a:p>
        </p:txBody>
      </p:sp>
    </p:spTree>
    <p:extLst>
      <p:ext uri="{BB962C8B-B14F-4D97-AF65-F5344CB8AC3E}">
        <p14:creationId xmlns:p14="http://schemas.microsoft.com/office/powerpoint/2010/main" val="1007093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7270"/>
            <a:ext cx="7886700" cy="238723"/>
          </a:xfrm>
        </p:spPr>
        <p:txBody>
          <a:bodyPr>
            <a:noAutofit/>
          </a:bodyPr>
          <a:lstStyle/>
          <a:p>
            <a:pPr lvl="1" algn="ctr" rtl="0">
              <a:lnSpc>
                <a:spcPct val="90000"/>
              </a:lnSpc>
              <a:spcBef>
                <a:spcPct val="0"/>
              </a:spcBef>
            </a:pPr>
            <a:r>
              <a:rPr lang="en-US" sz="3000" b="1" dirty="0">
                <a:latin typeface="Times New Roman" panose="02020603050405020304" pitchFamily="18" charset="0"/>
                <a:cs typeface="Times New Roman" panose="02020603050405020304" pitchFamily="18" charset="0"/>
              </a:rPr>
              <a:t>Critical and Creative Reading</a:t>
            </a:r>
            <a:r>
              <a:rPr lang="en-IN" sz="3000" b="1" dirty="0">
                <a:latin typeface="Times New Roman" panose="02020603050405020304" pitchFamily="18" charset="0"/>
                <a:cs typeface="Times New Roman" panose="02020603050405020304" pitchFamily="18" charset="0"/>
              </a:rPr>
              <a:t/>
            </a:r>
            <a:br>
              <a:rPr lang="en-IN" sz="3000" b="1"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1116" y="715993"/>
            <a:ext cx="8145492" cy="5874589"/>
          </a:xfrm>
        </p:spPr>
        <p:txBody>
          <a:bodyPr>
            <a:noAutofit/>
          </a:bodyPr>
          <a:lstStyle/>
          <a:p>
            <a:pPr algn="just"/>
            <a:r>
              <a:rPr lang="en-US" sz="1800" dirty="0">
                <a:latin typeface="Times New Roman" panose="02020603050405020304" pitchFamily="18" charset="0"/>
                <a:cs typeface="Times New Roman" panose="02020603050405020304" pitchFamily="18" charset="0"/>
              </a:rPr>
              <a:t>Reading a research paper is a critical process. </a:t>
            </a:r>
            <a:endParaRPr lang="en-US" sz="1800" dirty="0" smtClean="0">
              <a:latin typeface="Times New Roman" panose="02020603050405020304" pitchFamily="18" charset="0"/>
              <a:cs typeface="Times New Roman" panose="02020603050405020304" pitchFamily="18" charset="0"/>
            </a:endParaRPr>
          </a:p>
          <a:p>
            <a:pPr algn="just"/>
            <a:r>
              <a:rPr lang="en-US" sz="1800" b="1" dirty="0" smtClean="0">
                <a:latin typeface="Times New Roman" panose="02020603050405020304" pitchFamily="18" charset="0"/>
                <a:cs typeface="Times New Roman" panose="02020603050405020304" pitchFamily="18" charset="0"/>
              </a:rPr>
              <a:t>Critical reading </a:t>
            </a: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the analysis and interpretation of the text in order to test its accuracy and validity, judging perspectives and </a:t>
            </a:r>
            <a:r>
              <a:rPr lang="en-US" sz="1800" dirty="0" smtClean="0">
                <a:latin typeface="Times New Roman" panose="02020603050405020304" pitchFamily="18" charset="0"/>
                <a:cs typeface="Times New Roman" panose="02020603050405020304" pitchFamily="18" charset="0"/>
              </a:rPr>
              <a:t>synthesizing </a:t>
            </a:r>
            <a:r>
              <a:rPr lang="en-US" sz="1800" dirty="0">
                <a:latin typeface="Times New Roman" panose="02020603050405020304" pitchFamily="18" charset="0"/>
                <a:cs typeface="Times New Roman" panose="02020603050405020304" pitchFamily="18" charset="0"/>
              </a:rPr>
              <a:t>various topics into a congruent whole. It’s a method which allows us to evaluate arguments </a:t>
            </a:r>
            <a:r>
              <a:rPr lang="en-US" sz="1800" dirty="0" smtClean="0">
                <a:latin typeface="Times New Roman" panose="02020603050405020304" pitchFamily="18" charset="0"/>
                <a:cs typeface="Times New Roman" panose="02020603050405020304" pitchFamily="18" charset="0"/>
              </a:rPr>
              <a:t>an</a:t>
            </a:r>
            <a:r>
              <a:rPr lang="en-US" sz="1800" dirty="0">
                <a:latin typeface="Times New Roman" panose="02020603050405020304" pitchFamily="18" charset="0"/>
                <a:cs typeface="Times New Roman" panose="02020603050405020304" pitchFamily="18" charset="0"/>
              </a:rPr>
              <a:t>d draw conclusions</a:t>
            </a:r>
            <a:r>
              <a:rPr lang="en-US" sz="1800" dirty="0" smtClean="0">
                <a:latin typeface="Times New Roman" panose="02020603050405020304" pitchFamily="18" charset="0"/>
                <a:cs typeface="Times New Roman" panose="02020603050405020304" pitchFamily="18" charset="0"/>
              </a:rPr>
              <a:t>. </a:t>
            </a:r>
          </a:p>
          <a:p>
            <a:pPr marL="0" indent="0" algn="just">
              <a:buNone/>
            </a:pPr>
            <a:r>
              <a:rPr lang="en-US" sz="1800" dirty="0" smtClean="0">
                <a:latin typeface="Times New Roman" panose="02020603050405020304" pitchFamily="18" charset="0"/>
                <a:cs typeface="Times New Roman" panose="02020603050405020304" pitchFamily="18" charset="0"/>
              </a:rPr>
              <a:t>It involves asking questions like:</a:t>
            </a:r>
          </a:p>
          <a:p>
            <a:pPr algn="just"/>
            <a:r>
              <a:rPr lang="en-US" sz="1800" dirty="0">
                <a:latin typeface="Times New Roman" panose="02020603050405020304" pitchFamily="18" charset="0"/>
                <a:cs typeface="Times New Roman" panose="02020603050405020304" pitchFamily="18" charset="0"/>
              </a:rPr>
              <a:t>Have the authors attempted to solve the right problem?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Are </a:t>
            </a:r>
            <a:r>
              <a:rPr lang="en-US" sz="1800" dirty="0">
                <a:latin typeface="Times New Roman" panose="02020603050405020304" pitchFamily="18" charset="0"/>
                <a:cs typeface="Times New Roman" panose="02020603050405020304" pitchFamily="18" charset="0"/>
              </a:rPr>
              <a:t>there simpler solutions that have not been considered?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What </a:t>
            </a:r>
            <a:r>
              <a:rPr lang="en-US" sz="1800" dirty="0">
                <a:latin typeface="Times New Roman" panose="02020603050405020304" pitchFamily="18" charset="0"/>
                <a:cs typeface="Times New Roman" panose="02020603050405020304" pitchFamily="18" charset="0"/>
              </a:rPr>
              <a:t>are the limitations (both stated and ignored) of the solution and are there any missing links?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Are </a:t>
            </a:r>
            <a:r>
              <a:rPr lang="en-US" sz="1800" dirty="0">
                <a:latin typeface="Times New Roman" panose="02020603050405020304" pitchFamily="18" charset="0"/>
                <a:cs typeface="Times New Roman" panose="02020603050405020304" pitchFamily="18" charset="0"/>
              </a:rPr>
              <a:t>the assumptions that were made reasonable</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there a logical flow to the paper or is there a flaw in the reasoning? </a:t>
            </a: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Creative reading </a:t>
            </a:r>
            <a:r>
              <a:rPr lang="en-US" sz="1800" dirty="0">
                <a:latin typeface="Times New Roman" panose="02020603050405020304" pitchFamily="18" charset="0"/>
                <a:cs typeface="Times New Roman" panose="02020603050405020304" pitchFamily="18" charset="0"/>
              </a:rPr>
              <a:t>is based upon imagination, innovation and originality. It’s taking what you’ve read and evaluated through critical reading and using creative writing to build upon it, developing new ideas and problem-solving approaches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In creative reading, the idea is to actively look for other applications, interesting generalizations, or extended work which the authors might have missed?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Are </a:t>
            </a:r>
            <a:r>
              <a:rPr lang="en-US" sz="1800" dirty="0">
                <a:latin typeface="Times New Roman" panose="02020603050405020304" pitchFamily="18" charset="0"/>
                <a:cs typeface="Times New Roman" panose="02020603050405020304" pitchFamily="18" charset="0"/>
              </a:rPr>
              <a:t>there </a:t>
            </a:r>
            <a:r>
              <a:rPr lang="en-US" sz="1800" dirty="0" smtClean="0">
                <a:latin typeface="Times New Roman" panose="02020603050405020304" pitchFamily="18" charset="0"/>
                <a:cs typeface="Times New Roman" panose="02020603050405020304" pitchFamily="18" charset="0"/>
              </a:rPr>
              <a:t>reasonable </a:t>
            </a:r>
            <a:r>
              <a:rPr lang="en-US" sz="1800" dirty="0">
                <a:latin typeface="Times New Roman" panose="02020603050405020304" pitchFamily="18" charset="0"/>
                <a:cs typeface="Times New Roman" panose="02020603050405020304" pitchFamily="18" charset="0"/>
              </a:rPr>
              <a:t>modifications that may throw up important practical challenges?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875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51200"/>
          </a:xfrm>
        </p:spPr>
        <p:txBody>
          <a:bodyPr>
            <a:normAutofit fontScale="90000"/>
          </a:bodyPr>
          <a:lstStyle/>
          <a:p>
            <a:pPr lvl="1" algn="ctr" rtl="0">
              <a:lnSpc>
                <a:spcPct val="90000"/>
              </a:lnSpc>
              <a:spcBef>
                <a:spcPct val="0"/>
              </a:spcBef>
            </a:pPr>
            <a:r>
              <a:rPr lang="en-US" sz="3200" b="1" dirty="0">
                <a:latin typeface="Times New Roman" panose="02020603050405020304" pitchFamily="18" charset="0"/>
                <a:cs typeface="Times New Roman" panose="02020603050405020304" pitchFamily="18" charset="0"/>
              </a:rPr>
              <a:t>Taking Notes While Reading</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216326"/>
            <a:ext cx="7886700" cy="5486399"/>
          </a:xfrm>
        </p:spPr>
        <p:txBody>
          <a:bodyPr>
            <a:noAutofit/>
          </a:bodyPr>
          <a:lstStyle/>
          <a:p>
            <a:pPr algn="just"/>
            <a:r>
              <a:rPr lang="en-US" sz="2400" dirty="0">
                <a:latin typeface="Times New Roman" panose="02020603050405020304" pitchFamily="18" charset="0"/>
                <a:cs typeface="Times New Roman" panose="02020603050405020304" pitchFamily="18" charset="0"/>
              </a:rPr>
              <a:t>A researcher reads to write and writes well only if the reading skills are good. The bridge between reading and actually writing a paper is the act of taking notes during and shortly after the process of </a:t>
            </a:r>
            <a:r>
              <a:rPr lang="en-US" sz="2400" dirty="0" smtClean="0">
                <a:latin typeface="Times New Roman" panose="02020603050405020304" pitchFamily="18" charset="0"/>
                <a:cs typeface="Times New Roman" panose="02020603050405020304" pitchFamily="18" charset="0"/>
              </a:rPr>
              <a:t>reading.</a:t>
            </a:r>
          </a:p>
          <a:p>
            <a:pPr algn="just"/>
            <a:r>
              <a:rPr lang="en-US" sz="2400" dirty="0">
                <a:latin typeface="Times New Roman" panose="02020603050405020304" pitchFamily="18" charset="0"/>
                <a:cs typeface="Times New Roman" panose="02020603050405020304" pitchFamily="18" charset="0"/>
              </a:rPr>
              <a:t>On completing a thorough reading, a good technical reading should end with a summary of the paper in a few sentences describing the contributions.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thorough reading should bring out whether there are new ideas in the paper, or if existing ideas were implemented through experiments or in a new application, or if different existing ideas were brought together under a novel framework.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858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749061"/>
          </a:xfrm>
        </p:spPr>
        <p:txBody>
          <a:bodyPr>
            <a:normAutofit fontScale="90000"/>
          </a:bodyPr>
          <a:lstStyle/>
          <a:p>
            <a:pPr lvl="1" algn="ctr" rtl="0">
              <a:lnSpc>
                <a:spcPct val="90000"/>
              </a:lnSpc>
              <a:spcBef>
                <a:spcPct val="0"/>
              </a:spcBef>
            </a:pPr>
            <a:r>
              <a:rPr lang="en-US" b="1" dirty="0" smtClean="0"/>
              <a:t/>
            </a:r>
            <a:br>
              <a:rPr lang="en-US" b="1" dirty="0" smtClean="0"/>
            </a:br>
            <a:r>
              <a:rPr lang="en-US" b="1" dirty="0" smtClean="0"/>
              <a:t>Reading </a:t>
            </a:r>
            <a:r>
              <a:rPr lang="en-US" b="1" dirty="0"/>
              <a:t>Mathematics and Algorithms</a:t>
            </a:r>
            <a:r>
              <a:rPr lang="en-IN" b="1" dirty="0"/>
              <a:t/>
            </a:r>
            <a:br>
              <a:rPr lang="en-IN" b="1" dirty="0"/>
            </a:br>
            <a:endParaRPr lang="en-IN" dirty="0"/>
          </a:p>
        </p:txBody>
      </p:sp>
      <p:sp>
        <p:nvSpPr>
          <p:cNvPr id="3" name="Content Placeholder 2"/>
          <p:cNvSpPr>
            <a:spLocks noGrp="1"/>
          </p:cNvSpPr>
          <p:nvPr>
            <p:ph idx="1"/>
          </p:nvPr>
        </p:nvSpPr>
        <p:spPr>
          <a:xfrm>
            <a:off x="628650" y="457200"/>
            <a:ext cx="7886700" cy="6324600"/>
          </a:xfrm>
        </p:spPr>
        <p:txBody>
          <a:bodyPr>
            <a:noAutofit/>
          </a:bodyPr>
          <a:lstStyle/>
          <a:p>
            <a:r>
              <a:rPr lang="en-US" sz="1500" dirty="0">
                <a:latin typeface="Times New Roman" panose="02020603050405020304" pitchFamily="18" charset="0"/>
                <a:cs typeface="Times New Roman" panose="02020603050405020304" pitchFamily="18" charset="0"/>
              </a:rPr>
              <a:t>An engineering researcher generally cannot avoid mathematical derivations or proofs as part of research work. </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They </a:t>
            </a:r>
            <a:r>
              <a:rPr lang="en-US" sz="1500" dirty="0">
                <a:latin typeface="Times New Roman" panose="02020603050405020304" pitchFamily="18" charset="0"/>
                <a:cs typeface="Times New Roman" panose="02020603050405020304" pitchFamily="18" charset="0"/>
              </a:rPr>
              <a:t>are the </a:t>
            </a:r>
            <a:r>
              <a:rPr lang="en-US" sz="1500" dirty="0" smtClean="0">
                <a:latin typeface="Times New Roman" panose="02020603050405020304" pitchFamily="18" charset="0"/>
                <a:cs typeface="Times New Roman" panose="02020603050405020304" pitchFamily="18" charset="0"/>
              </a:rPr>
              <a:t>heart </a:t>
            </a:r>
            <a:r>
              <a:rPr lang="en-US" sz="1500" dirty="0">
                <a:latin typeface="Times New Roman" panose="02020603050405020304" pitchFamily="18" charset="0"/>
                <a:cs typeface="Times New Roman" panose="02020603050405020304" pitchFamily="18" charset="0"/>
              </a:rPr>
              <a:t>of any technical paper. </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By meticulous </a:t>
            </a:r>
            <a:r>
              <a:rPr lang="en-US" sz="1500" dirty="0">
                <a:latin typeface="Times New Roman" panose="02020603050405020304" pitchFamily="18" charset="0"/>
                <a:cs typeface="Times New Roman" panose="02020603050405020304" pitchFamily="18" charset="0"/>
              </a:rPr>
              <a:t>reading of the proofs or </a:t>
            </a:r>
            <a:r>
              <a:rPr lang="en-US" sz="1500" dirty="0" smtClean="0">
                <a:latin typeface="Times New Roman" panose="02020603050405020304" pitchFamily="18" charset="0"/>
                <a:cs typeface="Times New Roman" panose="02020603050405020304" pitchFamily="18" charset="0"/>
              </a:rPr>
              <a:t>algorithms </a:t>
            </a:r>
            <a:r>
              <a:rPr lang="en-US" sz="1500" dirty="0">
                <a:latin typeface="Times New Roman" panose="02020603050405020304" pitchFamily="18" charset="0"/>
                <a:cs typeface="Times New Roman" panose="02020603050405020304" pitchFamily="18" charset="0"/>
              </a:rPr>
              <a:t>one can develop sound understanding about the </a:t>
            </a:r>
            <a:r>
              <a:rPr lang="en-US" sz="1500" dirty="0" smtClean="0">
                <a:latin typeface="Times New Roman" panose="02020603050405020304" pitchFamily="18" charset="0"/>
                <a:cs typeface="Times New Roman" panose="02020603050405020304" pitchFamily="18" charset="0"/>
              </a:rPr>
              <a:t>problem.</a:t>
            </a:r>
          </a:p>
          <a:p>
            <a:pPr marL="0" lvl="1" indent="0" algn="ctr">
              <a:spcBef>
                <a:spcPts val="1000"/>
              </a:spcBef>
              <a:buNone/>
            </a:pPr>
            <a:r>
              <a:rPr lang="en-US" sz="1500" b="1" dirty="0" smtClean="0">
                <a:latin typeface="Times New Roman" panose="02020603050405020304" pitchFamily="18" charset="0"/>
                <a:cs typeface="Times New Roman" panose="02020603050405020304" pitchFamily="18" charset="0"/>
              </a:rPr>
              <a:t>Reading </a:t>
            </a:r>
            <a:r>
              <a:rPr lang="en-US" sz="1500" b="1" dirty="0">
                <a:latin typeface="Times New Roman" panose="02020603050405020304" pitchFamily="18" charset="0"/>
                <a:cs typeface="Times New Roman" panose="02020603050405020304" pitchFamily="18" charset="0"/>
              </a:rPr>
              <a:t>a Datasheet</a:t>
            </a:r>
            <a:endParaRPr lang="en-IN" sz="1500" b="1"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A datasheet, data sheet, or spec sheet is a document that summarizes the performance and other characteristics of a product, machine, component, material, subsystem, or software in sufficient </a:t>
            </a:r>
            <a:r>
              <a:rPr lang="en-US" sz="1500" dirty="0" smtClean="0">
                <a:latin typeface="Times New Roman" panose="02020603050405020304" pitchFamily="18" charset="0"/>
                <a:cs typeface="Times New Roman" panose="02020603050405020304" pitchFamily="18" charset="0"/>
              </a:rPr>
              <a:t>detail.</a:t>
            </a:r>
          </a:p>
          <a:p>
            <a:r>
              <a:rPr lang="en-US" sz="1500" dirty="0">
                <a:latin typeface="Times New Roman" panose="02020603050405020304" pitchFamily="18" charset="0"/>
                <a:cs typeface="Times New Roman" panose="02020603050405020304" pitchFamily="18" charset="0"/>
              </a:rPr>
              <a:t>Researchers in the field of electronics need to read datasheets. </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It enables </a:t>
            </a:r>
            <a:r>
              <a:rPr lang="en-US" sz="1500" dirty="0">
                <a:latin typeface="Times New Roman" panose="02020603050405020304" pitchFamily="18" charset="0"/>
                <a:cs typeface="Times New Roman" panose="02020603050405020304" pitchFamily="18" charset="0"/>
              </a:rPr>
              <a:t>a researcher (or a working professional) to design a circuit or debug any given circuit with that component. </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first page of the datasheet usually summarizes a part’s function and features, basic specifications, and usually provides a functional block diagram with the internal functions of the part.</a:t>
            </a:r>
            <a:endParaRPr lang="en-IN"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A </a:t>
            </a:r>
            <a:r>
              <a:rPr lang="en-US" sz="1500" dirty="0" smtClean="0">
                <a:latin typeface="Times New Roman" panose="02020603050405020304" pitchFamily="18" charset="0"/>
                <a:cs typeface="Times New Roman" panose="02020603050405020304" pitchFamily="18" charset="0"/>
              </a:rPr>
              <a:t>pin out </a:t>
            </a:r>
            <a:r>
              <a:rPr lang="en-US" sz="1500" dirty="0">
                <a:latin typeface="Times New Roman" panose="02020603050405020304" pitchFamily="18" charset="0"/>
                <a:cs typeface="Times New Roman" panose="02020603050405020304" pitchFamily="18" charset="0"/>
              </a:rPr>
              <a:t>provides the physical location of a part’s pins, with special mark for pin 1 so that the part can be correctly plugged into the circuit. </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Some </a:t>
            </a:r>
            <a:r>
              <a:rPr lang="en-US" sz="1500" dirty="0">
                <a:latin typeface="Times New Roman" panose="02020603050405020304" pitchFamily="18" charset="0"/>
                <a:cs typeface="Times New Roman" panose="02020603050405020304" pitchFamily="18" charset="0"/>
              </a:rPr>
              <a:t>parts also provide graphs showing performance versus various criteria (supply voltage, temperature, etc.), and safe region for reliable operation which should be carefully read and noted by the researcher</a:t>
            </a:r>
            <a:r>
              <a:rPr lang="en-US" sz="1500" dirty="0" smtClean="0">
                <a:latin typeface="Times New Roman" panose="02020603050405020304" pitchFamily="18" charset="0"/>
                <a:cs typeface="Times New Roman" panose="02020603050405020304" pitchFamily="18" charset="0"/>
              </a:rPr>
              <a:t>.</a:t>
            </a:r>
          </a:p>
          <a:p>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One should be also in the lookout for truth tables which describe what sort of inputs provide what types of outputs, and also timing diagrams which lay out how and at what speed data is sent and received from the part. </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Datasheets </a:t>
            </a:r>
            <a:r>
              <a:rPr lang="en-US" sz="1500" dirty="0">
                <a:latin typeface="Times New Roman" panose="02020603050405020304" pitchFamily="18" charset="0"/>
                <a:cs typeface="Times New Roman" panose="02020603050405020304" pitchFamily="18" charset="0"/>
              </a:rPr>
              <a:t>usually end with accurate dimensions of the packages a part is available in. This is useful for printed circuit board (PCB) layout.</a:t>
            </a:r>
            <a:endParaRPr lang="en-IN" sz="1500" dirty="0">
              <a:latin typeface="Times New Roman" panose="02020603050405020304" pitchFamily="18" charset="0"/>
              <a:cs typeface="Times New Roman" panose="02020603050405020304" pitchFamily="18" charset="0"/>
            </a:endParaRPr>
          </a:p>
          <a:p>
            <a:pPr marL="0" indent="0">
              <a:buNone/>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380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just"/>
            <a:r>
              <a:rPr lang="en-US" sz="2600" b="1" dirty="0">
                <a:latin typeface="Times New Roman" panose="02020603050405020304" pitchFamily="18" charset="0"/>
                <a:cs typeface="Times New Roman" panose="02020603050405020304" pitchFamily="18" charset="0"/>
              </a:rPr>
              <a:t>Attributions and Citations: Giving Credit Wherever Due</a:t>
            </a:r>
            <a:endParaRPr lang="en-IN" sz="2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5867400"/>
          </a:xfrm>
        </p:spPr>
        <p:txBody>
          <a:bodyPr>
            <a:noAutofit/>
          </a:bodyPr>
          <a:lstStyle/>
          <a:p>
            <a:pPr algn="just"/>
            <a:r>
              <a:rPr lang="en-US" sz="1800" dirty="0">
                <a:latin typeface="Times New Roman" panose="02020603050405020304" pitchFamily="18" charset="0"/>
                <a:cs typeface="Times New Roman" panose="02020603050405020304" pitchFamily="18" charset="0"/>
              </a:rPr>
              <a:t>Every author should know that what should/should not be acknowledged.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Author </a:t>
            </a:r>
            <a:r>
              <a:rPr lang="en-US" sz="1800" dirty="0">
                <a:latin typeface="Times New Roman" panose="02020603050405020304" pitchFamily="18" charset="0"/>
                <a:cs typeface="Times New Roman" panose="02020603050405020304" pitchFamily="18" charset="0"/>
              </a:rPr>
              <a:t>should acknowledge</a:t>
            </a:r>
            <a:r>
              <a:rPr lang="en-US" sz="1800" b="1" dirty="0">
                <a:latin typeface="Times New Roman" panose="02020603050405020304" pitchFamily="18" charset="0"/>
                <a:cs typeface="Times New Roman" panose="02020603050405020304" pitchFamily="18" charset="0"/>
              </a:rPr>
              <a:t> quotation,</a:t>
            </a:r>
            <a:r>
              <a:rPr lang="en-US" sz="1800" dirty="0">
                <a:latin typeface="Times New Roman" panose="02020603050405020304" pitchFamily="18" charset="0"/>
                <a:cs typeface="Times New Roman" panose="02020603050405020304" pitchFamily="18" charset="0"/>
              </a:rPr>
              <a:t> ideas, facts, paraphrasing, funding organization, oral discussion or support, </a:t>
            </a:r>
            <a:r>
              <a:rPr lang="en-US" sz="1800" dirty="0" smtClean="0">
                <a:latin typeface="Times New Roman" panose="02020603050405020304" pitchFamily="18" charset="0"/>
                <a:cs typeface="Times New Roman" panose="02020603050405020304" pitchFamily="18" charset="0"/>
              </a:rPr>
              <a:t>laboratory, and computer work. </a:t>
            </a:r>
          </a:p>
          <a:p>
            <a:pPr marL="228600" lvl="1" algn="just">
              <a:spcBef>
                <a:spcPts val="1000"/>
              </a:spcBef>
            </a:pPr>
            <a:r>
              <a:rPr lang="en-US" sz="1800" b="1" dirty="0">
                <a:latin typeface="Times New Roman" panose="02020603050405020304" pitchFamily="18" charset="0"/>
                <a:cs typeface="Times New Roman" panose="02020603050405020304" pitchFamily="18" charset="0"/>
              </a:rPr>
              <a:t>Citations: Functions and </a:t>
            </a:r>
            <a:r>
              <a:rPr lang="en-US" sz="1800" b="1" dirty="0" smtClean="0">
                <a:latin typeface="Times New Roman" panose="02020603050405020304" pitchFamily="18" charset="0"/>
                <a:cs typeface="Times New Roman" panose="02020603050405020304" pitchFamily="18" charset="0"/>
              </a:rPr>
              <a:t>Attributes</a:t>
            </a:r>
          </a:p>
          <a:p>
            <a:pPr marL="285750" lvl="1" algn="just">
              <a:spcBef>
                <a:spcPts val="1000"/>
              </a:spcBef>
              <a:buFont typeface="Arial" panose="020B0604020202020204" pitchFamily="34" charset="0"/>
              <a:buChar char="•"/>
            </a:pPr>
            <a:r>
              <a:rPr lang="en-US" sz="1800" b="1" dirty="0" smtClean="0">
                <a:latin typeface="Times New Roman" panose="02020603050405020304" pitchFamily="18" charset="0"/>
                <a:cs typeface="Times New Roman" panose="02020603050405020304" pitchFamily="18" charset="0"/>
              </a:rPr>
              <a:t>Citation </a:t>
            </a:r>
            <a:r>
              <a:rPr lang="en-US" sz="1800" dirty="0">
                <a:latin typeface="Times New Roman" panose="02020603050405020304" pitchFamily="18" charset="0"/>
                <a:cs typeface="Times New Roman" panose="02020603050405020304" pitchFamily="18" charset="0"/>
              </a:rPr>
              <a:t>is used </a:t>
            </a:r>
            <a:r>
              <a:rPr lang="en-US" sz="1800" dirty="0" smtClean="0">
                <a:latin typeface="Times New Roman" panose="02020603050405020304" pitchFamily="18" charset="0"/>
                <a:cs typeface="Times New Roman" panose="02020603050405020304" pitchFamily="18" charset="0"/>
              </a:rPr>
              <a:t>as a reference </a:t>
            </a:r>
            <a:r>
              <a:rPr lang="en-US" sz="1800" dirty="0">
                <a:latin typeface="Times New Roman" panose="02020603050405020304" pitchFamily="18" charset="0"/>
                <a:cs typeface="Times New Roman" panose="02020603050405020304" pitchFamily="18" charset="0"/>
              </a:rPr>
              <a:t>source that has been used in a piece of work, while </a:t>
            </a:r>
            <a:r>
              <a:rPr lang="en-US" sz="1800" b="1" dirty="0">
                <a:latin typeface="Times New Roman" panose="02020603050405020304" pitchFamily="18" charset="0"/>
                <a:cs typeface="Times New Roman" panose="02020603050405020304" pitchFamily="18" charset="0"/>
              </a:rPr>
              <a:t>attribution </a:t>
            </a:r>
            <a:r>
              <a:rPr lang="en-US" sz="1800" dirty="0">
                <a:latin typeface="Times New Roman" panose="02020603050405020304" pitchFamily="18" charset="0"/>
                <a:cs typeface="Times New Roman" panose="02020603050405020304" pitchFamily="18" charset="0"/>
              </a:rPr>
              <a:t>is used to give credit to the creator of a work. </a:t>
            </a:r>
            <a:endParaRPr lang="en-IN"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Citations (references</a:t>
            </a:r>
            <a:r>
              <a:rPr lang="en-US" sz="1800" dirty="0" smtClean="0">
                <a:latin typeface="Times New Roman" panose="02020603050405020304" pitchFamily="18" charset="0"/>
                <a:cs typeface="Times New Roman" panose="02020603050405020304" pitchFamily="18" charset="0"/>
              </a:rPr>
              <a:t>) give </a:t>
            </a:r>
            <a:r>
              <a:rPr lang="en-US" sz="1800" dirty="0">
                <a:latin typeface="Times New Roman" panose="02020603050405020304" pitchFamily="18" charset="0"/>
                <a:cs typeface="Times New Roman" panose="02020603050405020304" pitchFamily="18" charset="0"/>
              </a:rPr>
              <a:t>credit </a:t>
            </a:r>
            <a:r>
              <a:rPr lang="en-US" sz="1800" dirty="0" smtClean="0">
                <a:latin typeface="Times New Roman" panose="02020603050405020304" pitchFamily="18" charset="0"/>
                <a:cs typeface="Times New Roman" panose="02020603050405020304" pitchFamily="18" charset="0"/>
              </a:rPr>
              <a:t>to others </a:t>
            </a:r>
            <a:r>
              <a:rPr lang="en-US" sz="1800" dirty="0">
                <a:latin typeface="Times New Roman" panose="02020603050405020304" pitchFamily="18" charset="0"/>
                <a:cs typeface="Times New Roman" panose="02020603050405020304" pitchFamily="18" charset="0"/>
              </a:rPr>
              <a:t>for their work, while allowing the readers to trace the source publication if needed</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They are the currency </a:t>
            </a:r>
            <a:r>
              <a:rPr lang="en-US" sz="1800" dirty="0">
                <a:latin typeface="Times New Roman" panose="02020603050405020304" pitchFamily="18" charset="0"/>
                <a:cs typeface="Times New Roman" panose="02020603050405020304" pitchFamily="18" charset="0"/>
              </a:rPr>
              <a:t>that authors would wish to </a:t>
            </a:r>
            <a:r>
              <a:rPr lang="en-US" sz="1800" dirty="0" smtClean="0">
                <a:latin typeface="Times New Roman" panose="02020603050405020304" pitchFamily="18" charset="0"/>
                <a:cs typeface="Times New Roman" panose="02020603050405020304" pitchFamily="18" charset="0"/>
              </a:rPr>
              <a:t>accumulate.</a:t>
            </a:r>
          </a:p>
          <a:p>
            <a:pPr algn="just"/>
            <a:r>
              <a:rPr lang="en-US" sz="1800" dirty="0" smtClean="0">
                <a:latin typeface="Times New Roman" panose="02020603050405020304" pitchFamily="18" charset="0"/>
                <a:cs typeface="Times New Roman" panose="02020603050405020304" pitchFamily="18" charset="0"/>
              </a:rPr>
              <a:t>Materials </a:t>
            </a:r>
            <a:r>
              <a:rPr lang="en-US" sz="1800" dirty="0">
                <a:latin typeface="Times New Roman" panose="02020603050405020304" pitchFamily="18" charset="0"/>
                <a:cs typeface="Times New Roman" panose="02020603050405020304" pitchFamily="18" charset="0"/>
              </a:rPr>
              <a:t>that can be cited include journal papers, conference proceeding, books, theses, newspaper articles, websites, or other online resources and personal communication</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researcher needs to cite each source twice: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in-text citation, in the text of the article exactly where the source is quoted or paraphrased, and (ii) a second time in the references, typically at the end of the chapter or a book or at the end of a research article.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Engineering researchers normally use </a:t>
            </a:r>
            <a:r>
              <a:rPr lang="en-US" sz="1800" dirty="0" err="1">
                <a:latin typeface="Times New Roman" panose="02020603050405020304" pitchFamily="18" charset="0"/>
                <a:cs typeface="Times New Roman" panose="02020603050405020304" pitchFamily="18" charset="0"/>
              </a:rPr>
              <a:t>LaTeX</a:t>
            </a:r>
            <a:r>
              <a:rPr lang="en-US" sz="1800" dirty="0">
                <a:latin typeface="Times New Roman" panose="02020603050405020304" pitchFamily="18" charset="0"/>
                <a:cs typeface="Times New Roman" panose="02020603050405020304" pitchFamily="18" charset="0"/>
              </a:rPr>
              <a:t>, a document preparation system</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automatically format documents that comply with standard formatting </a:t>
            </a:r>
            <a:r>
              <a:rPr lang="en-US" sz="1800" dirty="0" smtClean="0">
                <a:latin typeface="Times New Roman" panose="02020603050405020304" pitchFamily="18" charset="0"/>
                <a:cs typeface="Times New Roman" panose="02020603050405020304" pitchFamily="18" charset="0"/>
              </a:rPr>
              <a:t>needs and is </a:t>
            </a:r>
            <a:r>
              <a:rPr lang="en-US" sz="1800" dirty="0">
                <a:latin typeface="Times New Roman" panose="02020603050405020304" pitchFamily="18" charset="0"/>
                <a:cs typeface="Times New Roman" panose="02020603050405020304" pitchFamily="18" charset="0"/>
              </a:rPr>
              <a:t>very effective to track and update citations.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955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47500" lnSpcReduction="20000"/>
          </a:bodyPr>
          <a:lstStyle/>
          <a:p>
            <a:pPr algn="just"/>
            <a:r>
              <a:rPr lang="en-US" sz="3800" dirty="0">
                <a:latin typeface="Times New Roman" panose="02020603050405020304" pitchFamily="18" charset="0"/>
                <a:cs typeface="Times New Roman" panose="02020603050405020304" pitchFamily="18" charset="0"/>
              </a:rPr>
              <a:t>Failure to cite appropriately infringes on the rights of the researcher who did the original work.</a:t>
            </a:r>
            <a:r>
              <a:rPr lang="en-IN" sz="3800" dirty="0">
                <a:latin typeface="Times New Roman" panose="02020603050405020304" pitchFamily="18" charset="0"/>
                <a:cs typeface="Times New Roman" panose="02020603050405020304" pitchFamily="18" charset="0"/>
              </a:rPr>
              <a:t> It </a:t>
            </a:r>
            <a:r>
              <a:rPr lang="en-US" sz="3800" dirty="0">
                <a:latin typeface="Times New Roman" panose="02020603050405020304" pitchFamily="18" charset="0"/>
                <a:cs typeface="Times New Roman" panose="02020603050405020304" pitchFamily="18" charset="0"/>
              </a:rPr>
              <a:t>may be considered as plagiarism. </a:t>
            </a:r>
          </a:p>
          <a:p>
            <a:pPr algn="just"/>
            <a:r>
              <a:rPr lang="en-US" sz="3800" dirty="0" smtClean="0">
                <a:latin typeface="Times New Roman" panose="02020603050405020304" pitchFamily="18" charset="0"/>
                <a:cs typeface="Times New Roman" panose="02020603050405020304" pitchFamily="18" charset="0"/>
              </a:rPr>
              <a:t>Plagiarism </a:t>
            </a:r>
            <a:r>
              <a:rPr lang="en-US" sz="3800" dirty="0">
                <a:latin typeface="Times New Roman" panose="02020603050405020304" pitchFamily="18" charset="0"/>
                <a:cs typeface="Times New Roman" panose="02020603050405020304" pitchFamily="18" charset="0"/>
              </a:rPr>
              <a:t>is using another person’s ideas without giving credit or citation and is an intellectual theft.</a:t>
            </a:r>
          </a:p>
          <a:p>
            <a:pPr marL="0" indent="0" algn="just">
              <a:buNone/>
            </a:pPr>
            <a:endParaRPr lang="en-US" sz="3800" dirty="0" smtClean="0">
              <a:latin typeface="Times New Roman" panose="02020603050405020304" pitchFamily="18" charset="0"/>
              <a:cs typeface="Times New Roman" panose="02020603050405020304" pitchFamily="18" charset="0"/>
            </a:endParaRPr>
          </a:p>
          <a:p>
            <a:pPr algn="just"/>
            <a:r>
              <a:rPr lang="en-US" sz="3800" b="1" dirty="0" smtClean="0">
                <a:latin typeface="Times New Roman" panose="02020603050405020304" pitchFamily="18" charset="0"/>
                <a:cs typeface="Times New Roman" panose="02020603050405020304" pitchFamily="18" charset="0"/>
              </a:rPr>
              <a:t>There </a:t>
            </a:r>
            <a:r>
              <a:rPr lang="en-US" sz="3800" b="1" dirty="0">
                <a:latin typeface="Times New Roman" panose="02020603050405020304" pitchFamily="18" charset="0"/>
                <a:cs typeface="Times New Roman" panose="02020603050405020304" pitchFamily="18" charset="0"/>
              </a:rPr>
              <a:t>are three main functions of citation:</a:t>
            </a:r>
            <a:endParaRPr lang="en-IN" sz="3800" b="1" dirty="0">
              <a:latin typeface="Times New Roman" panose="02020603050405020304" pitchFamily="18" charset="0"/>
              <a:cs typeface="Times New Roman" panose="02020603050405020304" pitchFamily="18" charset="0"/>
            </a:endParaRPr>
          </a:p>
          <a:p>
            <a:pPr algn="just"/>
            <a:r>
              <a:rPr lang="en-US" sz="3800" dirty="0">
                <a:latin typeface="Times New Roman" panose="02020603050405020304" pitchFamily="18" charset="0"/>
                <a:cs typeface="Times New Roman" panose="02020603050405020304" pitchFamily="18" charset="0"/>
              </a:rPr>
              <a:t>Verification function: to ascertain if the original source is justified or not</a:t>
            </a:r>
          </a:p>
          <a:p>
            <a:pPr algn="just"/>
            <a:r>
              <a:rPr lang="en-US" sz="3800" dirty="0">
                <a:latin typeface="Times New Roman" panose="02020603050405020304" pitchFamily="18" charset="0"/>
                <a:cs typeface="Times New Roman" panose="02020603050405020304" pitchFamily="18" charset="0"/>
              </a:rPr>
              <a:t>Acknowledgment function: To receive credit for their work through citations.</a:t>
            </a:r>
          </a:p>
          <a:p>
            <a:pPr algn="just"/>
            <a:r>
              <a:rPr lang="en-US" sz="3800" dirty="0">
                <a:latin typeface="Times New Roman" panose="02020603050405020304" pitchFamily="18" charset="0"/>
                <a:cs typeface="Times New Roman" panose="02020603050405020304" pitchFamily="18" charset="0"/>
              </a:rPr>
              <a:t>Documentation function: to document scientific concepts and historical progress of any particular technology over the </a:t>
            </a:r>
            <a:r>
              <a:rPr lang="en-US" sz="3800" dirty="0" smtClean="0">
                <a:latin typeface="Times New Roman" panose="02020603050405020304" pitchFamily="18" charset="0"/>
                <a:cs typeface="Times New Roman" panose="02020603050405020304" pitchFamily="18" charset="0"/>
              </a:rPr>
              <a:t>years.</a:t>
            </a:r>
          </a:p>
          <a:p>
            <a:pPr algn="just"/>
            <a:endParaRPr lang="en-US" sz="3800" dirty="0">
              <a:latin typeface="Times New Roman" panose="02020603050405020304" pitchFamily="18" charset="0"/>
              <a:cs typeface="Times New Roman" panose="02020603050405020304" pitchFamily="18" charset="0"/>
            </a:endParaRPr>
          </a:p>
          <a:p>
            <a:pPr algn="just"/>
            <a:r>
              <a:rPr lang="en-US" sz="3800" b="1" dirty="0">
                <a:latin typeface="Times New Roman" panose="02020603050405020304" pitchFamily="18" charset="0"/>
                <a:cs typeface="Times New Roman" panose="02020603050405020304" pitchFamily="18" charset="0"/>
              </a:rPr>
              <a:t>C</a:t>
            </a:r>
            <a:r>
              <a:rPr lang="en-US" sz="3800" b="1" dirty="0" smtClean="0">
                <a:latin typeface="Times New Roman" panose="02020603050405020304" pitchFamily="18" charset="0"/>
                <a:cs typeface="Times New Roman" panose="02020603050405020304" pitchFamily="18" charset="0"/>
              </a:rPr>
              <a:t>ertain </a:t>
            </a:r>
            <a:r>
              <a:rPr lang="en-US" sz="3800" b="1" dirty="0">
                <a:latin typeface="Times New Roman" panose="02020603050405020304" pitchFamily="18" charset="0"/>
                <a:cs typeface="Times New Roman" panose="02020603050405020304" pitchFamily="18" charset="0"/>
              </a:rPr>
              <a:t>cases when references do not fulfill the actual goal of citations and acknowledgments, and thus do not benefit the reader.</a:t>
            </a:r>
            <a:endParaRPr lang="en-IN" sz="3800" b="1" dirty="0">
              <a:latin typeface="Times New Roman" panose="02020603050405020304" pitchFamily="18" charset="0"/>
              <a:cs typeface="Times New Roman" panose="02020603050405020304" pitchFamily="18" charset="0"/>
            </a:endParaRPr>
          </a:p>
          <a:p>
            <a:pPr algn="just"/>
            <a:r>
              <a:rPr lang="en-US" sz="3800" dirty="0">
                <a:latin typeface="Times New Roman" panose="02020603050405020304" pitchFamily="18" charset="0"/>
                <a:cs typeface="Times New Roman" panose="02020603050405020304" pitchFamily="18" charset="0"/>
              </a:rPr>
              <a:t>Spurious citations: When citation is not required or an </a:t>
            </a:r>
            <a:r>
              <a:rPr lang="en-US" sz="3800" dirty="0" smtClean="0">
                <a:latin typeface="Times New Roman" panose="02020603050405020304" pitchFamily="18" charset="0"/>
                <a:cs typeface="Times New Roman" panose="02020603050405020304" pitchFamily="18" charset="0"/>
              </a:rPr>
              <a:t>appropriate </a:t>
            </a:r>
            <a:r>
              <a:rPr lang="en-US" sz="3800" dirty="0">
                <a:latin typeface="Times New Roman" panose="02020603050405020304" pitchFamily="18" charset="0"/>
                <a:cs typeface="Times New Roman" panose="02020603050405020304" pitchFamily="18" charset="0"/>
              </a:rPr>
              <a:t>one is not found, if the author nevertheless goes ahead with including one anyways</a:t>
            </a:r>
          </a:p>
          <a:p>
            <a:pPr algn="just"/>
            <a:r>
              <a:rPr lang="en-US" sz="3800" dirty="0">
                <a:latin typeface="Times New Roman" panose="02020603050405020304" pitchFamily="18" charset="0"/>
                <a:cs typeface="Times New Roman" panose="02020603050405020304" pitchFamily="18" charset="0"/>
              </a:rPr>
              <a:t>Biased citations: : When authors cite the work of their friends or colleagues despite there being no significant connection between the two works, or when they do not cite work of genuine significance because they do not wish to give credit in the form of citation to certain individuals.</a:t>
            </a:r>
          </a:p>
          <a:p>
            <a:pPr algn="just"/>
            <a:r>
              <a:rPr lang="en-US" sz="3800" dirty="0">
                <a:latin typeface="Times New Roman" panose="02020603050405020304" pitchFamily="18" charset="0"/>
                <a:cs typeface="Times New Roman" panose="02020603050405020304" pitchFamily="18" charset="0"/>
              </a:rPr>
              <a:t>Self-citations: Permitted only if it is relevant.</a:t>
            </a:r>
          </a:p>
          <a:p>
            <a:pPr algn="just"/>
            <a:r>
              <a:rPr lang="en-US" sz="3800" dirty="0">
                <a:latin typeface="Times New Roman" panose="02020603050405020304" pitchFamily="18" charset="0"/>
                <a:cs typeface="Times New Roman" panose="02020603050405020304" pitchFamily="18" charset="0"/>
              </a:rPr>
              <a:t>Coercive citations: </a:t>
            </a:r>
            <a:r>
              <a:rPr lang="en-US" sz="3800" dirty="0" smtClean="0">
                <a:latin typeface="Times New Roman" panose="02020603050405020304" pitchFamily="18" charset="0"/>
                <a:cs typeface="Times New Roman" panose="02020603050405020304" pitchFamily="18" charset="0"/>
              </a:rPr>
              <a:t>An </a:t>
            </a:r>
            <a:r>
              <a:rPr lang="en-US" sz="3800" dirty="0">
                <a:latin typeface="Times New Roman" panose="02020603050405020304" pitchFamily="18" charset="0"/>
                <a:cs typeface="Times New Roman" panose="02020603050405020304" pitchFamily="18" charset="0"/>
              </a:rPr>
              <a:t>academic publishing practice in which an editor of a scientific or academic journal forces an author to add spurious citations to an article before the journal will agree to publish it. </a:t>
            </a:r>
          </a:p>
          <a:p>
            <a:pPr marL="0" lv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248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Literature Review</a:t>
            </a:r>
            <a:endParaRPr lang="en-IN" dirty="0"/>
          </a:p>
        </p:txBody>
      </p:sp>
      <p:sp>
        <p:nvSpPr>
          <p:cNvPr id="3" name="Content Placeholder 2"/>
          <p:cNvSpPr>
            <a:spLocks noGrp="1"/>
          </p:cNvSpPr>
          <p:nvPr>
            <p:ph idx="1"/>
          </p:nvPr>
        </p:nvSpPr>
        <p:spPr/>
        <p:txBody>
          <a:bodyPr>
            <a:normAutofit fontScale="62500" lnSpcReduction="20000"/>
          </a:bodyPr>
          <a:lstStyle/>
          <a:p>
            <a:pPr algn="just">
              <a:buNone/>
            </a:pPr>
            <a:r>
              <a:rPr lang="en-IN" dirty="0" smtClean="0">
                <a:latin typeface="Times New Roman" pitchFamily="18" charset="0"/>
                <a:cs typeface="Times New Roman" pitchFamily="18" charset="0"/>
              </a:rPr>
              <a:t>Literature can include several different types of publication:</a:t>
            </a:r>
          </a:p>
          <a:p>
            <a:pPr algn="just"/>
            <a:r>
              <a:rPr lang="en-IN" dirty="0" smtClean="0">
                <a:latin typeface="Times New Roman" pitchFamily="18" charset="0"/>
                <a:cs typeface="Times New Roman" pitchFamily="18" charset="0"/>
              </a:rPr>
              <a:t>Academic/scholarly journal articles (found either on the library’s databases or in the library’s collection of print journals)</a:t>
            </a:r>
          </a:p>
          <a:p>
            <a:pPr algn="just"/>
            <a:r>
              <a:rPr lang="en-IN" dirty="0" smtClean="0">
                <a:latin typeface="Times New Roman" pitchFamily="18" charset="0"/>
                <a:cs typeface="Times New Roman" pitchFamily="18" charset="0"/>
              </a:rPr>
              <a:t>Books</a:t>
            </a:r>
          </a:p>
          <a:p>
            <a:pPr algn="just"/>
            <a:r>
              <a:rPr lang="en-IN" dirty="0" smtClean="0">
                <a:latin typeface="Times New Roman" pitchFamily="18" charset="0"/>
                <a:cs typeface="Times New Roman" pitchFamily="18" charset="0"/>
              </a:rPr>
              <a:t>E-books</a:t>
            </a:r>
          </a:p>
          <a:p>
            <a:pPr algn="just"/>
            <a:r>
              <a:rPr lang="en-IN" dirty="0" smtClean="0">
                <a:latin typeface="Times New Roman" pitchFamily="18" charset="0"/>
                <a:cs typeface="Times New Roman" pitchFamily="18" charset="0"/>
              </a:rPr>
              <a:t>Conference proceedings</a:t>
            </a:r>
          </a:p>
          <a:p>
            <a:pPr marL="0" indent="0" algn="just">
              <a:buNone/>
            </a:pPr>
            <a:endParaRPr lang="en-IN" dirty="0" smtClean="0">
              <a:latin typeface="Times New Roman" pitchFamily="18" charset="0"/>
              <a:cs typeface="Times New Roman" pitchFamily="18" charset="0"/>
            </a:endParaRPr>
          </a:p>
          <a:p>
            <a:pPr marL="0" indent="0" algn="just">
              <a:buNone/>
            </a:pP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literature review is an overview of the previously published works on a topic.</a:t>
            </a:r>
          </a:p>
          <a:p>
            <a:pPr marL="0" indent="0" algn="just">
              <a:buNone/>
            </a:pPr>
            <a:endParaRPr lang="en-IN" dirty="0" smtClean="0">
              <a:latin typeface="Times New Roman" pitchFamily="18" charset="0"/>
              <a:cs typeface="Times New Roman" pitchFamily="18" charset="0"/>
            </a:endParaRPr>
          </a:p>
          <a:p>
            <a:pPr algn="just">
              <a:buNone/>
            </a:pPr>
            <a:r>
              <a:rPr lang="en-IN" b="1" dirty="0" smtClean="0">
                <a:latin typeface="Times New Roman" pitchFamily="18" charset="0"/>
                <a:cs typeface="Times New Roman" pitchFamily="18" charset="0"/>
              </a:rPr>
              <a:t>THE PROCESS:</a:t>
            </a:r>
          </a:p>
          <a:p>
            <a:pPr marL="514350" lvl="0" indent="-514350" algn="just">
              <a:buFont typeface="+mj-lt"/>
              <a:buAutoNum type="arabicPeriod"/>
            </a:pPr>
            <a:r>
              <a:rPr lang="en-US" dirty="0" smtClean="0">
                <a:latin typeface="Times New Roman" pitchFamily="18" charset="0"/>
                <a:cs typeface="Times New Roman" pitchFamily="18" charset="0"/>
              </a:rPr>
              <a:t>Identify the major topics or subtopics or concepts relevant to the subject under consideration.</a:t>
            </a:r>
            <a:endParaRPr lang="en-IN" dirty="0" smtClean="0">
              <a:latin typeface="Times New Roman" pitchFamily="18" charset="0"/>
              <a:cs typeface="Times New Roman" pitchFamily="18" charset="0"/>
            </a:endParaRPr>
          </a:p>
          <a:p>
            <a:pPr marL="514350" indent="-514350" algn="just">
              <a:buFont typeface="+mj-lt"/>
              <a:buAutoNum type="arabicPeriod"/>
            </a:pPr>
            <a:r>
              <a:rPr lang="en-US" dirty="0" smtClean="0">
                <a:latin typeface="Times New Roman" pitchFamily="18" charset="0"/>
                <a:cs typeface="Times New Roman" pitchFamily="18" charset="0"/>
              </a:rPr>
              <a:t>Place the citation of the relevant source (article/patent/website/data, etc.) in the correct category of the concept/topic/subtopic</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Autofit/>
          </a:bodyPr>
          <a:lstStyle/>
          <a:p>
            <a:pPr lvl="1" algn="ctr" rtl="0">
              <a:lnSpc>
                <a:spcPct val="90000"/>
              </a:lnSpc>
              <a:spcBef>
                <a:spcPct val="0"/>
              </a:spcBef>
            </a:pP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Impact </a:t>
            </a:r>
            <a:r>
              <a:rPr lang="en-US" sz="3200" b="1" dirty="0">
                <a:latin typeface="Times New Roman" panose="02020603050405020304" pitchFamily="18" charset="0"/>
                <a:cs typeface="Times New Roman" panose="02020603050405020304" pitchFamily="18" charset="0"/>
              </a:rPr>
              <a:t>of Title and Keywords on Citations</a:t>
            </a: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943600"/>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The citation rate of any research paper depends on various factors including </a:t>
            </a:r>
            <a:r>
              <a:rPr lang="en-US" dirty="0" smtClean="0">
                <a:latin typeface="Times New Roman" panose="02020603050405020304" pitchFamily="18" charset="0"/>
                <a:cs typeface="Times New Roman" panose="02020603050405020304" pitchFamily="18" charset="0"/>
              </a:rPr>
              <a:t>significance </a:t>
            </a:r>
            <a:r>
              <a:rPr lang="en-US" dirty="0">
                <a:latin typeface="Times New Roman" panose="02020603050405020304" pitchFamily="18" charset="0"/>
                <a:cs typeface="Times New Roman" panose="02020603050405020304" pitchFamily="18" charset="0"/>
              </a:rPr>
              <a:t>and availability of the journal, publication types, research area, and importance of the published research work.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Other </a:t>
            </a:r>
            <a:r>
              <a:rPr lang="en-US" dirty="0">
                <a:latin typeface="Times New Roman" panose="02020603050405020304" pitchFamily="18" charset="0"/>
                <a:cs typeface="Times New Roman" panose="02020603050405020304" pitchFamily="18" charset="0"/>
              </a:rPr>
              <a:t>factors like length of the title, type of the title, and selected keywords also impact the citation </a:t>
            </a:r>
            <a:r>
              <a:rPr lang="en-US" dirty="0" smtClean="0">
                <a:latin typeface="Times New Roman" panose="02020603050405020304" pitchFamily="18" charset="0"/>
                <a:cs typeface="Times New Roman" panose="02020603050405020304" pitchFamily="18" charset="0"/>
              </a:rPr>
              <a:t>count.</a:t>
            </a:r>
          </a:p>
          <a:p>
            <a:pPr algn="just"/>
            <a:r>
              <a:rPr lang="en-US" dirty="0">
                <a:latin typeface="Times New Roman" panose="02020603050405020304" pitchFamily="18" charset="0"/>
                <a:cs typeface="Times New Roman" panose="02020603050405020304" pitchFamily="18" charset="0"/>
              </a:rPr>
              <a:t>Title is the most important attribute of any research paper.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the main indication of the research area or </a:t>
            </a:r>
            <a:r>
              <a:rPr lang="en-US" dirty="0" smtClean="0">
                <a:latin typeface="Times New Roman" panose="02020603050405020304" pitchFamily="18" charset="0"/>
                <a:cs typeface="Times New Roman" panose="02020603050405020304" pitchFamily="18" charset="0"/>
              </a:rPr>
              <a:t>subject.</a:t>
            </a:r>
          </a:p>
          <a:p>
            <a:pPr algn="just"/>
            <a:r>
              <a:rPr lang="en-US" dirty="0">
                <a:latin typeface="Times New Roman" panose="02020603050405020304" pitchFamily="18" charset="0"/>
                <a:cs typeface="Times New Roman" panose="02020603050405020304" pitchFamily="18" charset="0"/>
              </a:rPr>
              <a:t>A good title is informative, represents a paper effectively to readers, and gains their attention.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download count and citation of a research paper might be influenced by title.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are three different aspects which provide a particular behavior to the title: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types of the title, (ii) length of the title, and (iii) presence of specific markers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543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Research </a:t>
            </a:r>
            <a:r>
              <a:rPr lang="en-US" sz="4000" b="1" dirty="0" smtClean="0">
                <a:latin typeface="Times New Roman" panose="02020603050405020304" pitchFamily="18" charset="0"/>
                <a:cs typeface="Times New Roman" panose="02020603050405020304" pitchFamily="18" charset="0"/>
              </a:rPr>
              <a:t>findings</a:t>
            </a:r>
            <a:r>
              <a:rPr lang="en-US" b="1" dirty="0" smtClean="0">
                <a:latin typeface="Times New Roman" panose="02020603050405020304" pitchFamily="18" charset="0"/>
                <a:cs typeface="Times New Roman" panose="02020603050405020304" pitchFamily="18" charset="0"/>
              </a:rPr>
              <a:t> about citations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7638"/>
            <a:ext cx="8229600" cy="5013325"/>
          </a:xfrm>
        </p:spPr>
        <p:txBody>
          <a:bodyPr>
            <a:noAutofit/>
          </a:bodyPr>
          <a:lstStyle/>
          <a:p>
            <a:pPr algn="just"/>
            <a:r>
              <a:rPr lang="en-US" sz="2400" dirty="0"/>
              <a:t>T</a:t>
            </a:r>
            <a:r>
              <a:rPr lang="en-US" sz="2400" dirty="0" smtClean="0"/>
              <a:t>itle </a:t>
            </a:r>
            <a:r>
              <a:rPr lang="en-US" sz="2400" dirty="0"/>
              <a:t>length positively affects the number of </a:t>
            </a:r>
            <a:r>
              <a:rPr lang="en-US" sz="2400" dirty="0" smtClean="0"/>
              <a:t>citations.</a:t>
            </a:r>
          </a:p>
          <a:p>
            <a:pPr algn="just"/>
            <a:r>
              <a:rPr lang="en-US" sz="2400" dirty="0"/>
              <a:t>H</a:t>
            </a:r>
            <a:r>
              <a:rPr lang="en-US" sz="2400" dirty="0" smtClean="0"/>
              <a:t>ighly </a:t>
            </a:r>
            <a:r>
              <a:rPr lang="en-US" sz="2400" dirty="0"/>
              <a:t>amusing titles have fewer citations and pleasant titles have no significant relation with </a:t>
            </a:r>
            <a:r>
              <a:rPr lang="en-US" sz="2400" dirty="0" smtClean="0"/>
              <a:t>citations</a:t>
            </a:r>
          </a:p>
          <a:p>
            <a:pPr algn="just"/>
            <a:r>
              <a:rPr lang="en-US" sz="2400" dirty="0"/>
              <a:t>H</a:t>
            </a:r>
            <a:r>
              <a:rPr lang="en-US" sz="2400" dirty="0" smtClean="0"/>
              <a:t>ighly </a:t>
            </a:r>
            <a:r>
              <a:rPr lang="en-US" sz="2400" dirty="0"/>
              <a:t>cited articles </a:t>
            </a:r>
            <a:r>
              <a:rPr lang="en-US" sz="2400" dirty="0" smtClean="0"/>
              <a:t>have </a:t>
            </a:r>
            <a:r>
              <a:rPr lang="en-US" sz="2400" dirty="0"/>
              <a:t>more than twice as many words in the title compared with lower cited </a:t>
            </a:r>
            <a:r>
              <a:rPr lang="en-US" sz="2400" dirty="0" smtClean="0"/>
              <a:t>papers.</a:t>
            </a:r>
          </a:p>
          <a:p>
            <a:pPr algn="just"/>
            <a:r>
              <a:rPr lang="en-US" sz="2400" dirty="0"/>
              <a:t>A</a:t>
            </a:r>
            <a:r>
              <a:rPr lang="en-US" sz="2400" dirty="0" smtClean="0"/>
              <a:t>rticles </a:t>
            </a:r>
            <a:r>
              <a:rPr lang="en-US" sz="2400" dirty="0"/>
              <a:t>with question-type titles are downloaded more but poorly cited compared to the descriptive or declarative </a:t>
            </a:r>
            <a:r>
              <a:rPr lang="en-US" sz="2400" dirty="0" smtClean="0"/>
              <a:t>titles</a:t>
            </a:r>
          </a:p>
          <a:p>
            <a:pPr algn="just"/>
            <a:r>
              <a:rPr lang="en-US" sz="2400" dirty="0"/>
              <a:t>L</a:t>
            </a:r>
            <a:r>
              <a:rPr lang="en-US" sz="2400" dirty="0" smtClean="0"/>
              <a:t>onger </a:t>
            </a:r>
            <a:r>
              <a:rPr lang="en-US" sz="2400" dirty="0"/>
              <a:t>titles are strongly </a:t>
            </a:r>
            <a:r>
              <a:rPr lang="en-US" sz="2400" dirty="0" smtClean="0"/>
              <a:t>associated </a:t>
            </a:r>
            <a:r>
              <a:rPr lang="en-US" sz="2400" dirty="0"/>
              <a:t>with higher citation </a:t>
            </a:r>
            <a:r>
              <a:rPr lang="en-US" sz="2400" dirty="0" smtClean="0"/>
              <a:t>rates</a:t>
            </a:r>
          </a:p>
          <a:p>
            <a:pPr algn="just"/>
            <a:r>
              <a:rPr lang="en-US" sz="2400" dirty="0"/>
              <a:t>T</a:t>
            </a:r>
            <a:r>
              <a:rPr lang="en-US" sz="2400" dirty="0" smtClean="0"/>
              <a:t>itles </a:t>
            </a:r>
            <a:r>
              <a:rPr lang="en-US" sz="2400" dirty="0"/>
              <a:t>containing a question mark, colon, and reference to a specific geographical region are associated with lower citation </a:t>
            </a:r>
            <a:r>
              <a:rPr lang="en-US" sz="2400" dirty="0" smtClean="0"/>
              <a:t>rates</a:t>
            </a:r>
          </a:p>
          <a:p>
            <a:pPr algn="just"/>
            <a:r>
              <a:rPr lang="en-US" sz="2400" dirty="0"/>
              <a:t>Keywords are important to ensure that readers are aware about research articles and their content </a:t>
            </a:r>
            <a:endParaRPr lang="en-IN" sz="2400" dirty="0"/>
          </a:p>
        </p:txBody>
      </p:sp>
    </p:spTree>
    <p:extLst>
      <p:ext uri="{BB962C8B-B14F-4D97-AF65-F5344CB8AC3E}">
        <p14:creationId xmlns:p14="http://schemas.microsoft.com/office/powerpoint/2010/main" val="3898437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762000"/>
          </a:xfrm>
        </p:spPr>
        <p:txBody>
          <a:bodyPr>
            <a:noAutofit/>
          </a:bodyPr>
          <a:lstStyle/>
          <a:p>
            <a:pPr lvl="1" algn="ctr" rtl="0">
              <a:lnSpc>
                <a:spcPct val="90000"/>
              </a:lnSpc>
              <a:spcBef>
                <a:spcPct val="0"/>
              </a:spcBef>
            </a:pPr>
            <a:r>
              <a:rPr lang="en-US" sz="3600" b="1" dirty="0">
                <a:latin typeface="Times New Roman" panose="02020603050405020304" pitchFamily="18" charset="0"/>
                <a:cs typeface="Times New Roman" panose="02020603050405020304" pitchFamily="18" charset="0"/>
              </a:rPr>
              <a:t>Knowledge Flow Through Citation</a:t>
            </a: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066800"/>
            <a:ext cx="7886700" cy="5410200"/>
          </a:xfrm>
        </p:spPr>
        <p:txBody>
          <a:bodyPr>
            <a:normAutofit fontScale="85000" lnSpcReduction="10000"/>
          </a:bodyPr>
          <a:lstStyle/>
          <a:p>
            <a:pPr algn="just"/>
            <a:r>
              <a:rPr lang="en-US" dirty="0" smtClean="0">
                <a:latin typeface="Times New Roman" panose="02020603050405020304" pitchFamily="18" charset="0"/>
                <a:cs typeface="Times New Roman" panose="02020603050405020304" pitchFamily="18" charset="0"/>
              </a:rPr>
              <a:t>In engineering research, knowledge flow is primarily in the form of books, thesis, articles, patents, and reports. </a:t>
            </a:r>
          </a:p>
          <a:p>
            <a:pPr algn="just"/>
            <a:r>
              <a:rPr lang="en-US" dirty="0" smtClean="0">
                <a:latin typeface="Times New Roman" panose="02020603050405020304" pitchFamily="18" charset="0"/>
                <a:cs typeface="Times New Roman" panose="02020603050405020304" pitchFamily="18" charset="0"/>
              </a:rPr>
              <a:t>Citing a source is important for transmission of knowledge from previous work to an innovation </a:t>
            </a:r>
          </a:p>
          <a:p>
            <a:pPr algn="just"/>
            <a:r>
              <a:rPr lang="en-US" dirty="0" smtClean="0">
                <a:latin typeface="Times New Roman" panose="02020603050405020304" pitchFamily="18" charset="0"/>
                <a:cs typeface="Times New Roman" panose="02020603050405020304" pitchFamily="18" charset="0"/>
              </a:rPr>
              <a:t>Interdisciplinary nature of research encourages scholars to cooperate with each other to grab more advantages through collaboration, thereby improving quality of the research</a:t>
            </a:r>
          </a:p>
          <a:p>
            <a:pPr algn="just"/>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o-authored publications had more citations than single author paper and there was a positive co-relation between number of authors and the number of citations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748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533400"/>
          </a:xfrm>
        </p:spPr>
        <p:txBody>
          <a:bodyPr>
            <a:normAutofit fontScale="90000"/>
          </a:bodyPr>
          <a:lstStyle/>
          <a:p>
            <a:r>
              <a:rPr lang="en-US" b="1" dirty="0">
                <a:latin typeface="Times New Roman" panose="02020603050405020304" pitchFamily="18" charset="0"/>
                <a:cs typeface="Times New Roman" panose="02020603050405020304" pitchFamily="18" charset="0"/>
              </a:rPr>
              <a:t>Citing Datasets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ngineering </a:t>
            </a:r>
            <a:r>
              <a:rPr lang="en-US" dirty="0">
                <a:latin typeface="Times New Roman" panose="02020603050405020304" pitchFamily="18" charset="0"/>
                <a:cs typeface="Times New Roman" panose="02020603050405020304" pitchFamily="18" charset="0"/>
              </a:rPr>
              <a:t>research </a:t>
            </a:r>
            <a:r>
              <a:rPr lang="en-US" dirty="0" smtClean="0">
                <a:latin typeface="Times New Roman" panose="02020603050405020304" pitchFamily="18" charset="0"/>
                <a:cs typeface="Times New Roman" panose="02020603050405020304" pitchFamily="18" charset="0"/>
              </a:rPr>
              <a:t>relies </a:t>
            </a:r>
            <a:r>
              <a:rPr lang="en-US" dirty="0">
                <a:latin typeface="Times New Roman" panose="02020603050405020304" pitchFamily="18" charset="0"/>
                <a:cs typeface="Times New Roman" panose="02020603050405020304" pitchFamily="18" charset="0"/>
              </a:rPr>
              <a:t>heavily on data to justify claims and provide experimental </a:t>
            </a:r>
            <a:r>
              <a:rPr lang="en-US" dirty="0" smtClean="0">
                <a:latin typeface="Times New Roman" panose="02020603050405020304" pitchFamily="18" charset="0"/>
                <a:cs typeface="Times New Roman" panose="02020603050405020304" pitchFamily="18" charset="0"/>
              </a:rPr>
              <a:t>evidences </a:t>
            </a:r>
            <a:r>
              <a:rPr lang="en-US" dirty="0">
                <a:latin typeface="Times New Roman" panose="02020603050405020304" pitchFamily="18" charset="0"/>
                <a:cs typeface="Times New Roman" panose="02020603050405020304" pitchFamily="18" charset="0"/>
              </a:rPr>
              <a:t>so data citations must fetch proper credit to the creator of the </a:t>
            </a:r>
            <a:r>
              <a:rPr lang="en-US" dirty="0" smtClean="0">
                <a:latin typeface="Times New Roman" panose="02020603050405020304" pitchFamily="18" charset="0"/>
                <a:cs typeface="Times New Roman" panose="02020603050405020304" pitchFamily="18" charset="0"/>
              </a:rPr>
              <a:t>dataset. </a:t>
            </a:r>
          </a:p>
          <a:p>
            <a:pPr algn="just"/>
            <a:r>
              <a:rPr lang="en-US" dirty="0">
                <a:latin typeface="Times New Roman" panose="02020603050405020304" pitchFamily="18" charset="0"/>
                <a:cs typeface="Times New Roman" panose="02020603050405020304" pitchFamily="18" charset="0"/>
              </a:rPr>
              <a:t>A researcher should obtain necessary permission for using data from a particular </a:t>
            </a:r>
            <a:r>
              <a:rPr lang="en-US" dirty="0" smtClean="0">
                <a:latin typeface="Times New Roman" panose="02020603050405020304" pitchFamily="18" charset="0"/>
                <a:cs typeface="Times New Roman" panose="02020603050405020304" pitchFamily="18" charset="0"/>
              </a:rPr>
              <a:t>source.</a:t>
            </a:r>
          </a:p>
          <a:p>
            <a:pPr algn="just"/>
            <a:r>
              <a:rPr lang="en-US" dirty="0">
                <a:latin typeface="Times New Roman" panose="02020603050405020304" pitchFamily="18" charset="0"/>
                <a:cs typeface="Times New Roman" panose="02020603050405020304" pitchFamily="18" charset="0"/>
              </a:rPr>
              <a:t>Citations related to datasets should include enough information so that a reader could find the same dataset again in the future, even if the link provided no longer 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30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09600"/>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Styles for Citations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6431" y="838200"/>
            <a:ext cx="8559560" cy="5715000"/>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Citation styles differ primarily in the order, and syntax of information about references, depending on difference in priorities attributed to concision, readability, dates, authors, and publications</a:t>
            </a:r>
            <a:r>
              <a:rPr lang="en-US" sz="1400" dirty="0" smtClean="0">
                <a:latin typeface="Times New Roman" panose="02020603050405020304" pitchFamily="18" charset="0"/>
                <a:cs typeface="Times New Roman" panose="02020603050405020304" pitchFamily="18" charset="0"/>
              </a:rPr>
              <a:t>.</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Most common styles for citation:</a:t>
            </a:r>
          </a:p>
          <a:p>
            <a:pPr algn="just">
              <a:buAutoNum type="arabicParenBoth"/>
            </a:pPr>
            <a:r>
              <a:rPr lang="en-US" sz="1400" b="1" dirty="0" smtClean="0">
                <a:latin typeface="Times New Roman" panose="02020603050405020304" pitchFamily="18" charset="0"/>
                <a:cs typeface="Times New Roman" panose="02020603050405020304" pitchFamily="18" charset="0"/>
              </a:rPr>
              <a:t>ASCE </a:t>
            </a:r>
            <a:r>
              <a:rPr lang="en-US" sz="1400" b="1" dirty="0">
                <a:latin typeface="Times New Roman" panose="02020603050405020304" pitchFamily="18" charset="0"/>
                <a:cs typeface="Times New Roman" panose="02020603050405020304" pitchFamily="18" charset="0"/>
              </a:rPr>
              <a:t>style (American Society of Civil </a:t>
            </a:r>
            <a:r>
              <a:rPr lang="en-US" sz="1400" b="1" dirty="0" smtClean="0">
                <a:latin typeface="Times New Roman" panose="02020603050405020304" pitchFamily="18" charset="0"/>
                <a:cs typeface="Times New Roman" panose="02020603050405020304" pitchFamily="18" charset="0"/>
              </a:rPr>
              <a:t>Engineers)</a:t>
            </a:r>
          </a:p>
          <a:p>
            <a:pPr marL="0" indent="0" algn="just">
              <a:buNone/>
            </a:pPr>
            <a:r>
              <a:rPr lang="en-US" sz="1400" dirty="0" smtClean="0">
                <a:latin typeface="Times New Roman" panose="02020603050405020304" pitchFamily="18" charset="0"/>
                <a:cs typeface="Times New Roman" panose="02020603050405020304" pitchFamily="18" charset="0"/>
              </a:rPr>
              <a:t>(a) Reference </a:t>
            </a:r>
            <a:r>
              <a:rPr lang="en-US" sz="1400" dirty="0">
                <a:latin typeface="Times New Roman" panose="02020603050405020304" pitchFamily="18" charset="0"/>
                <a:cs typeface="Times New Roman" panose="02020603050405020304" pitchFamily="18" charset="0"/>
              </a:rPr>
              <a:t>list: </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This part is to be placed in the bibliography or references at the end of the article or report. </a:t>
            </a:r>
          </a:p>
          <a:p>
            <a:pPr marL="0" indent="0" algn="just">
              <a:buNone/>
            </a:pPr>
            <a:r>
              <a:rPr lang="en-US" sz="1400" dirty="0">
                <a:latin typeface="Times New Roman" panose="02020603050405020304" pitchFamily="18" charset="0"/>
                <a:cs typeface="Times New Roman" panose="02020603050405020304" pitchFamily="18" charset="0"/>
              </a:rPr>
              <a:t>Ex: Template for books: Author Surname, Author Initial. (Year Published). Title. Publisher, City, Pages Used.</a:t>
            </a:r>
          </a:p>
          <a:p>
            <a:pPr marL="0" indent="0" algn="just">
              <a:buNone/>
            </a:pPr>
            <a:r>
              <a:rPr lang="en-US" sz="1400" dirty="0">
                <a:latin typeface="Times New Roman" panose="02020603050405020304" pitchFamily="18" charset="0"/>
                <a:cs typeface="Times New Roman" panose="02020603050405020304" pitchFamily="18" charset="0"/>
              </a:rPr>
              <a:t>Template for journal publications: Author Surname, Author Initial. (Year Published). ‘Title’. Publication Title, Volume number(Issue number), Pages Used.</a:t>
            </a:r>
          </a:p>
          <a:p>
            <a:pPr marL="0" indent="0" algn="just">
              <a:buNone/>
            </a:pPr>
            <a:r>
              <a:rPr lang="en-US" sz="1400" dirty="0">
                <a:latin typeface="Times New Roman" panose="02020603050405020304" pitchFamily="18" charset="0"/>
                <a:cs typeface="Times New Roman" panose="02020603050405020304" pitchFamily="18" charset="0"/>
              </a:rPr>
              <a:t>(b) In-text citation for journals or books: The following part is to be placed right after the reference to the source of the citation assignment.</a:t>
            </a:r>
          </a:p>
          <a:p>
            <a:pPr marL="0" indent="0" algn="just">
              <a:buNone/>
            </a:pPr>
            <a:r>
              <a:rPr lang="en-US" sz="1400" dirty="0">
                <a:latin typeface="Times New Roman" panose="02020603050405020304" pitchFamily="18" charset="0"/>
                <a:cs typeface="Times New Roman" panose="02020603050405020304" pitchFamily="18" charset="0"/>
              </a:rPr>
              <a:t>Ex: (Author Surname/Website URL Year Published)</a:t>
            </a:r>
          </a:p>
          <a:p>
            <a:pPr marL="0" lvl="3" indent="0" algn="just">
              <a:spcBef>
                <a:spcPts val="750"/>
              </a:spcBef>
              <a:buNone/>
            </a:pPr>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IEEE style (Institute of Electrical and Electronics </a:t>
            </a:r>
            <a:r>
              <a:rPr lang="en-US" sz="1400" b="1" dirty="0" smtClean="0">
                <a:latin typeface="Times New Roman" panose="02020603050405020304" pitchFamily="18" charset="0"/>
                <a:cs typeface="Times New Roman" panose="02020603050405020304" pitchFamily="18" charset="0"/>
              </a:rPr>
              <a:t>Engineers): </a:t>
            </a:r>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is standard for all IEEE journals and magazines, and is frequently used for papers and articles in the fields of electrical engineering and computer science. </a:t>
            </a:r>
            <a:r>
              <a:rPr lang="en-US" sz="1400" dirty="0" smtClean="0">
                <a:latin typeface="Times New Roman" panose="02020603050405020304" pitchFamily="18" charset="0"/>
                <a:cs typeface="Times New Roman" panose="02020603050405020304" pitchFamily="18" charset="0"/>
              </a:rPr>
              <a:t>This style </a:t>
            </a:r>
            <a:r>
              <a:rPr lang="en-US" sz="1400" dirty="0">
                <a:latin typeface="Times New Roman" panose="02020603050405020304" pitchFamily="18" charset="0"/>
                <a:cs typeface="Times New Roman" panose="02020603050405020304" pitchFamily="18" charset="0"/>
              </a:rPr>
              <a:t>requires endnotes and that references be cited numerically in the text.</a:t>
            </a:r>
            <a:endParaRPr lang="en-IN"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Ex: Chapter in an edited book</a:t>
            </a:r>
            <a:endParaRPr lang="en-IN"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[1] A. </a:t>
            </a:r>
            <a:r>
              <a:rPr lang="en-US" sz="1400" dirty="0" err="1">
                <a:latin typeface="Times New Roman" panose="02020603050405020304" pitchFamily="18" charset="0"/>
                <a:cs typeface="Times New Roman" panose="02020603050405020304" pitchFamily="18" charset="0"/>
              </a:rPr>
              <a:t>Rezi</a:t>
            </a:r>
            <a:r>
              <a:rPr lang="en-US" sz="1400" dirty="0">
                <a:latin typeface="Times New Roman" panose="02020603050405020304" pitchFamily="18" charset="0"/>
                <a:cs typeface="Times New Roman" panose="02020603050405020304" pitchFamily="18" charset="0"/>
              </a:rPr>
              <a:t> and M. </a:t>
            </a:r>
            <a:r>
              <a:rPr lang="en-US" sz="1400" dirty="0" err="1">
                <a:latin typeface="Times New Roman" panose="02020603050405020304" pitchFamily="18" charset="0"/>
                <a:cs typeface="Times New Roman" panose="02020603050405020304" pitchFamily="18" charset="0"/>
              </a:rPr>
              <a:t>Allam</a:t>
            </a:r>
            <a:r>
              <a:rPr lang="en-US" sz="1400" dirty="0">
                <a:latin typeface="Times New Roman" panose="02020603050405020304" pitchFamily="18" charset="0"/>
                <a:cs typeface="Times New Roman" panose="02020603050405020304" pitchFamily="18" charset="0"/>
              </a:rPr>
              <a:t>, “Techniques in array processing by means of transformations,” in Control and Dynamic Systems, Vol. 69, Multidimensional Systems, C. T. </a:t>
            </a:r>
            <a:r>
              <a:rPr lang="en-US" sz="1400" dirty="0" err="1">
                <a:latin typeface="Times New Roman" panose="02020603050405020304" pitchFamily="18" charset="0"/>
                <a:cs typeface="Times New Roman" panose="02020603050405020304" pitchFamily="18" charset="0"/>
              </a:rPr>
              <a:t>Leondes</a:t>
            </a:r>
            <a:r>
              <a:rPr lang="en-US" sz="1400" dirty="0">
                <a:latin typeface="Times New Roman" panose="02020603050405020304" pitchFamily="18" charset="0"/>
                <a:cs typeface="Times New Roman" panose="02020603050405020304" pitchFamily="18" charset="0"/>
              </a:rPr>
              <a:t>, Ed. San Diego: Academic Press, 1995, pp. 133–180.</a:t>
            </a:r>
            <a:endParaRPr lang="en-IN"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ASME style (The Association of Mechanical Engineers) </a:t>
            </a:r>
          </a:p>
          <a:p>
            <a:pPr algn="just"/>
            <a:r>
              <a:rPr lang="en-US" sz="1400" dirty="0">
                <a:latin typeface="Times New Roman" panose="02020603050405020304" pitchFamily="18" charset="0"/>
                <a:cs typeface="Times New Roman" panose="02020603050405020304" pitchFamily="18" charset="0"/>
              </a:rPr>
              <a:t>Within the text, references should be cited in numerical order according to their order of appearance. The numbered reference citation within text should be enclosed in brackets.</a:t>
            </a:r>
          </a:p>
          <a:p>
            <a:pPr algn="just"/>
            <a:r>
              <a:rPr lang="en-US" sz="1400" i="1" dirty="0">
                <a:latin typeface="Times New Roman" panose="02020603050405020304" pitchFamily="18" charset="0"/>
                <a:cs typeface="Times New Roman" panose="02020603050405020304" pitchFamily="18" charset="0"/>
              </a:rPr>
              <a:t>Example:</a:t>
            </a:r>
            <a:r>
              <a:rPr lang="en-US" sz="1400" dirty="0">
                <a:latin typeface="Times New Roman" panose="02020603050405020304" pitchFamily="18" charset="0"/>
                <a:cs typeface="Times New Roman" panose="02020603050405020304" pitchFamily="18" charset="0"/>
              </a:rPr>
              <a:t> It was shown by </a:t>
            </a:r>
            <a:r>
              <a:rPr lang="en-US" sz="1400" dirty="0" err="1">
                <a:latin typeface="Times New Roman" panose="02020603050405020304" pitchFamily="18" charset="0"/>
                <a:cs typeface="Times New Roman" panose="02020603050405020304" pitchFamily="18" charset="0"/>
              </a:rPr>
              <a:t>Prusa</a:t>
            </a:r>
            <a:r>
              <a:rPr lang="en-US" sz="1400" dirty="0">
                <a:latin typeface="Times New Roman" panose="02020603050405020304" pitchFamily="18" charset="0"/>
                <a:cs typeface="Times New Roman" panose="02020603050405020304" pitchFamily="18" charset="0"/>
              </a:rPr>
              <a:t> [1] that the width of the plume decreases under these conditions.</a:t>
            </a:r>
          </a:p>
          <a:p>
            <a:pPr marL="0" indent="0" algn="just">
              <a:buNone/>
            </a:pPr>
            <a:endParaRPr lang="en-IN" sz="1400" dirty="0">
              <a:latin typeface="Times New Roman" panose="02020603050405020304" pitchFamily="18" charset="0"/>
              <a:cs typeface="Times New Roman" panose="02020603050405020304" pitchFamily="18" charset="0"/>
            </a:endParaRPr>
          </a:p>
          <a:p>
            <a:pPr marL="0" indent="0" algn="just">
              <a:buNone/>
            </a:pPr>
            <a:endParaRPr lang="en-IN"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marL="0" indent="0" algn="jus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01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Acknowledgments and </a:t>
            </a:r>
            <a:r>
              <a:rPr lang="en-US" b="1" dirty="0" smtClean="0">
                <a:latin typeface="Times New Roman" panose="02020603050405020304" pitchFamily="18" charset="0"/>
                <a:cs typeface="Times New Roman" panose="02020603050405020304" pitchFamily="18" charset="0"/>
              </a:rPr>
              <a:t>Attributions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417638"/>
            <a:ext cx="7886700" cy="5059361"/>
          </a:xfrm>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Acknowledgment section is a place to provide a brief appreciation of the contribution of someone or an organization or funding body to the present work</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Acknowledgment is a common practice to recognize persons or agencies for being responsible in some form or other for completion of a publishable research outcome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In engineering research, acknowledgments are meant for participating </a:t>
            </a:r>
            <a:r>
              <a:rPr lang="en-US" dirty="0" smtClean="0">
                <a:latin typeface="Times New Roman" panose="02020603050405020304" pitchFamily="18" charset="0"/>
                <a:cs typeface="Times New Roman" panose="02020603050405020304" pitchFamily="18" charset="0"/>
              </a:rPr>
              <a:t>technicians</a:t>
            </a:r>
            <a:r>
              <a:rPr lang="en-US" dirty="0">
                <a:latin typeface="Times New Roman" panose="02020603050405020304" pitchFamily="18" charset="0"/>
                <a:cs typeface="Times New Roman" panose="02020603050405020304" pitchFamily="18" charset="0"/>
              </a:rPr>
              <a:t>, students, funding agency, grant number, institution, or anyone who provide scientific inputs, shared unpublished results, provided equipment, or participated in discussions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Acknowledgment displays a relationship among people, agencies, institutions, and research</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Classification of </a:t>
            </a:r>
            <a:r>
              <a:rPr lang="en-US" dirty="0" smtClean="0">
                <a:latin typeface="Times New Roman" panose="02020603050405020304" pitchFamily="18" charset="0"/>
                <a:cs typeface="Times New Roman" panose="02020603050405020304" pitchFamily="18" charset="0"/>
              </a:rPr>
              <a:t>acknowledgment: moral</a:t>
            </a:r>
            <a:r>
              <a:rPr lang="en-US" dirty="0">
                <a:latin typeface="Times New Roman" panose="02020603050405020304" pitchFamily="18" charset="0"/>
                <a:cs typeface="Times New Roman" panose="02020603050405020304" pitchFamily="18" charset="0"/>
              </a:rPr>
              <a:t>, financial, editorial, institutional or technical, and conceptual support.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797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What Should Be </a:t>
            </a:r>
            <a:r>
              <a:rPr lang="en-US" b="1" dirty="0" smtClean="0">
                <a:latin typeface="Times New Roman" panose="02020603050405020304" pitchFamily="18" charset="0"/>
                <a:cs typeface="Times New Roman" panose="02020603050405020304" pitchFamily="18" charset="0"/>
              </a:rPr>
              <a:t>Acknowledged?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694" y="1371600"/>
            <a:ext cx="8229600" cy="5211763"/>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Author should acknowledge </a:t>
            </a:r>
            <a:r>
              <a:rPr lang="en-US" dirty="0" smtClean="0">
                <a:latin typeface="Times New Roman" panose="02020603050405020304" pitchFamily="18" charset="0"/>
                <a:cs typeface="Times New Roman" panose="02020603050405020304" pitchFamily="18" charset="0"/>
              </a:rPr>
              <a:t>quotation </a:t>
            </a:r>
            <a:r>
              <a:rPr lang="en-US" dirty="0">
                <a:latin typeface="Times New Roman" panose="02020603050405020304" pitchFamily="18" charset="0"/>
                <a:cs typeface="Times New Roman" panose="02020603050405020304" pitchFamily="18" charset="0"/>
              </a:rPr>
              <a:t>Direct(actual words) and </a:t>
            </a:r>
            <a:r>
              <a:rPr lang="en-US" dirty="0" smtClean="0">
                <a:latin typeface="Times New Roman" panose="02020603050405020304" pitchFamily="18" charset="0"/>
                <a:cs typeface="Times New Roman" panose="02020603050405020304" pitchFamily="18" charset="0"/>
              </a:rPr>
              <a:t>Indirect(summarized </a:t>
            </a:r>
            <a:r>
              <a:rPr lang="en-US" dirty="0">
                <a:latin typeface="Times New Roman" panose="02020603050405020304" pitchFamily="18" charset="0"/>
                <a:cs typeface="Times New Roman" panose="02020603050405020304" pitchFamily="18" charset="0"/>
              </a:rPr>
              <a:t>phrases)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ideas, facts, paraphrasing, funding organization, oral discussion or support, laboratory, and computer work.</a:t>
            </a:r>
            <a:endParaRPr lang="en-IN" dirty="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Authors </a:t>
            </a:r>
            <a:r>
              <a:rPr lang="en-US" dirty="0">
                <a:latin typeface="Times New Roman" panose="02020603050405020304" pitchFamily="18" charset="0"/>
                <a:cs typeface="Times New Roman" panose="02020603050405020304" pitchFamily="18" charset="0"/>
              </a:rPr>
              <a:t>should </a:t>
            </a:r>
            <a:r>
              <a:rPr lang="en-US" dirty="0" smtClean="0">
                <a:latin typeface="Times New Roman" panose="02020603050405020304" pitchFamily="18" charset="0"/>
                <a:cs typeface="Times New Roman" panose="02020603050405020304" pitchFamily="18" charset="0"/>
              </a:rPr>
              <a:t>acknowledge </a:t>
            </a:r>
            <a:r>
              <a:rPr lang="en-US" dirty="0">
                <a:latin typeface="Times New Roman" panose="02020603050405020304" pitchFamily="18" charset="0"/>
                <a:cs typeface="Times New Roman" panose="02020603050405020304" pitchFamily="18" charset="0"/>
              </a:rPr>
              <a:t>assistants, students, or technicians, who helped experimentally and </a:t>
            </a:r>
            <a:r>
              <a:rPr lang="en-US" dirty="0" smtClean="0">
                <a:latin typeface="Times New Roman" panose="02020603050405020304" pitchFamily="18" charset="0"/>
                <a:cs typeface="Times New Roman" panose="02020603050405020304" pitchFamily="18" charset="0"/>
              </a:rPr>
              <a:t>theoretically </a:t>
            </a:r>
            <a:r>
              <a:rPr lang="en-US" dirty="0">
                <a:latin typeface="Times New Roman" panose="02020603050405020304" pitchFamily="18" charset="0"/>
                <a:cs typeface="Times New Roman" panose="02020603050405020304" pitchFamily="18" charset="0"/>
              </a:rPr>
              <a:t>during the research work</a:t>
            </a:r>
            <a:r>
              <a:rPr lang="en-US" dirty="0" smtClean="0">
                <a:latin typeface="Times New Roman" panose="02020603050405020304" pitchFamily="18" charset="0"/>
                <a:cs typeface="Times New Roman" panose="02020603050405020304" pitchFamily="18" charset="0"/>
              </a:rPr>
              <a:t>.</a:t>
            </a:r>
          </a:p>
          <a:p>
            <a:pPr lvl="0" algn="just"/>
            <a:r>
              <a:rPr lang="en-US" dirty="0" smtClean="0">
                <a:latin typeface="Times New Roman" panose="02020603050405020304" pitchFamily="18" charset="0"/>
                <a:cs typeface="Times New Roman" panose="02020603050405020304" pitchFamily="18" charset="0"/>
              </a:rPr>
              <a:t>Grant received from </a:t>
            </a:r>
            <a:r>
              <a:rPr lang="en-US" dirty="0">
                <a:latin typeface="Times New Roman" panose="02020603050405020304" pitchFamily="18" charset="0"/>
                <a:cs typeface="Times New Roman" panose="02020603050405020304" pitchFamily="18" charset="0"/>
              </a:rPr>
              <a:t>a funding agency </a:t>
            </a:r>
            <a:r>
              <a:rPr lang="en-US" dirty="0" smtClean="0">
                <a:latin typeface="Times New Roman" panose="02020603050405020304" pitchFamily="18" charset="0"/>
                <a:cs typeface="Times New Roman" panose="02020603050405020304" pitchFamily="18" charset="0"/>
              </a:rPr>
              <a:t>to be </a:t>
            </a:r>
            <a:r>
              <a:rPr lang="en-US" dirty="0">
                <a:latin typeface="Times New Roman" panose="02020603050405020304" pitchFamily="18" charset="0"/>
                <a:cs typeface="Times New Roman" panose="02020603050405020304" pitchFamily="18" charset="0"/>
              </a:rPr>
              <a:t>acknowledged by providing full details of the funding program </a:t>
            </a:r>
            <a:endParaRPr lang="en-US" dirty="0" smtClean="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Acknowledge </a:t>
            </a:r>
            <a:r>
              <a:rPr lang="en-US" dirty="0">
                <a:latin typeface="Times New Roman" panose="02020603050405020304" pitchFamily="18" charset="0"/>
                <a:cs typeface="Times New Roman" panose="02020603050405020304" pitchFamily="18" charset="0"/>
              </a:rPr>
              <a:t>use of the services and facilities of any center or organization with which they are not formally affiliated to </a:t>
            </a:r>
            <a:endParaRPr lang="en-US" dirty="0" smtClean="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Acknowledge the results that  </a:t>
            </a:r>
            <a:r>
              <a:rPr lang="en-US" dirty="0">
                <a:latin typeface="Times New Roman" panose="02020603050405020304" pitchFamily="18" charset="0"/>
                <a:cs typeface="Times New Roman" panose="02020603050405020304" pitchFamily="18" charset="0"/>
              </a:rPr>
              <a:t>have been presented elsewhere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0973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b="1" dirty="0">
                <a:latin typeface="Times New Roman" panose="02020603050405020304" pitchFamily="18" charset="0"/>
                <a:cs typeface="Times New Roman" panose="02020603050405020304" pitchFamily="18" charset="0"/>
              </a:rPr>
              <a:t>Acknowledgments </a:t>
            </a:r>
            <a:r>
              <a:rPr lang="en-US" sz="3600" b="1" dirty="0" smtClean="0">
                <a:latin typeface="Times New Roman" panose="02020603050405020304" pitchFamily="18" charset="0"/>
                <a:cs typeface="Times New Roman" panose="02020603050405020304" pitchFamily="18" charset="0"/>
              </a:rPr>
              <a:t>in Books &amp; </a:t>
            </a:r>
            <a:r>
              <a:rPr lang="en-US" sz="3600" b="1" dirty="0">
                <a:latin typeface="Times New Roman" panose="02020603050405020304" pitchFamily="18" charset="0"/>
                <a:cs typeface="Times New Roman" panose="02020603050405020304" pitchFamily="18" charset="0"/>
              </a:rPr>
              <a:t>Dissertations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9947" y="1066800"/>
            <a:ext cx="8229600" cy="5486400"/>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A page of acknowledgments is usually included at the beginning of a thesis/ dissertation immediately following the table of contents.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detailed acknowledgments enable the researcher to thank all those who have contributed in completion of the research </a:t>
            </a:r>
            <a:r>
              <a:rPr lang="en-US" dirty="0" smtClean="0">
                <a:latin typeface="Times New Roman" panose="02020603050405020304" pitchFamily="18" charset="0"/>
                <a:cs typeface="Times New Roman" panose="02020603050405020304" pitchFamily="18" charset="0"/>
              </a:rPr>
              <a:t>work.</a:t>
            </a:r>
          </a:p>
          <a:p>
            <a:pPr algn="just"/>
            <a:r>
              <a:rPr lang="en-US" dirty="0">
                <a:latin typeface="Times New Roman" panose="02020603050405020304" pitchFamily="18" charset="0"/>
                <a:cs typeface="Times New Roman" panose="02020603050405020304" pitchFamily="18" charset="0"/>
              </a:rPr>
              <a:t>one should express appreciation in a concise manner and avoid emotive language.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following are often acknowledged in these types of acknowledgments: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ain </a:t>
            </a:r>
            <a:r>
              <a:rPr lang="en-US" dirty="0">
                <a:latin typeface="Times New Roman" panose="02020603050405020304" pitchFamily="18" charset="0"/>
                <a:cs typeface="Times New Roman" panose="02020603050405020304" pitchFamily="18" charset="0"/>
              </a:rPr>
              <a:t>supervisor, second supervisor, peers in the lab, other </a:t>
            </a:r>
            <a:r>
              <a:rPr lang="en-US" dirty="0" smtClean="0">
                <a:latin typeface="Times New Roman" panose="02020603050405020304" pitchFamily="18" charset="0"/>
                <a:cs typeface="Times New Roman" panose="02020603050405020304" pitchFamily="18" charset="0"/>
              </a:rPr>
              <a:t>academic </a:t>
            </a:r>
            <a:r>
              <a:rPr lang="en-US" dirty="0">
                <a:latin typeface="Times New Roman" panose="02020603050405020304" pitchFamily="18" charset="0"/>
                <a:cs typeface="Times New Roman" panose="02020603050405020304" pitchFamily="18" charset="0"/>
              </a:rPr>
              <a:t>staff in the department, technical or support staff in the department, colleagues from other departments, other institutions, or organizations, former students, family, and friends.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841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anose="02020603050405020304" pitchFamily="18" charset="0"/>
                <a:cs typeface="Times New Roman" panose="02020603050405020304" pitchFamily="18" charset="0"/>
              </a:rPr>
              <a:t>Dedication or Acknowledgments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1295400"/>
            <a:ext cx="8610600" cy="5105400"/>
          </a:xfrm>
        </p:spPr>
        <p:txBody>
          <a:bodyPr>
            <a:normAutofit fontScale="92500"/>
          </a:bodyPr>
          <a:lstStyle/>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dedication is the writer’s personal acknowledgment indicating his or her appreciation and respect for significant individuals in the writer’s life</a:t>
            </a:r>
            <a:r>
              <a:rPr lang="en-US" dirty="0" smtClean="0">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Dedication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personal </a:t>
            </a:r>
            <a:r>
              <a:rPr lang="en-US" dirty="0">
                <a:latin typeface="Times New Roman" panose="02020603050405020304" pitchFamily="18" charset="0"/>
                <a:cs typeface="Times New Roman" panose="02020603050405020304" pitchFamily="18" charset="0"/>
              </a:rPr>
              <a:t>thus, any individuals named are frequently unrelated to the topic of the dissertation. </a:t>
            </a:r>
            <a:r>
              <a:rPr lang="en-US" dirty="0" smtClean="0">
                <a:latin typeface="Times New Roman" panose="02020603050405020304" pitchFamily="18" charset="0"/>
                <a:cs typeface="Times New Roman" panose="02020603050405020304" pitchFamily="18" charset="0"/>
              </a:rPr>
              <a:t>It need </a:t>
            </a:r>
            <a:r>
              <a:rPr lang="en-US" dirty="0">
                <a:latin typeface="Times New Roman" panose="02020603050405020304" pitchFamily="18" charset="0"/>
                <a:cs typeface="Times New Roman" panose="02020603050405020304" pitchFamily="18" charset="0"/>
              </a:rPr>
              <a:t>not be academic in any way</a:t>
            </a:r>
            <a:r>
              <a:rPr lang="en-US" dirty="0" smtClean="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Dedication is </a:t>
            </a:r>
            <a:r>
              <a:rPr lang="en-US" dirty="0" smtClean="0">
                <a:latin typeface="Times New Roman" panose="02020603050405020304" pitchFamily="18" charset="0"/>
                <a:cs typeface="Times New Roman" panose="02020603050405020304" pitchFamily="18" charset="0"/>
              </a:rPr>
              <a:t>never </a:t>
            </a:r>
            <a:r>
              <a:rPr lang="en-US" dirty="0">
                <a:latin typeface="Times New Roman" panose="02020603050405020304" pitchFamily="18" charset="0"/>
                <a:cs typeface="Times New Roman" panose="02020603050405020304" pitchFamily="18" charset="0"/>
              </a:rPr>
              <a:t>used in a journal paper, an article in a conference </a:t>
            </a:r>
            <a:r>
              <a:rPr lang="en-US" dirty="0" smtClean="0">
                <a:latin typeface="Times New Roman" panose="02020603050405020304" pitchFamily="18" charset="0"/>
                <a:cs typeface="Times New Roman" panose="02020603050405020304" pitchFamily="18" charset="0"/>
              </a:rPr>
              <a:t>proceedings</a:t>
            </a:r>
            <a:r>
              <a:rPr lang="en-US" dirty="0">
                <a:latin typeface="Times New Roman" panose="02020603050405020304" pitchFamily="18" charset="0"/>
                <a:cs typeface="Times New Roman" panose="02020603050405020304" pitchFamily="18" charset="0"/>
              </a:rPr>
              <a:t>, or a </a:t>
            </a:r>
            <a:r>
              <a:rPr lang="en-US" dirty="0" smtClean="0">
                <a:latin typeface="Times New Roman" panose="02020603050405020304" pitchFamily="18" charset="0"/>
                <a:cs typeface="Times New Roman" panose="02020603050405020304" pitchFamily="18" charset="0"/>
              </a:rPr>
              <a:t>patent. It </a:t>
            </a:r>
            <a:r>
              <a:rPr lang="en-US" dirty="0">
                <a:latin typeface="Times New Roman" panose="02020603050405020304" pitchFamily="18" charset="0"/>
                <a:cs typeface="Times New Roman" panose="02020603050405020304" pitchFamily="18" charset="0"/>
              </a:rPr>
              <a:t>is used exclusively in larger documents like books, thesis, or dissertations. </a:t>
            </a:r>
            <a:endParaRPr lang="en-US" dirty="0" smtClean="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dedication </a:t>
            </a:r>
            <a:r>
              <a:rPr lang="en-US" dirty="0">
                <a:latin typeface="Times New Roman" panose="02020603050405020304" pitchFamily="18" charset="0"/>
                <a:cs typeface="Times New Roman" panose="02020603050405020304" pitchFamily="18" charset="0"/>
              </a:rPr>
              <a:t>is to whomever the author would like it to be dedicated to, whether it is the author’s mother, the best friend, the pet dog, or Almighty God. </a:t>
            </a:r>
          </a:p>
          <a:p>
            <a:pPr lvl="1"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720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r>
              <a:rPr lang="en-US" sz="4000" b="1" dirty="0" smtClean="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185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PURPOSE</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5800" y="990600"/>
            <a:ext cx="74676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New and Existing Knowledge</a:t>
            </a:r>
            <a:endParaRPr lang="en-IN" dirty="0"/>
          </a:p>
        </p:txBody>
      </p:sp>
      <p:sp>
        <p:nvSpPr>
          <p:cNvPr id="3" name="Content Placeholder 2"/>
          <p:cNvSpPr>
            <a:spLocks noGrp="1"/>
          </p:cNvSpPr>
          <p:nvPr>
            <p:ph idx="1"/>
          </p:nvPr>
        </p:nvSpPr>
        <p:spPr>
          <a:xfrm>
            <a:off x="457200" y="1066800"/>
            <a:ext cx="8382000" cy="5562600"/>
          </a:xfrm>
        </p:spPr>
        <p:txBody>
          <a:bodyPr>
            <a:noAutofit/>
          </a:bodyPr>
          <a:lstStyle/>
          <a:p>
            <a:pPr algn="just"/>
            <a:r>
              <a:rPr lang="en-US" sz="2600" dirty="0" smtClean="0">
                <a:latin typeface="Times New Roman" pitchFamily="18" charset="0"/>
                <a:cs typeface="Times New Roman" pitchFamily="18" charset="0"/>
              </a:rPr>
              <a:t>New knowledge in research can only be interpreted within the context of what is already known, and cannot exist without the foundation of existing knowledge.</a:t>
            </a:r>
          </a:p>
          <a:p>
            <a:pPr algn="just"/>
            <a:r>
              <a:rPr lang="en-US" sz="2600" dirty="0">
                <a:latin typeface="Times New Roman" pitchFamily="18" charset="0"/>
                <a:cs typeface="Times New Roman" pitchFamily="18" charset="0"/>
              </a:rPr>
              <a:t>E</a:t>
            </a:r>
            <a:r>
              <a:rPr lang="en-US" sz="2600" dirty="0" smtClean="0">
                <a:latin typeface="Times New Roman" pitchFamily="18" charset="0"/>
                <a:cs typeface="Times New Roman" pitchFamily="18" charset="0"/>
              </a:rPr>
              <a:t>xisting knowledge is needed to make the case that there is a problem and that it is important.</a:t>
            </a:r>
            <a:endParaRPr lang="en-IN"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One can infer that the knowledge that is sought to be produced does not yet exist by describing what other knowledge already exists.</a:t>
            </a:r>
          </a:p>
          <a:p>
            <a:pPr algn="just"/>
            <a:r>
              <a:rPr lang="en-US" sz="2600" dirty="0" smtClean="0">
                <a:latin typeface="Times New Roman" pitchFamily="18" charset="0"/>
                <a:cs typeface="Times New Roman" pitchFamily="18" charset="0"/>
              </a:rPr>
              <a:t>The review process must explain how a research item builds on another one and elucidate how and why certain technical development took place, so that it is easy for the reader to comprehend why the present talk is being undertaken.</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Good 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867400"/>
          </a:xfrm>
        </p:spPr>
        <p:txBody>
          <a:bodyPr>
            <a:normAutofit/>
          </a:bodyPr>
          <a:lstStyle/>
          <a:p>
            <a:pPr algn="just"/>
            <a:r>
              <a:rPr lang="en-US" sz="2400" dirty="0" smtClean="0">
                <a:latin typeface="Times New Roman" pitchFamily="18" charset="0"/>
                <a:cs typeface="Times New Roman" pitchFamily="18" charset="0"/>
              </a:rPr>
              <a:t>Do not draw hasty conclusions. </a:t>
            </a:r>
          </a:p>
          <a:p>
            <a:pPr algn="just"/>
            <a:r>
              <a:rPr lang="en-US" sz="2400" dirty="0" smtClean="0">
                <a:latin typeface="Times New Roman" pitchFamily="18" charset="0"/>
                <a:cs typeface="Times New Roman" pitchFamily="18" charset="0"/>
              </a:rPr>
              <a:t>Look into the individual references to determine the underlying causes/assumptions/mechanisms in each of them so as to synthesize the available information in a much more meaningful way. </a:t>
            </a:r>
          </a:p>
          <a:p>
            <a:pPr algn="just"/>
            <a:r>
              <a:rPr lang="en-US" sz="2400" dirty="0" smtClean="0">
                <a:latin typeface="Times New Roman" pitchFamily="18" charset="0"/>
                <a:cs typeface="Times New Roman" pitchFamily="18" charset="0"/>
              </a:rPr>
              <a:t>Summarize what is already known from the state of the art.</a:t>
            </a:r>
          </a:p>
          <a:p>
            <a:pPr algn="just"/>
            <a:r>
              <a:rPr lang="en-US" sz="2400" dirty="0" smtClean="0">
                <a:latin typeface="Times New Roman" pitchFamily="18" charset="0"/>
                <a:cs typeface="Times New Roman" pitchFamily="18" charset="0"/>
              </a:rPr>
              <a:t>Detail the key concepts and the main factors or parameters and the underlying relationships.</a:t>
            </a:r>
          </a:p>
          <a:p>
            <a:pPr algn="just"/>
            <a:r>
              <a:rPr lang="en-US" sz="2400" dirty="0" smtClean="0">
                <a:latin typeface="Times New Roman" pitchFamily="18" charset="0"/>
                <a:cs typeface="Times New Roman" pitchFamily="18" charset="0"/>
              </a:rPr>
              <a:t>Describe any complementary existing approaches.</a:t>
            </a:r>
          </a:p>
          <a:p>
            <a:pPr algn="just"/>
            <a:r>
              <a:rPr lang="en-US" sz="2400" dirty="0" smtClean="0">
                <a:latin typeface="Times New Roman" pitchFamily="18" charset="0"/>
                <a:cs typeface="Times New Roman" pitchFamily="18" charset="0"/>
              </a:rPr>
              <a:t>Enumerate the inconsistencies or shortcomings in the published work.</a:t>
            </a:r>
          </a:p>
          <a:p>
            <a:pPr algn="just"/>
            <a:r>
              <a:rPr lang="en-US" sz="2400" dirty="0" smtClean="0">
                <a:latin typeface="Times New Roman" pitchFamily="18" charset="0"/>
                <a:cs typeface="Times New Roman" pitchFamily="18" charset="0"/>
              </a:rPr>
              <a:t>Identify the reported results that are inconclusive or contradictory.</a:t>
            </a:r>
          </a:p>
          <a:p>
            <a:pPr algn="just"/>
            <a:r>
              <a:rPr lang="en-US" sz="2400" dirty="0" smtClean="0">
                <a:latin typeface="Times New Roman" pitchFamily="18" charset="0"/>
                <a:cs typeface="Times New Roman" pitchFamily="18" charset="0"/>
              </a:rPr>
              <a:t>Provide a compulsive reason to do further work in the field.</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400" b="1" dirty="0" smtClean="0">
                <a:latin typeface="Times New Roman" pitchFamily="18" charset="0"/>
                <a:cs typeface="Times New Roman" pitchFamily="18" charset="0"/>
              </a:rPr>
              <a:t>Analysis and Synthesis of Prior Art Bibliographic Databases</a:t>
            </a:r>
            <a:endParaRPr lang="en-IN" sz="2400" b="1" dirty="0"/>
          </a:p>
        </p:txBody>
      </p:sp>
      <p:sp>
        <p:nvSpPr>
          <p:cNvPr id="3" name="Content Placeholder 2"/>
          <p:cNvSpPr>
            <a:spLocks noGrp="1"/>
          </p:cNvSpPr>
          <p:nvPr>
            <p:ph idx="1"/>
          </p:nvPr>
        </p:nvSpPr>
        <p:spPr>
          <a:xfrm>
            <a:off x="457200" y="990600"/>
            <a:ext cx="8229600" cy="5135563"/>
          </a:xfrm>
        </p:spPr>
        <p:txBody>
          <a:bodyPr>
            <a:noAutofit/>
          </a:bodyPr>
          <a:lstStyle/>
          <a:p>
            <a:pPr algn="just"/>
            <a:r>
              <a:rPr lang="en-US" sz="2400" dirty="0" smtClean="0">
                <a:latin typeface="Times New Roman" pitchFamily="18" charset="0"/>
                <a:cs typeface="Times New Roman" pitchFamily="18" charset="0"/>
              </a:rPr>
              <a:t>After collecting the sources, the researcher breaks down each article and identify the useful content in it, and then synthesize the collection of articles.</a:t>
            </a:r>
          </a:p>
          <a:p>
            <a:pPr algn="just"/>
            <a:r>
              <a:rPr lang="en-US" sz="2400" dirty="0" smtClean="0">
                <a:latin typeface="Times New Roman" pitchFamily="18" charset="0"/>
                <a:cs typeface="Times New Roman" pitchFamily="18" charset="0"/>
              </a:rPr>
              <a:t>A researcher should analyze the relevant information ascertained in the grid by undertaking the following steps:</a:t>
            </a:r>
          </a:p>
          <a:p>
            <a:pPr lvl="2" algn="just"/>
            <a:r>
              <a:rPr lang="en-US" dirty="0" smtClean="0">
                <a:latin typeface="Times New Roman" pitchFamily="18" charset="0"/>
                <a:cs typeface="Times New Roman" pitchFamily="18" charset="0"/>
              </a:rPr>
              <a:t>Understanding the hypothesis.</a:t>
            </a:r>
            <a:endParaRPr lang="en-IN" dirty="0" smtClean="0">
              <a:latin typeface="Times New Roman" pitchFamily="18" charset="0"/>
              <a:cs typeface="Times New Roman" pitchFamily="18" charset="0"/>
            </a:endParaRPr>
          </a:p>
          <a:p>
            <a:pPr lvl="2" algn="just"/>
            <a:r>
              <a:rPr lang="en-US" dirty="0" smtClean="0">
                <a:latin typeface="Times New Roman" pitchFamily="18" charset="0"/>
                <a:cs typeface="Times New Roman" pitchFamily="18" charset="0"/>
              </a:rPr>
              <a:t>Understanding the models and the experimental conditions used.</a:t>
            </a:r>
            <a:endParaRPr lang="en-IN" dirty="0" smtClean="0">
              <a:latin typeface="Times New Roman" pitchFamily="18" charset="0"/>
              <a:cs typeface="Times New Roman" pitchFamily="18" charset="0"/>
            </a:endParaRPr>
          </a:p>
          <a:p>
            <a:pPr lvl="2" algn="just"/>
            <a:r>
              <a:rPr lang="en-US" dirty="0" smtClean="0">
                <a:latin typeface="Times New Roman" pitchFamily="18" charset="0"/>
                <a:cs typeface="Times New Roman" pitchFamily="18" charset="0"/>
              </a:rPr>
              <a:t>Making connections.</a:t>
            </a:r>
            <a:endParaRPr lang="en-IN" dirty="0" smtClean="0">
              <a:latin typeface="Times New Roman" pitchFamily="18" charset="0"/>
              <a:cs typeface="Times New Roman" pitchFamily="18" charset="0"/>
            </a:endParaRPr>
          </a:p>
          <a:p>
            <a:pPr lvl="2" algn="just"/>
            <a:r>
              <a:rPr lang="en-US" dirty="0" smtClean="0">
                <a:latin typeface="Times New Roman" pitchFamily="18" charset="0"/>
                <a:cs typeface="Times New Roman" pitchFamily="18" charset="0"/>
              </a:rPr>
              <a:t>Comparing and contrasting the various information, and</a:t>
            </a:r>
            <a:endParaRPr lang="en-IN" dirty="0" smtClean="0">
              <a:latin typeface="Times New Roman" pitchFamily="18" charset="0"/>
              <a:cs typeface="Times New Roman" pitchFamily="18" charset="0"/>
            </a:endParaRPr>
          </a:p>
          <a:p>
            <a:pPr lvl="2" algn="just"/>
            <a:r>
              <a:rPr lang="en-US" dirty="0" smtClean="0">
                <a:latin typeface="Times New Roman" pitchFamily="18" charset="0"/>
                <a:cs typeface="Times New Roman" pitchFamily="18" charset="0"/>
              </a:rPr>
              <a:t>Finding out the strong points and the loopholes.</a:t>
            </a:r>
          </a:p>
          <a:p>
            <a:pPr algn="just"/>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Autofit/>
          </a:bodyPr>
          <a:lstStyle/>
          <a:p>
            <a:pPr algn="just"/>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 literature survey grid of </a:t>
            </a:r>
            <a:r>
              <a:rPr lang="en-US" sz="2400" i="1" dirty="0" smtClean="0">
                <a:latin typeface="Times New Roman" pitchFamily="18" charset="0"/>
                <a:cs typeface="Times New Roman" pitchFamily="18" charset="0"/>
              </a:rPr>
              <a:t>N </a:t>
            </a:r>
            <a:r>
              <a:rPr lang="en-US" sz="2400" dirty="0" smtClean="0">
                <a:latin typeface="Times New Roman" pitchFamily="18" charset="0"/>
                <a:cs typeface="Times New Roman" pitchFamily="18" charset="0"/>
              </a:rPr>
              <a:t>topics and </a:t>
            </a:r>
            <a:r>
              <a:rPr lang="en-US" sz="2400" i="1"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rPr>
              <a:t>sources is shown below to help crystallize the information in different categories.</a:t>
            </a:r>
            <a:br>
              <a:rPr lang="en-US" sz="2400" dirty="0" smtClean="0">
                <a:latin typeface="Times New Roman" pitchFamily="18" charset="0"/>
                <a:cs typeface="Times New Roman" pitchFamily="18" charset="0"/>
              </a:rPr>
            </a:br>
            <a:endParaRPr lang="en-IN" sz="2400"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838200" y="1676400"/>
            <a:ext cx="76200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sz="3300" b="1" dirty="0" smtClean="0">
                <a:latin typeface="Times New Roman" pitchFamily="18" charset="0"/>
                <a:cs typeface="Times New Roman" pitchFamily="18" charset="0"/>
              </a:rPr>
              <a:t>Criteria that help researcher in evaluation of the information under study:</a:t>
            </a:r>
            <a:r>
              <a:rPr lang="en-IN" sz="3300" b="1" dirty="0" smtClean="0">
                <a:latin typeface="Times New Roman" pitchFamily="18" charset="0"/>
                <a:cs typeface="Times New Roman" pitchFamily="18" charset="0"/>
              </a:rPr>
              <a:t/>
            </a:r>
            <a:br>
              <a:rPr lang="en-IN" sz="3300" b="1" dirty="0" smtClean="0">
                <a:latin typeface="Times New Roman" pitchFamily="18" charset="0"/>
                <a:cs typeface="Times New Roman" pitchFamily="18" charset="0"/>
              </a:rPr>
            </a:br>
            <a:endParaRPr lang="en-IN" sz="33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7638"/>
            <a:ext cx="8229600" cy="5059362"/>
          </a:xfrm>
        </p:spPr>
        <p:txBody>
          <a:bodyPr>
            <a:normAutofit fontScale="92500"/>
          </a:bodyPr>
          <a:lstStyle/>
          <a:p>
            <a:pPr algn="just">
              <a:buNone/>
            </a:pPr>
            <a:r>
              <a:rPr lang="en-US" dirty="0" smtClean="0">
                <a:latin typeface="Times New Roman" panose="02020603050405020304" pitchFamily="18" charset="0"/>
                <a:cs typeface="Times New Roman" panose="02020603050405020304" pitchFamily="18" charset="0"/>
              </a:rPr>
              <a:t>• Authority: What are the author’s credentials and affiliation? Who publishes the information?</a:t>
            </a:r>
          </a:p>
          <a:p>
            <a:pPr algn="just">
              <a:buNone/>
            </a:pPr>
            <a:r>
              <a:rPr lang="en-US" dirty="0" smtClean="0">
                <a:latin typeface="Times New Roman" panose="02020603050405020304" pitchFamily="18" charset="0"/>
                <a:cs typeface="Times New Roman" panose="02020603050405020304" pitchFamily="18" charset="0"/>
              </a:rPr>
              <a:t> • Accuracy: Based on what one already knows about the topic or from reading other sources, does the information seem credible? Does the author cite other sources in a reference list or bibliography, to support the information presented</a:t>
            </a:r>
          </a:p>
          <a:p>
            <a:pPr algn="just">
              <a:buNone/>
            </a:pPr>
            <a:r>
              <a:rPr lang="en-US" dirty="0" smtClean="0">
                <a:latin typeface="Times New Roman" panose="02020603050405020304" pitchFamily="18" charset="0"/>
                <a:cs typeface="Times New Roman" panose="02020603050405020304" pitchFamily="18" charset="0"/>
              </a:rPr>
              <a:t>• Scope: Is the source at an appropriate comprehension or research level</a:t>
            </a:r>
          </a:p>
          <a:p>
            <a:pPr algn="just"/>
            <a:r>
              <a:rPr lang="en-US" dirty="0" smtClean="0">
                <a:latin typeface="Times New Roman" panose="02020603050405020304" pitchFamily="18" charset="0"/>
                <a:cs typeface="Times New Roman" panose="02020603050405020304" pitchFamily="18" charset="0"/>
              </a:rPr>
              <a:t> Other criteria: currency, objectivity, and purpose.</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lvl="1" algn="ctr" rtl="0">
              <a:spcBef>
                <a:spcPct val="0"/>
              </a:spcBef>
            </a:pP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Bibliographic</a:t>
            </a:r>
            <a:r>
              <a:rPr lang="en-US" sz="4000" b="1" dirty="0" smtClean="0"/>
              <a:t> </a:t>
            </a:r>
            <a:r>
              <a:rPr lang="en-US" sz="4000" b="1" dirty="0"/>
              <a:t>Databases</a:t>
            </a:r>
            <a:r>
              <a:rPr lang="en-IN" sz="4000" b="1" dirty="0"/>
              <a:t/>
            </a:r>
            <a:br>
              <a:rPr lang="en-IN" sz="4000" b="1" dirty="0"/>
            </a:br>
            <a:endParaRPr lang="en-IN" sz="4000" dirty="0"/>
          </a:p>
        </p:txBody>
      </p:sp>
      <p:sp>
        <p:nvSpPr>
          <p:cNvPr id="3" name="Content Placeholder 2"/>
          <p:cNvSpPr>
            <a:spLocks noGrp="1"/>
          </p:cNvSpPr>
          <p:nvPr>
            <p:ph idx="1"/>
          </p:nvPr>
        </p:nvSpPr>
        <p:spPr>
          <a:xfrm>
            <a:off x="457200" y="914400"/>
            <a:ext cx="8229600" cy="5211763"/>
          </a:xfrm>
        </p:spPr>
        <p:txBody>
          <a:bodyPr/>
          <a:lstStyle/>
          <a:p>
            <a:pPr algn="just"/>
            <a:r>
              <a:rPr lang="en-US" dirty="0" smtClean="0">
                <a:latin typeface="Times New Roman" panose="02020603050405020304" pitchFamily="18" charset="0"/>
                <a:cs typeface="Times New Roman" panose="02020603050405020304" pitchFamily="18" charset="0"/>
              </a:rPr>
              <a:t>Refer to “abstracting and indexing services” useful for collecting citation-related information and possibly abstracts of research articles from scholarly literature and making them available through search.</a:t>
            </a:r>
          </a:p>
          <a:p>
            <a:pPr algn="just"/>
            <a:r>
              <a:rPr lang="en-US" dirty="0" smtClean="0">
                <a:latin typeface="Times New Roman" panose="02020603050405020304" pitchFamily="18" charset="0"/>
                <a:cs typeface="Times New Roman" panose="02020603050405020304" pitchFamily="18" charset="0"/>
              </a:rPr>
              <a:t>Popular bibliographic databases:</a:t>
            </a:r>
          </a:p>
          <a:p>
            <a:pPr marL="342900" lvl="2" indent="-342900" algn="just"/>
            <a:r>
              <a:rPr lang="en-US" sz="3200" b="1" i="1" dirty="0" smtClean="0">
                <a:latin typeface="Times New Roman" panose="02020603050405020304" pitchFamily="18" charset="0"/>
                <a:cs typeface="Times New Roman" panose="02020603050405020304" pitchFamily="18" charset="0"/>
              </a:rPr>
              <a:t>Web of Science</a:t>
            </a:r>
          </a:p>
          <a:p>
            <a:pPr marL="342900" lvl="2" indent="-342900" algn="just"/>
            <a:r>
              <a:rPr lang="en-US" sz="3200" b="1" i="1" dirty="0" smtClean="0">
                <a:latin typeface="Times New Roman" panose="02020603050405020304" pitchFamily="18" charset="0"/>
                <a:cs typeface="Times New Roman" panose="02020603050405020304" pitchFamily="18" charset="0"/>
              </a:rPr>
              <a:t>Google and Google Scholar</a:t>
            </a:r>
            <a:endParaRPr lang="en-IN" sz="3200" b="1" i="1" dirty="0" smtClean="0">
              <a:latin typeface="Times New Roman" panose="02020603050405020304" pitchFamily="18" charset="0"/>
              <a:cs typeface="Times New Roman" panose="02020603050405020304" pitchFamily="18" charset="0"/>
            </a:endParaRPr>
          </a:p>
          <a:p>
            <a:pPr marL="342900" lvl="2" indent="-342900" algn="just"/>
            <a:endParaRPr lang="en-IN" b="1" i="1" dirty="0" smtClean="0"/>
          </a:p>
          <a:p>
            <a:pPr algn="just"/>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3504</Words>
  <Application>Microsoft Office PowerPoint</Application>
  <PresentationFormat>On-screen Show (4:3)</PresentationFormat>
  <Paragraphs>235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UNIT-2</vt:lpstr>
      <vt:lpstr>Literature Review</vt:lpstr>
      <vt:lpstr>PURPOSE</vt:lpstr>
      <vt:lpstr>New and Existing Knowledge</vt:lpstr>
      <vt:lpstr>Good literature survey</vt:lpstr>
      <vt:lpstr>Analysis and Synthesis of Prior Art Bibliographic Databases</vt:lpstr>
      <vt:lpstr> A literature survey grid of N topics and M sources is shown below to help crystallize the information in different categories. </vt:lpstr>
      <vt:lpstr> Criteria that help researcher in evaluation of the information under study: </vt:lpstr>
      <vt:lpstr> Bibliographic Databases </vt:lpstr>
      <vt:lpstr>Google and Google Scholar</vt:lpstr>
      <vt:lpstr>PowerPoint Presentation</vt:lpstr>
      <vt:lpstr>Effective Search: The Way Forward</vt:lpstr>
      <vt:lpstr> Technical Reading </vt:lpstr>
      <vt:lpstr>Conceptualizing Research</vt:lpstr>
      <vt:lpstr>Critical and Creative Reading </vt:lpstr>
      <vt:lpstr>Taking Notes While Reading </vt:lpstr>
      <vt:lpstr> Reading Mathematics and Algorithms </vt:lpstr>
      <vt:lpstr>Attributions and Citations: Giving Credit Wherever Due</vt:lpstr>
      <vt:lpstr>PowerPoint Presentation</vt:lpstr>
      <vt:lpstr> Impact of Title and Keywords on Citations </vt:lpstr>
      <vt:lpstr>Research findings about citations</vt:lpstr>
      <vt:lpstr>Knowledge Flow Through Citation </vt:lpstr>
      <vt:lpstr>Citing Datasets</vt:lpstr>
      <vt:lpstr>Styles for Citations</vt:lpstr>
      <vt:lpstr>Acknowledgments and Attributions</vt:lpstr>
      <vt:lpstr>What Should Be Acknowledged?</vt:lpstr>
      <vt:lpstr>Acknowledgments in Books &amp; Dissertations</vt:lpstr>
      <vt:lpstr>Dedication or Acknowledgments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aitml</dc:creator>
  <cp:lastModifiedBy>DR.AIT</cp:lastModifiedBy>
  <cp:revision>31</cp:revision>
  <dcterms:created xsi:type="dcterms:W3CDTF">2006-08-16T00:00:00Z</dcterms:created>
  <dcterms:modified xsi:type="dcterms:W3CDTF">2023-12-06T06:05:59Z</dcterms:modified>
</cp:coreProperties>
</file>