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7" r:id="rId9"/>
    <p:sldId id="263"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8" r:id="rId30"/>
    <p:sldId id="287"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1"/>
            <a:ext cx="7772400" cy="838199"/>
          </a:xfrm>
        </p:spPr>
        <p:txBody>
          <a:bodyPr>
            <a:normAutofit/>
          </a:bodyPr>
          <a:lstStyle/>
          <a:p>
            <a:r>
              <a:rPr lang="en-IN" sz="3600" b="1" dirty="0">
                <a:latin typeface="Times New Roman" pitchFamily="18" charset="0"/>
                <a:cs typeface="Times New Roman" pitchFamily="18" charset="0"/>
              </a:rPr>
              <a:t>UNIT-2</a:t>
            </a:r>
          </a:p>
        </p:txBody>
      </p:sp>
      <p:sp>
        <p:nvSpPr>
          <p:cNvPr id="3" name="Subtitle 2"/>
          <p:cNvSpPr>
            <a:spLocks noGrp="1"/>
          </p:cNvSpPr>
          <p:nvPr>
            <p:ph type="subTitle" idx="1"/>
          </p:nvPr>
        </p:nvSpPr>
        <p:spPr>
          <a:xfrm>
            <a:off x="914400" y="1600200"/>
            <a:ext cx="7391400" cy="4800600"/>
          </a:xfrm>
        </p:spPr>
        <p:txBody>
          <a:bodyPr>
            <a:normAutofit fontScale="55000" lnSpcReduction="20000"/>
          </a:bodyPr>
          <a:lstStyle/>
          <a:p>
            <a:pPr algn="just"/>
            <a:r>
              <a:rPr lang="en-US" b="1" dirty="0">
                <a:solidFill>
                  <a:schemeClr val="tx1"/>
                </a:solidFill>
                <a:latin typeface="Times New Roman" pitchFamily="18" charset="0"/>
                <a:cs typeface="Times New Roman" pitchFamily="18" charset="0"/>
              </a:rPr>
              <a:t>Literature Review and Technical Reading: </a:t>
            </a:r>
            <a:r>
              <a:rPr lang="en-US" dirty="0">
                <a:solidFill>
                  <a:schemeClr val="tx1"/>
                </a:solidFill>
                <a:latin typeface="Times New Roman" pitchFamily="18" charset="0"/>
                <a:cs typeface="Times New Roman" pitchFamily="18" charset="0"/>
              </a:rPr>
              <a:t>New and Existing Knowledge, Analysis and Synthesis of Prior Art Bibliographic Databases, Web of Science, Google and Google Scholar, Effective Search: The Way Forward Introduction to Technical Reading Conceptualizing Research, Critical and Creative Reading, Taking Notes While Reading, Reading Mathematics and Algorithms, Reading a Datasheet.</a:t>
            </a:r>
            <a:endParaRPr lang="en-IN" dirty="0">
              <a:solidFill>
                <a:schemeClr val="tx1"/>
              </a:solidFill>
              <a:latin typeface="Times New Roman" pitchFamily="18" charset="0"/>
              <a:cs typeface="Times New Roman" pitchFamily="18" charset="0"/>
            </a:endParaRPr>
          </a:p>
          <a:p>
            <a:pPr algn="just"/>
            <a:r>
              <a:rPr lang="en-US" b="1" dirty="0">
                <a:solidFill>
                  <a:schemeClr val="tx1"/>
                </a:solidFill>
                <a:latin typeface="Times New Roman" pitchFamily="18" charset="0"/>
                <a:cs typeface="Times New Roman" pitchFamily="18" charset="0"/>
              </a:rPr>
              <a:t>Attributions and Citations: </a:t>
            </a:r>
            <a:r>
              <a:rPr lang="en-US" dirty="0">
                <a:solidFill>
                  <a:schemeClr val="tx1"/>
                </a:solidFill>
                <a:latin typeface="Times New Roman" pitchFamily="18" charset="0"/>
                <a:cs typeface="Times New Roman" pitchFamily="18" charset="0"/>
              </a:rPr>
              <a:t>Giving Credit Wherever Due, Citations: Functions and Attributes, Impact of Title and Keywords on Citations, Knowledge Flow through Citation, Citing Datasets, Styles</a:t>
            </a:r>
            <a:endParaRPr lang="en-IN" dirty="0">
              <a:solidFill>
                <a:schemeClr val="tx1"/>
              </a:solidFill>
              <a:latin typeface="Times New Roman" pitchFamily="18" charset="0"/>
              <a:cs typeface="Times New Roman" pitchFamily="18" charset="0"/>
            </a:endParaRPr>
          </a:p>
          <a:p>
            <a:pPr algn="just"/>
            <a:r>
              <a:rPr lang="en-US" dirty="0">
                <a:solidFill>
                  <a:schemeClr val="tx1"/>
                </a:solidFill>
                <a:latin typeface="Times New Roman" pitchFamily="18" charset="0"/>
                <a:cs typeface="Times New Roman" pitchFamily="18" charset="0"/>
              </a:rPr>
              <a:t>for Citations, Acknowledgments and Attributions, What Should Be Acknowledged, Acknowledgments in, Books Dissertations, Dedication or Acknowledgments.</a:t>
            </a:r>
          </a:p>
          <a:p>
            <a:pPr algn="just"/>
            <a:endParaRPr lang="en-US" dirty="0">
              <a:solidFill>
                <a:schemeClr val="tx1"/>
              </a:solidFill>
              <a:latin typeface="Times New Roman" pitchFamily="18" charset="0"/>
              <a:cs typeface="Times New Roman" pitchFamily="18" charset="0"/>
            </a:endParaRPr>
          </a:p>
          <a:p>
            <a:pPr algn="just"/>
            <a:endParaRPr lang="en-US" b="1" dirty="0">
              <a:solidFill>
                <a:schemeClr val="tx1"/>
              </a:solidFill>
              <a:latin typeface="Times New Roman" pitchFamily="18" charset="0"/>
              <a:cs typeface="Times New Roman" pitchFamily="18" charset="0"/>
            </a:endParaRPr>
          </a:p>
          <a:p>
            <a:pPr algn="just"/>
            <a:r>
              <a:rPr lang="en-US" sz="2100" b="1" dirty="0">
                <a:solidFill>
                  <a:schemeClr val="tx1"/>
                </a:solidFill>
                <a:latin typeface="Times New Roman" pitchFamily="18" charset="0"/>
                <a:cs typeface="Times New Roman" pitchFamily="18" charset="0"/>
              </a:rPr>
              <a:t>Book Referred: </a:t>
            </a:r>
          </a:p>
          <a:p>
            <a:pPr algn="just"/>
            <a:r>
              <a:rPr lang="en-US" sz="2100" dirty="0">
                <a:solidFill>
                  <a:schemeClr val="tx1"/>
                </a:solidFill>
                <a:latin typeface="Times New Roman" pitchFamily="18" charset="0"/>
                <a:cs typeface="Times New Roman" pitchFamily="18" charset="0"/>
              </a:rPr>
              <a:t>Engineering Research Methodology by </a:t>
            </a:r>
            <a:r>
              <a:rPr lang="en-US" sz="2100" dirty="0" err="1">
                <a:solidFill>
                  <a:schemeClr val="tx1"/>
                </a:solidFill>
                <a:latin typeface="Times New Roman" pitchFamily="18" charset="0"/>
                <a:cs typeface="Times New Roman" pitchFamily="18" charset="0"/>
              </a:rPr>
              <a:t>Dipankar</a:t>
            </a:r>
            <a:r>
              <a:rPr lang="en-US" sz="2100" dirty="0">
                <a:solidFill>
                  <a:schemeClr val="tx1"/>
                </a:solidFill>
                <a:latin typeface="Times New Roman" pitchFamily="18" charset="0"/>
                <a:cs typeface="Times New Roman" pitchFamily="18" charset="0"/>
              </a:rPr>
              <a:t> Deb, </a:t>
            </a:r>
            <a:r>
              <a:rPr lang="en-US" sz="2100" dirty="0" err="1">
                <a:solidFill>
                  <a:schemeClr val="tx1"/>
                </a:solidFill>
                <a:latin typeface="Times New Roman" pitchFamily="18" charset="0"/>
                <a:cs typeface="Times New Roman" pitchFamily="18" charset="0"/>
              </a:rPr>
              <a:t>Rajeeb</a:t>
            </a:r>
            <a:r>
              <a:rPr lang="en-US" sz="2100" dirty="0">
                <a:solidFill>
                  <a:schemeClr val="tx1"/>
                </a:solidFill>
                <a:latin typeface="Times New Roman" pitchFamily="18" charset="0"/>
                <a:cs typeface="Times New Roman" pitchFamily="18" charset="0"/>
              </a:rPr>
              <a:t> </a:t>
            </a:r>
            <a:r>
              <a:rPr lang="en-US" sz="2100" dirty="0" err="1">
                <a:solidFill>
                  <a:schemeClr val="tx1"/>
                </a:solidFill>
                <a:latin typeface="Times New Roman" pitchFamily="18" charset="0"/>
                <a:cs typeface="Times New Roman" pitchFamily="18" charset="0"/>
              </a:rPr>
              <a:t>Dey</a:t>
            </a:r>
            <a:r>
              <a:rPr lang="en-US" sz="2100" dirty="0">
                <a:solidFill>
                  <a:schemeClr val="tx1"/>
                </a:solidFill>
                <a:latin typeface="Times New Roman" pitchFamily="18" charset="0"/>
                <a:cs typeface="Times New Roman" pitchFamily="18" charset="0"/>
              </a:rPr>
              <a:t>, Valentina E. </a:t>
            </a:r>
            <a:r>
              <a:rPr lang="en-US" sz="2100" dirty="0" err="1">
                <a:solidFill>
                  <a:schemeClr val="tx1"/>
                </a:solidFill>
                <a:latin typeface="Times New Roman" pitchFamily="18" charset="0"/>
                <a:cs typeface="Times New Roman" pitchFamily="18" charset="0"/>
              </a:rPr>
              <a:t>Balas</a:t>
            </a:r>
            <a:r>
              <a:rPr lang="en-US" sz="2100" dirty="0">
                <a:solidFill>
                  <a:schemeClr val="tx1"/>
                </a:solidFill>
                <a:latin typeface="Times New Roman" pitchFamily="18" charset="0"/>
                <a:cs typeface="Times New Roman" pitchFamily="18" charset="0"/>
              </a:rPr>
              <a:t> </a:t>
            </a:r>
          </a:p>
          <a:p>
            <a:pPr algn="just"/>
            <a:endParaRPr lang="en-US" sz="2100" dirty="0">
              <a:solidFill>
                <a:schemeClr val="tx1"/>
              </a:solidFill>
              <a:latin typeface="Times New Roman" pitchFamily="18" charset="0"/>
              <a:cs typeface="Times New Roman" pitchFamily="18" charset="0"/>
            </a:endParaRPr>
          </a:p>
          <a:p>
            <a:pPr lvl="0" algn="just"/>
            <a:r>
              <a:rPr lang="en-US" sz="2100" b="1" dirty="0">
                <a:solidFill>
                  <a:schemeClr val="tx1"/>
                </a:solidFill>
                <a:latin typeface="Times New Roman" pitchFamily="18" charset="0"/>
                <a:cs typeface="Times New Roman" pitchFamily="18" charset="0"/>
              </a:rPr>
              <a:t>Prepared By:</a:t>
            </a:r>
          </a:p>
          <a:p>
            <a:pPr lvl="0" algn="just"/>
            <a:r>
              <a:rPr lang="en-US" sz="2100" dirty="0">
                <a:solidFill>
                  <a:schemeClr val="tx1"/>
                </a:solidFill>
                <a:latin typeface="Times New Roman" pitchFamily="18" charset="0"/>
                <a:cs typeface="Times New Roman" pitchFamily="18" charset="0"/>
              </a:rPr>
              <a:t>Ms. Vidya. R, Asst. Prof. Dept. of MBA, </a:t>
            </a:r>
            <a:r>
              <a:rPr lang="en-US" sz="2100" dirty="0" err="1">
                <a:solidFill>
                  <a:schemeClr val="tx1"/>
                </a:solidFill>
                <a:latin typeface="Times New Roman" pitchFamily="18" charset="0"/>
                <a:cs typeface="Times New Roman" pitchFamily="18" charset="0"/>
              </a:rPr>
              <a:t>Dr.AIT</a:t>
            </a:r>
            <a:endParaRPr lang="en-US" sz="2100" dirty="0">
              <a:solidFill>
                <a:schemeClr val="tx1"/>
              </a:solidFill>
              <a:latin typeface="Times New Roman" pitchFamily="18" charset="0"/>
              <a:cs typeface="Times New Roman" pitchFamily="18" charset="0"/>
            </a:endParaRPr>
          </a:p>
          <a:p>
            <a:pPr lvl="0" algn="just"/>
            <a:endParaRPr lang="en-IN" sz="2100" dirty="0">
              <a:solidFill>
                <a:schemeClr val="tx1"/>
              </a:solidFill>
              <a:latin typeface="Times New Roman" pitchFamily="18" charset="0"/>
              <a:cs typeface="Times New Roman" pitchFamily="18" charset="0"/>
            </a:endParaRPr>
          </a:p>
          <a:p>
            <a:pPr algn="just"/>
            <a:endParaRPr lang="en-IN"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58840"/>
            <a:ext cx="7886700" cy="586550"/>
          </a:xfrm>
        </p:spPr>
        <p:txBody>
          <a:bodyPr>
            <a:normAutofit fontScale="90000"/>
          </a:bodyPr>
          <a:lstStyle/>
          <a:p>
            <a:r>
              <a:rPr lang="en-IN" b="1" dirty="0">
                <a:latin typeface="Times New Roman" panose="02020603050405020304" pitchFamily="18" charset="0"/>
                <a:cs typeface="Times New Roman" panose="02020603050405020304" pitchFamily="18" charset="0"/>
              </a:rPr>
              <a:t>Google and Google Scholar</a:t>
            </a:r>
          </a:p>
        </p:txBody>
      </p:sp>
      <p:sp>
        <p:nvSpPr>
          <p:cNvPr id="3" name="Content Placeholder 2"/>
          <p:cNvSpPr>
            <a:spLocks noGrp="1"/>
          </p:cNvSpPr>
          <p:nvPr>
            <p:ph idx="1"/>
          </p:nvPr>
        </p:nvSpPr>
        <p:spPr>
          <a:xfrm>
            <a:off x="628650" y="638356"/>
            <a:ext cx="7886700" cy="6012611"/>
          </a:xfrm>
        </p:spPr>
        <p:txBody>
          <a:bodyPr>
            <a:normAutofit fontScale="55000" lnSpcReduction="20000"/>
          </a:bodyPr>
          <a:lstStyle/>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Google Search </a:t>
            </a:r>
            <a:r>
              <a:rPr lang="en-US" dirty="0">
                <a:latin typeface="Times New Roman" panose="02020603050405020304" pitchFamily="18" charset="0"/>
                <a:cs typeface="Times New Roman" panose="02020603050405020304" pitchFamily="18" charset="0"/>
              </a:rPr>
              <a:t>is a search engine provided and operated by Google. Handling more than 3.5 billion searches per day, it has a 92% share of the global search engine market. It is the most-visited website in the world.</a:t>
            </a:r>
          </a:p>
          <a:p>
            <a:pPr algn="just"/>
            <a:r>
              <a:rPr lang="en-US" dirty="0">
                <a:latin typeface="Times New Roman" panose="02020603050405020304" pitchFamily="18" charset="0"/>
                <a:cs typeface="Times New Roman" panose="02020603050405020304" pitchFamily="18" charset="0"/>
              </a:rPr>
              <a:t>It can be helpful in finding freely available information, such as reports from governments, organizations, companies, and so on.</a:t>
            </a:r>
          </a:p>
          <a:p>
            <a:pPr marL="0" indent="0" algn="just">
              <a:buNone/>
            </a:pPr>
            <a:r>
              <a:rPr lang="en-US" sz="3600" b="1" u="sng" dirty="0">
                <a:latin typeface="Times New Roman" panose="02020603050405020304" pitchFamily="18" charset="0"/>
                <a:cs typeface="Times New Roman" panose="02020603050405020304" pitchFamily="18" charset="0"/>
              </a:rPr>
              <a:t>Limitations:</a:t>
            </a:r>
            <a:endParaRPr lang="en-IN" sz="3600" b="1" u="sng"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“Black box” of information. It searches everything on the Internet, with no quality control</a:t>
            </a:r>
          </a:p>
          <a:p>
            <a:pPr algn="just"/>
            <a:r>
              <a:rPr lang="en-US" dirty="0">
                <a:latin typeface="Times New Roman" panose="02020603050405020304" pitchFamily="18" charset="0"/>
                <a:cs typeface="Times New Roman" panose="02020603050405020304" pitchFamily="18" charset="0"/>
              </a:rPr>
              <a:t>Limited search functionality and refinement options.</a:t>
            </a:r>
          </a:p>
          <a:p>
            <a:pPr marL="0" indent="0" algn="just">
              <a:buNone/>
            </a:pPr>
            <a:endParaRPr lang="en-IN" b="1" dirty="0">
              <a:latin typeface="Times New Roman" panose="02020603050405020304" pitchFamily="18" charset="0"/>
              <a:cs typeface="Times New Roman" panose="02020603050405020304" pitchFamily="18" charset="0"/>
            </a:endParaRPr>
          </a:p>
          <a:p>
            <a:pPr marL="0" indent="0" algn="just">
              <a:buNone/>
            </a:pPr>
            <a:r>
              <a:rPr lang="en-IN" b="1" dirty="0">
                <a:latin typeface="Times New Roman" panose="02020603050405020304" pitchFamily="18" charset="0"/>
                <a:cs typeface="Times New Roman" panose="02020603050405020304" pitchFamily="18" charset="0"/>
              </a:rPr>
              <a:t>Google Scholar:</a:t>
            </a:r>
          </a:p>
          <a:p>
            <a:pPr algn="just"/>
            <a:r>
              <a:rPr lang="en-US" dirty="0">
                <a:latin typeface="Times New Roman" panose="02020603050405020304" pitchFamily="18" charset="0"/>
                <a:cs typeface="Times New Roman" panose="02020603050405020304" pitchFamily="18" charset="0"/>
              </a:rPr>
              <a:t>Google Scholar is a freely accessible web search engine that indexes the full text or metadata of scholarly literature across an array of publishing formats and disciplines. </a:t>
            </a:r>
            <a:endParaRPr lang="en-IN"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Google searches the entire Web, Google Scholar limits its searches to only academic journal articles produced by commercial publishers or scholarly societies.</a:t>
            </a:r>
          </a:p>
          <a:p>
            <a:pPr algn="just"/>
            <a:r>
              <a:rPr lang="en-US" b="1" dirty="0">
                <a:latin typeface="Times New Roman" panose="02020603050405020304" pitchFamily="18" charset="0"/>
                <a:cs typeface="Times New Roman" panose="02020603050405020304" pitchFamily="18" charset="0"/>
              </a:rPr>
              <a:t>Limitations:</a:t>
            </a:r>
            <a:endParaRPr lang="en-IN"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Some of the results are not actually scholarly</a:t>
            </a:r>
          </a:p>
          <a:p>
            <a:pPr algn="just"/>
            <a:r>
              <a:rPr lang="en-US" dirty="0">
                <a:latin typeface="Times New Roman" panose="02020603050405020304" pitchFamily="18" charset="0"/>
                <a:cs typeface="Times New Roman" panose="02020603050405020304" pitchFamily="18" charset="0"/>
              </a:rPr>
              <a:t>Not comprehensive</a:t>
            </a:r>
          </a:p>
          <a:p>
            <a:pPr algn="just"/>
            <a:r>
              <a:rPr lang="en-US" dirty="0">
                <a:latin typeface="Times New Roman" panose="02020603050405020304" pitchFamily="18" charset="0"/>
                <a:cs typeface="Times New Roman" panose="02020603050405020304" pitchFamily="18" charset="0"/>
              </a:rPr>
              <a:t>Has limited search functionality and refinement options</a:t>
            </a:r>
          </a:p>
        </p:txBody>
      </p:sp>
    </p:spTree>
    <p:extLst>
      <p:ext uri="{BB962C8B-B14F-4D97-AF65-F5344CB8AC3E}">
        <p14:creationId xmlns:p14="http://schemas.microsoft.com/office/powerpoint/2010/main" val="2163632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533401"/>
            <a:ext cx="8362950" cy="5936412"/>
          </a:xfrm>
        </p:spPr>
        <p:txBody>
          <a:bodyPr>
            <a:normAutofit fontScale="85000" lnSpcReduction="20000"/>
          </a:bodyPr>
          <a:lstStyle/>
          <a:p>
            <a:pPr algn="just"/>
            <a:r>
              <a:rPr lang="en-US" dirty="0">
                <a:latin typeface="Times New Roman" panose="02020603050405020304" pitchFamily="18" charset="0"/>
                <a:cs typeface="Times New Roman" panose="02020603050405020304" pitchFamily="18" charset="0"/>
              </a:rPr>
              <a:t>There are search operators that can be used to help narrow down the results. </a:t>
            </a:r>
          </a:p>
          <a:p>
            <a:pPr marL="0" indent="0" algn="just">
              <a:buNone/>
            </a:pPr>
            <a:r>
              <a:rPr lang="en-US" b="1" dirty="0">
                <a:latin typeface="Times New Roman" panose="02020603050405020304" pitchFamily="18" charset="0"/>
                <a:cs typeface="Times New Roman" panose="02020603050405020304" pitchFamily="18" charset="0"/>
              </a:rPr>
              <a:t>Some basic ones that one can use:</a:t>
            </a:r>
          </a:p>
          <a:p>
            <a:pPr algn="just"/>
            <a:r>
              <a:rPr lang="en-US" dirty="0">
                <a:latin typeface="Times New Roman" panose="02020603050405020304" pitchFamily="18" charset="0"/>
                <a:cs typeface="Times New Roman" panose="02020603050405020304" pitchFamily="18" charset="0"/>
              </a:rPr>
              <a:t>OR—Broadens search by capturing synonyms or variant spellings of a concept. </a:t>
            </a:r>
          </a:p>
          <a:p>
            <a:pPr algn="just"/>
            <a:r>
              <a:rPr lang="en-US" dirty="0">
                <a:latin typeface="Times New Roman" panose="02020603050405020304" pitchFamily="18" charset="0"/>
                <a:cs typeface="Times New Roman" panose="02020603050405020304" pitchFamily="18" charset="0"/>
              </a:rPr>
              <a:t>Brackets/Parentheses ( )—Gather </a:t>
            </a:r>
            <a:r>
              <a:rPr lang="en-US" dirty="0" err="1">
                <a:latin typeface="Times New Roman" panose="02020603050405020304" pitchFamily="18" charset="0"/>
                <a:cs typeface="Times New Roman" panose="02020603050405020304" pitchFamily="18" charset="0"/>
              </a:rPr>
              <a:t>OR’d</a:t>
            </a:r>
            <a:r>
              <a:rPr lang="en-US" dirty="0">
                <a:latin typeface="Times New Roman" panose="02020603050405020304" pitchFamily="18" charset="0"/>
                <a:cs typeface="Times New Roman" panose="02020603050405020304" pitchFamily="18" charset="0"/>
              </a:rPr>
              <a:t> synonyms of a concept together, while combining them with another concept. </a:t>
            </a:r>
          </a:p>
          <a:p>
            <a:pPr algn="just"/>
            <a:r>
              <a:rPr lang="en-US" dirty="0">
                <a:latin typeface="Times New Roman" panose="02020603050405020304" pitchFamily="18" charset="0"/>
                <a:cs typeface="Times New Roman" panose="02020603050405020304" pitchFamily="18" charset="0"/>
              </a:rPr>
              <a:t>Quotation marks “ ”—Narrow the search by finding words together as a phrase, instead of separately. </a:t>
            </a:r>
          </a:p>
          <a:p>
            <a:pPr algn="just"/>
            <a:r>
              <a:rPr lang="en-US" dirty="0">
                <a:latin typeface="Times New Roman" panose="02020603050405020304" pitchFamily="18" charset="0"/>
                <a:cs typeface="Times New Roman" panose="02020603050405020304" pitchFamily="18" charset="0"/>
              </a:rPr>
              <a:t>Site—limits the search to results from a specific domain or website. </a:t>
            </a:r>
          </a:p>
          <a:p>
            <a:pPr algn="just"/>
            <a:r>
              <a:rPr lang="en-US" dirty="0" err="1">
                <a:latin typeface="Times New Roman" panose="02020603050405020304" pitchFamily="18" charset="0"/>
                <a:cs typeface="Times New Roman" panose="02020603050405020304" pitchFamily="18" charset="0"/>
              </a:rPr>
              <a:t>Filetype</a:t>
            </a:r>
            <a:r>
              <a:rPr lang="en-US" dirty="0">
                <a:latin typeface="Times New Roman" panose="02020603050405020304" pitchFamily="18" charset="0"/>
                <a:cs typeface="Times New Roman" panose="02020603050405020304" pitchFamily="18" charset="0"/>
              </a:rPr>
              <a:t>—limits the search to results with a specific file extension one could look for pdf’s, PowerPoint presentations, Excel spreadsheets, and so on.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7959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4891"/>
            <a:ext cx="7886700" cy="681487"/>
          </a:xfrm>
        </p:spPr>
        <p:txBody>
          <a:bodyPr>
            <a:normAutofit/>
          </a:bodyPr>
          <a:lstStyle/>
          <a:p>
            <a:pPr lvl="1" algn="ctr"/>
            <a:r>
              <a:rPr lang="en-US" sz="3200" b="1" dirty="0">
                <a:latin typeface="Times New Roman" panose="02020603050405020304" pitchFamily="18" charset="0"/>
                <a:cs typeface="Times New Roman" panose="02020603050405020304" pitchFamily="18" charset="0"/>
              </a:rPr>
              <a:t>Effective Search: The Way Forward</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762000"/>
            <a:ext cx="7886700" cy="5867400"/>
          </a:xfrm>
        </p:spPr>
        <p:txBody>
          <a:bodyPr>
            <a:noAutofit/>
          </a:bodyPr>
          <a:lstStyle/>
          <a:p>
            <a:pPr algn="just"/>
            <a:r>
              <a:rPr lang="en-US" sz="1500" dirty="0">
                <a:latin typeface="Times New Roman" panose="02020603050405020304" pitchFamily="18" charset="0"/>
                <a:cs typeface="Times New Roman" panose="02020603050405020304" pitchFamily="18" charset="0"/>
              </a:rPr>
              <a:t>A scholarly publication is one wherein the published outcome is authored by researchers in a specific field of skill. </a:t>
            </a:r>
          </a:p>
          <a:p>
            <a:pPr algn="just"/>
            <a:r>
              <a:rPr lang="en-US" sz="1500" dirty="0">
                <a:latin typeface="Times New Roman" panose="02020603050405020304" pitchFamily="18" charset="0"/>
                <a:cs typeface="Times New Roman" panose="02020603050405020304" pitchFamily="18" charset="0"/>
              </a:rPr>
              <a:t>Cites all source contents used and is generally peer reviewed for accuracy and validity before publication. </a:t>
            </a:r>
          </a:p>
          <a:p>
            <a:pPr algn="just"/>
            <a:r>
              <a:rPr lang="en-US" sz="1500" dirty="0">
                <a:latin typeface="Times New Roman" panose="02020603050405020304" pitchFamily="18" charset="0"/>
                <a:cs typeface="Times New Roman" panose="02020603050405020304" pitchFamily="18" charset="0"/>
              </a:rPr>
              <a:t>A researcher must consider what type of information is needed, and where it could be found. Not all information is available online. Some information is only available in print. </a:t>
            </a:r>
          </a:p>
          <a:p>
            <a:pPr algn="just"/>
            <a:r>
              <a:rPr lang="en-US" sz="1500" dirty="0">
                <a:latin typeface="Times New Roman" panose="02020603050405020304" pitchFamily="18" charset="0"/>
                <a:cs typeface="Times New Roman" panose="02020603050405020304" pitchFamily="18" charset="0"/>
              </a:rPr>
              <a:t>Searching is an iterative process:</a:t>
            </a:r>
            <a:endParaRPr lang="en-IN" sz="1500" dirty="0">
              <a:latin typeface="Times New Roman" panose="02020603050405020304" pitchFamily="18" charset="0"/>
              <a:cs typeface="Times New Roman" panose="02020603050405020304" pitchFamily="18" charset="0"/>
            </a:endParaRPr>
          </a:p>
          <a:p>
            <a:pPr marL="514350" lvl="0" indent="-514350" algn="just">
              <a:buFont typeface="+mj-lt"/>
              <a:buAutoNum type="arabicPeriod"/>
            </a:pPr>
            <a:r>
              <a:rPr lang="en-US" sz="1500" dirty="0">
                <a:latin typeface="Times New Roman" panose="02020603050405020304" pitchFamily="18" charset="0"/>
                <a:cs typeface="Times New Roman" panose="02020603050405020304" pitchFamily="18" charset="0"/>
              </a:rPr>
              <a:t>Experiment with different keywords and operators</a:t>
            </a:r>
            <a:endParaRPr lang="en-IN" sz="1500" dirty="0">
              <a:latin typeface="Times New Roman" panose="02020603050405020304" pitchFamily="18" charset="0"/>
              <a:cs typeface="Times New Roman" panose="02020603050405020304" pitchFamily="18" charset="0"/>
            </a:endParaRPr>
          </a:p>
          <a:p>
            <a:pPr marL="514350" lvl="0" indent="-514350" algn="just">
              <a:buFont typeface="+mj-lt"/>
              <a:buAutoNum type="arabicPeriod"/>
            </a:pPr>
            <a:r>
              <a:rPr lang="en-US" sz="1500" dirty="0">
                <a:latin typeface="Times New Roman" panose="02020603050405020304" pitchFamily="18" charset="0"/>
                <a:cs typeface="Times New Roman" panose="02020603050405020304" pitchFamily="18" charset="0"/>
              </a:rPr>
              <a:t>Evaluate and assess results, use filters</a:t>
            </a:r>
            <a:endParaRPr lang="en-IN" sz="1500" dirty="0">
              <a:latin typeface="Times New Roman" panose="02020603050405020304" pitchFamily="18" charset="0"/>
              <a:cs typeface="Times New Roman" panose="02020603050405020304" pitchFamily="18" charset="0"/>
            </a:endParaRPr>
          </a:p>
          <a:p>
            <a:pPr marL="514350" lvl="0" indent="-514350" algn="just">
              <a:buFont typeface="+mj-lt"/>
              <a:buAutoNum type="arabicPeriod"/>
            </a:pPr>
            <a:r>
              <a:rPr lang="en-US" sz="1500" dirty="0">
                <a:latin typeface="Times New Roman" panose="02020603050405020304" pitchFamily="18" charset="0"/>
                <a:cs typeface="Times New Roman" panose="02020603050405020304" pitchFamily="18" charset="0"/>
              </a:rPr>
              <a:t>Modify the search as needed and</a:t>
            </a:r>
            <a:endParaRPr lang="en-IN" sz="1500" dirty="0">
              <a:latin typeface="Times New Roman" panose="02020603050405020304" pitchFamily="18" charset="0"/>
              <a:cs typeface="Times New Roman" panose="02020603050405020304" pitchFamily="18" charset="0"/>
            </a:endParaRPr>
          </a:p>
          <a:p>
            <a:pPr marL="514350" lvl="0" indent="-514350" algn="just">
              <a:buFont typeface="+mj-lt"/>
              <a:buAutoNum type="arabicPeriod"/>
            </a:pPr>
            <a:r>
              <a:rPr lang="en-US" sz="1500" dirty="0">
                <a:latin typeface="Times New Roman" panose="02020603050405020304" pitchFamily="18" charset="0"/>
                <a:cs typeface="Times New Roman" panose="02020603050405020304" pitchFamily="18" charset="0"/>
              </a:rPr>
              <a:t>When relevant articles are found, look at their citations and references.</a:t>
            </a:r>
          </a:p>
          <a:p>
            <a:pPr algn="just"/>
            <a:r>
              <a:rPr lang="en-US" sz="1500" dirty="0">
                <a:latin typeface="Times New Roman" panose="02020603050405020304" pitchFamily="18" charset="0"/>
                <a:cs typeface="Times New Roman" panose="02020603050405020304" pitchFamily="18" charset="0"/>
              </a:rPr>
              <a:t>After the search is complete, the researcher needs to engage in critical and thorough reading, making observation of the salient points in those sources, and summarize the findings.</a:t>
            </a:r>
          </a:p>
          <a:p>
            <a:pPr algn="just"/>
            <a:r>
              <a:rPr lang="en-US" sz="1500" dirty="0">
                <a:latin typeface="Times New Roman" panose="02020603050405020304" pitchFamily="18" charset="0"/>
                <a:cs typeface="Times New Roman" panose="02020603050405020304" pitchFamily="18" charset="0"/>
              </a:rPr>
              <a:t>A detailed comparison and contrast of the findings is also required to be done.</a:t>
            </a:r>
          </a:p>
          <a:p>
            <a:pPr algn="just"/>
            <a:r>
              <a:rPr lang="en-US" sz="1500" dirty="0">
                <a:latin typeface="Times New Roman" panose="02020603050405020304" pitchFamily="18" charset="0"/>
                <a:cs typeface="Times New Roman" panose="02020603050405020304" pitchFamily="18" charset="0"/>
              </a:rPr>
              <a:t>The conclusion of the entire process of literature survey includes a summary of the relevant and important work done, and also the identification of the missing links and the challenges in the open problems in the area under study. </a:t>
            </a:r>
          </a:p>
          <a:p>
            <a:pPr algn="just"/>
            <a:r>
              <a:rPr lang="en-US" sz="1500" dirty="0">
                <a:latin typeface="Times New Roman" panose="02020603050405020304" pitchFamily="18" charset="0"/>
                <a:cs typeface="Times New Roman" panose="02020603050405020304" pitchFamily="18" charset="0"/>
              </a:rPr>
              <a:t>One must note that the literature survey is a continuous and cyclical process that may involve the researcher going back and forth till the end of the research project.</a:t>
            </a:r>
            <a:endParaRPr lang="en-IN" sz="1500" dirty="0">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rPr>
              <a:t>It is not as if literature survey ends and then research begins, for new literature keeps appearing, and as one’s understanding of the problem grows, one finds new connections and related/evolving problems which may need more search. </a:t>
            </a:r>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6211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6649"/>
            <a:ext cx="7886700" cy="293298"/>
          </a:xfrm>
        </p:spPr>
        <p:txBody>
          <a:bodyPr>
            <a:noAutofit/>
          </a:bodyPr>
          <a:lstStyle/>
          <a:p>
            <a:pPr lvl="1" algn="ctr" rtl="0">
              <a:lnSpc>
                <a:spcPct val="90000"/>
              </a:lnSpc>
              <a:spcBef>
                <a:spcPct val="0"/>
              </a:spcBef>
            </a:pP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Technical Reading</a:t>
            </a:r>
            <a:br>
              <a:rPr lang="en-IN" sz="2800" b="1"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655608"/>
            <a:ext cx="7886700" cy="5917720"/>
          </a:xfrm>
        </p:spPr>
        <p:txBody>
          <a:bodyPr>
            <a:normAutofit fontScale="55000" lnSpcReduction="20000"/>
          </a:bodyPr>
          <a:lstStyle/>
          <a:p>
            <a:r>
              <a:rPr lang="en-US" dirty="0">
                <a:latin typeface="Times New Roman" panose="02020603050405020304" pitchFamily="18" charset="0"/>
                <a:cs typeface="Times New Roman" panose="02020603050405020304" pitchFamily="18" charset="0"/>
              </a:rPr>
              <a:t>Active researchers should update oneself with research outcomes in their field of interest. </a:t>
            </a:r>
          </a:p>
          <a:p>
            <a:pPr algn="just"/>
            <a:r>
              <a:rPr lang="en-US" dirty="0">
                <a:latin typeface="Times New Roman" panose="02020603050405020304" pitchFamily="18" charset="0"/>
                <a:cs typeface="Times New Roman" panose="02020603050405020304" pitchFamily="18" charset="0"/>
              </a:rPr>
              <a:t>Finding the right work to read can be difficult. The literature where knowledge is archived is very fragmented and there are bits and pieces all over the place. </a:t>
            </a:r>
          </a:p>
          <a:p>
            <a:pPr algn="just"/>
            <a:r>
              <a:rPr lang="en-US" dirty="0">
                <a:latin typeface="Times New Roman" panose="02020603050405020304" pitchFamily="18" charset="0"/>
                <a:cs typeface="Times New Roman" panose="02020603050405020304" pitchFamily="18" charset="0"/>
              </a:rPr>
              <a:t>While reading an engineering research paper, the goal is to understand the technical contributions that the authors are making.</a:t>
            </a: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Logical approach for identifying articles and reading them suitably for effective research.</a:t>
            </a:r>
          </a:p>
          <a:p>
            <a:pPr algn="just"/>
            <a:r>
              <a:rPr lang="en-US" dirty="0">
                <a:latin typeface="Times New Roman" panose="02020603050405020304" pitchFamily="18" charset="0"/>
                <a:cs typeface="Times New Roman" panose="02020603050405020304" pitchFamily="18" charset="0"/>
              </a:rPr>
              <a:t>Read the title and keywords .</a:t>
            </a:r>
          </a:p>
          <a:p>
            <a:pPr algn="just"/>
            <a:r>
              <a:rPr lang="en-US" dirty="0">
                <a:latin typeface="Times New Roman" panose="02020603050405020304" pitchFamily="18" charset="0"/>
                <a:cs typeface="Times New Roman" panose="02020603050405020304" pitchFamily="18" charset="0"/>
              </a:rPr>
              <a:t>Read the abstract to get an overview of the paper in minimum time(if it does not seem sufficiently important to the field of study, one should stop reading further).</a:t>
            </a:r>
          </a:p>
          <a:p>
            <a:pPr algn="just"/>
            <a:r>
              <a:rPr lang="en-US" dirty="0">
                <a:latin typeface="Times New Roman" panose="02020603050405020304" pitchFamily="18" charset="0"/>
                <a:cs typeface="Times New Roman" panose="02020603050405020304" pitchFamily="18" charset="0"/>
              </a:rPr>
              <a:t>If the abstract is of interest, one should skip most of the paper and go to the conclusions to find if the paper is relevant to the intended purpose. (read the figures, tables, and the captions therein, as it provides a broad idea as to what was done in the paper).</a:t>
            </a:r>
          </a:p>
          <a:p>
            <a:pPr algn="just"/>
            <a:r>
              <a:rPr lang="en-US" dirty="0">
                <a:latin typeface="Times New Roman" panose="02020603050405020304" pitchFamily="18" charset="0"/>
                <a:cs typeface="Times New Roman" panose="02020603050405020304" pitchFamily="18" charset="0"/>
              </a:rPr>
              <a:t>Read the Results and Discussion sections which is the heart of the paper.</a:t>
            </a:r>
          </a:p>
          <a:p>
            <a:pPr algn="just"/>
            <a:r>
              <a:rPr lang="en-US" dirty="0">
                <a:latin typeface="Times New Roman" panose="02020603050405020304" pitchFamily="18" charset="0"/>
                <a:cs typeface="Times New Roman" panose="02020603050405020304" pitchFamily="18" charset="0"/>
              </a:rPr>
              <a:t>Further, read sections like the Experimental Setup/Modeling, etc., only if one is really interested and wishes to understand exactly what was done to better understand the meaning of the data and its interpretation.</a:t>
            </a: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One should consider not only the knowledge that is written down but also the reputation of the people who made that knowledge.</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9568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pPr lvl="1" algn="ctr"/>
            <a:r>
              <a:rPr lang="en-US" sz="2800" b="1" dirty="0"/>
              <a:t>Conceptualizing </a:t>
            </a:r>
            <a:r>
              <a:rPr lang="en-US" sz="2800" b="1" dirty="0">
                <a:latin typeface="Times New Roman" panose="02020603050405020304" pitchFamily="18" charset="0"/>
                <a:cs typeface="Times New Roman" panose="02020603050405020304" pitchFamily="18" charset="0"/>
              </a:rPr>
              <a:t>Research</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66800"/>
            <a:ext cx="8229600" cy="5334000"/>
          </a:xfrm>
        </p:spPr>
        <p:txBody>
          <a:bodyPr>
            <a:normAutofit fontScale="77500" lnSpcReduction="20000"/>
          </a:bodyPr>
          <a:lstStyle/>
          <a:p>
            <a:pPr algn="just"/>
            <a:r>
              <a:rPr lang="en-US" dirty="0"/>
              <a:t>Conceptualization is defining and specifying the key concepts in research to avoid misinterpretation. </a:t>
            </a:r>
          </a:p>
          <a:p>
            <a:pPr algn="just"/>
            <a:r>
              <a:rPr lang="en-US" dirty="0"/>
              <a:t>To come up with a good research objective, one must already be aware of what is in the literature(edge of knowledge else)</a:t>
            </a:r>
          </a:p>
          <a:p>
            <a:pPr algn="just"/>
            <a:r>
              <a:rPr lang="en-US" dirty="0"/>
              <a:t>If one is doing research at the Ph.D. level or higher then conceptualizing the research is the foremost task </a:t>
            </a:r>
          </a:p>
          <a:p>
            <a:pPr algn="just"/>
            <a:r>
              <a:rPr lang="en-US" dirty="0"/>
              <a:t>To become that expert, one needs to be continually reading the literature so as to bring together the three parts: (</a:t>
            </a:r>
            <a:r>
              <a:rPr lang="en-US" dirty="0" err="1"/>
              <a:t>i</a:t>
            </a:r>
            <a:r>
              <a:rPr lang="en-US" dirty="0"/>
              <a:t>) significant problem, (ii) the knowledge that will address it, and (iii) a possible way to make that new knowledge. </a:t>
            </a:r>
          </a:p>
          <a:p>
            <a:pPr algn="just"/>
            <a:r>
              <a:rPr lang="en-US" dirty="0"/>
              <a:t>If one is working on a research project that is of a smaller scope say a master’s thesis, then conceptualizing the research is difficult. In this case, the researcher may take the help of the supervisor who may already be an expert </a:t>
            </a:r>
            <a:endParaRPr lang="en-IN" dirty="0"/>
          </a:p>
        </p:txBody>
      </p:sp>
    </p:spTree>
    <p:extLst>
      <p:ext uri="{BB962C8B-B14F-4D97-AF65-F5344CB8AC3E}">
        <p14:creationId xmlns:p14="http://schemas.microsoft.com/office/powerpoint/2010/main" val="1007093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77270"/>
            <a:ext cx="7886700" cy="238723"/>
          </a:xfrm>
        </p:spPr>
        <p:txBody>
          <a:bodyPr>
            <a:noAutofit/>
          </a:bodyPr>
          <a:lstStyle/>
          <a:p>
            <a:pPr lvl="1" algn="ctr" rtl="0">
              <a:lnSpc>
                <a:spcPct val="90000"/>
              </a:lnSpc>
              <a:spcBef>
                <a:spcPct val="0"/>
              </a:spcBef>
            </a:pPr>
            <a:r>
              <a:rPr lang="en-US" sz="3000" b="1" dirty="0">
                <a:latin typeface="Times New Roman" panose="02020603050405020304" pitchFamily="18" charset="0"/>
                <a:cs typeface="Times New Roman" panose="02020603050405020304" pitchFamily="18" charset="0"/>
              </a:rPr>
              <a:t>Critical and Creative Reading</a:t>
            </a:r>
            <a:br>
              <a:rPr lang="en-IN" sz="3000" b="1" dirty="0">
                <a:latin typeface="Times New Roman" panose="02020603050405020304" pitchFamily="18" charset="0"/>
                <a:cs typeface="Times New Roman" panose="02020603050405020304" pitchFamily="18" charset="0"/>
              </a:rPr>
            </a:br>
            <a:endParaRPr lang="en-IN" sz="3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11116" y="715993"/>
            <a:ext cx="8145492" cy="5874589"/>
          </a:xfrm>
        </p:spPr>
        <p:txBody>
          <a:bodyPr>
            <a:noAutofit/>
          </a:bodyPr>
          <a:lstStyle/>
          <a:p>
            <a:pPr algn="just"/>
            <a:r>
              <a:rPr lang="en-US" sz="1800" dirty="0">
                <a:latin typeface="Times New Roman" panose="02020603050405020304" pitchFamily="18" charset="0"/>
                <a:cs typeface="Times New Roman" panose="02020603050405020304" pitchFamily="18" charset="0"/>
              </a:rPr>
              <a:t>Reading a research paper is a critical process. </a:t>
            </a:r>
          </a:p>
          <a:p>
            <a:pPr algn="just"/>
            <a:r>
              <a:rPr lang="en-US" sz="1800" b="1" dirty="0">
                <a:latin typeface="Times New Roman" panose="02020603050405020304" pitchFamily="18" charset="0"/>
                <a:cs typeface="Times New Roman" panose="02020603050405020304" pitchFamily="18" charset="0"/>
              </a:rPr>
              <a:t>Critical reading </a:t>
            </a:r>
            <a:r>
              <a:rPr lang="en-US" sz="1800" dirty="0">
                <a:latin typeface="Times New Roman" panose="02020603050405020304" pitchFamily="18" charset="0"/>
                <a:cs typeface="Times New Roman" panose="02020603050405020304" pitchFamily="18" charset="0"/>
              </a:rPr>
              <a:t>is the analysis and interpretation of the text in order to test its accuracy and validity, judging perspectives and synthesizing various topics into a congruent whole. It’s a method which allows us to evaluate arguments and draw conclusions. </a:t>
            </a:r>
          </a:p>
          <a:p>
            <a:pPr marL="0" indent="0" algn="just">
              <a:buNone/>
            </a:pPr>
            <a:r>
              <a:rPr lang="en-US" sz="1800" dirty="0">
                <a:latin typeface="Times New Roman" panose="02020603050405020304" pitchFamily="18" charset="0"/>
                <a:cs typeface="Times New Roman" panose="02020603050405020304" pitchFamily="18" charset="0"/>
              </a:rPr>
              <a:t>It involves asking questions like:</a:t>
            </a:r>
          </a:p>
          <a:p>
            <a:pPr algn="just"/>
            <a:r>
              <a:rPr lang="en-US" sz="1800" dirty="0">
                <a:latin typeface="Times New Roman" panose="02020603050405020304" pitchFamily="18" charset="0"/>
                <a:cs typeface="Times New Roman" panose="02020603050405020304" pitchFamily="18" charset="0"/>
              </a:rPr>
              <a:t>Have the authors attempted to solve the right problem? </a:t>
            </a:r>
          </a:p>
          <a:p>
            <a:pPr algn="just"/>
            <a:r>
              <a:rPr lang="en-US" sz="1800" dirty="0">
                <a:latin typeface="Times New Roman" panose="02020603050405020304" pitchFamily="18" charset="0"/>
                <a:cs typeface="Times New Roman" panose="02020603050405020304" pitchFamily="18" charset="0"/>
              </a:rPr>
              <a:t>Are there simpler solutions that have not been considered? </a:t>
            </a:r>
          </a:p>
          <a:p>
            <a:pPr algn="just"/>
            <a:r>
              <a:rPr lang="en-US" sz="1800" dirty="0">
                <a:latin typeface="Times New Roman" panose="02020603050405020304" pitchFamily="18" charset="0"/>
                <a:cs typeface="Times New Roman" panose="02020603050405020304" pitchFamily="18" charset="0"/>
              </a:rPr>
              <a:t>What are the limitations (both stated and ignored) of the solution and are there any missing links? </a:t>
            </a:r>
          </a:p>
          <a:p>
            <a:pPr algn="just"/>
            <a:r>
              <a:rPr lang="en-US" sz="1800" dirty="0">
                <a:latin typeface="Times New Roman" panose="02020603050405020304" pitchFamily="18" charset="0"/>
                <a:cs typeface="Times New Roman" panose="02020603050405020304" pitchFamily="18" charset="0"/>
              </a:rPr>
              <a:t>Are the assumptions that were made reasonable?</a:t>
            </a:r>
          </a:p>
          <a:p>
            <a:pPr algn="just"/>
            <a:r>
              <a:rPr lang="en-US" sz="1800" dirty="0">
                <a:latin typeface="Times New Roman" panose="02020603050405020304" pitchFamily="18" charset="0"/>
                <a:cs typeface="Times New Roman" panose="02020603050405020304" pitchFamily="18" charset="0"/>
              </a:rPr>
              <a:t>Is there a logical flow to the paper or is there a flaw in the reasoning? </a:t>
            </a:r>
          </a:p>
          <a:p>
            <a:pPr algn="just"/>
            <a:r>
              <a:rPr lang="en-US" sz="1800" b="1" dirty="0">
                <a:latin typeface="Times New Roman" panose="02020603050405020304" pitchFamily="18" charset="0"/>
                <a:cs typeface="Times New Roman" panose="02020603050405020304" pitchFamily="18" charset="0"/>
              </a:rPr>
              <a:t>Creative reading </a:t>
            </a:r>
            <a:r>
              <a:rPr lang="en-US" sz="1800" dirty="0">
                <a:latin typeface="Times New Roman" panose="02020603050405020304" pitchFamily="18" charset="0"/>
                <a:cs typeface="Times New Roman" panose="02020603050405020304" pitchFamily="18" charset="0"/>
              </a:rPr>
              <a:t>is based upon imagination, innovation and originality. It’s taking what you’ve read and evaluated through critical reading and using creative writing to build upon it, developing new ideas and problem-solving approaches.</a:t>
            </a:r>
          </a:p>
          <a:p>
            <a:pPr algn="just"/>
            <a:r>
              <a:rPr lang="en-US" sz="1800" dirty="0">
                <a:latin typeface="Times New Roman" panose="02020603050405020304" pitchFamily="18" charset="0"/>
                <a:cs typeface="Times New Roman" panose="02020603050405020304" pitchFamily="18" charset="0"/>
              </a:rPr>
              <a:t>In creative reading, the idea is to actively look for other applications, interesting generalizations, or extended work which the authors might have missed? </a:t>
            </a:r>
          </a:p>
          <a:p>
            <a:pPr algn="just"/>
            <a:r>
              <a:rPr lang="en-US" sz="1800" dirty="0">
                <a:latin typeface="Times New Roman" panose="02020603050405020304" pitchFamily="18" charset="0"/>
                <a:cs typeface="Times New Roman" panose="02020603050405020304" pitchFamily="18" charset="0"/>
              </a:rPr>
              <a:t>Are there reasonable modifications that may throw up important practical challenges?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4875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51200"/>
          </a:xfrm>
        </p:spPr>
        <p:txBody>
          <a:bodyPr>
            <a:normAutofit fontScale="90000"/>
          </a:bodyPr>
          <a:lstStyle/>
          <a:p>
            <a:pPr lvl="1" algn="ctr" rtl="0">
              <a:lnSpc>
                <a:spcPct val="90000"/>
              </a:lnSpc>
              <a:spcBef>
                <a:spcPct val="0"/>
              </a:spcBef>
            </a:pPr>
            <a:r>
              <a:rPr lang="en-US" sz="3200" b="1" dirty="0">
                <a:latin typeface="Times New Roman" panose="02020603050405020304" pitchFamily="18" charset="0"/>
                <a:cs typeface="Times New Roman" panose="02020603050405020304" pitchFamily="18" charset="0"/>
              </a:rPr>
              <a:t>Taking Notes While Reading</a:t>
            </a:r>
            <a:br>
              <a:rPr lang="en-IN" sz="3200" b="1"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1216326"/>
            <a:ext cx="7886700" cy="5486399"/>
          </a:xfrm>
        </p:spPr>
        <p:txBody>
          <a:bodyPr>
            <a:noAutofit/>
          </a:bodyPr>
          <a:lstStyle/>
          <a:p>
            <a:pPr algn="just"/>
            <a:r>
              <a:rPr lang="en-US" sz="2400" dirty="0">
                <a:latin typeface="Times New Roman" panose="02020603050405020304" pitchFamily="18" charset="0"/>
                <a:cs typeface="Times New Roman" panose="02020603050405020304" pitchFamily="18" charset="0"/>
              </a:rPr>
              <a:t>A researcher reads to write and writes well only if the reading skills are good. The bridge between reading and actually writing a paper is the act of taking notes during and shortly after the process of reading.</a:t>
            </a:r>
          </a:p>
          <a:p>
            <a:pPr algn="just"/>
            <a:r>
              <a:rPr lang="en-US" sz="2400" dirty="0">
                <a:latin typeface="Times New Roman" panose="02020603050405020304" pitchFamily="18" charset="0"/>
                <a:cs typeface="Times New Roman" panose="02020603050405020304" pitchFamily="18" charset="0"/>
              </a:rPr>
              <a:t>On completing a thorough reading, a good technical reading should end with a summary of the paper in a few sentences describing the contributions. </a:t>
            </a:r>
          </a:p>
          <a:p>
            <a:pPr algn="just"/>
            <a:r>
              <a:rPr lang="en-US" sz="2400" dirty="0">
                <a:latin typeface="Times New Roman" panose="02020603050405020304" pitchFamily="18" charset="0"/>
                <a:cs typeface="Times New Roman" panose="02020603050405020304" pitchFamily="18" charset="0"/>
              </a:rPr>
              <a:t>A thorough reading should bring out whether there are new ideas in the paper, or if existing ideas were implemented through experiments or in a new application, or if different existing ideas were brought together under a novel framework.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8858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6200"/>
            <a:ext cx="7886700" cy="749061"/>
          </a:xfrm>
        </p:spPr>
        <p:txBody>
          <a:bodyPr>
            <a:normAutofit fontScale="90000"/>
          </a:bodyPr>
          <a:lstStyle/>
          <a:p>
            <a:pPr lvl="1" algn="ctr" rtl="0">
              <a:lnSpc>
                <a:spcPct val="90000"/>
              </a:lnSpc>
              <a:spcBef>
                <a:spcPct val="0"/>
              </a:spcBef>
            </a:pPr>
            <a:br>
              <a:rPr lang="en-US" b="1" dirty="0"/>
            </a:br>
            <a:r>
              <a:rPr lang="en-US" b="1" dirty="0"/>
              <a:t>Reading Mathematics and Algorithms</a:t>
            </a:r>
            <a:br>
              <a:rPr lang="en-IN" b="1" dirty="0"/>
            </a:br>
            <a:endParaRPr lang="en-IN" dirty="0"/>
          </a:p>
        </p:txBody>
      </p:sp>
      <p:sp>
        <p:nvSpPr>
          <p:cNvPr id="3" name="Content Placeholder 2"/>
          <p:cNvSpPr>
            <a:spLocks noGrp="1"/>
          </p:cNvSpPr>
          <p:nvPr>
            <p:ph idx="1"/>
          </p:nvPr>
        </p:nvSpPr>
        <p:spPr>
          <a:xfrm>
            <a:off x="628650" y="457200"/>
            <a:ext cx="7886700" cy="6324600"/>
          </a:xfrm>
        </p:spPr>
        <p:txBody>
          <a:bodyPr>
            <a:noAutofit/>
          </a:bodyPr>
          <a:lstStyle/>
          <a:p>
            <a:pPr algn="just"/>
            <a:r>
              <a:rPr lang="en-US" sz="1500" dirty="0">
                <a:latin typeface="Times New Roman" panose="02020603050405020304" pitchFamily="18" charset="0"/>
                <a:cs typeface="Times New Roman" panose="02020603050405020304" pitchFamily="18" charset="0"/>
              </a:rPr>
              <a:t>An engineering researcher generally cannot avoid mathematical derivations or proofs as part of research work. </a:t>
            </a:r>
          </a:p>
          <a:p>
            <a:pPr algn="just"/>
            <a:r>
              <a:rPr lang="en-US" sz="1500" dirty="0">
                <a:latin typeface="Times New Roman" panose="02020603050405020304" pitchFamily="18" charset="0"/>
                <a:cs typeface="Times New Roman" panose="02020603050405020304" pitchFamily="18" charset="0"/>
              </a:rPr>
              <a:t>They are the heart of any technical paper. </a:t>
            </a:r>
          </a:p>
          <a:p>
            <a:pPr algn="just"/>
            <a:r>
              <a:rPr lang="en-US" sz="1500" dirty="0">
                <a:latin typeface="Times New Roman" panose="02020603050405020304" pitchFamily="18" charset="0"/>
                <a:cs typeface="Times New Roman" panose="02020603050405020304" pitchFamily="18" charset="0"/>
              </a:rPr>
              <a:t>By meticulous reading of the proofs or algorithms one can develop sound understanding about the problem.</a:t>
            </a:r>
          </a:p>
          <a:p>
            <a:pPr marL="0" lvl="1" indent="0" algn="just">
              <a:spcBef>
                <a:spcPts val="1000"/>
              </a:spcBef>
              <a:buNone/>
            </a:pPr>
            <a:r>
              <a:rPr lang="en-US" sz="1500" b="1" dirty="0">
                <a:latin typeface="Times New Roman" panose="02020603050405020304" pitchFamily="18" charset="0"/>
                <a:cs typeface="Times New Roman" panose="02020603050405020304" pitchFamily="18" charset="0"/>
              </a:rPr>
              <a:t>Reading a Datasheet</a:t>
            </a:r>
            <a:endParaRPr lang="en-IN" sz="1500" b="1" dirty="0">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rPr>
              <a:t>A datasheet, data sheet, or spec sheet is a document that summarizes the performance and other characteristics of a product, machine, component, material, subsystem, or software in sufficient detail.</a:t>
            </a:r>
          </a:p>
          <a:p>
            <a:pPr algn="just"/>
            <a:r>
              <a:rPr lang="en-US" sz="1500" dirty="0">
                <a:latin typeface="Times New Roman" panose="02020603050405020304" pitchFamily="18" charset="0"/>
                <a:cs typeface="Times New Roman" panose="02020603050405020304" pitchFamily="18" charset="0"/>
              </a:rPr>
              <a:t>Researchers in the field of electronics need to read datasheets. </a:t>
            </a:r>
          </a:p>
          <a:p>
            <a:pPr algn="just"/>
            <a:r>
              <a:rPr lang="en-US" sz="1500" dirty="0">
                <a:latin typeface="Times New Roman" panose="02020603050405020304" pitchFamily="18" charset="0"/>
                <a:cs typeface="Times New Roman" panose="02020603050405020304" pitchFamily="18" charset="0"/>
              </a:rPr>
              <a:t>It enables a researcher (or a working professional) to design a circuit or debug any given circuit with that component. </a:t>
            </a:r>
          </a:p>
          <a:p>
            <a:pPr algn="just"/>
            <a:r>
              <a:rPr lang="en-US" sz="1500" dirty="0">
                <a:latin typeface="Times New Roman" panose="02020603050405020304" pitchFamily="18" charset="0"/>
                <a:cs typeface="Times New Roman" panose="02020603050405020304" pitchFamily="18" charset="0"/>
              </a:rPr>
              <a:t>The first page of the datasheet usually summarizes a part’s function and features, basic specifications, and usually provides a functional block diagram with the internal functions of the part.</a:t>
            </a:r>
            <a:endParaRPr lang="en-IN" sz="1500" dirty="0">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rPr>
              <a:t>A pin out provides the physical location of a part’s pins, with special mark for pin 1 so that the part can be correctly plugged into the circuit. </a:t>
            </a:r>
          </a:p>
          <a:p>
            <a:pPr algn="just"/>
            <a:r>
              <a:rPr lang="en-US" sz="1500" dirty="0">
                <a:latin typeface="Times New Roman" panose="02020603050405020304" pitchFamily="18" charset="0"/>
                <a:cs typeface="Times New Roman" panose="02020603050405020304" pitchFamily="18" charset="0"/>
              </a:rPr>
              <a:t>Some parts also provide graphs showing performance versus various criteria (supply voltage, temperature, etc.), and safe region for reliable operation which should be carefully read and noted by the researcher.</a:t>
            </a:r>
          </a:p>
          <a:p>
            <a:pPr algn="just"/>
            <a:r>
              <a:rPr lang="en-US" sz="1500" dirty="0">
                <a:latin typeface="Times New Roman" panose="02020603050405020304" pitchFamily="18" charset="0"/>
                <a:cs typeface="Times New Roman" panose="02020603050405020304" pitchFamily="18" charset="0"/>
              </a:rPr>
              <a:t> One should be also in the lookout for truth tables which describe what sort of inputs provide what types of outputs, and also timing diagrams which lay out how and at what speed data is sent and received from the part. </a:t>
            </a:r>
          </a:p>
          <a:p>
            <a:pPr algn="just"/>
            <a:r>
              <a:rPr lang="en-US" sz="1500" dirty="0">
                <a:latin typeface="Times New Roman" panose="02020603050405020304" pitchFamily="18" charset="0"/>
                <a:cs typeface="Times New Roman" panose="02020603050405020304" pitchFamily="18" charset="0"/>
              </a:rPr>
              <a:t>Datasheets usually end with accurate dimensions of the packages a part is available in. This is useful for printed circuit board (PCB) layout.</a:t>
            </a:r>
            <a:endParaRPr lang="en-IN" sz="1500" dirty="0">
              <a:latin typeface="Times New Roman" panose="02020603050405020304" pitchFamily="18" charset="0"/>
              <a:cs typeface="Times New Roman" panose="02020603050405020304" pitchFamily="18" charset="0"/>
            </a:endParaRPr>
          </a:p>
          <a:p>
            <a:pPr marL="0" indent="0" algn="just">
              <a:buNone/>
            </a:pPr>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4380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pPr algn="just"/>
            <a:r>
              <a:rPr lang="en-US" sz="2600" b="1" dirty="0">
                <a:latin typeface="Times New Roman" panose="02020603050405020304" pitchFamily="18" charset="0"/>
                <a:cs typeface="Times New Roman" panose="02020603050405020304" pitchFamily="18" charset="0"/>
              </a:rPr>
              <a:t>Attributions and Citations: Giving Credit Wherever Due</a:t>
            </a:r>
            <a:endParaRPr lang="en-IN" sz="2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762000"/>
            <a:ext cx="8229600" cy="5867400"/>
          </a:xfrm>
        </p:spPr>
        <p:txBody>
          <a:bodyPr>
            <a:noAutofit/>
          </a:bodyPr>
          <a:lstStyle/>
          <a:p>
            <a:pPr algn="just"/>
            <a:r>
              <a:rPr lang="en-US" sz="1800" dirty="0">
                <a:latin typeface="Times New Roman" panose="02020603050405020304" pitchFamily="18" charset="0"/>
                <a:cs typeface="Times New Roman" panose="02020603050405020304" pitchFamily="18" charset="0"/>
              </a:rPr>
              <a:t>Every author should know that what should/should not be acknowledged. </a:t>
            </a:r>
          </a:p>
          <a:p>
            <a:pPr algn="just"/>
            <a:r>
              <a:rPr lang="en-US" sz="1800" dirty="0">
                <a:latin typeface="Times New Roman" panose="02020603050405020304" pitchFamily="18" charset="0"/>
                <a:cs typeface="Times New Roman" panose="02020603050405020304" pitchFamily="18" charset="0"/>
              </a:rPr>
              <a:t>Author should acknowledge</a:t>
            </a:r>
            <a:r>
              <a:rPr lang="en-US" sz="1800" b="1" dirty="0">
                <a:latin typeface="Times New Roman" panose="02020603050405020304" pitchFamily="18" charset="0"/>
                <a:cs typeface="Times New Roman" panose="02020603050405020304" pitchFamily="18" charset="0"/>
              </a:rPr>
              <a:t> quotation,</a:t>
            </a:r>
            <a:r>
              <a:rPr lang="en-US" sz="1800" dirty="0">
                <a:latin typeface="Times New Roman" panose="02020603050405020304" pitchFamily="18" charset="0"/>
                <a:cs typeface="Times New Roman" panose="02020603050405020304" pitchFamily="18" charset="0"/>
              </a:rPr>
              <a:t> ideas, facts, paraphrasing, funding organization, oral discussion or support, laboratory, and computer work. </a:t>
            </a:r>
          </a:p>
          <a:p>
            <a:pPr marL="228600" lvl="1" algn="just">
              <a:spcBef>
                <a:spcPts val="1000"/>
              </a:spcBef>
            </a:pPr>
            <a:r>
              <a:rPr lang="en-US" sz="1800" b="1" dirty="0">
                <a:latin typeface="Times New Roman" panose="02020603050405020304" pitchFamily="18" charset="0"/>
                <a:cs typeface="Times New Roman" panose="02020603050405020304" pitchFamily="18" charset="0"/>
              </a:rPr>
              <a:t>Citations: Functions and Attributes</a:t>
            </a:r>
          </a:p>
          <a:p>
            <a:pPr marL="285750" lvl="1" algn="just">
              <a:spcBef>
                <a:spcPts val="1000"/>
              </a:spcBef>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Citation </a:t>
            </a:r>
            <a:r>
              <a:rPr lang="en-US" sz="1800" dirty="0">
                <a:latin typeface="Times New Roman" panose="02020603050405020304" pitchFamily="18" charset="0"/>
                <a:cs typeface="Times New Roman" panose="02020603050405020304" pitchFamily="18" charset="0"/>
              </a:rPr>
              <a:t>is used as a reference source that has been used in a piece of work, while </a:t>
            </a:r>
            <a:r>
              <a:rPr lang="en-US" sz="1800" b="1" dirty="0">
                <a:latin typeface="Times New Roman" panose="02020603050405020304" pitchFamily="18" charset="0"/>
                <a:cs typeface="Times New Roman" panose="02020603050405020304" pitchFamily="18" charset="0"/>
              </a:rPr>
              <a:t>attribution </a:t>
            </a:r>
            <a:r>
              <a:rPr lang="en-US" sz="1800" dirty="0">
                <a:latin typeface="Times New Roman" panose="02020603050405020304" pitchFamily="18" charset="0"/>
                <a:cs typeface="Times New Roman" panose="02020603050405020304" pitchFamily="18" charset="0"/>
              </a:rPr>
              <a:t>is used to give credit to the creator of a work. </a:t>
            </a:r>
            <a:endParaRPr lang="en-IN" sz="1800" b="1"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Citations (references) give credit to others for their work, while allowing the readers to trace the source publication if needed.</a:t>
            </a:r>
          </a:p>
          <a:p>
            <a:pPr algn="just"/>
            <a:r>
              <a:rPr lang="en-US" sz="1800" dirty="0">
                <a:latin typeface="Times New Roman" panose="02020603050405020304" pitchFamily="18" charset="0"/>
                <a:cs typeface="Times New Roman" panose="02020603050405020304" pitchFamily="18" charset="0"/>
              </a:rPr>
              <a:t>They are the currency that authors would wish to accumulate.</a:t>
            </a:r>
          </a:p>
          <a:p>
            <a:pPr algn="just"/>
            <a:r>
              <a:rPr lang="en-US" sz="1800" dirty="0">
                <a:latin typeface="Times New Roman" panose="02020603050405020304" pitchFamily="18" charset="0"/>
                <a:cs typeface="Times New Roman" panose="02020603050405020304" pitchFamily="18" charset="0"/>
              </a:rPr>
              <a:t>Materials that can be cited include journal papers, conference proceeding, books, theses, newspaper articles, websites, or other online resources and personal communication.</a:t>
            </a:r>
          </a:p>
          <a:p>
            <a:pPr algn="just"/>
            <a:r>
              <a:rPr lang="en-US" sz="1800" dirty="0">
                <a:latin typeface="Times New Roman" panose="02020603050405020304" pitchFamily="18" charset="0"/>
                <a:cs typeface="Times New Roman" panose="02020603050405020304" pitchFamily="18" charset="0"/>
              </a:rPr>
              <a:t>A researcher needs to cite each source twice: (</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 in-text citation, in the text of the article exactly where the source is quoted or paraphrased, and (ii) a second time in the references, typically at the end of the chapter or a book or at the end of a research article. </a:t>
            </a:r>
          </a:p>
          <a:p>
            <a:pPr algn="just"/>
            <a:r>
              <a:rPr lang="en-US" sz="1800" dirty="0">
                <a:latin typeface="Times New Roman" panose="02020603050405020304" pitchFamily="18" charset="0"/>
                <a:cs typeface="Times New Roman" panose="02020603050405020304" pitchFamily="18" charset="0"/>
              </a:rPr>
              <a:t>Engineering researchers normally use </a:t>
            </a:r>
            <a:r>
              <a:rPr lang="en-US" sz="1800" dirty="0" err="1">
                <a:latin typeface="Times New Roman" panose="02020603050405020304" pitchFamily="18" charset="0"/>
                <a:cs typeface="Times New Roman" panose="02020603050405020304" pitchFamily="18" charset="0"/>
              </a:rPr>
              <a:t>LaTeX</a:t>
            </a:r>
            <a:r>
              <a:rPr lang="en-US" sz="1800" dirty="0">
                <a:latin typeface="Times New Roman" panose="02020603050405020304" pitchFamily="18" charset="0"/>
                <a:cs typeface="Times New Roman" panose="02020603050405020304" pitchFamily="18" charset="0"/>
              </a:rPr>
              <a:t>, a document preparation system to automatically format documents that comply with standard formatting needs and is very effective to track and update citations. </a:t>
            </a:r>
          </a:p>
        </p:txBody>
      </p:sp>
    </p:spTree>
    <p:extLst>
      <p:ext uri="{BB962C8B-B14F-4D97-AF65-F5344CB8AC3E}">
        <p14:creationId xmlns:p14="http://schemas.microsoft.com/office/powerpoint/2010/main" val="4043955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rmAutofit fontScale="47500" lnSpcReduction="20000"/>
          </a:bodyPr>
          <a:lstStyle/>
          <a:p>
            <a:pPr algn="just"/>
            <a:r>
              <a:rPr lang="en-US" sz="3800" dirty="0">
                <a:latin typeface="Times New Roman" panose="02020603050405020304" pitchFamily="18" charset="0"/>
                <a:cs typeface="Times New Roman" panose="02020603050405020304" pitchFamily="18" charset="0"/>
              </a:rPr>
              <a:t>Failure to cite appropriately infringes on the rights of the researcher who did the original work.</a:t>
            </a:r>
            <a:r>
              <a:rPr lang="en-IN" sz="3800" dirty="0">
                <a:latin typeface="Times New Roman" panose="02020603050405020304" pitchFamily="18" charset="0"/>
                <a:cs typeface="Times New Roman" panose="02020603050405020304" pitchFamily="18" charset="0"/>
              </a:rPr>
              <a:t> It </a:t>
            </a:r>
            <a:r>
              <a:rPr lang="en-US" sz="3800" dirty="0">
                <a:latin typeface="Times New Roman" panose="02020603050405020304" pitchFamily="18" charset="0"/>
                <a:cs typeface="Times New Roman" panose="02020603050405020304" pitchFamily="18" charset="0"/>
              </a:rPr>
              <a:t>may be considered as plagiarism. </a:t>
            </a:r>
          </a:p>
          <a:p>
            <a:pPr algn="just"/>
            <a:r>
              <a:rPr lang="en-US" sz="3800" dirty="0">
                <a:latin typeface="Times New Roman" panose="02020603050405020304" pitchFamily="18" charset="0"/>
                <a:cs typeface="Times New Roman" panose="02020603050405020304" pitchFamily="18" charset="0"/>
              </a:rPr>
              <a:t>Plagiarism is using another person’s ideas without giving credit or citation and is an intellectual theft.</a:t>
            </a:r>
          </a:p>
          <a:p>
            <a:pPr marL="0" indent="0" algn="just">
              <a:buNone/>
            </a:pPr>
            <a:endParaRPr lang="en-US" sz="3800" dirty="0">
              <a:latin typeface="Times New Roman" panose="02020603050405020304" pitchFamily="18" charset="0"/>
              <a:cs typeface="Times New Roman" panose="02020603050405020304" pitchFamily="18" charset="0"/>
            </a:endParaRPr>
          </a:p>
          <a:p>
            <a:pPr algn="just"/>
            <a:r>
              <a:rPr lang="en-US" sz="3800" b="1" dirty="0">
                <a:latin typeface="Times New Roman" panose="02020603050405020304" pitchFamily="18" charset="0"/>
                <a:cs typeface="Times New Roman" panose="02020603050405020304" pitchFamily="18" charset="0"/>
              </a:rPr>
              <a:t>There are three main functions of citation:</a:t>
            </a:r>
            <a:endParaRPr lang="en-IN" sz="3800" b="1" dirty="0">
              <a:latin typeface="Times New Roman" panose="02020603050405020304" pitchFamily="18" charset="0"/>
              <a:cs typeface="Times New Roman" panose="02020603050405020304" pitchFamily="18" charset="0"/>
            </a:endParaRPr>
          </a:p>
          <a:p>
            <a:pPr algn="just"/>
            <a:r>
              <a:rPr lang="en-US" sz="3800" dirty="0">
                <a:latin typeface="Times New Roman" panose="02020603050405020304" pitchFamily="18" charset="0"/>
                <a:cs typeface="Times New Roman" panose="02020603050405020304" pitchFamily="18" charset="0"/>
              </a:rPr>
              <a:t>Verification function: to ascertain if the original source is justified or not</a:t>
            </a:r>
          </a:p>
          <a:p>
            <a:pPr algn="just"/>
            <a:r>
              <a:rPr lang="en-US" sz="3800" dirty="0">
                <a:latin typeface="Times New Roman" panose="02020603050405020304" pitchFamily="18" charset="0"/>
                <a:cs typeface="Times New Roman" panose="02020603050405020304" pitchFamily="18" charset="0"/>
              </a:rPr>
              <a:t>Acknowledgment function: To receive credit for their work through citations.</a:t>
            </a:r>
          </a:p>
          <a:p>
            <a:pPr algn="just"/>
            <a:r>
              <a:rPr lang="en-US" sz="3800" dirty="0">
                <a:latin typeface="Times New Roman" panose="02020603050405020304" pitchFamily="18" charset="0"/>
                <a:cs typeface="Times New Roman" panose="02020603050405020304" pitchFamily="18" charset="0"/>
              </a:rPr>
              <a:t>Documentation function: to document scientific concepts and historical progress of any particular technology over the years.</a:t>
            </a:r>
          </a:p>
          <a:p>
            <a:pPr algn="just"/>
            <a:endParaRPr lang="en-US" sz="3800" dirty="0">
              <a:latin typeface="Times New Roman" panose="02020603050405020304" pitchFamily="18" charset="0"/>
              <a:cs typeface="Times New Roman" panose="02020603050405020304" pitchFamily="18" charset="0"/>
            </a:endParaRPr>
          </a:p>
          <a:p>
            <a:pPr algn="just"/>
            <a:r>
              <a:rPr lang="en-US" sz="3800" b="1" dirty="0">
                <a:latin typeface="Times New Roman" panose="02020603050405020304" pitchFamily="18" charset="0"/>
                <a:cs typeface="Times New Roman" panose="02020603050405020304" pitchFamily="18" charset="0"/>
              </a:rPr>
              <a:t>Certain cases when references do not fulfill the actual goal of citations and acknowledgments, and thus do not benefit the reader.</a:t>
            </a:r>
            <a:endParaRPr lang="en-IN" sz="3800" b="1" dirty="0">
              <a:latin typeface="Times New Roman" panose="02020603050405020304" pitchFamily="18" charset="0"/>
              <a:cs typeface="Times New Roman" panose="02020603050405020304" pitchFamily="18" charset="0"/>
            </a:endParaRPr>
          </a:p>
          <a:p>
            <a:pPr algn="just"/>
            <a:r>
              <a:rPr lang="en-US" sz="3800" dirty="0">
                <a:latin typeface="Times New Roman" panose="02020603050405020304" pitchFamily="18" charset="0"/>
                <a:cs typeface="Times New Roman" panose="02020603050405020304" pitchFamily="18" charset="0"/>
              </a:rPr>
              <a:t>Spurious citations: When citation is not required or an appropriate one is not found, if the author nevertheless goes ahead with including one anyways</a:t>
            </a:r>
          </a:p>
          <a:p>
            <a:pPr algn="just"/>
            <a:r>
              <a:rPr lang="en-US" sz="3800" dirty="0">
                <a:latin typeface="Times New Roman" panose="02020603050405020304" pitchFamily="18" charset="0"/>
                <a:cs typeface="Times New Roman" panose="02020603050405020304" pitchFamily="18" charset="0"/>
              </a:rPr>
              <a:t>Biased citations: : When authors cite the work of their friends or colleagues despite there being no significant connection between the two works, or when they do not cite work of genuine significance because they do not wish to give credit in the form of citation to certain individuals.</a:t>
            </a:r>
          </a:p>
          <a:p>
            <a:pPr algn="just"/>
            <a:r>
              <a:rPr lang="en-US" sz="3800" dirty="0">
                <a:latin typeface="Times New Roman" panose="02020603050405020304" pitchFamily="18" charset="0"/>
                <a:cs typeface="Times New Roman" panose="02020603050405020304" pitchFamily="18" charset="0"/>
              </a:rPr>
              <a:t>Self-citations: Permitted only if it is relevant.</a:t>
            </a:r>
          </a:p>
          <a:p>
            <a:pPr algn="just"/>
            <a:r>
              <a:rPr lang="en-US" sz="3800" dirty="0">
                <a:latin typeface="Times New Roman" panose="02020603050405020304" pitchFamily="18" charset="0"/>
                <a:cs typeface="Times New Roman" panose="02020603050405020304" pitchFamily="18" charset="0"/>
              </a:rPr>
              <a:t>Coercive citations: An academic publishing practice in which an editor of a scientific or academic journal forces an author to add spurious citations to an article before the journal will agree to publish it. </a:t>
            </a:r>
          </a:p>
          <a:p>
            <a:pPr marL="0" lv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1248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Literature Review</a:t>
            </a:r>
            <a:endParaRPr lang="en-IN" dirty="0"/>
          </a:p>
        </p:txBody>
      </p:sp>
      <p:sp>
        <p:nvSpPr>
          <p:cNvPr id="3" name="Content Placeholder 2"/>
          <p:cNvSpPr>
            <a:spLocks noGrp="1"/>
          </p:cNvSpPr>
          <p:nvPr>
            <p:ph idx="1"/>
          </p:nvPr>
        </p:nvSpPr>
        <p:spPr/>
        <p:txBody>
          <a:bodyPr>
            <a:normAutofit fontScale="62500" lnSpcReduction="20000"/>
          </a:bodyPr>
          <a:lstStyle/>
          <a:p>
            <a:pPr algn="just">
              <a:buNone/>
            </a:pPr>
            <a:r>
              <a:rPr lang="en-IN" dirty="0">
                <a:latin typeface="Times New Roman" pitchFamily="18" charset="0"/>
                <a:cs typeface="Times New Roman" pitchFamily="18" charset="0"/>
              </a:rPr>
              <a:t>Literature can include several different types of publication:</a:t>
            </a:r>
          </a:p>
          <a:p>
            <a:pPr algn="just"/>
            <a:r>
              <a:rPr lang="en-IN" dirty="0">
                <a:latin typeface="Times New Roman" pitchFamily="18" charset="0"/>
                <a:cs typeface="Times New Roman" pitchFamily="18" charset="0"/>
              </a:rPr>
              <a:t>Academic/scholarly journal articles (found either on the library’s databases or in the library’s collection of print journals)</a:t>
            </a:r>
          </a:p>
          <a:p>
            <a:pPr algn="just"/>
            <a:r>
              <a:rPr lang="en-IN" dirty="0">
                <a:latin typeface="Times New Roman" pitchFamily="18" charset="0"/>
                <a:cs typeface="Times New Roman" pitchFamily="18" charset="0"/>
              </a:rPr>
              <a:t>Books</a:t>
            </a:r>
          </a:p>
          <a:p>
            <a:pPr algn="just"/>
            <a:r>
              <a:rPr lang="en-IN" dirty="0">
                <a:latin typeface="Times New Roman" pitchFamily="18" charset="0"/>
                <a:cs typeface="Times New Roman" pitchFamily="18" charset="0"/>
              </a:rPr>
              <a:t>E-books</a:t>
            </a:r>
          </a:p>
          <a:p>
            <a:pPr algn="just"/>
            <a:r>
              <a:rPr lang="en-IN" dirty="0">
                <a:latin typeface="Times New Roman" pitchFamily="18" charset="0"/>
                <a:cs typeface="Times New Roman" pitchFamily="18" charset="0"/>
              </a:rPr>
              <a:t>Conference proceedings</a:t>
            </a:r>
          </a:p>
          <a:p>
            <a:pPr marL="0" indent="0" algn="just">
              <a:buNone/>
            </a:pPr>
            <a:endParaRPr lang="en-IN" dirty="0">
              <a:latin typeface="Times New Roman" pitchFamily="18" charset="0"/>
              <a:cs typeface="Times New Roman" pitchFamily="18" charset="0"/>
            </a:endParaRPr>
          </a:p>
          <a:p>
            <a:pPr marL="0" indent="0" algn="just">
              <a:buNone/>
            </a:pPr>
            <a:r>
              <a:rPr lang="en-IN" dirty="0">
                <a:latin typeface="Times New Roman" pitchFamily="18" charset="0"/>
                <a:cs typeface="Times New Roman" pitchFamily="18" charset="0"/>
              </a:rPr>
              <a:t>A literature review is an overview of the previously published works on a topic.</a:t>
            </a:r>
          </a:p>
          <a:p>
            <a:pPr marL="0" indent="0" algn="just">
              <a:buNone/>
            </a:pPr>
            <a:endParaRPr lang="en-IN" dirty="0">
              <a:latin typeface="Times New Roman" pitchFamily="18" charset="0"/>
              <a:cs typeface="Times New Roman" pitchFamily="18" charset="0"/>
            </a:endParaRPr>
          </a:p>
          <a:p>
            <a:pPr algn="just">
              <a:buNone/>
            </a:pPr>
            <a:r>
              <a:rPr lang="en-IN" b="1" dirty="0">
                <a:latin typeface="Times New Roman" pitchFamily="18" charset="0"/>
                <a:cs typeface="Times New Roman" pitchFamily="18" charset="0"/>
              </a:rPr>
              <a:t>THE PROCESS:</a:t>
            </a:r>
          </a:p>
          <a:p>
            <a:pPr marL="514350" lvl="0" indent="-514350" algn="just">
              <a:buFont typeface="+mj-lt"/>
              <a:buAutoNum type="arabicPeriod"/>
            </a:pPr>
            <a:r>
              <a:rPr lang="en-US" dirty="0">
                <a:latin typeface="Times New Roman" pitchFamily="18" charset="0"/>
                <a:cs typeface="Times New Roman" pitchFamily="18" charset="0"/>
              </a:rPr>
              <a:t>Identify the major topics or subtopics or concepts relevant to the subject under consideration.</a:t>
            </a:r>
            <a:endParaRPr lang="en-IN" dirty="0">
              <a:latin typeface="Times New Roman" pitchFamily="18" charset="0"/>
              <a:cs typeface="Times New Roman" pitchFamily="18" charset="0"/>
            </a:endParaRPr>
          </a:p>
          <a:p>
            <a:pPr marL="514350" indent="-514350" algn="just">
              <a:buFont typeface="+mj-lt"/>
              <a:buAutoNum type="arabicPeriod"/>
            </a:pPr>
            <a:r>
              <a:rPr lang="en-US" dirty="0">
                <a:latin typeface="Times New Roman" pitchFamily="18" charset="0"/>
                <a:cs typeface="Times New Roman" pitchFamily="18" charset="0"/>
              </a:rPr>
              <a:t>Place the citation of the relevant source (article/patent/website/data, etc.) in the correct category of the concept/topic/subtopic</a:t>
            </a:r>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457200"/>
          </a:xfrm>
        </p:spPr>
        <p:txBody>
          <a:bodyPr>
            <a:noAutofit/>
          </a:bodyPr>
          <a:lstStyle/>
          <a:p>
            <a:pPr lvl="1" algn="ctr" rtl="0">
              <a:lnSpc>
                <a:spcPct val="90000"/>
              </a:lnSpc>
              <a:spcBef>
                <a:spcPct val="0"/>
              </a:spcBef>
            </a:pP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Impact of Title and Keywords on Citations</a:t>
            </a:r>
            <a:br>
              <a:rPr lang="en-IN" sz="3200" b="1" dirty="0">
                <a:latin typeface="Times New Roman" panose="02020603050405020304" pitchFamily="18" charset="0"/>
                <a:cs typeface="Times New Roman" panose="02020603050405020304" pitchFamily="18" charset="0"/>
              </a:rPr>
            </a:b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14400"/>
            <a:ext cx="8229600" cy="5943600"/>
          </a:xfrm>
        </p:spPr>
        <p:txBody>
          <a:bodyPr>
            <a:normAutofit fontScale="85000" lnSpcReduction="20000"/>
          </a:bodyPr>
          <a:lstStyle/>
          <a:p>
            <a:pPr algn="just"/>
            <a:r>
              <a:rPr lang="en-US" dirty="0">
                <a:latin typeface="Times New Roman" panose="02020603050405020304" pitchFamily="18" charset="0"/>
                <a:cs typeface="Times New Roman" panose="02020603050405020304" pitchFamily="18" charset="0"/>
              </a:rPr>
              <a:t>The citation rate of any research paper depends on various factors including significance and availability of the journal, publication types, research area, and importance of the published research work. </a:t>
            </a:r>
          </a:p>
          <a:p>
            <a:pPr algn="just"/>
            <a:r>
              <a:rPr lang="en-US" dirty="0">
                <a:latin typeface="Times New Roman" panose="02020603050405020304" pitchFamily="18" charset="0"/>
                <a:cs typeface="Times New Roman" panose="02020603050405020304" pitchFamily="18" charset="0"/>
              </a:rPr>
              <a:t>Other factors like length of the title, type of the title, and selected keywords also impact the citation count.</a:t>
            </a:r>
          </a:p>
          <a:p>
            <a:pPr algn="just"/>
            <a:r>
              <a:rPr lang="en-US" dirty="0">
                <a:latin typeface="Times New Roman" panose="02020603050405020304" pitchFamily="18" charset="0"/>
                <a:cs typeface="Times New Roman" panose="02020603050405020304" pitchFamily="18" charset="0"/>
              </a:rPr>
              <a:t>Title is the most important attribute of any research paper. </a:t>
            </a:r>
          </a:p>
          <a:p>
            <a:pPr algn="just"/>
            <a:r>
              <a:rPr lang="en-US" dirty="0">
                <a:latin typeface="Times New Roman" panose="02020603050405020304" pitchFamily="18" charset="0"/>
                <a:cs typeface="Times New Roman" panose="02020603050405020304" pitchFamily="18" charset="0"/>
              </a:rPr>
              <a:t>It is the main indication of the research area or subject.</a:t>
            </a:r>
          </a:p>
          <a:p>
            <a:pPr algn="just"/>
            <a:r>
              <a:rPr lang="en-US" dirty="0">
                <a:latin typeface="Times New Roman" panose="02020603050405020304" pitchFamily="18" charset="0"/>
                <a:cs typeface="Times New Roman" panose="02020603050405020304" pitchFamily="18" charset="0"/>
              </a:rPr>
              <a:t>A good title is informative, represents a paper effectively to readers, and gains their attention. </a:t>
            </a:r>
          </a:p>
          <a:p>
            <a:pPr algn="just"/>
            <a:r>
              <a:rPr lang="en-US" dirty="0">
                <a:latin typeface="Times New Roman" panose="02020603050405020304" pitchFamily="18" charset="0"/>
                <a:cs typeface="Times New Roman" panose="02020603050405020304" pitchFamily="18" charset="0"/>
              </a:rPr>
              <a:t>The download count and citation of a research paper might be influenced by title. </a:t>
            </a:r>
          </a:p>
          <a:p>
            <a:pPr algn="just"/>
            <a:r>
              <a:rPr lang="en-US" dirty="0">
                <a:latin typeface="Times New Roman" panose="02020603050405020304" pitchFamily="18" charset="0"/>
                <a:cs typeface="Times New Roman" panose="02020603050405020304" pitchFamily="18" charset="0"/>
              </a:rPr>
              <a:t>There are three different aspects which provide a particular behavior to the title: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types of the title, (ii) length of the title, and (iii) presence of specific markers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9543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153400" cy="868362"/>
          </a:xfrm>
        </p:spPr>
        <p:txBody>
          <a:bodyPr>
            <a:normAutofit fontScale="90000"/>
          </a:bodyPr>
          <a:lstStyle/>
          <a:p>
            <a:r>
              <a:rPr lang="en-US" b="1" dirty="0">
                <a:latin typeface="Times New Roman" panose="02020603050405020304" pitchFamily="18" charset="0"/>
                <a:cs typeface="Times New Roman" panose="02020603050405020304" pitchFamily="18" charset="0"/>
              </a:rPr>
              <a:t>Research </a:t>
            </a:r>
            <a:r>
              <a:rPr lang="en-US" sz="4000" b="1" dirty="0">
                <a:latin typeface="Times New Roman" panose="02020603050405020304" pitchFamily="18" charset="0"/>
                <a:cs typeface="Times New Roman" panose="02020603050405020304" pitchFamily="18" charset="0"/>
              </a:rPr>
              <a:t>findings</a:t>
            </a:r>
            <a:r>
              <a:rPr lang="en-US" b="1" dirty="0">
                <a:latin typeface="Times New Roman" panose="02020603050405020304" pitchFamily="18" charset="0"/>
                <a:cs typeface="Times New Roman" panose="02020603050405020304" pitchFamily="18" charset="0"/>
              </a:rPr>
              <a:t> about citations :</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43000"/>
            <a:ext cx="8610600" cy="5562600"/>
          </a:xfrm>
        </p:spPr>
        <p:txBody>
          <a:bodyPr>
            <a:noAutofit/>
          </a:bodyPr>
          <a:lstStyle/>
          <a:p>
            <a:pPr algn="just"/>
            <a:r>
              <a:rPr lang="en-US" sz="2400" dirty="0">
                <a:latin typeface="Times New Roman" panose="02020603050405020304" pitchFamily="18" charset="0"/>
                <a:cs typeface="Times New Roman" panose="02020603050405020304" pitchFamily="18" charset="0"/>
              </a:rPr>
              <a:t>Title length positively affects the number of citations.</a:t>
            </a:r>
          </a:p>
          <a:p>
            <a:pPr algn="just"/>
            <a:r>
              <a:rPr lang="en-US" sz="2400" dirty="0">
                <a:latin typeface="Times New Roman" panose="02020603050405020304" pitchFamily="18" charset="0"/>
                <a:cs typeface="Times New Roman" panose="02020603050405020304" pitchFamily="18" charset="0"/>
              </a:rPr>
              <a:t>Highly amusing titles have fewer citations and pleasant titles have no significant relation with citations</a:t>
            </a:r>
          </a:p>
          <a:p>
            <a:pPr algn="just"/>
            <a:r>
              <a:rPr lang="en-US" sz="2400" dirty="0">
                <a:latin typeface="Times New Roman" panose="02020603050405020304" pitchFamily="18" charset="0"/>
                <a:cs typeface="Times New Roman" panose="02020603050405020304" pitchFamily="18" charset="0"/>
              </a:rPr>
              <a:t>Highly cited articles have more than twice as many words in the title compared with lower cited papers.</a:t>
            </a:r>
          </a:p>
          <a:p>
            <a:pPr algn="just"/>
            <a:r>
              <a:rPr lang="en-US" sz="2400" dirty="0">
                <a:latin typeface="Times New Roman" panose="02020603050405020304" pitchFamily="18" charset="0"/>
                <a:cs typeface="Times New Roman" panose="02020603050405020304" pitchFamily="18" charset="0"/>
              </a:rPr>
              <a:t>Articles with question-type titles are downloaded more but poorly cited compared to the descriptive or declarative titles</a:t>
            </a:r>
          </a:p>
          <a:p>
            <a:pPr algn="just"/>
            <a:r>
              <a:rPr lang="en-US" sz="2400" dirty="0">
                <a:latin typeface="Times New Roman" panose="02020603050405020304" pitchFamily="18" charset="0"/>
                <a:cs typeface="Times New Roman" panose="02020603050405020304" pitchFamily="18" charset="0"/>
              </a:rPr>
              <a:t>Longer titles are strongly associated with higher citation rates</a:t>
            </a:r>
          </a:p>
          <a:p>
            <a:pPr algn="just"/>
            <a:r>
              <a:rPr lang="en-US" sz="2400" dirty="0">
                <a:latin typeface="Times New Roman" panose="02020603050405020304" pitchFamily="18" charset="0"/>
                <a:cs typeface="Times New Roman" panose="02020603050405020304" pitchFamily="18" charset="0"/>
              </a:rPr>
              <a:t>Titles containing a question mark, colon, and reference to a specific geographical region are associated with lower citation rates</a:t>
            </a:r>
          </a:p>
          <a:p>
            <a:pPr algn="just"/>
            <a:r>
              <a:rPr lang="en-US" sz="2400" dirty="0">
                <a:latin typeface="Times New Roman" panose="02020603050405020304" pitchFamily="18" charset="0"/>
                <a:cs typeface="Times New Roman" panose="02020603050405020304" pitchFamily="18" charset="0"/>
              </a:rPr>
              <a:t>Keywords are important to ensure that readers are aware about research articles and their content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8437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04800"/>
            <a:ext cx="7886700" cy="762000"/>
          </a:xfrm>
        </p:spPr>
        <p:txBody>
          <a:bodyPr>
            <a:noAutofit/>
          </a:bodyPr>
          <a:lstStyle/>
          <a:p>
            <a:pPr lvl="1" algn="ctr" rtl="0">
              <a:lnSpc>
                <a:spcPct val="90000"/>
              </a:lnSpc>
              <a:spcBef>
                <a:spcPct val="0"/>
              </a:spcBef>
            </a:pPr>
            <a:r>
              <a:rPr lang="en-US" sz="3600" b="1" dirty="0">
                <a:latin typeface="Times New Roman" panose="02020603050405020304" pitchFamily="18" charset="0"/>
                <a:cs typeface="Times New Roman" panose="02020603050405020304" pitchFamily="18" charset="0"/>
              </a:rPr>
              <a:t>Knowledge Flow Through Citation</a:t>
            </a:r>
            <a:br>
              <a:rPr lang="en-IN" sz="3600" b="1"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1066800"/>
            <a:ext cx="7886700" cy="5410200"/>
          </a:xfrm>
        </p:spPr>
        <p:txBody>
          <a:bodyPr>
            <a:normAutofit fontScale="85000" lnSpcReduction="10000"/>
          </a:bodyPr>
          <a:lstStyle/>
          <a:p>
            <a:pPr algn="just"/>
            <a:r>
              <a:rPr lang="en-US" dirty="0">
                <a:latin typeface="Times New Roman" panose="02020603050405020304" pitchFamily="18" charset="0"/>
                <a:cs typeface="Times New Roman" panose="02020603050405020304" pitchFamily="18" charset="0"/>
              </a:rPr>
              <a:t>In engineering research, knowledge flow is primarily in the form of books, thesis, articles, patents, and reports. </a:t>
            </a:r>
          </a:p>
          <a:p>
            <a:pPr algn="just"/>
            <a:r>
              <a:rPr lang="en-US" dirty="0">
                <a:latin typeface="Times New Roman" panose="02020603050405020304" pitchFamily="18" charset="0"/>
                <a:cs typeface="Times New Roman" panose="02020603050405020304" pitchFamily="18" charset="0"/>
              </a:rPr>
              <a:t>Citing a source is important for transmission of knowledge from previous work to an innovation </a:t>
            </a:r>
          </a:p>
          <a:p>
            <a:pPr algn="just"/>
            <a:r>
              <a:rPr lang="en-US" dirty="0">
                <a:latin typeface="Times New Roman" panose="02020603050405020304" pitchFamily="18" charset="0"/>
                <a:cs typeface="Times New Roman" panose="02020603050405020304" pitchFamily="18" charset="0"/>
              </a:rPr>
              <a:t>Interdisciplinary nature of research encourages scholars to cooperate with each other to grab more advantages through collaboration, thereby improving quality of the research</a:t>
            </a:r>
          </a:p>
          <a:p>
            <a:pPr algn="just"/>
            <a:r>
              <a:rPr lang="en-US" dirty="0">
                <a:latin typeface="Times New Roman" panose="02020603050405020304" pitchFamily="18" charset="0"/>
                <a:cs typeface="Times New Roman" panose="02020603050405020304" pitchFamily="18" charset="0"/>
              </a:rPr>
              <a:t>Co-authored publications had more citations than single author paper and there was a positive co-relation between number of authors and the number of citations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6748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8600"/>
            <a:ext cx="7886700" cy="533400"/>
          </a:xfrm>
        </p:spPr>
        <p:txBody>
          <a:bodyPr>
            <a:normAutofit fontScale="90000"/>
          </a:bodyPr>
          <a:lstStyle/>
          <a:p>
            <a:r>
              <a:rPr lang="en-US" b="1" dirty="0">
                <a:latin typeface="Times New Roman" panose="02020603050405020304" pitchFamily="18" charset="0"/>
                <a:cs typeface="Times New Roman" panose="02020603050405020304" pitchFamily="18" charset="0"/>
              </a:rPr>
              <a:t>Citing Datasets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90600"/>
            <a:ext cx="8229600" cy="5135563"/>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Engineering research relies heavily on data to justify claims and provide experimental evidences so data citations must fetch proper credit to the creator of the dataset. </a:t>
            </a:r>
          </a:p>
          <a:p>
            <a:pPr algn="just"/>
            <a:r>
              <a:rPr lang="en-US" dirty="0">
                <a:latin typeface="Times New Roman" panose="02020603050405020304" pitchFamily="18" charset="0"/>
                <a:cs typeface="Times New Roman" panose="02020603050405020304" pitchFamily="18" charset="0"/>
              </a:rPr>
              <a:t>A researcher should obtain necessary permission for using data from a particular source.</a:t>
            </a:r>
          </a:p>
          <a:p>
            <a:pPr algn="just"/>
            <a:r>
              <a:rPr lang="en-US" dirty="0">
                <a:latin typeface="Times New Roman" panose="02020603050405020304" pitchFamily="18" charset="0"/>
                <a:cs typeface="Times New Roman" panose="02020603050405020304" pitchFamily="18" charset="0"/>
              </a:rPr>
              <a:t>Citations related to datasets should include enough information so that a reader could find the same dataset again in the future, even if the link provided no longer works.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030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6200"/>
            <a:ext cx="7886700" cy="609600"/>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Styles for Citations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36431" y="838200"/>
            <a:ext cx="8559560" cy="5715000"/>
          </a:xfrm>
        </p:spPr>
        <p:txBody>
          <a:bodyPr>
            <a:noAutofit/>
          </a:bodyPr>
          <a:lstStyle/>
          <a:p>
            <a:pPr marL="0" indent="0" algn="just">
              <a:buNone/>
            </a:pPr>
            <a:r>
              <a:rPr lang="en-US" sz="1400" dirty="0">
                <a:latin typeface="Times New Roman" panose="02020603050405020304" pitchFamily="18" charset="0"/>
                <a:cs typeface="Times New Roman" panose="02020603050405020304" pitchFamily="18" charset="0"/>
              </a:rPr>
              <a:t>Citation styles differ primarily in the order, and syntax of information about references, depending on difference in priorities attributed to concision, readability, dates, authors, and publications.</a:t>
            </a:r>
          </a:p>
          <a:p>
            <a:pPr marL="0" indent="0" algn="just">
              <a:buNone/>
            </a:pPr>
            <a:endParaRPr lang="en-US" sz="1400" dirty="0">
              <a:latin typeface="Times New Roman" panose="02020603050405020304" pitchFamily="18" charset="0"/>
              <a:cs typeface="Times New Roman" panose="02020603050405020304" pitchFamily="18" charset="0"/>
            </a:endParaRPr>
          </a:p>
          <a:p>
            <a:pPr marL="0" indent="0" algn="just">
              <a:buNone/>
            </a:pPr>
            <a:r>
              <a:rPr lang="en-US" sz="1400" dirty="0">
                <a:latin typeface="Times New Roman" panose="02020603050405020304" pitchFamily="18" charset="0"/>
                <a:cs typeface="Times New Roman" panose="02020603050405020304" pitchFamily="18" charset="0"/>
              </a:rPr>
              <a:t>Most common styles for citation:</a:t>
            </a:r>
          </a:p>
          <a:p>
            <a:pPr algn="just">
              <a:buAutoNum type="arabicParenBoth"/>
            </a:pPr>
            <a:r>
              <a:rPr lang="en-US" sz="1400" b="1" dirty="0">
                <a:latin typeface="Times New Roman" panose="02020603050405020304" pitchFamily="18" charset="0"/>
                <a:cs typeface="Times New Roman" panose="02020603050405020304" pitchFamily="18" charset="0"/>
              </a:rPr>
              <a:t>ASCE style (American Society of Civil Engineers)</a:t>
            </a:r>
          </a:p>
          <a:p>
            <a:pPr marL="0" indent="0" algn="just">
              <a:buNone/>
            </a:pPr>
            <a:r>
              <a:rPr lang="en-US" sz="1400" dirty="0">
                <a:latin typeface="Times New Roman" panose="02020603050405020304" pitchFamily="18" charset="0"/>
                <a:cs typeface="Times New Roman" panose="02020603050405020304" pitchFamily="18" charset="0"/>
              </a:rPr>
              <a:t>(a) Reference list:  This part is to be placed in the bibliography or references at the end of the article or report. </a:t>
            </a:r>
          </a:p>
          <a:p>
            <a:pPr marL="0" indent="0" algn="just">
              <a:buNone/>
            </a:pPr>
            <a:r>
              <a:rPr lang="en-US" sz="1400" dirty="0">
                <a:latin typeface="Times New Roman" panose="02020603050405020304" pitchFamily="18" charset="0"/>
                <a:cs typeface="Times New Roman" panose="02020603050405020304" pitchFamily="18" charset="0"/>
              </a:rPr>
              <a:t>Ex: Template for books: Author Surname, Author Initial. (Year Published). Title. Publisher, City, Pages Used.</a:t>
            </a:r>
          </a:p>
          <a:p>
            <a:pPr marL="0" indent="0" algn="just">
              <a:buNone/>
            </a:pPr>
            <a:r>
              <a:rPr lang="en-US" sz="1400" dirty="0">
                <a:latin typeface="Times New Roman" panose="02020603050405020304" pitchFamily="18" charset="0"/>
                <a:cs typeface="Times New Roman" panose="02020603050405020304" pitchFamily="18" charset="0"/>
              </a:rPr>
              <a:t>Template for journal publications: Author Surname, Author Initial. (Year Published). ‘Title’. Publication Title, Volume number(Issue number), Pages Used.</a:t>
            </a:r>
          </a:p>
          <a:p>
            <a:pPr marL="0" indent="0" algn="just">
              <a:buNone/>
            </a:pPr>
            <a:r>
              <a:rPr lang="en-US" sz="1400" dirty="0">
                <a:latin typeface="Times New Roman" panose="02020603050405020304" pitchFamily="18" charset="0"/>
                <a:cs typeface="Times New Roman" panose="02020603050405020304" pitchFamily="18" charset="0"/>
              </a:rPr>
              <a:t>(b) In-text citation for journals or books: The following part is to be placed right after the reference to the source of the citation assignment.</a:t>
            </a:r>
          </a:p>
          <a:p>
            <a:pPr marL="0" indent="0" algn="just">
              <a:buNone/>
            </a:pPr>
            <a:r>
              <a:rPr lang="en-US" sz="1400" dirty="0">
                <a:latin typeface="Times New Roman" panose="02020603050405020304" pitchFamily="18" charset="0"/>
                <a:cs typeface="Times New Roman" panose="02020603050405020304" pitchFamily="18" charset="0"/>
              </a:rPr>
              <a:t>Ex: (Author Surname/Website URL Year Published)</a:t>
            </a:r>
          </a:p>
          <a:p>
            <a:pPr marL="0" lvl="3" indent="0" algn="just">
              <a:spcBef>
                <a:spcPts val="750"/>
              </a:spcBef>
              <a:buNone/>
            </a:pPr>
            <a:r>
              <a:rPr lang="en-US" sz="1400" dirty="0">
                <a:latin typeface="Times New Roman" panose="02020603050405020304" pitchFamily="18" charset="0"/>
                <a:cs typeface="Times New Roman" panose="02020603050405020304" pitchFamily="18" charset="0"/>
              </a:rPr>
              <a:t>(2) </a:t>
            </a:r>
            <a:r>
              <a:rPr lang="en-US" sz="1400" b="1" dirty="0">
                <a:latin typeface="Times New Roman" panose="02020603050405020304" pitchFamily="18" charset="0"/>
                <a:cs typeface="Times New Roman" panose="02020603050405020304" pitchFamily="18" charset="0"/>
              </a:rPr>
              <a:t>IEEE style (Institute of Electrical and Electronics Engineers): </a:t>
            </a:r>
            <a:r>
              <a:rPr lang="en-US" sz="1400" dirty="0">
                <a:latin typeface="Times New Roman" panose="02020603050405020304" pitchFamily="18" charset="0"/>
                <a:cs typeface="Times New Roman" panose="02020603050405020304" pitchFamily="18" charset="0"/>
              </a:rPr>
              <a:t>It is standard for all IEEE journals and magazines, and is frequently used for papers and articles in the fields of electrical engineering and computer science. This style requires endnotes and that references be cited numerically in the text.</a:t>
            </a:r>
            <a:endParaRPr lang="en-IN"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Ex: Chapter in an edited book</a:t>
            </a:r>
            <a:endParaRPr lang="en-IN"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[1] A. </a:t>
            </a:r>
            <a:r>
              <a:rPr lang="en-US" sz="1400" dirty="0" err="1">
                <a:latin typeface="Times New Roman" panose="02020603050405020304" pitchFamily="18" charset="0"/>
                <a:cs typeface="Times New Roman" panose="02020603050405020304" pitchFamily="18" charset="0"/>
              </a:rPr>
              <a:t>Rezi</a:t>
            </a:r>
            <a:r>
              <a:rPr lang="en-US" sz="1400" dirty="0">
                <a:latin typeface="Times New Roman" panose="02020603050405020304" pitchFamily="18" charset="0"/>
                <a:cs typeface="Times New Roman" panose="02020603050405020304" pitchFamily="18" charset="0"/>
              </a:rPr>
              <a:t> and M. </a:t>
            </a:r>
            <a:r>
              <a:rPr lang="en-US" sz="1400" dirty="0" err="1">
                <a:latin typeface="Times New Roman" panose="02020603050405020304" pitchFamily="18" charset="0"/>
                <a:cs typeface="Times New Roman" panose="02020603050405020304" pitchFamily="18" charset="0"/>
              </a:rPr>
              <a:t>Allam</a:t>
            </a:r>
            <a:r>
              <a:rPr lang="en-US" sz="1400" dirty="0">
                <a:latin typeface="Times New Roman" panose="02020603050405020304" pitchFamily="18" charset="0"/>
                <a:cs typeface="Times New Roman" panose="02020603050405020304" pitchFamily="18" charset="0"/>
              </a:rPr>
              <a:t>, “Techniques in array processing by means of transformations,” in Control and Dynamic Systems, Vol. 69, Multidimensional Systems, C. T. </a:t>
            </a:r>
            <a:r>
              <a:rPr lang="en-US" sz="1400" dirty="0" err="1">
                <a:latin typeface="Times New Roman" panose="02020603050405020304" pitchFamily="18" charset="0"/>
                <a:cs typeface="Times New Roman" panose="02020603050405020304" pitchFamily="18" charset="0"/>
              </a:rPr>
              <a:t>Leondes</a:t>
            </a:r>
            <a:r>
              <a:rPr lang="en-US" sz="1400" dirty="0">
                <a:latin typeface="Times New Roman" panose="02020603050405020304" pitchFamily="18" charset="0"/>
                <a:cs typeface="Times New Roman" panose="02020603050405020304" pitchFamily="18" charset="0"/>
              </a:rPr>
              <a:t>, Ed. San Diego: Academic Press, 1995, pp. 133–180.</a:t>
            </a:r>
            <a:endParaRPr lang="en-IN" sz="1400" dirty="0">
              <a:latin typeface="Times New Roman" panose="02020603050405020304" pitchFamily="18" charset="0"/>
              <a:cs typeface="Times New Roman" panose="02020603050405020304" pitchFamily="18" charset="0"/>
            </a:endParaRPr>
          </a:p>
          <a:p>
            <a:pPr marL="0" indent="0" algn="just">
              <a:buNone/>
            </a:pPr>
            <a:r>
              <a:rPr lang="en-US" sz="1400" dirty="0">
                <a:latin typeface="Times New Roman" panose="02020603050405020304" pitchFamily="18" charset="0"/>
                <a:cs typeface="Times New Roman" panose="02020603050405020304" pitchFamily="18" charset="0"/>
              </a:rPr>
              <a:t>(3) </a:t>
            </a:r>
            <a:r>
              <a:rPr lang="en-US" sz="1400" b="1" dirty="0">
                <a:latin typeface="Times New Roman" panose="02020603050405020304" pitchFamily="18" charset="0"/>
                <a:cs typeface="Times New Roman" panose="02020603050405020304" pitchFamily="18" charset="0"/>
              </a:rPr>
              <a:t>ASME style (The Association of Mechanical Engineers) </a:t>
            </a:r>
          </a:p>
          <a:p>
            <a:pPr algn="just"/>
            <a:r>
              <a:rPr lang="en-US" sz="1400" dirty="0">
                <a:latin typeface="Times New Roman" panose="02020603050405020304" pitchFamily="18" charset="0"/>
                <a:cs typeface="Times New Roman" panose="02020603050405020304" pitchFamily="18" charset="0"/>
              </a:rPr>
              <a:t>Within the text, references should be cited in numerical order according to their order of appearance. The numbered reference citation within text should be enclosed in brackets.</a:t>
            </a:r>
          </a:p>
          <a:p>
            <a:pPr algn="just"/>
            <a:r>
              <a:rPr lang="en-US" sz="1400" i="1" dirty="0">
                <a:latin typeface="Times New Roman" panose="02020603050405020304" pitchFamily="18" charset="0"/>
                <a:cs typeface="Times New Roman" panose="02020603050405020304" pitchFamily="18" charset="0"/>
              </a:rPr>
              <a:t>Example:</a:t>
            </a:r>
            <a:r>
              <a:rPr lang="en-US" sz="1400" dirty="0">
                <a:latin typeface="Times New Roman" panose="02020603050405020304" pitchFamily="18" charset="0"/>
                <a:cs typeface="Times New Roman" panose="02020603050405020304" pitchFamily="18" charset="0"/>
              </a:rPr>
              <a:t> It was shown by </a:t>
            </a:r>
            <a:r>
              <a:rPr lang="en-US" sz="1400" dirty="0" err="1">
                <a:latin typeface="Times New Roman" panose="02020603050405020304" pitchFamily="18" charset="0"/>
                <a:cs typeface="Times New Roman" panose="02020603050405020304" pitchFamily="18" charset="0"/>
              </a:rPr>
              <a:t>Prusa</a:t>
            </a:r>
            <a:r>
              <a:rPr lang="en-US" sz="1400" dirty="0">
                <a:latin typeface="Times New Roman" panose="02020603050405020304" pitchFamily="18" charset="0"/>
                <a:cs typeface="Times New Roman" panose="02020603050405020304" pitchFamily="18" charset="0"/>
              </a:rPr>
              <a:t> [1] that the width of the plume decreases under these conditions.</a:t>
            </a:r>
          </a:p>
          <a:p>
            <a:pPr marL="0" indent="0" algn="just">
              <a:buNone/>
            </a:pPr>
            <a:endParaRPr lang="en-IN" sz="1400" dirty="0">
              <a:latin typeface="Times New Roman" panose="02020603050405020304" pitchFamily="18" charset="0"/>
              <a:cs typeface="Times New Roman" panose="02020603050405020304" pitchFamily="18" charset="0"/>
            </a:endParaRPr>
          </a:p>
          <a:p>
            <a:pPr marL="0" indent="0" algn="just">
              <a:buNone/>
            </a:pPr>
            <a:endParaRPr lang="en-IN" sz="14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marL="0" indent="0" algn="just">
              <a:buNone/>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701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Acknowledgments and Attributions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1417638"/>
            <a:ext cx="7886700" cy="5059361"/>
          </a:xfrm>
        </p:spPr>
        <p:txBody>
          <a:bodyPr>
            <a:normAutofit fontScale="70000" lnSpcReduction="20000"/>
          </a:bodyPr>
          <a:lstStyle/>
          <a:p>
            <a:pPr algn="just"/>
            <a:r>
              <a:rPr lang="en-US" dirty="0">
                <a:latin typeface="Times New Roman" panose="02020603050405020304" pitchFamily="18" charset="0"/>
                <a:cs typeface="Times New Roman" panose="02020603050405020304" pitchFamily="18" charset="0"/>
              </a:rPr>
              <a:t>Acknowledgment section is a place to provide a brief appreciation of the contribution of someone or an organization or funding body to the present work.</a:t>
            </a:r>
          </a:p>
          <a:p>
            <a:pPr algn="just"/>
            <a:r>
              <a:rPr lang="en-US" dirty="0">
                <a:latin typeface="Times New Roman" panose="02020603050405020304" pitchFamily="18" charset="0"/>
                <a:cs typeface="Times New Roman" panose="02020603050405020304" pitchFamily="18" charset="0"/>
              </a:rPr>
              <a:t>Acknowledgment is a common practice to recognize persons or agencies for being responsible in some form or other for completion of a publishable research outcome.</a:t>
            </a:r>
          </a:p>
          <a:p>
            <a:pPr algn="just"/>
            <a:r>
              <a:rPr lang="en-US" dirty="0">
                <a:latin typeface="Times New Roman" panose="02020603050405020304" pitchFamily="18" charset="0"/>
                <a:cs typeface="Times New Roman" panose="02020603050405020304" pitchFamily="18" charset="0"/>
              </a:rPr>
              <a:t>In engineering research, acknowledgments are meant for participating technicians, students, funding agency, grant number, institution, or anyone who provide scientific inputs, shared unpublished results, provided equipment, or participated in discussions.</a:t>
            </a:r>
          </a:p>
          <a:p>
            <a:pPr algn="just"/>
            <a:r>
              <a:rPr lang="en-US" dirty="0">
                <a:latin typeface="Times New Roman" panose="02020603050405020304" pitchFamily="18" charset="0"/>
                <a:cs typeface="Times New Roman" panose="02020603050405020304" pitchFamily="18" charset="0"/>
              </a:rPr>
              <a:t>Acknowledgment displays a relationship among people, agencies, institutions, and research.</a:t>
            </a:r>
          </a:p>
          <a:p>
            <a:pPr algn="just"/>
            <a:r>
              <a:rPr lang="en-US" dirty="0">
                <a:latin typeface="Times New Roman" panose="02020603050405020304" pitchFamily="18" charset="0"/>
                <a:cs typeface="Times New Roman" panose="02020603050405020304" pitchFamily="18" charset="0"/>
              </a:rPr>
              <a:t>Classification of acknowledgment: moral, financial, editorial, institutional or technical, and conceptual support.</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7797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What Should Be Acknowledged?</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2694" y="1371600"/>
            <a:ext cx="8229600" cy="5211763"/>
          </a:xfrm>
        </p:spPr>
        <p:txBody>
          <a:bodyPr>
            <a:normAutofit fontScale="77500" lnSpcReduction="20000"/>
          </a:bodyPr>
          <a:lstStyle/>
          <a:p>
            <a:pPr algn="just"/>
            <a:r>
              <a:rPr lang="en-US" dirty="0">
                <a:latin typeface="Times New Roman" panose="02020603050405020304" pitchFamily="18" charset="0"/>
                <a:cs typeface="Times New Roman" panose="02020603050405020304" pitchFamily="18" charset="0"/>
              </a:rPr>
              <a:t>Author should acknowledge quotation Direct(actual words) and Indirect(summarized phrases), ideas, facts, paraphrasing, funding organization, oral discussion or support, laboratory, and computer work.</a:t>
            </a:r>
            <a:endParaRPr lang="en-IN" dirty="0">
              <a:latin typeface="Times New Roman" panose="02020603050405020304" pitchFamily="18" charset="0"/>
              <a:cs typeface="Times New Roman" panose="02020603050405020304" pitchFamily="18" charset="0"/>
            </a:endParaRPr>
          </a:p>
          <a:p>
            <a:pPr lvl="0" algn="just"/>
            <a:r>
              <a:rPr lang="en-US" dirty="0">
                <a:latin typeface="Times New Roman" panose="02020603050405020304" pitchFamily="18" charset="0"/>
                <a:cs typeface="Times New Roman" panose="02020603050405020304" pitchFamily="18" charset="0"/>
              </a:rPr>
              <a:t>Authors should acknowledge assistants, students, or technicians, who helped experimentally and theoretically during the research work.</a:t>
            </a:r>
          </a:p>
          <a:p>
            <a:pPr lvl="0" algn="just"/>
            <a:r>
              <a:rPr lang="en-US" dirty="0">
                <a:latin typeface="Times New Roman" panose="02020603050405020304" pitchFamily="18" charset="0"/>
                <a:cs typeface="Times New Roman" panose="02020603050405020304" pitchFamily="18" charset="0"/>
              </a:rPr>
              <a:t>Grant received from a funding agency to be acknowledged by providing full details of the funding program </a:t>
            </a:r>
          </a:p>
          <a:p>
            <a:pPr lvl="0" algn="just"/>
            <a:r>
              <a:rPr lang="en-US" dirty="0">
                <a:latin typeface="Times New Roman" panose="02020603050405020304" pitchFamily="18" charset="0"/>
                <a:cs typeface="Times New Roman" panose="02020603050405020304" pitchFamily="18" charset="0"/>
              </a:rPr>
              <a:t>Acknowledge use of the services and facilities of any center or organization with which they are not formally affiliated to </a:t>
            </a:r>
          </a:p>
          <a:p>
            <a:pPr lvl="0" algn="just"/>
            <a:r>
              <a:rPr lang="en-US" dirty="0">
                <a:latin typeface="Times New Roman" panose="02020603050405020304" pitchFamily="18" charset="0"/>
                <a:cs typeface="Times New Roman" panose="02020603050405020304" pitchFamily="18" charset="0"/>
              </a:rPr>
              <a:t>Acknowledge the results that  have been presented elsewhere</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20973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sz="3600" b="1" dirty="0">
                <a:latin typeface="Times New Roman" panose="02020603050405020304" pitchFamily="18" charset="0"/>
                <a:cs typeface="Times New Roman" panose="02020603050405020304" pitchFamily="18" charset="0"/>
              </a:rPr>
              <a:t>Acknowledgments in Books &amp; Dissertations</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39947" y="1066800"/>
            <a:ext cx="8229600" cy="5486400"/>
          </a:xfrm>
        </p:spPr>
        <p:txBody>
          <a:bodyPr>
            <a:normAutofit fontScale="77500" lnSpcReduction="20000"/>
          </a:bodyPr>
          <a:lstStyle/>
          <a:p>
            <a:pPr algn="just"/>
            <a:r>
              <a:rPr lang="en-US" dirty="0">
                <a:latin typeface="Times New Roman" panose="02020603050405020304" pitchFamily="18" charset="0"/>
                <a:cs typeface="Times New Roman" panose="02020603050405020304" pitchFamily="18" charset="0"/>
              </a:rPr>
              <a:t>A page of acknowledgments is usually included at the beginning of a thesis/ dissertation immediately following the table of contents. </a:t>
            </a:r>
          </a:p>
          <a:p>
            <a:pPr algn="just"/>
            <a:r>
              <a:rPr lang="en-US" dirty="0">
                <a:latin typeface="Times New Roman" panose="02020603050405020304" pitchFamily="18" charset="0"/>
                <a:cs typeface="Times New Roman" panose="02020603050405020304" pitchFamily="18" charset="0"/>
              </a:rPr>
              <a:t>Detailed acknowledgments enable the researcher to thank all those who have contributed in completion of the research work.</a:t>
            </a:r>
          </a:p>
          <a:p>
            <a:pPr algn="just"/>
            <a:r>
              <a:rPr lang="en-US" dirty="0">
                <a:latin typeface="Times New Roman" panose="02020603050405020304" pitchFamily="18" charset="0"/>
                <a:cs typeface="Times New Roman" panose="02020603050405020304" pitchFamily="18" charset="0"/>
              </a:rPr>
              <a:t>One should express appreciation in a concise manner and avoid emotive language. </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following are often acknowledged in these types of acknowledgments: </a:t>
            </a:r>
          </a:p>
          <a:p>
            <a:pPr marL="0" indent="0" algn="just">
              <a:buNone/>
            </a:pPr>
            <a:r>
              <a:rPr lang="en-US" dirty="0">
                <a:latin typeface="Times New Roman" panose="02020603050405020304" pitchFamily="18" charset="0"/>
                <a:cs typeface="Times New Roman" panose="02020603050405020304" pitchFamily="18" charset="0"/>
              </a:rPr>
              <a:t>Main supervisor, second supervisor, peers in the lab, other academic staff in the department, technical or support staff in the department, colleagues from other departments, other institutions, or organizations, former students, family, and friends.</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28416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a:latin typeface="Times New Roman" panose="02020603050405020304" pitchFamily="18" charset="0"/>
                <a:cs typeface="Times New Roman" panose="02020603050405020304" pitchFamily="18" charset="0"/>
              </a:rPr>
              <a:t>Dedication or Acknowledgments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 y="1295400"/>
            <a:ext cx="8610600" cy="5105400"/>
          </a:xfrm>
        </p:spPr>
        <p:txBody>
          <a:bodyPr>
            <a:normAutofit fontScale="92500"/>
          </a:bodyPr>
          <a:lstStyle/>
          <a:p>
            <a:pPr lvl="1"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dedication is the writer’s personal acknowledgment indicating his or her appreciation and respect for significant individuals in the writer’s life. </a:t>
            </a:r>
          </a:p>
          <a:p>
            <a:pPr lvl="1"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Dedication is personal thus, any individuals named are frequently unrelated to the topic of the dissertation. It need not be academic in any way.</a:t>
            </a:r>
          </a:p>
          <a:p>
            <a:pPr lvl="1"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Dedication is never used in a journal paper, an article in a conference proceedings, or a patent. It is used exclusively in larger documents like books, thesis, or dissertations. </a:t>
            </a:r>
          </a:p>
          <a:p>
            <a:pPr lvl="1"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dedication is to whomever the author would like it to be dedicated to, whether it is the author’s mother, the best friend, the pet dog, or Almighty God. </a:t>
            </a:r>
          </a:p>
          <a:p>
            <a:pPr lvl="1"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77202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itchFamily="18" charset="0"/>
                <a:cs typeface="Times New Roman" pitchFamily="18" charset="0"/>
              </a:rPr>
              <a:t>FAQ’s</a:t>
            </a:r>
          </a:p>
        </p:txBody>
      </p:sp>
      <p:sp>
        <p:nvSpPr>
          <p:cNvPr id="3" name="Content Placeholder 2"/>
          <p:cNvSpPr>
            <a:spLocks noGrp="1"/>
          </p:cNvSpPr>
          <p:nvPr>
            <p:ph idx="1"/>
          </p:nvPr>
        </p:nvSpPr>
        <p:spPr>
          <a:xfrm>
            <a:off x="457200" y="1219200"/>
            <a:ext cx="8229600" cy="5181600"/>
          </a:xfrm>
        </p:spPr>
        <p:txBody>
          <a:bodyPr>
            <a:normAutofit fontScale="55000" lnSpcReduction="20000"/>
          </a:bodyPr>
          <a:lstStyle/>
          <a:p>
            <a:pPr marL="385763" indent="-385763">
              <a:buFont typeface="+mj-lt"/>
              <a:buAutoNum type="arabicPeriod"/>
            </a:pPr>
            <a:r>
              <a:rPr lang="en-US" sz="3600" dirty="0">
                <a:latin typeface="Times New Roman" pitchFamily="18" charset="0"/>
                <a:cs typeface="Times New Roman" pitchFamily="18" charset="0"/>
              </a:rPr>
              <a:t>Explain the process and purpose of Literature Review. </a:t>
            </a:r>
          </a:p>
          <a:p>
            <a:pPr marL="385763" indent="-385763">
              <a:buFont typeface="+mj-lt"/>
              <a:buAutoNum type="arabicPeriod"/>
            </a:pPr>
            <a:r>
              <a:rPr lang="en-US" sz="3600" dirty="0">
                <a:latin typeface="Times New Roman" pitchFamily="18" charset="0"/>
                <a:cs typeface="Times New Roman" pitchFamily="18" charset="0"/>
              </a:rPr>
              <a:t>Enlist the components of a good Literature survey.</a:t>
            </a:r>
          </a:p>
          <a:p>
            <a:pPr marL="385763" indent="-385763">
              <a:buFont typeface="+mj-lt"/>
              <a:buAutoNum type="arabicPeriod"/>
            </a:pPr>
            <a:r>
              <a:rPr lang="en-US" sz="3600" dirty="0">
                <a:latin typeface="Times New Roman" pitchFamily="18" charset="0"/>
                <a:cs typeface="Times New Roman" pitchFamily="18" charset="0"/>
              </a:rPr>
              <a:t>Mention the Criteria that help researcher in evaluation of the information under study.</a:t>
            </a:r>
          </a:p>
          <a:p>
            <a:pPr marL="385763" indent="-385763">
              <a:buFont typeface="+mj-lt"/>
              <a:buAutoNum type="arabicPeriod"/>
            </a:pPr>
            <a:r>
              <a:rPr lang="en-US" sz="3600" dirty="0">
                <a:latin typeface="Times New Roman" pitchFamily="18" charset="0"/>
                <a:cs typeface="Times New Roman" pitchFamily="18" charset="0"/>
              </a:rPr>
              <a:t>Write  a note on Bibliographic Databases</a:t>
            </a:r>
            <a:r>
              <a:rPr lang="en-IN" sz="3600" dirty="0">
                <a:latin typeface="Times New Roman" pitchFamily="18" charset="0"/>
                <a:cs typeface="Times New Roman" pitchFamily="18" charset="0"/>
              </a:rPr>
              <a:t>.</a:t>
            </a:r>
          </a:p>
          <a:p>
            <a:pPr marL="385763" indent="-385763">
              <a:buFont typeface="+mj-lt"/>
              <a:buAutoNum type="arabicPeriod"/>
            </a:pPr>
            <a:r>
              <a:rPr lang="en-IN" sz="3600" dirty="0">
                <a:latin typeface="Times New Roman" pitchFamily="18" charset="0"/>
                <a:cs typeface="Times New Roman" pitchFamily="18" charset="0"/>
              </a:rPr>
              <a:t>Briefly explain </a:t>
            </a:r>
            <a:r>
              <a:rPr lang="en-US" sz="3600" dirty="0">
                <a:latin typeface="Times New Roman" pitchFamily="18" charset="0"/>
                <a:cs typeface="Times New Roman" pitchFamily="18" charset="0"/>
              </a:rPr>
              <a:t>iterative process of Effective Search?</a:t>
            </a:r>
          </a:p>
          <a:p>
            <a:pPr marL="385763" indent="-385763">
              <a:buFont typeface="+mj-lt"/>
              <a:buAutoNum type="arabicPeriod"/>
            </a:pPr>
            <a:r>
              <a:rPr lang="en-US" sz="3600" dirty="0">
                <a:latin typeface="Times New Roman" pitchFamily="18" charset="0"/>
                <a:cs typeface="Times New Roman" pitchFamily="18" charset="0"/>
              </a:rPr>
              <a:t>Elucidate the Logical approach for identifying articles and reading them for effective research?</a:t>
            </a:r>
          </a:p>
          <a:p>
            <a:pPr marL="385763" indent="-385763">
              <a:buFont typeface="+mj-lt"/>
              <a:buAutoNum type="arabicPeriod"/>
            </a:pPr>
            <a:r>
              <a:rPr lang="en-US" sz="3600" dirty="0">
                <a:latin typeface="Times New Roman" pitchFamily="18" charset="0"/>
                <a:cs typeface="Times New Roman" pitchFamily="18" charset="0"/>
              </a:rPr>
              <a:t>Distinguish between Critical  reading and Creative Reading.</a:t>
            </a:r>
          </a:p>
          <a:p>
            <a:pPr marL="385763" indent="-385763">
              <a:buFont typeface="+mj-lt"/>
              <a:buAutoNum type="arabicPeriod"/>
            </a:pPr>
            <a:r>
              <a:rPr lang="en-US" sz="3600" dirty="0">
                <a:latin typeface="Times New Roman" pitchFamily="18" charset="0"/>
                <a:cs typeface="Times New Roman" pitchFamily="18" charset="0"/>
              </a:rPr>
              <a:t>What is a Datasheet? Explain the relevance of datasheet in engineering research?</a:t>
            </a:r>
          </a:p>
          <a:p>
            <a:pPr marL="385763" indent="-385763">
              <a:buFont typeface="+mj-lt"/>
              <a:buAutoNum type="arabicPeriod"/>
            </a:pPr>
            <a:r>
              <a:rPr lang="en-US" sz="3600" dirty="0">
                <a:latin typeface="Times New Roman" pitchFamily="18" charset="0"/>
                <a:cs typeface="Times New Roman" pitchFamily="18" charset="0"/>
              </a:rPr>
              <a:t>What is citation? Explain the main functions of citation?</a:t>
            </a:r>
          </a:p>
          <a:p>
            <a:pPr marL="385763" indent="-385763">
              <a:buFont typeface="+mj-lt"/>
              <a:buAutoNum type="arabicPeriod"/>
            </a:pPr>
            <a:r>
              <a:rPr lang="en-US" sz="3600" dirty="0">
                <a:latin typeface="Times New Roman" pitchFamily="18" charset="0"/>
                <a:cs typeface="Times New Roman" pitchFamily="18" charset="0"/>
              </a:rPr>
              <a:t>Mention the instances where references do not fulfill the actual goal of citation.</a:t>
            </a:r>
          </a:p>
          <a:p>
            <a:pPr marL="385763" indent="-385763">
              <a:buFont typeface="+mj-lt"/>
              <a:buAutoNum type="arabicPeriod"/>
            </a:pPr>
            <a:r>
              <a:rPr lang="en-US" sz="3600" dirty="0">
                <a:latin typeface="Times New Roman" pitchFamily="18" charset="0"/>
                <a:cs typeface="Times New Roman" pitchFamily="18" charset="0"/>
              </a:rPr>
              <a:t>Write a note on popular styles for citing engineering research.</a:t>
            </a:r>
          </a:p>
          <a:p>
            <a:pPr marL="385763" indent="-385763">
              <a:buFont typeface="+mj-lt"/>
              <a:buAutoNum type="arabicPeriod"/>
            </a:pPr>
            <a:r>
              <a:rPr lang="en-US" sz="3600" dirty="0">
                <a:latin typeface="Times New Roman" pitchFamily="18" charset="0"/>
                <a:cs typeface="Times New Roman" pitchFamily="18" charset="0"/>
              </a:rPr>
              <a:t>Distinguish between dedications and acknowledgements in a research work.</a:t>
            </a:r>
            <a:br>
              <a:rPr lang="en-IN" sz="3600" dirty="0">
                <a:latin typeface="Times New Roman" pitchFamily="18" charset="0"/>
                <a:cs typeface="Times New Roman" pitchFamily="18" charset="0"/>
              </a:rPr>
            </a:br>
            <a:endParaRPr lang="en-IN" sz="3600" dirty="0">
              <a:latin typeface="Times New Roman" pitchFamily="18" charset="0"/>
              <a:cs typeface="Times New Roman" pitchFamily="18" charset="0"/>
            </a:endParaRPr>
          </a:p>
          <a:p>
            <a:pPr marL="385763" indent="-385763">
              <a:buFont typeface="+mj-lt"/>
              <a:buAutoNum type="arabicPeriod"/>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632171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dirty="0"/>
              <a:t>PURPOSE</a:t>
            </a:r>
          </a:p>
        </p:txBody>
      </p:sp>
      <p:pic>
        <p:nvPicPr>
          <p:cNvPr id="1026" name="Picture 2"/>
          <p:cNvPicPr>
            <a:picLocks noGrp="1" noChangeAspect="1" noChangeArrowheads="1"/>
          </p:cNvPicPr>
          <p:nvPr>
            <p:ph idx="1"/>
          </p:nvPr>
        </p:nvPicPr>
        <p:blipFill>
          <a:blip r:embed="rId2" cstate="print"/>
          <a:srcRect/>
          <a:stretch>
            <a:fillRect/>
          </a:stretch>
        </p:blipFill>
        <p:spPr bwMode="auto">
          <a:xfrm>
            <a:off x="685800" y="990600"/>
            <a:ext cx="7467600" cy="556260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b="1" dirty="0"/>
          </a:p>
          <a:p>
            <a:pPr marL="0" indent="0" algn="ctr">
              <a:buNone/>
            </a:pPr>
            <a:endParaRPr lang="en-US" b="1" dirty="0"/>
          </a:p>
          <a:p>
            <a:pPr marL="0" indent="0" algn="ctr">
              <a:buNone/>
            </a:pPr>
            <a:r>
              <a:rPr lang="en-US" sz="4000" b="1" dirty="0">
                <a:latin typeface="Times New Roman" panose="02020603050405020304" pitchFamily="18" charset="0"/>
                <a:cs typeface="Times New Roman" panose="02020603050405020304" pitchFamily="18" charset="0"/>
              </a:rPr>
              <a:t>THANK YOU</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0185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solidFill>
                  <a:schemeClr val="bg1"/>
                </a:solidFill>
                <a:highlight>
                  <a:srgbClr val="008000"/>
                </a:highlight>
                <a:latin typeface="Times New Roman" pitchFamily="18" charset="0"/>
                <a:cs typeface="Times New Roman" pitchFamily="18" charset="0"/>
              </a:rPr>
              <a:t>New and Existing Knowledge</a:t>
            </a:r>
            <a:endParaRPr lang="en-IN" dirty="0">
              <a:solidFill>
                <a:schemeClr val="bg1"/>
              </a:solidFill>
              <a:highlight>
                <a:srgbClr val="008000"/>
              </a:highlight>
            </a:endParaRPr>
          </a:p>
        </p:txBody>
      </p:sp>
      <p:sp>
        <p:nvSpPr>
          <p:cNvPr id="3" name="Content Placeholder 2"/>
          <p:cNvSpPr>
            <a:spLocks noGrp="1"/>
          </p:cNvSpPr>
          <p:nvPr>
            <p:ph idx="1"/>
          </p:nvPr>
        </p:nvSpPr>
        <p:spPr>
          <a:xfrm>
            <a:off x="457200" y="1066800"/>
            <a:ext cx="8382000" cy="5562600"/>
          </a:xfrm>
        </p:spPr>
        <p:txBody>
          <a:bodyPr>
            <a:noAutofit/>
          </a:bodyPr>
          <a:lstStyle/>
          <a:p>
            <a:pPr algn="just"/>
            <a:r>
              <a:rPr lang="en-US" sz="2600" dirty="0">
                <a:latin typeface="Times New Roman" pitchFamily="18" charset="0"/>
                <a:cs typeface="Times New Roman" pitchFamily="18" charset="0"/>
              </a:rPr>
              <a:t>New knowledge in research can only be interpreted within the context of what is already known, and cannot exist without the foundation of existing knowledge.</a:t>
            </a:r>
          </a:p>
          <a:p>
            <a:pPr algn="just"/>
            <a:r>
              <a:rPr lang="en-US" sz="2600" dirty="0">
                <a:latin typeface="Times New Roman" pitchFamily="18" charset="0"/>
                <a:cs typeface="Times New Roman" pitchFamily="18" charset="0"/>
              </a:rPr>
              <a:t>Existing knowledge is needed to make the case that there is a problem and that it is important.</a:t>
            </a:r>
            <a:endParaRPr lang="en-IN" sz="2600" dirty="0">
              <a:latin typeface="Times New Roman" pitchFamily="18" charset="0"/>
              <a:cs typeface="Times New Roman" pitchFamily="18" charset="0"/>
            </a:endParaRPr>
          </a:p>
          <a:p>
            <a:pPr algn="just"/>
            <a:r>
              <a:rPr lang="en-US" sz="2600" dirty="0">
                <a:latin typeface="Times New Roman" pitchFamily="18" charset="0"/>
                <a:cs typeface="Times New Roman" pitchFamily="18" charset="0"/>
              </a:rPr>
              <a:t>One can infer that the knowledge that is sought to be produced does not yet exist by describing what other knowledge already exists.</a:t>
            </a:r>
          </a:p>
          <a:p>
            <a:pPr algn="just"/>
            <a:r>
              <a:rPr lang="en-US" sz="2600" dirty="0">
                <a:latin typeface="Times New Roman" pitchFamily="18" charset="0"/>
                <a:cs typeface="Times New Roman" pitchFamily="18" charset="0"/>
              </a:rPr>
              <a:t>The review process must explain how a research item builds on another one and elucidate how and why certain technical development took place, so that it is easy for the reader to comprehend why the present talk is being undertaken.</a:t>
            </a:r>
            <a:endParaRPr lang="en-IN" sz="26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highlight>
                  <a:srgbClr val="FFFF00"/>
                </a:highlight>
                <a:latin typeface="Times New Roman" panose="02020603050405020304" pitchFamily="18" charset="0"/>
                <a:cs typeface="Times New Roman" panose="02020603050405020304" pitchFamily="18" charset="0"/>
              </a:rPr>
              <a:t>Good literature survey</a:t>
            </a:r>
            <a:endParaRPr lang="en-IN" b="1" dirty="0">
              <a:highlight>
                <a:srgbClr val="FFFF00"/>
              </a:highligh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14400"/>
            <a:ext cx="8229600" cy="5867400"/>
          </a:xfrm>
        </p:spPr>
        <p:txBody>
          <a:bodyPr>
            <a:normAutofit/>
          </a:bodyPr>
          <a:lstStyle/>
          <a:p>
            <a:pPr algn="just"/>
            <a:r>
              <a:rPr lang="en-US" sz="2400" dirty="0">
                <a:latin typeface="Times New Roman" pitchFamily="18" charset="0"/>
                <a:cs typeface="Times New Roman" pitchFamily="18" charset="0"/>
              </a:rPr>
              <a:t>Do not draw hasty conclusions.</a:t>
            </a:r>
          </a:p>
          <a:p>
            <a:pPr algn="just"/>
            <a:r>
              <a:rPr lang="en-US" sz="2400" dirty="0">
                <a:latin typeface="Times New Roman" pitchFamily="18" charset="0"/>
                <a:cs typeface="Times New Roman" pitchFamily="18" charset="0"/>
              </a:rPr>
              <a:t>Look into the individual references to determine the underlying causes/assumptions/mechanisms in each of them so as to synthesize the available information in a much more meaningful way. </a:t>
            </a:r>
          </a:p>
          <a:p>
            <a:pPr algn="just"/>
            <a:r>
              <a:rPr lang="en-US" sz="2400" dirty="0">
                <a:latin typeface="Times New Roman" pitchFamily="18" charset="0"/>
                <a:cs typeface="Times New Roman" pitchFamily="18" charset="0"/>
              </a:rPr>
              <a:t>Summarize what is already known from the state of the art.</a:t>
            </a:r>
          </a:p>
          <a:p>
            <a:pPr algn="just"/>
            <a:r>
              <a:rPr lang="en-US" sz="2400" dirty="0">
                <a:latin typeface="Times New Roman" pitchFamily="18" charset="0"/>
                <a:cs typeface="Times New Roman" pitchFamily="18" charset="0"/>
              </a:rPr>
              <a:t>Detail the key concepts and the main factors or parameters and the underlying relationships.</a:t>
            </a:r>
          </a:p>
          <a:p>
            <a:pPr algn="just"/>
            <a:r>
              <a:rPr lang="en-US" sz="2400" dirty="0">
                <a:latin typeface="Times New Roman" pitchFamily="18" charset="0"/>
                <a:cs typeface="Times New Roman" pitchFamily="18" charset="0"/>
              </a:rPr>
              <a:t>Describe any complementary existing approaches.</a:t>
            </a:r>
          </a:p>
          <a:p>
            <a:pPr algn="just"/>
            <a:r>
              <a:rPr lang="en-US" sz="2400" dirty="0">
                <a:latin typeface="Times New Roman" pitchFamily="18" charset="0"/>
                <a:cs typeface="Times New Roman" pitchFamily="18" charset="0"/>
              </a:rPr>
              <a:t>Enumerate the inconsistencies or shortcomings in the published work.</a:t>
            </a:r>
          </a:p>
          <a:p>
            <a:pPr algn="just"/>
            <a:r>
              <a:rPr lang="en-US" sz="2400" dirty="0">
                <a:latin typeface="Times New Roman" pitchFamily="18" charset="0"/>
                <a:cs typeface="Times New Roman" pitchFamily="18" charset="0"/>
              </a:rPr>
              <a:t>Identify the reported results that are inconclusive or contradictory.</a:t>
            </a:r>
          </a:p>
          <a:p>
            <a:pPr algn="just"/>
            <a:r>
              <a:rPr lang="en-US" sz="2400" dirty="0">
                <a:latin typeface="Times New Roman" pitchFamily="18" charset="0"/>
                <a:cs typeface="Times New Roman" pitchFamily="18" charset="0"/>
              </a:rPr>
              <a:t>Provide a compulsive reason to do further work in the field.</a:t>
            </a:r>
            <a:endParaRPr lang="en-IN" sz="24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2400" b="1" dirty="0">
                <a:solidFill>
                  <a:schemeClr val="bg1"/>
                </a:solidFill>
                <a:highlight>
                  <a:srgbClr val="FF00FF"/>
                </a:highlight>
                <a:latin typeface="Times New Roman" pitchFamily="18" charset="0"/>
                <a:cs typeface="Times New Roman" pitchFamily="18" charset="0"/>
              </a:rPr>
              <a:t>Analysis and Synthesis of Prior Art Bibliographic Databases</a:t>
            </a:r>
            <a:endParaRPr lang="en-IN" sz="2400" b="1" dirty="0">
              <a:solidFill>
                <a:schemeClr val="bg1"/>
              </a:solidFill>
              <a:highlight>
                <a:srgbClr val="FF00FF"/>
              </a:highlight>
            </a:endParaRPr>
          </a:p>
        </p:txBody>
      </p:sp>
      <p:sp>
        <p:nvSpPr>
          <p:cNvPr id="3" name="Content Placeholder 2"/>
          <p:cNvSpPr>
            <a:spLocks noGrp="1"/>
          </p:cNvSpPr>
          <p:nvPr>
            <p:ph idx="1"/>
          </p:nvPr>
        </p:nvSpPr>
        <p:spPr>
          <a:xfrm>
            <a:off x="457200" y="990600"/>
            <a:ext cx="8229600" cy="5135563"/>
          </a:xfrm>
        </p:spPr>
        <p:txBody>
          <a:bodyPr>
            <a:noAutofit/>
          </a:bodyPr>
          <a:lstStyle/>
          <a:p>
            <a:pPr algn="just"/>
            <a:r>
              <a:rPr lang="en-US" sz="2400" dirty="0">
                <a:latin typeface="Times New Roman" pitchFamily="18" charset="0"/>
                <a:cs typeface="Times New Roman" pitchFamily="18" charset="0"/>
              </a:rPr>
              <a:t>After collecting the sources, the researcher breaks down each article and identify the useful content in it, and then synthesize the collection of articles.</a:t>
            </a:r>
          </a:p>
          <a:p>
            <a:pPr algn="just"/>
            <a:r>
              <a:rPr lang="en-US" sz="2400" dirty="0">
                <a:latin typeface="Times New Roman" pitchFamily="18" charset="0"/>
                <a:cs typeface="Times New Roman" pitchFamily="18" charset="0"/>
              </a:rPr>
              <a:t>A researcher should analyze the relevant information ascertained in the grid by undertaking the following steps:</a:t>
            </a:r>
          </a:p>
          <a:p>
            <a:pPr lvl="2" algn="just"/>
            <a:r>
              <a:rPr lang="en-US" dirty="0">
                <a:latin typeface="Times New Roman" pitchFamily="18" charset="0"/>
                <a:cs typeface="Times New Roman" pitchFamily="18" charset="0"/>
              </a:rPr>
              <a:t>Understanding the hypothesis.</a:t>
            </a:r>
            <a:endParaRPr lang="en-IN" dirty="0">
              <a:latin typeface="Times New Roman" pitchFamily="18" charset="0"/>
              <a:cs typeface="Times New Roman" pitchFamily="18" charset="0"/>
            </a:endParaRPr>
          </a:p>
          <a:p>
            <a:pPr lvl="2" algn="just"/>
            <a:r>
              <a:rPr lang="en-US" dirty="0">
                <a:latin typeface="Times New Roman" pitchFamily="18" charset="0"/>
                <a:cs typeface="Times New Roman" pitchFamily="18" charset="0"/>
              </a:rPr>
              <a:t>Understanding the models and the experimental conditions used.</a:t>
            </a:r>
            <a:endParaRPr lang="en-IN" dirty="0">
              <a:latin typeface="Times New Roman" pitchFamily="18" charset="0"/>
              <a:cs typeface="Times New Roman" pitchFamily="18" charset="0"/>
            </a:endParaRPr>
          </a:p>
          <a:p>
            <a:pPr lvl="2" algn="just"/>
            <a:r>
              <a:rPr lang="en-US" dirty="0">
                <a:latin typeface="Times New Roman" pitchFamily="18" charset="0"/>
                <a:cs typeface="Times New Roman" pitchFamily="18" charset="0"/>
              </a:rPr>
              <a:t>Making connections.</a:t>
            </a:r>
            <a:endParaRPr lang="en-IN" dirty="0">
              <a:latin typeface="Times New Roman" pitchFamily="18" charset="0"/>
              <a:cs typeface="Times New Roman" pitchFamily="18" charset="0"/>
            </a:endParaRPr>
          </a:p>
          <a:p>
            <a:pPr lvl="2" algn="just"/>
            <a:r>
              <a:rPr lang="en-US" dirty="0">
                <a:latin typeface="Times New Roman" pitchFamily="18" charset="0"/>
                <a:cs typeface="Times New Roman" pitchFamily="18" charset="0"/>
              </a:rPr>
              <a:t>Comparing and contrasting the various information, and</a:t>
            </a:r>
            <a:endParaRPr lang="en-IN" dirty="0">
              <a:latin typeface="Times New Roman" pitchFamily="18" charset="0"/>
              <a:cs typeface="Times New Roman" pitchFamily="18" charset="0"/>
            </a:endParaRPr>
          </a:p>
          <a:p>
            <a:pPr lvl="2" algn="just"/>
            <a:r>
              <a:rPr lang="en-US" dirty="0">
                <a:latin typeface="Times New Roman" pitchFamily="18" charset="0"/>
                <a:cs typeface="Times New Roman" pitchFamily="18" charset="0"/>
              </a:rPr>
              <a:t>Finding out the strong points and the loopholes.</a:t>
            </a:r>
          </a:p>
          <a:p>
            <a:pPr algn="just"/>
            <a:endParaRPr lang="en-IN" sz="24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54162"/>
          </a:xfrm>
        </p:spPr>
        <p:txBody>
          <a:bodyPr>
            <a:noAutofit/>
          </a:bodyPr>
          <a:lstStyle/>
          <a:p>
            <a:pPr algn="just"/>
            <a:br>
              <a:rPr lang="en-US" sz="2500" dirty="0">
                <a:latin typeface="Times New Roman" pitchFamily="18" charset="0"/>
                <a:cs typeface="Times New Roman" pitchFamily="18" charset="0"/>
              </a:rPr>
            </a:br>
            <a:r>
              <a:rPr lang="en-US" sz="2400" dirty="0">
                <a:latin typeface="Times New Roman" pitchFamily="18" charset="0"/>
                <a:cs typeface="Times New Roman" pitchFamily="18" charset="0"/>
              </a:rPr>
              <a:t>A literature survey grid of </a:t>
            </a:r>
            <a:r>
              <a:rPr lang="en-US" sz="2400" i="1" dirty="0">
                <a:latin typeface="Times New Roman" pitchFamily="18" charset="0"/>
                <a:cs typeface="Times New Roman" pitchFamily="18" charset="0"/>
              </a:rPr>
              <a:t>N </a:t>
            </a:r>
            <a:r>
              <a:rPr lang="en-US" sz="2400" dirty="0">
                <a:latin typeface="Times New Roman" pitchFamily="18" charset="0"/>
                <a:cs typeface="Times New Roman" pitchFamily="18" charset="0"/>
              </a:rPr>
              <a:t>topics and </a:t>
            </a:r>
            <a:r>
              <a:rPr lang="en-US" sz="2400" i="1" dirty="0">
                <a:latin typeface="Times New Roman" pitchFamily="18" charset="0"/>
                <a:cs typeface="Times New Roman" pitchFamily="18" charset="0"/>
              </a:rPr>
              <a:t>M </a:t>
            </a:r>
            <a:r>
              <a:rPr lang="en-US" sz="2400" dirty="0">
                <a:latin typeface="Times New Roman" pitchFamily="18" charset="0"/>
                <a:cs typeface="Times New Roman" pitchFamily="18" charset="0"/>
              </a:rPr>
              <a:t>sources is shown below to help crystallize the information in different categories.</a:t>
            </a:r>
            <a:br>
              <a:rPr lang="en-US" sz="2400" dirty="0">
                <a:latin typeface="Times New Roman" pitchFamily="18" charset="0"/>
                <a:cs typeface="Times New Roman" pitchFamily="18" charset="0"/>
              </a:rPr>
            </a:br>
            <a:endParaRPr lang="en-IN" sz="2400" dirty="0"/>
          </a:p>
        </p:txBody>
      </p:sp>
      <p:pic>
        <p:nvPicPr>
          <p:cNvPr id="3075" name="Picture 3"/>
          <p:cNvPicPr>
            <a:picLocks noGrp="1" noChangeAspect="1" noChangeArrowheads="1"/>
          </p:cNvPicPr>
          <p:nvPr>
            <p:ph idx="1"/>
          </p:nvPr>
        </p:nvPicPr>
        <p:blipFill>
          <a:blip r:embed="rId2" cstate="print"/>
          <a:srcRect/>
          <a:stretch>
            <a:fillRect/>
          </a:stretch>
        </p:blipFill>
        <p:spPr bwMode="auto">
          <a:xfrm>
            <a:off x="838200" y="1676400"/>
            <a:ext cx="7620000" cy="44196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br>
              <a:rPr lang="en-US" dirty="0"/>
            </a:br>
            <a:br>
              <a:rPr lang="en-US" dirty="0"/>
            </a:br>
            <a:r>
              <a:rPr lang="en-US" sz="3300" b="1" dirty="0">
                <a:highlight>
                  <a:srgbClr val="FF00FF"/>
                </a:highlight>
                <a:latin typeface="Times New Roman" pitchFamily="18" charset="0"/>
                <a:cs typeface="Times New Roman" pitchFamily="18" charset="0"/>
              </a:rPr>
              <a:t>Criteria that help researcher in evaluation of the information under study:</a:t>
            </a:r>
            <a:br>
              <a:rPr lang="en-US" sz="3300" b="1" dirty="0">
                <a:highlight>
                  <a:srgbClr val="FF00FF"/>
                </a:highlight>
                <a:latin typeface="Times New Roman" pitchFamily="18" charset="0"/>
                <a:cs typeface="Times New Roman" pitchFamily="18" charset="0"/>
              </a:rPr>
            </a:br>
            <a:br>
              <a:rPr lang="en-US" sz="3300" b="1" dirty="0">
                <a:highlight>
                  <a:srgbClr val="FF00FF"/>
                </a:highlight>
                <a:latin typeface="Times New Roman" pitchFamily="18" charset="0"/>
                <a:cs typeface="Times New Roman" pitchFamily="18" charset="0"/>
              </a:rPr>
            </a:br>
            <a:endParaRPr lang="en-IN" sz="33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17638"/>
            <a:ext cx="8229600" cy="5059362"/>
          </a:xfrm>
        </p:spPr>
        <p:txBody>
          <a:bodyPr>
            <a:normAutofit fontScale="92500"/>
          </a:bodyPr>
          <a:lstStyle/>
          <a:p>
            <a:pPr algn="just">
              <a:buNone/>
            </a:pPr>
            <a:r>
              <a:rPr lang="en-US" dirty="0">
                <a:latin typeface="Times New Roman" panose="02020603050405020304" pitchFamily="18" charset="0"/>
                <a:cs typeface="Times New Roman" panose="02020603050405020304" pitchFamily="18" charset="0"/>
              </a:rPr>
              <a:t>• </a:t>
            </a:r>
            <a:r>
              <a:rPr lang="en-US" dirty="0">
                <a:highlight>
                  <a:srgbClr val="00FF00"/>
                </a:highlight>
                <a:latin typeface="Times New Roman" panose="02020603050405020304" pitchFamily="18" charset="0"/>
                <a:cs typeface="Times New Roman" panose="02020603050405020304" pitchFamily="18" charset="0"/>
              </a:rPr>
              <a:t>Authority: </a:t>
            </a:r>
            <a:r>
              <a:rPr lang="en-US" dirty="0">
                <a:latin typeface="Times New Roman" panose="02020603050405020304" pitchFamily="18" charset="0"/>
                <a:cs typeface="Times New Roman" panose="02020603050405020304" pitchFamily="18" charset="0"/>
              </a:rPr>
              <a:t>What are the author’s credentials and affiliation? Who publishes the information?</a:t>
            </a:r>
          </a:p>
          <a:p>
            <a:pPr algn="just">
              <a:buNone/>
            </a:pPr>
            <a:r>
              <a:rPr lang="en-US" dirty="0">
                <a:latin typeface="Times New Roman" panose="02020603050405020304" pitchFamily="18" charset="0"/>
                <a:cs typeface="Times New Roman" panose="02020603050405020304" pitchFamily="18" charset="0"/>
              </a:rPr>
              <a:t> • </a:t>
            </a:r>
            <a:r>
              <a:rPr lang="en-US" dirty="0">
                <a:highlight>
                  <a:srgbClr val="FF00FF"/>
                </a:highlight>
                <a:latin typeface="Times New Roman" panose="02020603050405020304" pitchFamily="18" charset="0"/>
                <a:cs typeface="Times New Roman" panose="02020603050405020304" pitchFamily="18" charset="0"/>
              </a:rPr>
              <a:t>Accuracy: </a:t>
            </a:r>
            <a:r>
              <a:rPr lang="en-US" dirty="0">
                <a:latin typeface="Times New Roman" panose="02020603050405020304" pitchFamily="18" charset="0"/>
                <a:cs typeface="Times New Roman" panose="02020603050405020304" pitchFamily="18" charset="0"/>
              </a:rPr>
              <a:t>Based on what one already knows about the topic or from reading other sources, does the information seem credible? Does the author cite other sources in a reference list or bibliography, to support the information presented</a:t>
            </a:r>
          </a:p>
          <a:p>
            <a:pPr algn="just">
              <a:buNone/>
            </a:pPr>
            <a:r>
              <a:rPr lang="en-US" dirty="0">
                <a:latin typeface="Times New Roman" panose="02020603050405020304" pitchFamily="18" charset="0"/>
                <a:cs typeface="Times New Roman" panose="02020603050405020304" pitchFamily="18" charset="0"/>
              </a:rPr>
              <a:t>• </a:t>
            </a:r>
            <a:r>
              <a:rPr lang="en-US" dirty="0" err="1">
                <a:highlight>
                  <a:srgbClr val="00FF00"/>
                </a:highlight>
                <a:latin typeface="Times New Roman" panose="02020603050405020304" pitchFamily="18" charset="0"/>
                <a:cs typeface="Times New Roman" panose="02020603050405020304" pitchFamily="18" charset="0"/>
              </a:rPr>
              <a:t>Scope:</a:t>
            </a:r>
            <a:r>
              <a:rPr lang="en-US" dirty="0" err="1">
                <a:latin typeface="Times New Roman" panose="02020603050405020304" pitchFamily="18" charset="0"/>
                <a:cs typeface="Times New Roman" panose="02020603050405020304" pitchFamily="18" charset="0"/>
              </a:rPr>
              <a:t>Is</a:t>
            </a:r>
            <a:r>
              <a:rPr lang="en-US" dirty="0">
                <a:latin typeface="Times New Roman" panose="02020603050405020304" pitchFamily="18" charset="0"/>
                <a:cs typeface="Times New Roman" panose="02020603050405020304" pitchFamily="18" charset="0"/>
              </a:rPr>
              <a:t> the source at an appropriate comprehension or research level</a:t>
            </a:r>
          </a:p>
          <a:p>
            <a:pPr algn="just"/>
            <a:r>
              <a:rPr lang="en-US" dirty="0">
                <a:latin typeface="Times New Roman" panose="02020603050405020304" pitchFamily="18" charset="0"/>
                <a:cs typeface="Times New Roman" panose="02020603050405020304" pitchFamily="18" charset="0"/>
              </a:rPr>
              <a:t> Other criteria: currency, objectivity, and purpose.</a:t>
            </a: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pPr lvl="1" algn="ctr" rtl="0">
              <a:spcBef>
                <a:spcPct val="0"/>
              </a:spcBef>
            </a:pP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Bibliographic</a:t>
            </a:r>
            <a:r>
              <a:rPr lang="en-US" sz="4000" b="1" dirty="0"/>
              <a:t> Databases</a:t>
            </a:r>
            <a:br>
              <a:rPr lang="en-IN" sz="4000" b="1" dirty="0"/>
            </a:br>
            <a:endParaRPr lang="en-IN" sz="4000" dirty="0"/>
          </a:p>
        </p:txBody>
      </p:sp>
      <p:sp>
        <p:nvSpPr>
          <p:cNvPr id="3" name="Content Placeholder 2"/>
          <p:cNvSpPr>
            <a:spLocks noGrp="1"/>
          </p:cNvSpPr>
          <p:nvPr>
            <p:ph idx="1"/>
          </p:nvPr>
        </p:nvSpPr>
        <p:spPr>
          <a:xfrm>
            <a:off x="457200" y="914400"/>
            <a:ext cx="8229600" cy="5211763"/>
          </a:xfrm>
        </p:spPr>
        <p:txBody>
          <a:bodyPr/>
          <a:lstStyle/>
          <a:p>
            <a:r>
              <a:rPr lang="en-US" dirty="0">
                <a:latin typeface="Times New Roman" panose="02020603050405020304" pitchFamily="18" charset="0"/>
                <a:cs typeface="Times New Roman" panose="02020603050405020304" pitchFamily="18" charset="0"/>
              </a:rPr>
              <a:t>Refer to “abstracting and indexing services” useful for collecting citation-related information and possibly abstracts of research articles from scholarly literature and making them available through search.</a:t>
            </a:r>
          </a:p>
          <a:p>
            <a:r>
              <a:rPr lang="en-US" dirty="0">
                <a:latin typeface="Times New Roman" panose="02020603050405020304" pitchFamily="18" charset="0"/>
                <a:cs typeface="Times New Roman" panose="02020603050405020304" pitchFamily="18" charset="0"/>
              </a:rPr>
              <a:t>Popular bibliographic databases:</a:t>
            </a:r>
          </a:p>
          <a:p>
            <a:pPr marL="342900" lvl="2" indent="-342900"/>
            <a:r>
              <a:rPr lang="en-US" sz="3200" dirty="0">
                <a:latin typeface="Times New Roman" panose="02020603050405020304" pitchFamily="18" charset="0"/>
                <a:cs typeface="Times New Roman" panose="02020603050405020304" pitchFamily="18" charset="0"/>
              </a:rPr>
              <a:t>Web of Science</a:t>
            </a:r>
          </a:p>
          <a:p>
            <a:pPr marL="342900" lvl="2" indent="-342900"/>
            <a:r>
              <a:rPr lang="en-US" sz="3200" dirty="0">
                <a:latin typeface="Times New Roman" panose="02020603050405020304" pitchFamily="18" charset="0"/>
                <a:cs typeface="Times New Roman" panose="02020603050405020304" pitchFamily="18" charset="0"/>
              </a:rPr>
              <a:t>Google and Google Scholar</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345</TotalTime>
  <Words>4173</Words>
  <Application>Microsoft Office PowerPoint</Application>
  <PresentationFormat>On-screen Show (4:3)</PresentationFormat>
  <Paragraphs>247</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Times New Roman</vt:lpstr>
      <vt:lpstr>Office Theme</vt:lpstr>
      <vt:lpstr>UNIT-2</vt:lpstr>
      <vt:lpstr>Literature Review</vt:lpstr>
      <vt:lpstr>PURPOSE</vt:lpstr>
      <vt:lpstr>New and Existing Knowledge</vt:lpstr>
      <vt:lpstr>Good literature survey</vt:lpstr>
      <vt:lpstr>Analysis and Synthesis of Prior Art Bibliographic Databases</vt:lpstr>
      <vt:lpstr> A literature survey grid of N topics and M sources is shown below to help crystallize the information in different categories. </vt:lpstr>
      <vt:lpstr>  Criteria that help researcher in evaluation of the information under study:  </vt:lpstr>
      <vt:lpstr> Bibliographic Databases </vt:lpstr>
      <vt:lpstr>Google and Google Scholar</vt:lpstr>
      <vt:lpstr>PowerPoint Presentation</vt:lpstr>
      <vt:lpstr>Effective Search: The Way Forward</vt:lpstr>
      <vt:lpstr> Technical Reading </vt:lpstr>
      <vt:lpstr>Conceptualizing Research</vt:lpstr>
      <vt:lpstr>Critical and Creative Reading </vt:lpstr>
      <vt:lpstr>Taking Notes While Reading </vt:lpstr>
      <vt:lpstr> Reading Mathematics and Algorithms </vt:lpstr>
      <vt:lpstr>Attributions and Citations: Giving Credit Wherever Due</vt:lpstr>
      <vt:lpstr>PowerPoint Presentation</vt:lpstr>
      <vt:lpstr> Impact of Title and Keywords on Citations </vt:lpstr>
      <vt:lpstr>Research findings about citations :</vt:lpstr>
      <vt:lpstr>Knowledge Flow Through Citation </vt:lpstr>
      <vt:lpstr>Citing Datasets</vt:lpstr>
      <vt:lpstr>Styles for Citations</vt:lpstr>
      <vt:lpstr>Acknowledgments and Attributions</vt:lpstr>
      <vt:lpstr>What Should Be Acknowledged?</vt:lpstr>
      <vt:lpstr>Acknowledgments in Books &amp; Dissertations</vt:lpstr>
      <vt:lpstr>Dedication or Acknowledgments</vt:lpstr>
      <vt:lpstr>FAQ’s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UNIT-2</dc:title>
  <dc:creator>aitml</dc:creator>
  <cp:lastModifiedBy>Hazaratali.S. Mogalalli</cp:lastModifiedBy>
  <cp:revision>36</cp:revision>
  <dcterms:created xsi:type="dcterms:W3CDTF">2006-08-16T00:00:00Z</dcterms:created>
  <dcterms:modified xsi:type="dcterms:W3CDTF">2024-03-10T07:47:34Z</dcterms:modified>
</cp:coreProperties>
</file>