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6EAE-28C1-7F3C-8450-97114549E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79459-59C8-2FB1-63E6-630C71396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D83F4-CA88-23D3-2141-63A2BCA2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9911-7B05-E3F4-1326-8BABADAD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B83C-2352-9178-5C6E-2FC80AF8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289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1F53-E085-3A3B-5E24-95114867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A8133-80B4-220D-ADE2-7C698182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AD89-430E-8BD1-B026-267BF394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59543-6486-7575-A098-40080E85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D38E6-1873-8F8D-05A6-1378C49A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482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89094-1A7D-569B-0BCC-FC716BB719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9CACB-7AE3-C067-176F-5C9051C71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67AF-5F62-04F0-B10F-F2468428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77135-94EE-3149-9D91-29997A78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581F8-55D3-3511-D1F2-4A3EB25F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EE624-93D6-98E5-2992-19D8736E0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3BD83-43AC-EAAD-FCCC-BDE2F898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592D-9883-2F46-0C73-AF504E49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CECCE-8B6A-7786-5F8A-3BFEF9C2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57CC5-1FAC-43ED-27ED-4D170B24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A151-2CF6-E7C2-F24F-83DAFBFE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1F673-1301-0A82-11AA-5DB0C0744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6E8C-954E-1FAD-673D-198FA743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5EDF-9938-1C32-BF13-4D19EEBB3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7784-C06B-0588-3B4C-293B4036C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1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01B0-DE2C-7050-1FEB-965226E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867D0-3BEF-D5D6-5B8E-41E3E9CA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75DC3-5F19-E302-DD83-5B9FA214C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AB4AB-5CF2-DDC3-E074-4BD0CB9C9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D2CAFE-B5EB-1D6C-8A78-AE89FB8C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A8B3D-34C5-E48C-97A4-9E226CD4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97E4-781B-25E0-5858-B172D684A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8E3C-AD66-8703-9D70-218FCE0C9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BBA4C-E769-8B64-524A-EBF53D64D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BE6AAA-3406-299B-634E-11A398258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1736B-4CB3-8751-730F-EFD6B20F3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1C3ED-9771-5820-4C92-0696F246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223595-295F-7298-7D5A-95A57234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5F5972-B150-0305-67E2-F9C406C6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0DFAC-6DB6-0B78-215C-BB9CE80A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25202-7701-2C02-46CC-3B076DC48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C0F64-4FAF-A600-B4FD-32E01E04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57753-EC45-8BB9-BE97-A6AD8B4E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79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92C96-350B-D0B3-D4C7-B88E2B19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95FB04-6FE2-A9FB-F963-5A5EE563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0A465-D417-D39E-7F29-ACEB50D2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2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7FB8-5CD8-6DA3-DB3B-5C0D50FE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E49E6-7FEC-E422-4C6B-5328EDE4F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7EC33-5429-A263-2F23-2210D559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62FE6-E23E-F9AE-1F41-D3EBA5B9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7634-A082-9A44-1DD4-1F7DF4A6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F3F1-3214-A1A6-A95C-330D2E017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7043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B0DD-EF27-03F5-8B07-509FAF4A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30E54E-7803-5A0D-8E9C-825F4DE8F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7E4D-0017-15C9-540F-C78828ED2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055AB-E1E8-E7F0-E3F9-018778D16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E5F8D-4CF5-E70F-8388-543D77200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AC803-5676-A398-49C0-0592FB00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2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C0549-25AC-9760-67D4-6406E0AB7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DCB77-5C5E-1ADA-2DA6-244C6230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9314-86FD-9F82-80BE-BF2DB4E61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5372C-B4AE-4A38-A356-836A56788323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E5D8E-D9D5-3EE5-7CC7-0853CC029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F396-8F3B-BC5C-C894-69FF705FD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36EB5-2852-4C1F-974A-D7B9F666F7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4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06B84E-7365-21DE-51A0-A631D4892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1" y="214872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BEA763-21BE-DB3C-27A6-066583D2B79E}"/>
              </a:ext>
            </a:extLst>
          </p:cNvPr>
          <p:cNvSpPr txBox="1"/>
          <p:nvPr/>
        </p:nvSpPr>
        <p:spPr>
          <a:xfrm>
            <a:off x="2607934" y="349585"/>
            <a:ext cx="847074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457200" algn="just">
              <a:lnSpc>
                <a:spcPct val="150000"/>
              </a:lnSpc>
              <a:spcBef>
                <a:spcPts val="1875"/>
              </a:spcBef>
            </a:pPr>
            <a:r>
              <a:rPr lang="en-US" sz="2400" dirty="0">
                <a:latin typeface="Times New Roman" panose="02020603050405020304" pitchFamily="18" charset="0"/>
              </a:rPr>
              <a:t>   Dr. AMBEDKAR INSTITUTE OF TECHNOLOGY</a:t>
            </a:r>
            <a:endParaRPr lang="en-IN" sz="2400" dirty="0">
              <a:latin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Near Jnana Bharathi Campus, Bengaluru-560 056.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(An Autonomous Institution, Aided by Government of Karnataka)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D358A-CF58-AEBE-F3B1-F734ACDC8382}"/>
              </a:ext>
            </a:extLst>
          </p:cNvPr>
          <p:cNvSpPr txBox="1"/>
          <p:nvPr/>
        </p:nvSpPr>
        <p:spPr>
          <a:xfrm>
            <a:off x="3959258" y="2357997"/>
            <a:ext cx="519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THEORY AND COMPILING DESIGN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C9E9B-C973-74BB-EC30-66EEFDA34E35}"/>
              </a:ext>
            </a:extLst>
          </p:cNvPr>
          <p:cNvSpPr txBox="1"/>
          <p:nvPr/>
        </p:nvSpPr>
        <p:spPr>
          <a:xfrm>
            <a:off x="5029200" y="2741469"/>
            <a:ext cx="305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21CST501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B5FDFD-6F5D-4AF7-0574-F47D181FC14C}"/>
              </a:ext>
            </a:extLst>
          </p:cNvPr>
          <p:cNvSpPr txBox="1"/>
          <p:nvPr/>
        </p:nvSpPr>
        <p:spPr>
          <a:xfrm>
            <a:off x="5401558" y="3124941"/>
            <a:ext cx="2573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ACTIVITY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D03ED4-3359-A08B-CB5F-16B531E74B44}"/>
              </a:ext>
            </a:extLst>
          </p:cNvPr>
          <p:cNvSpPr txBox="1"/>
          <p:nvPr/>
        </p:nvSpPr>
        <p:spPr>
          <a:xfrm>
            <a:off x="6094429" y="3888556"/>
            <a:ext cx="58823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NAME                                                       USN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1.ISHWAR                                            1DA22CS408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2.HAZARAT ALI MOGALALI           1DA22CS409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3.ISMAIL 			     1DA22CS411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4.K DARSHAN                                    1DA22CS412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5.KARTHIK M KUNDAGOL             1DA22CS413</a:t>
            </a:r>
          </a:p>
        </p:txBody>
      </p:sp>
    </p:spTree>
    <p:extLst>
      <p:ext uri="{BB962C8B-B14F-4D97-AF65-F5344CB8AC3E}">
        <p14:creationId xmlns:p14="http://schemas.microsoft.com/office/powerpoint/2010/main" val="400488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814" y="571165"/>
            <a:ext cx="6754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ε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replacing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ε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PDA halts with an empty stack, so the string is accepted.</a:t>
            </a:r>
          </a:p>
          <a:p>
            <a:endParaRPr lang="en-US" dirty="0">
              <a:solidFill>
                <a:srgbClr val="0D0D0D"/>
              </a:solidFill>
              <a:latin typeface="Söhne"/>
            </a:endParaRP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Therefore, the ID for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ε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</a:t>
            </a:r>
            <a:r>
              <a:rPr lang="en-US" b="0" i="1" dirty="0" err="1">
                <a:solidFill>
                  <a:srgbClr val="0D0D0D"/>
                </a:solidFill>
                <a:effectLst/>
                <a:latin typeface="KaTeX_Math"/>
              </a:rPr>
              <a:t>q</a:t>
            </a:r>
            <a:r>
              <a:rPr lang="en-US" sz="1300" b="0" i="0" dirty="0" err="1">
                <a:solidFill>
                  <a:srgbClr val="0D0D0D"/>
                </a:solidFill>
                <a:effectLst/>
                <a:latin typeface="KaTeX_Main"/>
              </a:rPr>
              <a:t>accept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46267-7991-F12D-BB7E-EE68AF2DC47D}"/>
              </a:ext>
            </a:extLst>
          </p:cNvPr>
          <p:cNvSpPr txBox="1"/>
          <p:nvPr/>
        </p:nvSpPr>
        <p:spPr>
          <a:xfrm>
            <a:off x="426814" y="20183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b. </a:t>
            </a:r>
            <a:r>
              <a:rPr lang="el-GR" b="0" i="0" dirty="0">
                <a:solidFill>
                  <a:srgbClr val="0D0D0D"/>
                </a:solidFill>
                <a:effectLst/>
                <a:latin typeface="Söhne"/>
              </a:rPr>
              <a:t>ε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6814" y="2048493"/>
            <a:ext cx="1163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c.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000111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6814" y="2417825"/>
            <a:ext cx="75102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with </a:t>
            </a:r>
            <a:r>
              <a:rPr lang="en-US" i="1" dirty="0"/>
              <a:t>q</a:t>
            </a:r>
            <a:r>
              <a:rPr lang="en-US" dirty="0"/>
              <a:t>0​ and </a:t>
            </a:r>
            <a:r>
              <a:rPr lang="en-US" i="1" dirty="0"/>
              <a:t>S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1 with 00 on top of the stack, replacing </a:t>
            </a:r>
            <a:r>
              <a:rPr lang="en-US" i="1" dirty="0"/>
              <a:t>S</a:t>
            </a:r>
            <a:r>
              <a:rPr lang="en-US" dirty="0"/>
              <a:t> with 0</a:t>
            </a:r>
            <a:r>
              <a:rPr lang="en-US" i="1" dirty="0"/>
              <a:t>SX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4 with 00 on top of the stack, popping 00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1 with 00 on top of the stack, replacing </a:t>
            </a:r>
            <a:r>
              <a:rPr lang="en-US" i="1" dirty="0"/>
              <a:t>X</a:t>
            </a:r>
            <a:r>
              <a:rPr lang="en-US" dirty="0"/>
              <a:t> with 0</a:t>
            </a:r>
            <a:r>
              <a:rPr lang="en-US" i="1" dirty="0"/>
              <a:t>SX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4 with 00 on top of the stack, popping 00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1 with 00 on top of the stack, replacing </a:t>
            </a:r>
            <a:r>
              <a:rPr lang="en-US" i="1" dirty="0"/>
              <a:t>X</a:t>
            </a:r>
            <a:r>
              <a:rPr lang="en-US" dirty="0"/>
              <a:t> with 0</a:t>
            </a:r>
            <a:r>
              <a:rPr lang="en-US" i="1" dirty="0"/>
              <a:t>SX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4 with 00 on top of the stack, popping 00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1 with 11 on top of the stack, replacing </a:t>
            </a:r>
            <a:r>
              <a:rPr lang="en-US" i="1" dirty="0"/>
              <a:t>X</a:t>
            </a:r>
            <a:r>
              <a:rPr lang="en-US" dirty="0"/>
              <a:t> with 1</a:t>
            </a:r>
            <a:r>
              <a:rPr lang="en-US" i="1" dirty="0"/>
              <a:t>SY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4 with 11 on top of the stack, popping 11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3 with </a:t>
            </a:r>
            <a:r>
              <a:rPr lang="en-US" i="1" dirty="0"/>
              <a:t>ε</a:t>
            </a:r>
            <a:r>
              <a:rPr lang="en-US" dirty="0"/>
              <a:t> on top of the stack, replacing </a:t>
            </a:r>
            <a:r>
              <a:rPr lang="en-US" i="1" dirty="0"/>
              <a:t>Y</a:t>
            </a:r>
            <a:r>
              <a:rPr lang="en-US" dirty="0"/>
              <a:t> with 00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4 with 00 on top of the stack, popping 00</a:t>
            </a:r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1 with 11 on top of the stack, replacing </a:t>
            </a:r>
            <a:r>
              <a:rPr lang="en-US" i="1" dirty="0"/>
              <a:t>Y</a:t>
            </a:r>
            <a:r>
              <a:rPr lang="en-US" dirty="0"/>
              <a:t> with </a:t>
            </a:r>
            <a:r>
              <a:rPr lang="en-US" i="1" dirty="0"/>
              <a:t>ε</a:t>
            </a:r>
            <a:endParaRPr lang="en-US" dirty="0"/>
          </a:p>
          <a:p>
            <a:r>
              <a:rPr lang="en-US" dirty="0"/>
              <a:t>Apply </a:t>
            </a:r>
            <a:r>
              <a:rPr lang="en-US" i="1" dirty="0"/>
              <a:t>R</a:t>
            </a:r>
            <a:r>
              <a:rPr lang="en-US" dirty="0"/>
              <a:t>5 with 11 on top of the stack, popping 11</a:t>
            </a:r>
          </a:p>
          <a:p>
            <a:r>
              <a:rPr lang="en-US" dirty="0"/>
              <a:t>The PDA halts with an empty stack, so the string is accepted.</a:t>
            </a:r>
          </a:p>
          <a:p>
            <a:endParaRPr lang="en-US" dirty="0"/>
          </a:p>
          <a:p>
            <a:r>
              <a:rPr lang="en-US" dirty="0"/>
              <a:t>Therefore, the ID for 000111000111 is </a:t>
            </a:r>
            <a:r>
              <a:rPr lang="en-US" i="1" dirty="0" err="1"/>
              <a:t>q</a:t>
            </a:r>
            <a:r>
              <a:rPr lang="en-US" sz="1300" dirty="0" err="1"/>
              <a:t>accept</a:t>
            </a:r>
            <a:r>
              <a:rPr lang="en-US" dirty="0"/>
              <a:t>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731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932" y="213500"/>
            <a:ext cx="10128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5. Convert the below grammar to Turing Machine</a:t>
            </a:r>
          </a:p>
          <a:p>
            <a:r>
              <a:rPr lang="en-US" dirty="0"/>
              <a:t>S → X | ε</a:t>
            </a:r>
          </a:p>
          <a:p>
            <a:r>
              <a:rPr lang="en-US" dirty="0"/>
              <a:t>X → </a:t>
            </a:r>
            <a:r>
              <a:rPr lang="en-US" dirty="0" err="1"/>
              <a:t>aY</a:t>
            </a:r>
            <a:r>
              <a:rPr lang="en-US" dirty="0"/>
              <a:t> | Y</a:t>
            </a:r>
          </a:p>
          <a:p>
            <a:r>
              <a:rPr lang="en-US" dirty="0"/>
              <a:t>Y → </a:t>
            </a:r>
            <a:r>
              <a:rPr lang="en-US" dirty="0" err="1"/>
              <a:t>aY</a:t>
            </a:r>
            <a:r>
              <a:rPr lang="en-US" dirty="0"/>
              <a:t> | </a:t>
            </a:r>
            <a:r>
              <a:rPr lang="en-US" dirty="0" err="1"/>
              <a:t>bZ</a:t>
            </a:r>
            <a:r>
              <a:rPr lang="en-US" dirty="0"/>
              <a:t> | ε</a:t>
            </a:r>
          </a:p>
          <a:p>
            <a:r>
              <a:rPr lang="en-US" dirty="0"/>
              <a:t>Z → </a:t>
            </a:r>
            <a:r>
              <a:rPr lang="en-US" dirty="0" err="1"/>
              <a:t>bZ</a:t>
            </a:r>
            <a:r>
              <a:rPr lang="en-US" dirty="0"/>
              <a:t> | ε</a:t>
            </a:r>
          </a:p>
          <a:p>
            <a:r>
              <a:rPr lang="en-US" dirty="0"/>
              <a:t>(Hint: number of occurrences of &amp;#39;a&amp;#39; is a perfect square)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CC491-E644-8EA3-90F0-19787848B43F}"/>
              </a:ext>
            </a:extLst>
          </p:cNvPr>
          <p:cNvSpPr txBox="1"/>
          <p:nvPr/>
        </p:nvSpPr>
        <p:spPr>
          <a:xfrm>
            <a:off x="180932" y="20683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ANSWER: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15AF1-2C1B-F163-AB51-FA22242F1AD8}"/>
              </a:ext>
            </a:extLst>
          </p:cNvPr>
          <p:cNvSpPr txBox="1"/>
          <p:nvPr/>
        </p:nvSpPr>
        <p:spPr>
          <a:xfrm>
            <a:off x="1293829" y="2068340"/>
            <a:ext cx="1053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Constructing a Turing Machine (TM) for a given grammar involves defining states, transitions, and the tape alphabet. The p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rovided </a:t>
            </a:r>
            <a:r>
              <a:rPr lang="en-US" dirty="0" err="1">
                <a:solidFill>
                  <a:srgbClr val="0D0D0D"/>
                </a:solidFill>
                <a:latin typeface="Söhne"/>
              </a:rPr>
              <a:t>grammer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is :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224479" y="282883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 → X | ε</a:t>
            </a:r>
          </a:p>
          <a:p>
            <a:r>
              <a:rPr lang="en-US" dirty="0"/>
              <a:t>X → </a:t>
            </a:r>
            <a:r>
              <a:rPr lang="en-US" dirty="0" err="1"/>
              <a:t>aY</a:t>
            </a:r>
            <a:r>
              <a:rPr lang="en-US" dirty="0"/>
              <a:t> | Y</a:t>
            </a:r>
          </a:p>
          <a:p>
            <a:r>
              <a:rPr lang="en-US" dirty="0"/>
              <a:t>Y → </a:t>
            </a:r>
            <a:r>
              <a:rPr lang="en-US" dirty="0" err="1"/>
              <a:t>aY</a:t>
            </a:r>
            <a:r>
              <a:rPr lang="en-US" dirty="0"/>
              <a:t> | </a:t>
            </a:r>
            <a:r>
              <a:rPr lang="en-US" dirty="0" err="1"/>
              <a:t>bZ</a:t>
            </a:r>
            <a:r>
              <a:rPr lang="en-US" dirty="0"/>
              <a:t> | ε</a:t>
            </a:r>
          </a:p>
          <a:p>
            <a:r>
              <a:rPr lang="en-US" dirty="0"/>
              <a:t>Z → </a:t>
            </a:r>
            <a:r>
              <a:rPr lang="en-US" dirty="0" err="1"/>
              <a:t>bZ</a:t>
            </a:r>
            <a:r>
              <a:rPr lang="en-US" dirty="0"/>
              <a:t> | ε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00824" y="282883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1.States:</a:t>
            </a:r>
            <a:r>
              <a:rPr lang="en-US" b="1" dirty="0">
                <a:solidFill>
                  <a:srgbClr val="0D0D0D"/>
                </a:solidFill>
                <a:latin typeface="Söhne"/>
              </a:rPr>
              <a:t> 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q0: Initial state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q_accept: Accepting state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q_reject: Rejecting state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qX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,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qZ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Non-terminal states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876473" y="4845462"/>
            <a:ext cx="14969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2. Alphabet: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63332" y="5218536"/>
            <a:ext cx="6872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Γ: {a, b, _} (a and b are input alphabet, _ represents blank symbol)</a:t>
            </a:r>
          </a:p>
        </p:txBody>
      </p:sp>
    </p:spTree>
    <p:extLst>
      <p:ext uri="{BB962C8B-B14F-4D97-AF65-F5344CB8AC3E}">
        <p14:creationId xmlns:p14="http://schemas.microsoft.com/office/powerpoint/2010/main" val="138520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59120" y="371653"/>
            <a:ext cx="8843255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/>
              <a:t>3. Transition: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Transition functions will be defined based on the production rules of the grammar.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B4B4B4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37444" y="1245878"/>
            <a:ext cx="764945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(q0, _, _) -&gt; (q_accept, _, R)</a:t>
            </a:r>
          </a:p>
          <a:p>
            <a:r>
              <a:rPr lang="en-US" dirty="0"/>
              <a:t> Production rules for S</a:t>
            </a:r>
          </a:p>
          <a:p>
            <a:r>
              <a:rPr lang="en-US" dirty="0"/>
              <a:t>(q0, S, _) -&gt; (</a:t>
            </a:r>
            <a:r>
              <a:rPr lang="en-US" dirty="0" err="1"/>
              <a:t>qX</a:t>
            </a:r>
            <a:r>
              <a:rPr lang="en-US" dirty="0"/>
              <a:t>, X, R) (q0, ε, _) -&gt; (q_accept, ε, R) </a:t>
            </a:r>
          </a:p>
          <a:p>
            <a:r>
              <a:rPr lang="en-US" dirty="0"/>
              <a:t>Production rules for X</a:t>
            </a:r>
          </a:p>
          <a:p>
            <a:r>
              <a:rPr lang="en-US" dirty="0"/>
              <a:t>(</a:t>
            </a:r>
            <a:r>
              <a:rPr lang="en-US" dirty="0" err="1"/>
              <a:t>qX</a:t>
            </a:r>
            <a:r>
              <a:rPr lang="en-US" dirty="0"/>
              <a:t>, a, _) -&gt; (</a:t>
            </a:r>
            <a:r>
              <a:rPr lang="en-US" dirty="0" err="1"/>
              <a:t>qY</a:t>
            </a:r>
            <a:r>
              <a:rPr lang="en-US" dirty="0"/>
              <a:t>, _, R)</a:t>
            </a:r>
          </a:p>
          <a:p>
            <a:r>
              <a:rPr lang="en-US" dirty="0"/>
              <a:t>(</a:t>
            </a:r>
            <a:r>
              <a:rPr lang="en-US" dirty="0" err="1"/>
              <a:t>qX</a:t>
            </a:r>
            <a:r>
              <a:rPr lang="en-US" dirty="0"/>
              <a:t>, Y, _) -&gt; (</a:t>
            </a:r>
            <a:r>
              <a:rPr lang="en-US" dirty="0" err="1"/>
              <a:t>qY</a:t>
            </a:r>
            <a:r>
              <a:rPr lang="en-US" dirty="0"/>
              <a:t>, _, R) </a:t>
            </a:r>
          </a:p>
          <a:p>
            <a:r>
              <a:rPr lang="en-US" dirty="0"/>
              <a:t>Production rules for Y</a:t>
            </a:r>
          </a:p>
          <a:p>
            <a:r>
              <a:rPr lang="en-US" dirty="0"/>
              <a:t>(</a:t>
            </a:r>
            <a:r>
              <a:rPr lang="en-US" dirty="0" err="1"/>
              <a:t>qY</a:t>
            </a:r>
            <a:r>
              <a:rPr lang="en-US" dirty="0"/>
              <a:t>, a, _) -&gt; (</a:t>
            </a:r>
            <a:r>
              <a:rPr lang="en-US" dirty="0" err="1"/>
              <a:t>qY</a:t>
            </a:r>
            <a:r>
              <a:rPr lang="en-US" dirty="0"/>
              <a:t>, _, R) </a:t>
            </a:r>
          </a:p>
          <a:p>
            <a:r>
              <a:rPr lang="en-US" dirty="0"/>
              <a:t>(</a:t>
            </a:r>
            <a:r>
              <a:rPr lang="en-US" dirty="0" err="1"/>
              <a:t>qY</a:t>
            </a:r>
            <a:r>
              <a:rPr lang="en-US" dirty="0"/>
              <a:t>, b, _) -&gt; (</a:t>
            </a:r>
            <a:r>
              <a:rPr lang="en-US" dirty="0" err="1"/>
              <a:t>qZ</a:t>
            </a:r>
            <a:r>
              <a:rPr lang="en-US" dirty="0"/>
              <a:t>, _, R)</a:t>
            </a:r>
          </a:p>
          <a:p>
            <a:r>
              <a:rPr lang="en-US" dirty="0"/>
              <a:t>(</a:t>
            </a:r>
            <a:r>
              <a:rPr lang="en-US" dirty="0" err="1"/>
              <a:t>qY</a:t>
            </a:r>
            <a:r>
              <a:rPr lang="en-US" dirty="0"/>
              <a:t>, ε, _) -&gt; (q_accept, ε, R)</a:t>
            </a:r>
          </a:p>
          <a:p>
            <a:r>
              <a:rPr lang="en-US" dirty="0"/>
              <a:t> Production rules for Z</a:t>
            </a:r>
          </a:p>
          <a:p>
            <a:r>
              <a:rPr lang="en-US" dirty="0"/>
              <a:t>(</a:t>
            </a:r>
            <a:r>
              <a:rPr lang="en-US" dirty="0" err="1"/>
              <a:t>qZ</a:t>
            </a:r>
            <a:r>
              <a:rPr lang="en-US" dirty="0"/>
              <a:t>, b, _) -&gt; (</a:t>
            </a:r>
            <a:r>
              <a:rPr lang="en-US" dirty="0" err="1"/>
              <a:t>qZ</a:t>
            </a:r>
            <a:r>
              <a:rPr lang="en-US" dirty="0"/>
              <a:t>, _, R)   // Skip b</a:t>
            </a:r>
          </a:p>
          <a:p>
            <a:r>
              <a:rPr lang="en-US" dirty="0"/>
              <a:t>(</a:t>
            </a:r>
            <a:r>
              <a:rPr lang="en-US" dirty="0" err="1"/>
              <a:t>qZ</a:t>
            </a:r>
            <a:r>
              <a:rPr lang="en-US" dirty="0"/>
              <a:t>, ε, _) -&gt; (q_accept, ε, R)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7444" y="5052419"/>
            <a:ext cx="11303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This Turing Machine will accept strings that follow the grammar specified, where the number of occurrences of 'a' is a perfect square. If the input string does not follow the grammar, the machine will reject the string.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203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2B692F-BC85-425D-0352-21A7C842B2A2}"/>
              </a:ext>
            </a:extLst>
          </p:cNvPr>
          <p:cNvSpPr txBox="1"/>
          <p:nvPr/>
        </p:nvSpPr>
        <p:spPr>
          <a:xfrm>
            <a:off x="4059792" y="2505670"/>
            <a:ext cx="35366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2232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F0F8A-8817-68F4-DD37-5E0EE56717F0}"/>
              </a:ext>
            </a:extLst>
          </p:cNvPr>
          <p:cNvSpPr txBox="1"/>
          <p:nvPr/>
        </p:nvSpPr>
        <p:spPr>
          <a:xfrm>
            <a:off x="452485" y="131976"/>
            <a:ext cx="10991654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QUESTIONS</a:t>
            </a:r>
          </a:p>
          <a:p>
            <a:endParaRPr lang="en-GB" dirty="0"/>
          </a:p>
          <a:p>
            <a:r>
              <a:rPr lang="en-GB" dirty="0"/>
              <a:t>1.Consider the language L over the alphabet {0, 1,2,…,9} defined as follows and describe it with an NFA:L = {w ∈ {0, 1, 2,…, 9} ∗ ∣ the Decimal representation of the decimal value of w  is a leap year} Consider both the condition of millennium and divisibility rule</a:t>
            </a:r>
          </a:p>
          <a:p>
            <a:endParaRPr lang="en-GB" dirty="0"/>
          </a:p>
          <a:p>
            <a:r>
              <a:rPr lang="en-GB" dirty="0"/>
              <a:t>ANSWER:</a:t>
            </a:r>
          </a:p>
          <a:p>
            <a:endParaRPr lang="en-GB" dirty="0"/>
          </a:p>
          <a:p>
            <a:r>
              <a:rPr lang="en-GB" b="0" i="0" dirty="0">
                <a:effectLst/>
                <a:latin typeface="Söhne"/>
              </a:rPr>
              <a:t>To describe the language </a:t>
            </a:r>
            <a:r>
              <a:rPr lang="en-GB" b="0" i="0" dirty="0">
                <a:effectLst/>
                <a:latin typeface="KaTeX_Main"/>
              </a:rPr>
              <a:t>L</a:t>
            </a:r>
            <a:r>
              <a:rPr lang="en-GB" b="0" i="0" dirty="0">
                <a:effectLst/>
                <a:latin typeface="Söhne"/>
              </a:rPr>
              <a:t> with an NFA (Nondeterministic Finite Automaton), we need to construct a machine that recognizes strings in </a:t>
            </a:r>
            <a:r>
              <a:rPr lang="en-GB" dirty="0">
                <a:latin typeface="KaTeX_Main"/>
              </a:rPr>
              <a:t>L</a:t>
            </a:r>
            <a:r>
              <a:rPr lang="en-GB" b="0" i="0" dirty="0">
                <a:effectLst/>
                <a:latin typeface="Söhne"/>
              </a:rPr>
              <a:t>. Let's break down the conditions for a leap year based on the decimal representation of the decimal value of a string:</a:t>
            </a:r>
          </a:p>
          <a:p>
            <a:endParaRPr lang="en-GB" dirty="0"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Condition of millennium:</a:t>
            </a:r>
            <a:r>
              <a:rPr lang="en-GB" b="0" i="0" dirty="0">
                <a:effectLst/>
                <a:latin typeface="Söhne"/>
              </a:rPr>
              <a:t> A year is a leap year if it is divisible by 100 and divisible by 400, or if it is divisible by 4 but not by 100.</a:t>
            </a: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Divisibility rule:</a:t>
            </a:r>
            <a:r>
              <a:rPr lang="en-GB" b="0" i="0" dirty="0">
                <a:effectLst/>
                <a:latin typeface="Söhne"/>
              </a:rPr>
              <a:t> A year is divisible by 4 if the last two digits of its decimal representation are divisible by 4.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Now, let's design the NFA: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Start state: We'll begin in a state where we haven't seen any digits yet.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For each digit, we'll transition to a state representing the current number modulo 4. This accounts for the divisibility rule.</a:t>
            </a:r>
          </a:p>
          <a:p>
            <a:pPr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Once we reach the end of the string, we'll have two possible outcomes: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If the number modulo 100 is not 0, then it's not divisible by 100, so we transition to a reject state.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 dirty="0">
                <a:effectLst/>
                <a:latin typeface="Söhne"/>
              </a:rPr>
              <a:t>If the number modulo 100 is 0, we check if it's divisible by 400. If it is, we transition to an accept state. Otherwise, we transition to a reject state.</a:t>
            </a:r>
          </a:p>
          <a:p>
            <a:endParaRPr lang="en-GB" b="0" i="0" dirty="0">
              <a:effectLst/>
              <a:latin typeface="Söhne"/>
            </a:endParaRP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67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9C3873-8132-C980-15A3-0C1AE341B676}"/>
              </a:ext>
            </a:extLst>
          </p:cNvPr>
          <p:cNvSpPr txBox="1"/>
          <p:nvPr/>
        </p:nvSpPr>
        <p:spPr>
          <a:xfrm>
            <a:off x="471340" y="560824"/>
            <a:ext cx="107465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Söhne"/>
              </a:rPr>
              <a:t>This NFA will accept strings that represent leap years according to the conditions specified.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Here's a high-level description of the NFA: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Start state: </a:t>
            </a:r>
            <a:r>
              <a:rPr lang="en-IN" b="0" i="0" dirty="0">
                <a:effectLst/>
                <a:latin typeface="KaTeX_Main"/>
              </a:rPr>
              <a:t>q0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States: </a:t>
            </a:r>
            <a:r>
              <a:rPr lang="en-IN" b="0" i="0" dirty="0">
                <a:effectLst/>
                <a:latin typeface="KaTeX_Main"/>
              </a:rPr>
              <a:t>​,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1​,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2​,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3​</a:t>
            </a:r>
            <a:r>
              <a:rPr lang="en-IN" b="0" i="0" dirty="0">
                <a:effectLst/>
                <a:latin typeface="Söhne"/>
              </a:rPr>
              <a:t> (representing remainders modulo 4),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100​</a:t>
            </a:r>
            <a:r>
              <a:rPr lang="en-IN" b="0" i="0" dirty="0">
                <a:effectLst/>
                <a:latin typeface="Söhne"/>
              </a:rPr>
              <a:t> (for numbers divisible by 100),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400​</a:t>
            </a:r>
            <a:r>
              <a:rPr lang="en-IN" b="0" i="0" dirty="0">
                <a:effectLst/>
                <a:latin typeface="Söhne"/>
              </a:rPr>
              <a:t> (for numbers divisible by 400), </a:t>
            </a:r>
            <a:r>
              <a:rPr lang="en-IN" b="0" i="1" dirty="0" err="1">
                <a:effectLst/>
                <a:latin typeface="KaTeX_Math"/>
              </a:rPr>
              <a:t>q</a:t>
            </a:r>
            <a:r>
              <a:rPr lang="en-IN" b="0" i="0" dirty="0" err="1">
                <a:effectLst/>
                <a:latin typeface="KaTeX_Main"/>
              </a:rPr>
              <a:t>accept</a:t>
            </a:r>
            <a:r>
              <a:rPr lang="en-IN" b="0" i="0" dirty="0">
                <a:effectLst/>
                <a:latin typeface="KaTeX_Main"/>
              </a:rPr>
              <a:t>​</a:t>
            </a:r>
            <a:r>
              <a:rPr lang="en-IN" b="0" i="0" dirty="0">
                <a:effectLst/>
                <a:latin typeface="Söhne"/>
              </a:rPr>
              <a:t> (accept state), and </a:t>
            </a:r>
            <a:r>
              <a:rPr lang="en-IN" b="0" i="1" dirty="0" err="1">
                <a:effectLst/>
                <a:latin typeface="KaTeX_Math"/>
              </a:rPr>
              <a:t>q</a:t>
            </a:r>
            <a:r>
              <a:rPr lang="en-IN" b="0" i="0" dirty="0" err="1">
                <a:effectLst/>
                <a:latin typeface="KaTeX_Main"/>
              </a:rPr>
              <a:t>reject</a:t>
            </a:r>
            <a:r>
              <a:rPr lang="en-IN" b="0" i="0" dirty="0">
                <a:effectLst/>
                <a:latin typeface="KaTeX_Main"/>
              </a:rPr>
              <a:t>​</a:t>
            </a:r>
            <a:r>
              <a:rPr lang="en-IN" b="0" i="0" dirty="0">
                <a:effectLst/>
                <a:latin typeface="Söhne"/>
              </a:rPr>
              <a:t> (reject state).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Transitions: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0​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0​</a:t>
            </a:r>
            <a:r>
              <a:rPr lang="en-IN" b="0" i="0" dirty="0">
                <a:effectLst/>
                <a:latin typeface="Söhne"/>
              </a:rPr>
              <a:t> on input 0-9.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0​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1​</a:t>
            </a:r>
            <a:r>
              <a:rPr lang="en-IN" b="0" i="0" dirty="0">
                <a:effectLst/>
                <a:latin typeface="Söhne"/>
              </a:rPr>
              <a:t> on input 0-9.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2​</a:t>
            </a:r>
            <a:r>
              <a:rPr lang="en-IN" b="0" i="0" dirty="0">
                <a:effectLst/>
                <a:latin typeface="Söhne"/>
              </a:rPr>
              <a:t> on input 0-9.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2​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3​</a:t>
            </a:r>
            <a:r>
              <a:rPr lang="en-IN" b="0" i="0" dirty="0">
                <a:effectLst/>
                <a:latin typeface="Söhne"/>
              </a:rPr>
              <a:t> on input 0-9.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3​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0​</a:t>
            </a:r>
            <a:r>
              <a:rPr lang="en-IN" b="0" i="0" dirty="0">
                <a:effectLst/>
                <a:latin typeface="Söhne"/>
              </a:rPr>
              <a:t> on input 0-9.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0​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100​</a:t>
            </a:r>
            <a:r>
              <a:rPr lang="en-IN" b="0" i="0" dirty="0">
                <a:effectLst/>
                <a:latin typeface="Söhne"/>
              </a:rPr>
              <a:t> on input </a:t>
            </a:r>
            <a:r>
              <a:rPr lang="el-GR" b="0" i="1" dirty="0">
                <a:effectLst/>
                <a:latin typeface="KaTeX_Math"/>
              </a:rPr>
              <a:t>ϵ</a:t>
            </a:r>
            <a:r>
              <a:rPr lang="el-GR" b="0" i="0" dirty="0">
                <a:effectLst/>
                <a:latin typeface="Söhne"/>
              </a:rPr>
              <a:t> (</a:t>
            </a:r>
            <a:r>
              <a:rPr lang="en-IN" b="0" i="0" dirty="0">
                <a:effectLst/>
                <a:latin typeface="Söhne"/>
              </a:rPr>
              <a:t>empty string).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100​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400​</a:t>
            </a:r>
            <a:r>
              <a:rPr lang="en-IN" b="0" i="0" dirty="0">
                <a:effectLst/>
                <a:latin typeface="Söhne"/>
              </a:rPr>
              <a:t> on input </a:t>
            </a:r>
            <a:r>
              <a:rPr lang="el-GR" b="0" i="1" dirty="0">
                <a:effectLst/>
                <a:latin typeface="KaTeX_Math"/>
              </a:rPr>
              <a:t>ϵ</a:t>
            </a:r>
            <a:r>
              <a:rPr lang="el-GR" b="0" i="0" dirty="0">
                <a:effectLst/>
                <a:latin typeface="Söhne"/>
              </a:rPr>
              <a:t> </a:t>
            </a:r>
            <a:r>
              <a:rPr lang="en-IN" b="0" i="0" dirty="0">
                <a:effectLst/>
                <a:latin typeface="Söhne"/>
              </a:rPr>
              <a:t>if the input is divisible by 400.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100​</a:t>
            </a:r>
            <a:r>
              <a:rPr lang="en-IN" b="0" i="0" dirty="0">
                <a:effectLst/>
                <a:latin typeface="Söhne"/>
              </a:rPr>
              <a:t> to </a:t>
            </a:r>
            <a:r>
              <a:rPr lang="en-IN" b="0" i="1" dirty="0" err="1">
                <a:effectLst/>
                <a:latin typeface="KaTeX_Math"/>
              </a:rPr>
              <a:t>q</a:t>
            </a:r>
            <a:r>
              <a:rPr lang="en-IN" b="0" i="0" dirty="0" err="1">
                <a:effectLst/>
                <a:latin typeface="KaTeX_Main"/>
              </a:rPr>
              <a:t>reject</a:t>
            </a:r>
            <a:r>
              <a:rPr lang="en-IN" b="0" i="0" dirty="0">
                <a:effectLst/>
                <a:latin typeface="KaTeX_Main"/>
              </a:rPr>
              <a:t>​</a:t>
            </a:r>
            <a:r>
              <a:rPr lang="en-IN" b="0" i="0" dirty="0">
                <a:effectLst/>
                <a:latin typeface="Söhne"/>
              </a:rPr>
              <a:t> on input </a:t>
            </a:r>
            <a:r>
              <a:rPr lang="el-GR" b="0" i="1" dirty="0">
                <a:effectLst/>
                <a:latin typeface="KaTeX_Math"/>
              </a:rPr>
              <a:t>ϵ</a:t>
            </a:r>
            <a:r>
              <a:rPr lang="el-GR" b="0" i="0" dirty="0">
                <a:effectLst/>
                <a:latin typeface="Söhne"/>
              </a:rPr>
              <a:t> </a:t>
            </a:r>
            <a:r>
              <a:rPr lang="en-IN" b="0" i="0" dirty="0">
                <a:effectLst/>
                <a:latin typeface="Söhne"/>
              </a:rPr>
              <a:t>otherwise.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Acceptance: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Transition to </a:t>
            </a:r>
            <a:r>
              <a:rPr lang="en-IN" b="0" i="1" dirty="0" err="1">
                <a:effectLst/>
                <a:latin typeface="KaTeX_Math"/>
              </a:rPr>
              <a:t>q</a:t>
            </a:r>
            <a:r>
              <a:rPr lang="en-IN" b="0" i="0" dirty="0" err="1">
                <a:effectLst/>
                <a:latin typeface="KaTeX_Main"/>
              </a:rPr>
              <a:t>accept</a:t>
            </a:r>
            <a:r>
              <a:rPr lang="en-IN" b="0" i="0" dirty="0">
                <a:effectLst/>
                <a:latin typeface="KaTeX_Main"/>
              </a:rPr>
              <a:t>​</a:t>
            </a:r>
            <a:r>
              <a:rPr lang="en-IN" b="0" i="0" dirty="0">
                <a:effectLst/>
                <a:latin typeface="Söhne"/>
              </a:rPr>
              <a:t> from </a:t>
            </a:r>
            <a:r>
              <a:rPr lang="en-IN" b="0" i="1" dirty="0">
                <a:effectLst/>
                <a:latin typeface="KaTeX_Math"/>
              </a:rPr>
              <a:t>q</a:t>
            </a:r>
            <a:r>
              <a:rPr lang="en-IN" b="0" i="0" dirty="0">
                <a:effectLst/>
                <a:latin typeface="KaTeX_Main"/>
              </a:rPr>
              <a:t>400​</a:t>
            </a:r>
            <a:r>
              <a:rPr lang="en-IN" b="0" i="0" dirty="0">
                <a:effectLst/>
                <a:latin typeface="Söhne"/>
              </a:rPr>
              <a:t> if the input is divisible by 400.</a:t>
            </a:r>
          </a:p>
          <a:p>
            <a:pPr algn="l"/>
            <a:r>
              <a:rPr lang="en-IN" b="0" i="0" dirty="0">
                <a:effectLst/>
                <a:latin typeface="Söhne"/>
              </a:rPr>
              <a:t>This NFA will accept strings that represent leap years according to both the millennium and divisibility rule conditions.</a:t>
            </a:r>
          </a:p>
        </p:txBody>
      </p:sp>
    </p:spTree>
    <p:extLst>
      <p:ext uri="{BB962C8B-B14F-4D97-AF65-F5344CB8AC3E}">
        <p14:creationId xmlns:p14="http://schemas.microsoft.com/office/powerpoint/2010/main" val="3893343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E21D4-3CAE-1E31-99B9-A3BAFBE3180A}"/>
              </a:ext>
            </a:extLst>
          </p:cNvPr>
          <p:cNvSpPr txBox="1"/>
          <p:nvPr/>
        </p:nvSpPr>
        <p:spPr>
          <a:xfrm>
            <a:off x="235669" y="206200"/>
            <a:ext cx="117080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2.Consider the language L over the alphabet {</a:t>
            </a:r>
            <a:r>
              <a:rPr lang="en-IN" dirty="0" err="1"/>
              <a:t>a,b,c</a:t>
            </a:r>
            <a:r>
              <a:rPr lang="en-IN" dirty="0"/>
              <a:t>} defined as follows:</a:t>
            </a:r>
          </a:p>
          <a:p>
            <a:r>
              <a:rPr lang="en-IN" dirty="0"/>
              <a:t>L ={w∣ w is a palindrome and the number of ’a’s in w is a prime number}.Design a regular expression that represents the language L. Explain the components of your regular expression and how it ensures the given conditions for the language.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C5A4EC-55D3-6679-2D9F-D1C5B74E6ABC}"/>
              </a:ext>
            </a:extLst>
          </p:cNvPr>
          <p:cNvSpPr txBox="1"/>
          <p:nvPr/>
        </p:nvSpPr>
        <p:spPr>
          <a:xfrm>
            <a:off x="235669" y="128702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ANSWER: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989831-6A8F-E3F4-E236-FDB87C754D87}"/>
              </a:ext>
            </a:extLst>
          </p:cNvPr>
          <p:cNvSpPr txBox="1"/>
          <p:nvPr/>
        </p:nvSpPr>
        <p:spPr>
          <a:xfrm>
            <a:off x="235669" y="1813843"/>
            <a:ext cx="116232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To design a regular expression that represents the language </a:t>
            </a:r>
            <a:r>
              <a:rPr lang="en-GB" b="0" i="0" dirty="0">
                <a:effectLst/>
                <a:latin typeface="KaTeX_Main"/>
              </a:rPr>
              <a:t>L</a:t>
            </a:r>
            <a:r>
              <a:rPr lang="en-GB" b="0" i="0" dirty="0">
                <a:effectLst/>
                <a:latin typeface="Söhne"/>
              </a:rPr>
              <a:t>, we need to ensure that it matches strings that are palindromes and have a prime number of 'a’s.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/>
            <a:r>
              <a:rPr lang="en-GB" b="0" i="0" dirty="0">
                <a:effectLst/>
                <a:latin typeface="Söhne"/>
              </a:rPr>
              <a:t>First, let's consider the components of the regular expression:</a:t>
            </a:r>
          </a:p>
          <a:p>
            <a:pPr algn="l"/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Palindromes</a:t>
            </a:r>
            <a:r>
              <a:rPr lang="en-GB" b="0" i="0" dirty="0">
                <a:effectLst/>
                <a:latin typeface="Söhne"/>
              </a:rPr>
              <a:t>: A palindrome is a string that reads the same forwards and backwards. To ensure that the regular expression matches palindromes, we need to match the characters in the string in such a way that they are mirrored around the centre of the string. This can be achieved using character classes and backreferences.</a:t>
            </a:r>
          </a:p>
          <a:p>
            <a:pPr algn="l">
              <a:buFont typeface="+mj-lt"/>
              <a:buAutoNum type="arabicPeriod"/>
            </a:pPr>
            <a:endParaRPr lang="en-GB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GB" b="1" i="0" dirty="0">
                <a:effectLst/>
                <a:latin typeface="Söhne"/>
              </a:rPr>
              <a:t>Prime number of 'a's</a:t>
            </a:r>
            <a:r>
              <a:rPr lang="en-GB" b="0" i="0" dirty="0">
                <a:effectLst/>
                <a:latin typeface="Söhne"/>
              </a:rPr>
              <a:t>: We need to match a prime number of 'a's in the string. This can be done using regular expression lookahead assertions to check if the number of 'a's in the string is prime.</a:t>
            </a:r>
          </a:p>
        </p:txBody>
      </p:sp>
    </p:spTree>
    <p:extLst>
      <p:ext uri="{BB962C8B-B14F-4D97-AF65-F5344CB8AC3E}">
        <p14:creationId xmlns:p14="http://schemas.microsoft.com/office/powerpoint/2010/main" val="18321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BDD585-5180-1658-2905-578FC4B6A420}"/>
              </a:ext>
            </a:extLst>
          </p:cNvPr>
          <p:cNvSpPr txBox="1"/>
          <p:nvPr/>
        </p:nvSpPr>
        <p:spPr>
          <a:xfrm>
            <a:off x="216817" y="260577"/>
            <a:ext cx="58791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Here's the regular expression:</a:t>
            </a:r>
          </a:p>
          <a:p>
            <a:endParaRPr lang="en-GB" dirty="0"/>
          </a:p>
          <a:p>
            <a:r>
              <a:rPr lang="en-GB" dirty="0"/>
              <a:t>Regex:</a:t>
            </a:r>
          </a:p>
          <a:p>
            <a:r>
              <a:rPr lang="en-GB" dirty="0"/>
              <a:t>                      ^(?:(a*)\1|(?=(..+?)\3*$))\2$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A33583-9EC0-80C2-5672-DD908CFEBDE7}"/>
              </a:ext>
            </a:extLst>
          </p:cNvPr>
          <p:cNvSpPr txBox="1"/>
          <p:nvPr/>
        </p:nvSpPr>
        <p:spPr>
          <a:xfrm>
            <a:off x="311084" y="1460906"/>
            <a:ext cx="1166409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Let's break down this regular expression:</a:t>
            </a:r>
          </a:p>
          <a:p>
            <a:endParaRPr lang="en-GB" dirty="0"/>
          </a:p>
          <a:p>
            <a:r>
              <a:rPr lang="en-GB" dirty="0"/>
              <a:t>^: Matches the start of the string.</a:t>
            </a:r>
          </a:p>
          <a:p>
            <a:r>
              <a:rPr lang="en-GB" dirty="0"/>
              <a:t>-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(?:(a*)\1|(?=(..+?)\3*$)): This part matches the palindrome condition and ensures that the number of 'a's is prime.</a:t>
            </a:r>
          </a:p>
          <a:p>
            <a:r>
              <a:rPr lang="en-GB" dirty="0"/>
              <a:t>(a*)\</a:t>
            </a:r>
          </a:p>
          <a:p>
            <a:endParaRPr lang="en-GB" dirty="0"/>
          </a:p>
          <a:p>
            <a:r>
              <a:rPr lang="en-GB" dirty="0"/>
              <a:t>1: Matches palindromes. (a*) captures zero or more 'a's, and \1 is a backreference to the captured group, ensuring that the string is mirrored around its centre.</a:t>
            </a:r>
          </a:p>
          <a:p>
            <a:r>
              <a:rPr lang="en-GB" dirty="0"/>
              <a:t>(?=(..+?)\3*$): This is a positive lookahead assertion that checks if the number of 'a's captured in group 3 is prime.</a:t>
            </a:r>
          </a:p>
          <a:p>
            <a:endParaRPr lang="en-GB" dirty="0"/>
          </a:p>
          <a:p>
            <a:r>
              <a:rPr lang="en-GB" dirty="0"/>
              <a:t>..+?: Matches any two characters.</a:t>
            </a:r>
          </a:p>
          <a:p>
            <a:r>
              <a:rPr lang="en-GB" dirty="0"/>
              <a:t>(..+?): Captures the first two characters of the string.</a:t>
            </a:r>
          </a:p>
          <a:p>
            <a:endParaRPr lang="en-GB" dirty="0"/>
          </a:p>
          <a:p>
            <a:r>
              <a:rPr lang="en-GB" dirty="0"/>
              <a:t>\3*: Matches zero or more repetitions of the captured two characters.</a:t>
            </a:r>
          </a:p>
          <a:p>
            <a:r>
              <a:rPr lang="en-GB" dirty="0"/>
              <a:t>$: Matches the end of the string.</a:t>
            </a:r>
          </a:p>
          <a:p>
            <a:r>
              <a:rPr lang="en-GB" dirty="0"/>
              <a:t>\2: Matches the characters captured in group 2, ensuring that the string is mirrored around its </a:t>
            </a:r>
            <a:r>
              <a:rPr lang="en-GB" dirty="0" err="1"/>
              <a:t>center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$: Matches the end of the string.</a:t>
            </a:r>
          </a:p>
          <a:p>
            <a:r>
              <a:rPr lang="en-GB" dirty="0"/>
              <a:t>This regular expression ensures that the matched strings are palindromes and have a prime number of 'a's.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6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F881124-9D7B-889E-7C4B-8B4B9BBCBA78}"/>
              </a:ext>
            </a:extLst>
          </p:cNvPr>
          <p:cNvSpPr txBox="1"/>
          <p:nvPr/>
        </p:nvSpPr>
        <p:spPr>
          <a:xfrm>
            <a:off x="341722" y="175016"/>
            <a:ext cx="11611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3.Design a DFA that recognizes the language L over the alphabet {0,1}where L consists of all binary strings</a:t>
            </a:r>
          </a:p>
          <a:p>
            <a:r>
              <a:rPr lang="en-IN" dirty="0"/>
              <a:t>that are palindromes and have an odd number of &amp;#39;1&amp;#39;s. Provide a detailed explanation of the states, transitions,</a:t>
            </a:r>
          </a:p>
          <a:p>
            <a:r>
              <a:rPr lang="en-IN" dirty="0"/>
              <a:t>and the reasoning behind your design choices.</a:t>
            </a:r>
          </a:p>
          <a:p>
            <a:r>
              <a:rPr lang="en-IN" dirty="0"/>
              <a:t>Prove that the language L defined is not regular by using the Pumping Lemma for regular languages.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26AED-820B-6A05-1B82-A3052FEA524F}"/>
              </a:ext>
            </a:extLst>
          </p:cNvPr>
          <p:cNvSpPr txBox="1"/>
          <p:nvPr/>
        </p:nvSpPr>
        <p:spPr>
          <a:xfrm>
            <a:off x="341722" y="153211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ANSWER: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7A9E93-6546-49A2-D30E-E5F69C6B5398}"/>
              </a:ext>
            </a:extLst>
          </p:cNvPr>
          <p:cNvSpPr txBox="1"/>
          <p:nvPr/>
        </p:nvSpPr>
        <p:spPr>
          <a:xfrm>
            <a:off x="341722" y="1901449"/>
            <a:ext cx="11262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 design a DFA that recognizes the language </a:t>
            </a:r>
          </a:p>
          <a:p>
            <a:r>
              <a:rPr lang="en-GB" dirty="0"/>
              <a:t>L over the alphabet {0,1}{0,1}, where L consists of all binary strings that are palindromes and have an odd number of '1's, we need to ensure that the DFA accepts strings that satisfy both conditions.</a:t>
            </a:r>
          </a:p>
          <a:p>
            <a:endParaRPr lang="en-GB" dirty="0"/>
          </a:p>
          <a:p>
            <a:r>
              <a:rPr lang="en-GB" dirty="0"/>
              <a:t>Let's break down the components of the DFA:</a:t>
            </a:r>
          </a:p>
          <a:p>
            <a:endParaRPr lang="en-GB" dirty="0"/>
          </a:p>
          <a:p>
            <a:r>
              <a:rPr lang="en-GB" dirty="0"/>
              <a:t>States: Each state of the DFA represents a different condition of the string that we are </a:t>
            </a:r>
            <a:r>
              <a:rPr lang="en-GB" dirty="0" err="1"/>
              <a:t>analyzing</a:t>
            </a:r>
            <a:r>
              <a:rPr lang="en-GB" dirty="0"/>
              <a:t>. We need to consider the parity of the number of '1's in the string and whether the string is a palindrome or not.</a:t>
            </a:r>
          </a:p>
          <a:p>
            <a:endParaRPr lang="en-GB" dirty="0"/>
          </a:p>
          <a:p>
            <a:r>
              <a:rPr lang="en-GB" dirty="0"/>
              <a:t>Transitions: The transitions between states should be designed to handle the addition of each character to the string and maintain the necessary information to determine if the string is a palindrome and if it has an odd number of '1's.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009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A61C22-02BE-4953-CD02-BC19363DF13A}"/>
              </a:ext>
            </a:extLst>
          </p:cNvPr>
          <p:cNvSpPr txBox="1"/>
          <p:nvPr/>
        </p:nvSpPr>
        <p:spPr>
          <a:xfrm>
            <a:off x="430491" y="117693"/>
            <a:ext cx="1133101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effectLst/>
                <a:latin typeface="Söhne"/>
              </a:rPr>
              <a:t>Here's the DFA design: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States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0​</a:t>
            </a:r>
            <a:r>
              <a:rPr lang="en-GB" b="0" i="0" dirty="0">
                <a:effectLst/>
                <a:latin typeface="Söhne"/>
              </a:rPr>
              <a:t> - Initial state: The string has not started yet.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1​</a:t>
            </a:r>
            <a:r>
              <a:rPr lang="en-GB" b="0" i="0" dirty="0">
                <a:effectLst/>
                <a:latin typeface="Söhne"/>
              </a:rPr>
              <a:t> - Odd number of '1's detected.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2​</a:t>
            </a:r>
            <a:r>
              <a:rPr lang="en-GB" b="0" i="0" dirty="0">
                <a:effectLst/>
                <a:latin typeface="Söhne"/>
              </a:rPr>
              <a:t> - Even number of '1's detected.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3​</a:t>
            </a:r>
            <a:r>
              <a:rPr lang="en-GB" b="0" i="0" dirty="0">
                <a:effectLst/>
                <a:latin typeface="Söhne"/>
              </a:rPr>
              <a:t> - Palindrome detected with odd number of '1's.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4​</a:t>
            </a:r>
            <a:r>
              <a:rPr lang="en-GB" b="0" i="0" dirty="0">
                <a:effectLst/>
                <a:latin typeface="Söhne"/>
              </a:rPr>
              <a:t> - Palindrome detected with even number of '1's.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Transitions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From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0​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1​</a:t>
            </a:r>
            <a:r>
              <a:rPr lang="en-GB" b="0" i="0" dirty="0">
                <a:effectLst/>
                <a:latin typeface="Söhne"/>
              </a:rPr>
              <a:t> on input '1' (odd number of '1's detected).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2​</a:t>
            </a:r>
            <a:r>
              <a:rPr lang="en-GB" b="0" i="0" dirty="0">
                <a:effectLst/>
                <a:latin typeface="Söhne"/>
              </a:rPr>
              <a:t> on input '0' (even number of '1's detected).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From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1​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0​</a:t>
            </a:r>
            <a:r>
              <a:rPr lang="en-GB" b="0" i="0" dirty="0">
                <a:effectLst/>
                <a:latin typeface="Söhne"/>
              </a:rPr>
              <a:t> on input '1' (even number of '1's detected).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3​</a:t>
            </a:r>
            <a:r>
              <a:rPr lang="en-GB" b="0" i="0" dirty="0">
                <a:effectLst/>
                <a:latin typeface="Söhne"/>
              </a:rPr>
              <a:t> on input '0' (palindrome detected with odd number of '1's).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From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2​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0​</a:t>
            </a:r>
            <a:r>
              <a:rPr lang="en-GB" b="0" i="0" dirty="0">
                <a:effectLst/>
                <a:latin typeface="Söhne"/>
              </a:rPr>
              <a:t> on input '0' (odd number of '1's detected).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4​</a:t>
            </a:r>
            <a:r>
              <a:rPr lang="en-GB" b="0" i="0" dirty="0">
                <a:effectLst/>
                <a:latin typeface="Söhne"/>
              </a:rPr>
              <a:t> on input '1' (palindrome detected with even number of '1's).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From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3​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3​</a:t>
            </a:r>
            <a:r>
              <a:rPr lang="en-GB" b="0" i="0" dirty="0">
                <a:effectLst/>
                <a:latin typeface="Söhne"/>
              </a:rPr>
              <a:t> on input '0' or '1' (continue building the palindrome).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From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4​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öhne"/>
              </a:rPr>
              <a:t>Transition to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4​</a:t>
            </a:r>
            <a:r>
              <a:rPr lang="en-GB" b="0" i="0" dirty="0">
                <a:effectLst/>
                <a:latin typeface="Söhne"/>
              </a:rPr>
              <a:t> on input '0' or '1' (continue building the palindrome).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Söhne"/>
              </a:rPr>
              <a:t>Acceptance states</a:t>
            </a:r>
            <a:r>
              <a:rPr lang="en-GB" b="0" i="0" dirty="0">
                <a:effectLst/>
                <a:latin typeface="Söhne"/>
              </a:rPr>
              <a:t>: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3​</a:t>
            </a:r>
            <a:r>
              <a:rPr lang="en-GB" b="0" i="0" dirty="0">
                <a:effectLst/>
                <a:latin typeface="Söhne"/>
              </a:rPr>
              <a:t> and </a:t>
            </a:r>
            <a:r>
              <a:rPr lang="en-GB" b="0" i="1" dirty="0">
                <a:effectLst/>
                <a:latin typeface="KaTeX_Math"/>
              </a:rPr>
              <a:t>q</a:t>
            </a:r>
            <a:r>
              <a:rPr lang="en-GB" b="0" i="0" dirty="0">
                <a:effectLst/>
                <a:latin typeface="KaTeX_Main"/>
              </a:rPr>
              <a:t>4​</a:t>
            </a:r>
            <a:r>
              <a:rPr lang="en-GB" b="0" i="0" dirty="0">
                <a:effectLst/>
                <a:latin typeface="Söhne"/>
              </a:rPr>
              <a:t> (states where palindromes with an odd or even number of '1's are detected).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The design ensures that the DFA accepts strings that are palindromes and have an odd number of '1's.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Now, let's prove that the language </a:t>
            </a:r>
            <a:r>
              <a:rPr lang="en-GB" b="0" i="1" dirty="0">
                <a:effectLst/>
                <a:latin typeface="KaTeX_Math"/>
              </a:rPr>
              <a:t>L</a:t>
            </a:r>
            <a:r>
              <a:rPr lang="en-GB" b="0" i="0" dirty="0">
                <a:effectLst/>
                <a:latin typeface="Söhne"/>
              </a:rPr>
              <a:t> defined is not regular using the Pumping Lemma for regular languages:</a:t>
            </a:r>
          </a:p>
        </p:txBody>
      </p:sp>
    </p:spTree>
    <p:extLst>
      <p:ext uri="{BB962C8B-B14F-4D97-AF65-F5344CB8AC3E}">
        <p14:creationId xmlns:p14="http://schemas.microsoft.com/office/powerpoint/2010/main" val="2485335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492520F-9932-A210-F686-0B60607B34EB}"/>
              </a:ext>
            </a:extLst>
          </p:cNvPr>
          <p:cNvSpPr txBox="1"/>
          <p:nvPr/>
        </p:nvSpPr>
        <p:spPr>
          <a:xfrm>
            <a:off x="263951" y="299030"/>
            <a:ext cx="11500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1" i="0" dirty="0">
                <a:effectLst/>
                <a:latin typeface="Söhne"/>
              </a:rPr>
              <a:t>Proof by Contradiction</a:t>
            </a:r>
            <a:r>
              <a:rPr lang="en-GB" b="0" i="0" dirty="0">
                <a:effectLst/>
                <a:latin typeface="Söhne"/>
              </a:rPr>
              <a:t>: Assume that </a:t>
            </a:r>
            <a:r>
              <a:rPr lang="en-GB" b="0" i="1" dirty="0">
                <a:effectLst/>
                <a:latin typeface="KaTeX_Math"/>
              </a:rPr>
              <a:t>L</a:t>
            </a:r>
            <a:r>
              <a:rPr lang="en-GB" b="0" i="0" dirty="0">
                <a:effectLst/>
                <a:latin typeface="Söhne"/>
              </a:rPr>
              <a:t> is regular. Let </a:t>
            </a:r>
            <a:r>
              <a:rPr lang="en-GB" b="0" i="1" dirty="0">
                <a:effectLst/>
                <a:latin typeface="KaTeX_Math"/>
              </a:rPr>
              <a:t>p</a:t>
            </a:r>
            <a:r>
              <a:rPr lang="en-GB" b="0" i="0" dirty="0">
                <a:effectLst/>
                <a:latin typeface="Söhne"/>
              </a:rPr>
              <a:t> be the pumping length given by the Pumping Lemma. Consider the string </a:t>
            </a:r>
            <a:r>
              <a:rPr lang="en-GB" b="0" i="0" dirty="0">
                <a:effectLst/>
                <a:latin typeface="KaTeX_Main"/>
              </a:rPr>
              <a:t>=1^P01^P</a:t>
            </a:r>
            <a:r>
              <a:rPr lang="en-GB" b="0" i="1" dirty="0">
                <a:effectLst/>
                <a:latin typeface="KaTeX_Math"/>
              </a:rPr>
              <a:t>s</a:t>
            </a:r>
            <a:r>
              <a:rPr lang="en-GB" b="0" i="0" dirty="0">
                <a:effectLst/>
                <a:latin typeface="KaTeX_Main"/>
              </a:rPr>
              <a:t>=1</a:t>
            </a:r>
            <a:r>
              <a:rPr lang="en-GB" b="0" i="1" dirty="0">
                <a:effectLst/>
                <a:latin typeface="KaTeX_Math"/>
              </a:rPr>
              <a:t>p</a:t>
            </a:r>
            <a:r>
              <a:rPr lang="en-GB" b="0" i="0" dirty="0">
                <a:effectLst/>
                <a:latin typeface="KaTeX_Main"/>
              </a:rPr>
              <a:t>01</a:t>
            </a:r>
            <a:r>
              <a:rPr lang="en-GB" b="0" i="1" dirty="0">
                <a:effectLst/>
                <a:latin typeface="KaTeX_Math"/>
              </a:rPr>
              <a:t>p</a:t>
            </a:r>
            <a:r>
              <a:rPr lang="en-GB" b="0" i="0" dirty="0">
                <a:effectLst/>
                <a:latin typeface="Söhne"/>
              </a:rPr>
              <a:t>. Since </a:t>
            </a:r>
            <a:r>
              <a:rPr lang="en-GB" b="0" i="1" dirty="0">
                <a:effectLst/>
                <a:latin typeface="KaTeX_Math"/>
              </a:rPr>
              <a:t>s</a:t>
            </a:r>
            <a:r>
              <a:rPr lang="en-GB" b="0" i="0" dirty="0">
                <a:effectLst/>
                <a:latin typeface="Söhne"/>
              </a:rPr>
              <a:t> is in </a:t>
            </a:r>
            <a:r>
              <a:rPr lang="en-GB" b="0" i="1" dirty="0">
                <a:effectLst/>
                <a:latin typeface="KaTeX_Math"/>
              </a:rPr>
              <a:t>L</a:t>
            </a:r>
            <a:r>
              <a:rPr lang="en-GB" b="0" i="0" dirty="0">
                <a:effectLst/>
                <a:latin typeface="Söhne"/>
              </a:rPr>
              <a:t> and </a:t>
            </a:r>
            <a:r>
              <a:rPr lang="en-GB" b="0" i="0" dirty="0">
                <a:effectLst/>
                <a:latin typeface="KaTeX_Main"/>
              </a:rPr>
              <a:t>∣</a:t>
            </a:r>
            <a:r>
              <a:rPr lang="en-GB" b="0" i="1" dirty="0">
                <a:effectLst/>
                <a:latin typeface="KaTeX_Math"/>
              </a:rPr>
              <a:t>s</a:t>
            </a:r>
            <a:r>
              <a:rPr lang="en-GB" b="0" i="0" dirty="0">
                <a:effectLst/>
                <a:latin typeface="KaTeX_Main"/>
              </a:rPr>
              <a:t>∣≥</a:t>
            </a:r>
            <a:r>
              <a:rPr lang="en-GB" b="0" i="1" dirty="0">
                <a:effectLst/>
                <a:latin typeface="KaTeX_Math"/>
              </a:rPr>
              <a:t>p</a:t>
            </a:r>
            <a:r>
              <a:rPr lang="en-GB" b="0" i="0" dirty="0">
                <a:effectLst/>
                <a:latin typeface="Söhne"/>
              </a:rPr>
              <a:t>, the Pumping Lemma guarantees that </a:t>
            </a:r>
            <a:r>
              <a:rPr lang="en-GB" b="0" i="1" dirty="0">
                <a:effectLst/>
                <a:latin typeface="KaTeX_Math"/>
              </a:rPr>
              <a:t>s</a:t>
            </a:r>
            <a:r>
              <a:rPr lang="en-GB" b="0" i="0" dirty="0">
                <a:effectLst/>
                <a:latin typeface="Söhne"/>
              </a:rPr>
              <a:t> can be split into three parts: </a:t>
            </a:r>
            <a:r>
              <a:rPr lang="en-GB" b="0" i="1" dirty="0" err="1">
                <a:effectLst/>
                <a:latin typeface="KaTeX_Math"/>
              </a:rPr>
              <a:t>xyz</a:t>
            </a:r>
            <a:r>
              <a:rPr lang="en-GB" b="0" i="0" dirty="0">
                <a:effectLst/>
                <a:latin typeface="Söhne"/>
              </a:rPr>
              <a:t>, where </a:t>
            </a:r>
            <a:r>
              <a:rPr lang="en-GB" b="0" i="0" dirty="0">
                <a:effectLst/>
                <a:latin typeface="KaTeX_Main"/>
              </a:rPr>
              <a:t>∣</a:t>
            </a:r>
            <a:r>
              <a:rPr lang="en-GB" b="0" i="1" dirty="0" err="1">
                <a:effectLst/>
                <a:latin typeface="KaTeX_Math"/>
              </a:rPr>
              <a:t>xy</a:t>
            </a:r>
            <a:r>
              <a:rPr lang="en-GB" b="0" i="0" dirty="0">
                <a:effectLst/>
                <a:latin typeface="KaTeX_Main"/>
              </a:rPr>
              <a:t>∣≤</a:t>
            </a:r>
            <a:r>
              <a:rPr lang="en-GB" b="0" i="1" dirty="0">
                <a:effectLst/>
                <a:latin typeface="KaTeX_Math"/>
              </a:rPr>
              <a:t>p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GB" b="0" i="0" dirty="0">
                <a:effectLst/>
                <a:latin typeface="KaTeX_Main"/>
              </a:rPr>
              <a:t>0∣</a:t>
            </a: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KaTeX_Main"/>
              </a:rPr>
              <a:t>∣&gt;0</a:t>
            </a:r>
            <a:r>
              <a:rPr lang="en-GB" b="0" i="0" dirty="0">
                <a:effectLst/>
                <a:latin typeface="Söhne"/>
              </a:rPr>
              <a:t>, and for all</a:t>
            </a:r>
            <a:r>
              <a:rPr lang="en-GB" b="0" i="0" dirty="0">
                <a:effectLst/>
                <a:latin typeface="KaTeX_Main"/>
              </a:rPr>
              <a:t>0</a:t>
            </a:r>
            <a:r>
              <a:rPr lang="en-GB" b="0" i="1" dirty="0">
                <a:effectLst/>
                <a:latin typeface="KaTeX_Math"/>
              </a:rPr>
              <a:t>i</a:t>
            </a:r>
            <a:r>
              <a:rPr lang="en-GB" b="0" i="0" dirty="0">
                <a:effectLst/>
                <a:latin typeface="KaTeX_Main"/>
              </a:rPr>
              <a:t>≥0</a:t>
            </a:r>
            <a:r>
              <a:rPr lang="en-GB" b="0" i="0" dirty="0">
                <a:effectLst/>
                <a:latin typeface="Söhne"/>
              </a:rPr>
              <a:t>, </a:t>
            </a:r>
            <a:r>
              <a:rPr lang="en-GB" b="0" i="0" dirty="0">
                <a:effectLst/>
                <a:latin typeface="KaTeX_Main"/>
              </a:rPr>
              <a:t>∈</a:t>
            </a:r>
            <a:r>
              <a:rPr lang="en-GB" b="0" i="1" dirty="0" err="1">
                <a:effectLst/>
                <a:latin typeface="KaTeX_Math"/>
              </a:rPr>
              <a:t>xyiz</a:t>
            </a:r>
            <a:r>
              <a:rPr lang="en-GB" b="0" i="0" dirty="0" err="1">
                <a:effectLst/>
                <a:latin typeface="KaTeX_Main"/>
              </a:rPr>
              <a:t>∈</a:t>
            </a:r>
            <a:r>
              <a:rPr lang="en-GB" b="0" i="1" dirty="0" err="1">
                <a:effectLst/>
                <a:latin typeface="KaTeX_Math"/>
              </a:rPr>
              <a:t>L</a:t>
            </a:r>
            <a:r>
              <a:rPr lang="en-GB" b="0" i="0" dirty="0">
                <a:effectLst/>
                <a:latin typeface="Söhne"/>
              </a:rPr>
              <a:t>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Now, let's consider the possible cases of </a:t>
            </a: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Söhn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Söhne"/>
              </a:rPr>
              <a:t> consists only of '1's: In this case, pumping </a:t>
            </a: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Söhne"/>
              </a:rPr>
              <a:t> will result in a string with more than one '1's, violating the condition of having an odd number of '1's.</a:t>
            </a:r>
          </a:p>
          <a:p>
            <a:pPr algn="l">
              <a:buFont typeface="+mj-lt"/>
              <a:buAutoNum type="arabicPeriod"/>
            </a:pP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Söhne"/>
              </a:rPr>
              <a:t> consists of '0's and '1's: In this case, pumping </a:t>
            </a:r>
            <a:r>
              <a:rPr lang="en-GB" b="0" i="1" dirty="0">
                <a:effectLst/>
                <a:latin typeface="KaTeX_Math"/>
              </a:rPr>
              <a:t>y</a:t>
            </a:r>
            <a:r>
              <a:rPr lang="en-GB" b="0" i="0" dirty="0">
                <a:effectLst/>
                <a:latin typeface="Söhne"/>
              </a:rPr>
              <a:t> will disturb the palindrome property of the string, violating the condition of being a palindrome.</a:t>
            </a:r>
          </a:p>
          <a:p>
            <a:pPr algn="l"/>
            <a:r>
              <a:rPr lang="en-GB" b="0" i="0" dirty="0">
                <a:effectLst/>
                <a:latin typeface="Söhne"/>
              </a:rPr>
              <a:t>Therefore, we have reached a contradiction, showing that </a:t>
            </a:r>
            <a:r>
              <a:rPr lang="en-GB" b="0" i="1" dirty="0">
                <a:effectLst/>
                <a:latin typeface="KaTeX_Math"/>
              </a:rPr>
              <a:t>L</a:t>
            </a:r>
            <a:r>
              <a:rPr lang="en-GB" b="0" i="0" dirty="0">
                <a:effectLst/>
                <a:latin typeface="Söhne"/>
              </a:rPr>
              <a:t> cannot be regular.</a:t>
            </a:r>
          </a:p>
        </p:txBody>
      </p:sp>
    </p:spTree>
    <p:extLst>
      <p:ext uri="{BB962C8B-B14F-4D97-AF65-F5344CB8AC3E}">
        <p14:creationId xmlns:p14="http://schemas.microsoft.com/office/powerpoint/2010/main" val="117173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12108-36B0-9D69-915C-7ADF0FA3A34B}"/>
              </a:ext>
            </a:extLst>
          </p:cNvPr>
          <p:cNvSpPr txBox="1"/>
          <p:nvPr/>
        </p:nvSpPr>
        <p:spPr>
          <a:xfrm>
            <a:off x="341722" y="237383"/>
            <a:ext cx="60944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The PDA has the following transition rules:</a:t>
            </a:r>
          </a:p>
          <a:p>
            <a:r>
              <a:rPr lang="en-US" dirty="0"/>
              <a:t>    R1: δ(q, ε, S) = {(q, 0SX) | (q, 1SY) | (q, ε)}</a:t>
            </a:r>
          </a:p>
          <a:p>
            <a:r>
              <a:rPr lang="en-US" dirty="0"/>
              <a:t>    R2: δ(q, ε, X) = {(q, 1)}</a:t>
            </a:r>
          </a:p>
          <a:p>
            <a:r>
              <a:rPr lang="en-US" dirty="0"/>
              <a:t>    R3: δ(q, ε, Y) = {(q, 0)}</a:t>
            </a:r>
          </a:p>
          <a:p>
            <a:r>
              <a:rPr lang="en-US" dirty="0"/>
              <a:t>    R4: δ(q, 0, 0) = {(q, ε)}</a:t>
            </a:r>
          </a:p>
          <a:p>
            <a:r>
              <a:rPr lang="en-US" dirty="0"/>
              <a:t>    R5: δ(q, 1, 1) = {(q, ε)}</a:t>
            </a:r>
          </a:p>
          <a:p>
            <a:r>
              <a:rPr lang="en-US" dirty="0"/>
              <a:t> Give ID for the following strings</a:t>
            </a:r>
          </a:p>
          <a:p>
            <a:r>
              <a:rPr lang="en-US" dirty="0"/>
              <a:t> a. 0104</a:t>
            </a:r>
          </a:p>
          <a:p>
            <a:r>
              <a:rPr lang="en-US" dirty="0"/>
              <a:t> b. ε</a:t>
            </a:r>
          </a:p>
          <a:p>
            <a:r>
              <a:rPr lang="en-US" dirty="0"/>
              <a:t> c. 000111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A70E6-4A4D-9DF9-5889-B65BB7C73DFA}"/>
              </a:ext>
            </a:extLst>
          </p:cNvPr>
          <p:cNvSpPr txBox="1"/>
          <p:nvPr/>
        </p:nvSpPr>
        <p:spPr>
          <a:xfrm>
            <a:off x="219174" y="357363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Let's evaluate each string: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608D31-9EB3-3167-8040-28A5E0102F1B}"/>
              </a:ext>
            </a:extLst>
          </p:cNvPr>
          <p:cNvSpPr txBox="1"/>
          <p:nvPr/>
        </p:nvSpPr>
        <p:spPr>
          <a:xfrm>
            <a:off x="341722" y="31233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ANSWER: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79801-1152-5491-61DC-43B6F0D4EA93}"/>
              </a:ext>
            </a:extLst>
          </p:cNvPr>
          <p:cNvSpPr txBox="1"/>
          <p:nvPr/>
        </p:nvSpPr>
        <p:spPr>
          <a:xfrm>
            <a:off x="3048786" y="358777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0104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97CCD2-B345-36FF-E4C3-811B42A886ED}"/>
              </a:ext>
            </a:extLst>
          </p:cNvPr>
          <p:cNvSpPr txBox="1"/>
          <p:nvPr/>
        </p:nvSpPr>
        <p:spPr>
          <a:xfrm>
            <a:off x="4385821" y="3520013"/>
            <a:ext cx="60944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Start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q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0​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and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replacing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SX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popping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replacing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X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11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SY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popping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11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3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ε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replacing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popping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00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1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replacing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Y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ε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Apply </a:t>
            </a:r>
            <a:r>
              <a:rPr lang="en-US" b="0" i="1" dirty="0">
                <a:solidFill>
                  <a:srgbClr val="0D0D0D"/>
                </a:solidFill>
                <a:effectLst/>
                <a:latin typeface="KaTeX_Math"/>
              </a:rPr>
              <a:t>R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with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44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on top of the stack, popping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44</a:t>
            </a:r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 PDA halts with an empty stack, so the string is accepted.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Therefore, the ID for </a:t>
            </a:r>
            <a:r>
              <a:rPr lang="en-US" b="0" i="0" dirty="0">
                <a:solidFill>
                  <a:srgbClr val="0D0D0D"/>
                </a:solidFill>
                <a:effectLst/>
                <a:latin typeface="KaTeX_Main"/>
              </a:rPr>
              <a:t>0104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is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q</a:t>
            </a:r>
            <a:r>
              <a:rPr lang="en-US" i="1" dirty="0" err="1">
                <a:solidFill>
                  <a:srgbClr val="0D0D0D"/>
                </a:solidFill>
                <a:latin typeface="KaTeX_Math"/>
              </a:rPr>
              <a:t>accept</a:t>
            </a:r>
            <a:r>
              <a:rPr lang="en-US" sz="13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3046D-3102-DB4D-0295-CA2B57BAD409}"/>
              </a:ext>
            </a:extLst>
          </p:cNvPr>
          <p:cNvSpPr txBox="1"/>
          <p:nvPr/>
        </p:nvSpPr>
        <p:spPr>
          <a:xfrm>
            <a:off x="4385821" y="31459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a. 0104</a:t>
            </a:r>
          </a:p>
        </p:txBody>
      </p:sp>
    </p:spTree>
    <p:extLst>
      <p:ext uri="{BB962C8B-B14F-4D97-AF65-F5344CB8AC3E}">
        <p14:creationId xmlns:p14="http://schemas.microsoft.com/office/powerpoint/2010/main" val="282381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2542</Words>
  <Application>Microsoft Office PowerPoint</Application>
  <PresentationFormat>Widescreen</PresentationFormat>
  <Paragraphs>208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KaTeX_Main</vt:lpstr>
      <vt:lpstr>KaTeX_Math</vt:lpstr>
      <vt:lpstr>Söhne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Darshan</dc:creator>
  <cp:lastModifiedBy>K Darshan</cp:lastModifiedBy>
  <cp:revision>1</cp:revision>
  <dcterms:created xsi:type="dcterms:W3CDTF">2024-02-20T06:27:13Z</dcterms:created>
  <dcterms:modified xsi:type="dcterms:W3CDTF">2024-02-20T06:48:35Z</dcterms:modified>
</cp:coreProperties>
</file>