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59" r:id="rId4"/>
    <p:sldId id="324" r:id="rId5"/>
    <p:sldId id="260" r:id="rId6"/>
    <p:sldId id="325" r:id="rId7"/>
    <p:sldId id="262" r:id="rId8"/>
    <p:sldId id="326" r:id="rId9"/>
    <p:sldId id="327" r:id="rId10"/>
    <p:sldId id="328" r:id="rId11"/>
    <p:sldId id="268" r:id="rId12"/>
    <p:sldId id="331" r:id="rId13"/>
    <p:sldId id="269" r:id="rId14"/>
    <p:sldId id="270" r:id="rId15"/>
    <p:sldId id="329" r:id="rId16"/>
    <p:sldId id="274" r:id="rId17"/>
    <p:sldId id="273" r:id="rId18"/>
    <p:sldId id="330" r:id="rId19"/>
    <p:sldId id="314" r:id="rId20"/>
    <p:sldId id="315" r:id="rId21"/>
    <p:sldId id="316" r:id="rId22"/>
    <p:sldId id="275" r:id="rId23"/>
    <p:sldId id="276" r:id="rId24"/>
    <p:sldId id="277" r:id="rId25"/>
    <p:sldId id="278" r:id="rId26"/>
    <p:sldId id="279" r:id="rId27"/>
    <p:sldId id="281" r:id="rId28"/>
    <p:sldId id="317" r:id="rId29"/>
    <p:sldId id="335" r:id="rId30"/>
    <p:sldId id="318" r:id="rId31"/>
    <p:sldId id="282" r:id="rId32"/>
    <p:sldId id="283" r:id="rId33"/>
    <p:sldId id="284" r:id="rId34"/>
    <p:sldId id="332" r:id="rId35"/>
    <p:sldId id="285" r:id="rId36"/>
    <p:sldId id="333" r:id="rId37"/>
    <p:sldId id="286" r:id="rId38"/>
    <p:sldId id="287" r:id="rId39"/>
    <p:sldId id="288" r:id="rId40"/>
    <p:sldId id="290" r:id="rId41"/>
    <p:sldId id="323" r:id="rId42"/>
    <p:sldId id="334" r:id="rId43"/>
    <p:sldId id="321" r:id="rId44"/>
    <p:sldId id="336" r:id="rId45"/>
    <p:sldId id="291" r:id="rId46"/>
    <p:sldId id="292" r:id="rId47"/>
    <p:sldId id="293" r:id="rId48"/>
    <p:sldId id="294" r:id="rId49"/>
    <p:sldId id="295" r:id="rId50"/>
    <p:sldId id="296" r:id="rId51"/>
    <p:sldId id="297" r:id="rId52"/>
    <p:sldId id="298" r:id="rId53"/>
    <p:sldId id="29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A1C65F-F5C1-488E-83D6-C216B216A40C}"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73382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A1C65F-F5C1-488E-83D6-C216B216A40C}"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2211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A1C65F-F5C1-488E-83D6-C216B216A40C}"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13605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A1C65F-F5C1-488E-83D6-C216B216A40C}"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148002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1C65F-F5C1-488E-83D6-C216B216A40C}"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58986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A1C65F-F5C1-488E-83D6-C216B216A40C}"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5666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A1C65F-F5C1-488E-83D6-C216B216A40C}"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162753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A1C65F-F5C1-488E-83D6-C216B216A40C}"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20396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1C65F-F5C1-488E-83D6-C216B216A40C}"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30637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1C65F-F5C1-488E-83D6-C216B216A40C}"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85123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1C65F-F5C1-488E-83D6-C216B216A40C}"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3483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1C65F-F5C1-488E-83D6-C216B216A40C}" type="datetimeFigureOut">
              <a:rPr lang="en-US" smtClean="0"/>
              <a:t>5/11/2024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687F9-2068-4818-99AC-FBCC075BDC4D}" type="slidenum">
              <a:rPr lang="en-US" smtClean="0"/>
              <a:t>‹#›</a:t>
            </a:fld>
            <a:endParaRPr lang="en-US"/>
          </a:p>
        </p:txBody>
      </p:sp>
    </p:spTree>
    <p:extLst>
      <p:ext uri="{BB962C8B-B14F-4D97-AF65-F5344CB8AC3E}">
        <p14:creationId xmlns:p14="http://schemas.microsoft.com/office/powerpoint/2010/main" val="7250083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7">
            <a:extLst>
              <a:ext uri="{FF2B5EF4-FFF2-40B4-BE49-F238E27FC236}">
                <a16:creationId xmlns:a16="http://schemas.microsoft.com/office/drawing/2014/main" id="{F934C0CB-925F-4639-A541-191AE9DA791C}"/>
              </a:ext>
            </a:extLst>
          </p:cNvPr>
          <p:cNvSpPr>
            <a:spLocks noChangeArrowheads="1"/>
          </p:cNvSpPr>
          <p:nvPr/>
        </p:nvSpPr>
        <p:spPr bwMode="auto">
          <a:xfrm>
            <a:off x="2133600" y="344489"/>
            <a:ext cx="7924800" cy="762000"/>
          </a:xfrm>
          <a:prstGeom prst="rect">
            <a:avLst/>
          </a:prstGeom>
          <a:noFill/>
          <a:ln w="9525">
            <a:noFill/>
            <a:miter lim="800000"/>
            <a:headEnd/>
            <a:tailEnd/>
          </a:ln>
          <a:effectLst/>
        </p:spPr>
        <p:txBody>
          <a:bodyPr anchor="ctr"/>
          <a:lstStyle/>
          <a:p>
            <a:pPr algn="ctr" defTabSz="865188">
              <a:defRPr/>
            </a:pPr>
            <a:r>
              <a:rPr lang="en-US" sz="3600" b="1" dirty="0">
                <a:solidFill>
                  <a:schemeClr val="tx1">
                    <a:lumMod val="95000"/>
                    <a:lumOff val="5000"/>
                  </a:schemeClr>
                </a:solidFill>
                <a:latin typeface="+mj-lt"/>
                <a:ea typeface="SimSun" panose="02010600030101010101" pitchFamily="2" charset="-122"/>
                <a:cs typeface="+mj-cs"/>
              </a:rPr>
              <a:t>Unit 1 Chapter 2 </a:t>
            </a:r>
          </a:p>
        </p:txBody>
      </p:sp>
      <p:sp>
        <p:nvSpPr>
          <p:cNvPr id="2052" name="Rectangle 20">
            <a:extLst>
              <a:ext uri="{FF2B5EF4-FFF2-40B4-BE49-F238E27FC236}">
                <a16:creationId xmlns:a16="http://schemas.microsoft.com/office/drawing/2014/main" id="{E60698E5-8549-4899-AF9B-99D1BB2A5CD3}"/>
              </a:ext>
            </a:extLst>
          </p:cNvPr>
          <p:cNvSpPr>
            <a:spLocks noChangeArrowheads="1"/>
          </p:cNvSpPr>
          <p:nvPr/>
        </p:nvSpPr>
        <p:spPr bwMode="auto">
          <a:xfrm>
            <a:off x="4404574" y="1106489"/>
            <a:ext cx="53833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defRPr/>
            </a:pPr>
            <a:r>
              <a:rPr lang="en-US" altLang="en-US" sz="3600" dirty="0">
                <a:solidFill>
                  <a:schemeClr val="tx1">
                    <a:lumMod val="95000"/>
                    <a:lumOff val="5000"/>
                  </a:schemeClr>
                </a:solidFill>
                <a:latin typeface="+mj-lt"/>
                <a:ea typeface="SimSun" panose="02010600030101010101" pitchFamily="2" charset="-122"/>
                <a:cs typeface="+mj-cs"/>
              </a:rPr>
              <a:t>Intelligent Agents</a:t>
            </a:r>
          </a:p>
        </p:txBody>
      </p:sp>
      <p:sp>
        <p:nvSpPr>
          <p:cNvPr id="2" name="Footer Placeholder 1">
            <a:extLst>
              <a:ext uri="{FF2B5EF4-FFF2-40B4-BE49-F238E27FC236}">
                <a16:creationId xmlns:a16="http://schemas.microsoft.com/office/drawing/2014/main" id="{45C0BBEF-892F-4302-B8C4-6BC284C6E1C3}"/>
              </a:ext>
            </a:extLst>
          </p:cNvPr>
          <p:cNvSpPr>
            <a:spLocks noGrp="1"/>
          </p:cNvSpPr>
          <p:nvPr>
            <p:ph type="ftr" sz="quarter" idx="11"/>
          </p:nvPr>
        </p:nvSpPr>
        <p:spPr/>
        <p:txBody>
          <a:bodyPr/>
          <a:lstStyle/>
          <a:p>
            <a:pPr>
              <a:defRPr/>
            </a:pPr>
            <a:endParaRPr lang="en-US" altLang="zh-CN" dirty="0"/>
          </a:p>
        </p:txBody>
      </p:sp>
      <p:sp>
        <p:nvSpPr>
          <p:cNvPr id="3" name="Rectangle 2"/>
          <p:cNvSpPr/>
          <p:nvPr/>
        </p:nvSpPr>
        <p:spPr>
          <a:xfrm>
            <a:off x="1581954" y="2514820"/>
            <a:ext cx="9622665" cy="1077218"/>
          </a:xfrm>
          <a:prstGeom prst="rect">
            <a:avLst/>
          </a:prstGeom>
        </p:spPr>
        <p:txBody>
          <a:bodyPr wrap="square">
            <a:spAutoFit/>
          </a:bodyPr>
          <a:lstStyle/>
          <a:p>
            <a:pPr algn="just"/>
            <a:r>
              <a:rPr lang="en-US" sz="3200" dirty="0">
                <a:latin typeface="Times New Roman" panose="02020603050405020304" pitchFamily="18" charset="0"/>
                <a:ea typeface="Times New Roman" panose="02020603050405020304" pitchFamily="18" charset="0"/>
              </a:rPr>
              <a:t>Agents and environments, good behavior, concept of rationality, nature of environments, structure of agents.</a:t>
            </a:r>
            <a:r>
              <a:rPr lang="en-US" sz="3200" dirty="0">
                <a:highlight>
                  <a:srgbClr val="FFFF00"/>
                </a:highlight>
                <a:latin typeface="Times New Roman" panose="02020603050405020304" pitchFamily="18" charset="0"/>
                <a:ea typeface="Times New Roman" panose="02020603050405020304" pitchFamily="18" charset="0"/>
              </a:rPr>
              <a:t> </a:t>
            </a:r>
            <a:endParaRPr lang="en-US" sz="3200" dirty="0"/>
          </a:p>
        </p:txBody>
      </p:sp>
    </p:spTree>
    <p:extLst>
      <p:ext uri="{BB962C8B-B14F-4D97-AF65-F5344CB8AC3E}">
        <p14:creationId xmlns:p14="http://schemas.microsoft.com/office/powerpoint/2010/main" val="66716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0020" y="-47960"/>
            <a:ext cx="10515600" cy="1325563"/>
          </a:xfrm>
        </p:spPr>
        <p:txBody>
          <a:bodyPr/>
          <a:lstStyle/>
          <a:p>
            <a:r>
              <a:rPr lang="en-US" dirty="0"/>
              <a:t>Rationality and </a:t>
            </a:r>
            <a:r>
              <a:rPr lang="en-US" b="1" dirty="0"/>
              <a:t>omniscience</a:t>
            </a:r>
            <a:endParaRPr lang="en-US" dirty="0"/>
          </a:p>
        </p:txBody>
      </p:sp>
      <p:sp>
        <p:nvSpPr>
          <p:cNvPr id="3" name="Content Placeholder 2"/>
          <p:cNvSpPr>
            <a:spLocks noGrp="1"/>
          </p:cNvSpPr>
          <p:nvPr>
            <p:ph idx="1"/>
          </p:nvPr>
        </p:nvSpPr>
        <p:spPr>
          <a:xfrm>
            <a:off x="477592" y="1516532"/>
            <a:ext cx="11499760" cy="4351338"/>
          </a:xfrm>
        </p:spPr>
        <p:txBody>
          <a:bodyPr>
            <a:normAutofit/>
          </a:bodyPr>
          <a:lstStyle/>
          <a:p>
            <a:pPr algn="just">
              <a:buFont typeface="Wingdings" panose="05000000000000000000" pitchFamily="2" charset="2"/>
              <a:buChar char="Ø"/>
            </a:pPr>
            <a:r>
              <a:rPr lang="en-US" sz="3600" dirty="0"/>
              <a:t>An omniscient agent knows the </a:t>
            </a:r>
            <a:r>
              <a:rPr lang="en-US" sz="3600" i="1" dirty="0"/>
              <a:t>actual </a:t>
            </a:r>
            <a:r>
              <a:rPr lang="en-US" sz="3600" dirty="0"/>
              <a:t>outcome of its actions and can act accordingly; but omniscience is impossible in reality.</a:t>
            </a:r>
          </a:p>
          <a:p>
            <a:pPr marL="0" indent="0" algn="just">
              <a:buNone/>
            </a:pPr>
            <a:endParaRPr lang="en-US" sz="3600" dirty="0"/>
          </a:p>
          <a:p>
            <a:pPr algn="just">
              <a:buFont typeface="Wingdings" panose="05000000000000000000" pitchFamily="2" charset="2"/>
              <a:buChar char="Ø"/>
            </a:pPr>
            <a:r>
              <a:rPr lang="en-US" sz="3600" dirty="0"/>
              <a:t> </a:t>
            </a:r>
            <a:r>
              <a:rPr lang="en-US" sz="3600" b="1" dirty="0"/>
              <a:t>Rationality</a:t>
            </a:r>
            <a:r>
              <a:rPr lang="en-US" sz="3600" dirty="0"/>
              <a:t> maximizes </a:t>
            </a:r>
            <a:r>
              <a:rPr lang="en-US" sz="3600" i="1" dirty="0"/>
              <a:t>expected </a:t>
            </a:r>
            <a:r>
              <a:rPr lang="en-US" sz="3600" dirty="0"/>
              <a:t>performance, while </a:t>
            </a:r>
            <a:r>
              <a:rPr lang="en-US" sz="3600" b="1" dirty="0"/>
              <a:t>perfection </a:t>
            </a:r>
            <a:r>
              <a:rPr lang="en-US" sz="3600" dirty="0"/>
              <a:t>maximizes </a:t>
            </a:r>
            <a:r>
              <a:rPr lang="en-US" sz="3600" i="1" dirty="0"/>
              <a:t>actual </a:t>
            </a:r>
            <a:r>
              <a:rPr lang="en-US" sz="3600" dirty="0"/>
              <a:t>performance.</a:t>
            </a:r>
          </a:p>
        </p:txBody>
      </p:sp>
    </p:spTree>
    <p:extLst>
      <p:ext uri="{BB962C8B-B14F-4D97-AF65-F5344CB8AC3E}">
        <p14:creationId xmlns:p14="http://schemas.microsoft.com/office/powerpoint/2010/main" val="299780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726" y="-3310"/>
            <a:ext cx="9705975" cy="604837"/>
          </a:xfrm>
        </p:spPr>
        <p:txBody>
          <a:bodyPr>
            <a:normAutofit fontScale="90000"/>
          </a:bodyPr>
          <a:lstStyle/>
          <a:p>
            <a:r>
              <a:rPr lang="en-US" b="1" dirty="0">
                <a:solidFill>
                  <a:schemeClr val="tx1">
                    <a:lumMod val="95000"/>
                    <a:lumOff val="5000"/>
                  </a:schemeClr>
                </a:solidFill>
              </a:rPr>
              <a:t>Rational agent and Omniscience</a:t>
            </a:r>
            <a:endParaRPr lang="en-US" dirty="0">
              <a:solidFill>
                <a:schemeClr val="tx1">
                  <a:lumMod val="95000"/>
                  <a:lumOff val="5000"/>
                </a:schemeClr>
              </a:solidFill>
            </a:endParaRPr>
          </a:p>
        </p:txBody>
      </p:sp>
      <p:sp>
        <p:nvSpPr>
          <p:cNvPr id="3" name="Content Placeholder 2"/>
          <p:cNvSpPr>
            <a:spLocks noGrp="1"/>
          </p:cNvSpPr>
          <p:nvPr>
            <p:ph idx="1"/>
          </p:nvPr>
        </p:nvSpPr>
        <p:spPr>
          <a:xfrm>
            <a:off x="554597" y="472185"/>
            <a:ext cx="11435633" cy="6385815"/>
          </a:xfrm>
        </p:spPr>
        <p:txBody>
          <a:bodyPr>
            <a:noAutofit/>
          </a:bodyPr>
          <a:lstStyle/>
          <a:p>
            <a:pPr algn="just"/>
            <a:r>
              <a:rPr lang="en-US" sz="3200" b="1" dirty="0">
                <a:solidFill>
                  <a:schemeClr val="tx1">
                    <a:lumMod val="95000"/>
                    <a:lumOff val="5000"/>
                  </a:schemeClr>
                </a:solidFill>
              </a:rPr>
              <a:t>Omniscience</a:t>
            </a:r>
            <a:endParaRPr lang="en-US" sz="3200" dirty="0"/>
          </a:p>
          <a:p>
            <a:pPr algn="just"/>
            <a:r>
              <a:rPr lang="en-US" sz="3200" dirty="0"/>
              <a:t>An omniscient agent knows the </a:t>
            </a:r>
            <a:r>
              <a:rPr lang="en-US" sz="3200" i="1" dirty="0"/>
              <a:t>actual </a:t>
            </a:r>
            <a:r>
              <a:rPr lang="en-US" sz="3200" dirty="0"/>
              <a:t>outcome of its actions and can act accordingly; but omniscience is impossible in reality</a:t>
            </a:r>
          </a:p>
          <a:p>
            <a:pPr algn="just"/>
            <a:r>
              <a:rPr lang="en-US" sz="3200" b="1" dirty="0">
                <a:solidFill>
                  <a:schemeClr val="tx1">
                    <a:lumMod val="95000"/>
                    <a:lumOff val="5000"/>
                  </a:schemeClr>
                </a:solidFill>
              </a:rPr>
              <a:t>learning</a:t>
            </a:r>
            <a:endParaRPr lang="en-US" sz="3200" dirty="0"/>
          </a:p>
          <a:p>
            <a:pPr algn="just"/>
            <a:r>
              <a:rPr lang="en-US" sz="3200" dirty="0"/>
              <a:t>Rational agent: </a:t>
            </a:r>
          </a:p>
          <a:p>
            <a:pPr algn="just"/>
            <a:r>
              <a:rPr lang="en-US" sz="3200" dirty="0"/>
              <a:t>Learn and gather information from what it perceives. </a:t>
            </a:r>
          </a:p>
          <a:p>
            <a:pPr algn="just"/>
            <a:r>
              <a:rPr lang="en-US" sz="3200" dirty="0"/>
              <a:t>The agent’s initial configuration could reflect some prior knowledge of the environment, but as the agent gains experience this may be modified and augmented. </a:t>
            </a:r>
          </a:p>
          <a:p>
            <a:pPr algn="just"/>
            <a:r>
              <a:rPr lang="en-US" sz="3200" dirty="0"/>
              <a:t>There are extreme cases in which the environment is completely known </a:t>
            </a:r>
            <a:r>
              <a:rPr lang="en-US" sz="3200" i="1" dirty="0"/>
              <a:t>a </a:t>
            </a:r>
            <a:r>
              <a:rPr lang="en-US" sz="3200" b="1" i="1" dirty="0"/>
              <a:t>priori</a:t>
            </a:r>
            <a:r>
              <a:rPr lang="en-US" sz="3200" b="1" dirty="0"/>
              <a:t>.</a:t>
            </a:r>
          </a:p>
        </p:txBody>
      </p:sp>
    </p:spTree>
    <p:extLst>
      <p:ext uri="{BB962C8B-B14F-4D97-AF65-F5344CB8AC3E}">
        <p14:creationId xmlns:p14="http://schemas.microsoft.com/office/powerpoint/2010/main" val="172299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726" y="-3310"/>
            <a:ext cx="9705975" cy="604837"/>
          </a:xfrm>
        </p:spPr>
        <p:txBody>
          <a:bodyPr>
            <a:normAutofit fontScale="90000"/>
          </a:bodyPr>
          <a:lstStyle/>
          <a:p>
            <a:r>
              <a:rPr lang="en-US" b="1" dirty="0">
                <a:solidFill>
                  <a:schemeClr val="tx1">
                    <a:lumMod val="95000"/>
                    <a:lumOff val="5000"/>
                  </a:schemeClr>
                </a:solidFill>
              </a:rPr>
              <a:t>Rational agent and Omniscience</a:t>
            </a:r>
            <a:endParaRPr lang="en-US" dirty="0">
              <a:solidFill>
                <a:schemeClr val="tx1">
                  <a:lumMod val="95000"/>
                  <a:lumOff val="5000"/>
                </a:schemeClr>
              </a:solidFill>
            </a:endParaRPr>
          </a:p>
        </p:txBody>
      </p:sp>
      <p:sp>
        <p:nvSpPr>
          <p:cNvPr id="3" name="Content Placeholder 2"/>
          <p:cNvSpPr>
            <a:spLocks noGrp="1"/>
          </p:cNvSpPr>
          <p:nvPr>
            <p:ph idx="1"/>
          </p:nvPr>
        </p:nvSpPr>
        <p:spPr>
          <a:xfrm>
            <a:off x="0" y="1218770"/>
            <a:ext cx="11822805" cy="4292998"/>
          </a:xfrm>
        </p:spPr>
        <p:txBody>
          <a:bodyPr>
            <a:noAutofit/>
          </a:bodyPr>
          <a:lstStyle/>
          <a:p>
            <a:pPr algn="just"/>
            <a:endParaRPr lang="en-US" sz="2400" b="1" dirty="0"/>
          </a:p>
          <a:p>
            <a:pPr algn="just"/>
            <a:r>
              <a:rPr lang="en-US" sz="2400" b="1" dirty="0">
                <a:solidFill>
                  <a:schemeClr val="tx1">
                    <a:lumMod val="95000"/>
                    <a:lumOff val="5000"/>
                  </a:schemeClr>
                </a:solidFill>
              </a:rPr>
              <a:t>autonomy</a:t>
            </a:r>
            <a:endParaRPr lang="en-US" sz="2400" dirty="0"/>
          </a:p>
          <a:p>
            <a:pPr algn="just"/>
            <a:r>
              <a:rPr lang="en-US" sz="2400" dirty="0"/>
              <a:t>A rational agent should be autonomous—it should learn what it can to compensate for partial or incorrect prior knowledge.</a:t>
            </a:r>
          </a:p>
          <a:p>
            <a:pPr algn="just"/>
            <a:r>
              <a:rPr lang="en-US" sz="2400" b="1" dirty="0">
                <a:solidFill>
                  <a:schemeClr val="tx1">
                    <a:lumMod val="95000"/>
                    <a:lumOff val="5000"/>
                  </a:schemeClr>
                </a:solidFill>
              </a:rPr>
              <a:t>task environment </a:t>
            </a:r>
          </a:p>
          <a:p>
            <a:pPr algn="just"/>
            <a:r>
              <a:rPr lang="en-US" sz="2400" dirty="0"/>
              <a:t>Task environments, which are essentially the “problems” to which rational agents are the “solutions.</a:t>
            </a:r>
          </a:p>
          <a:p>
            <a:pPr algn="just"/>
            <a:endParaRPr lang="en-US" sz="2400" b="1" dirty="0">
              <a:solidFill>
                <a:schemeClr val="tx1">
                  <a:lumMod val="95000"/>
                  <a:lumOff val="5000"/>
                </a:schemeClr>
              </a:solidFill>
            </a:endParaRPr>
          </a:p>
          <a:p>
            <a:pPr algn="just"/>
            <a:endParaRPr lang="en-US" sz="2400" dirty="0"/>
          </a:p>
          <a:p>
            <a:pPr algn="just"/>
            <a:endParaRPr lang="en-US" sz="2400" dirty="0"/>
          </a:p>
        </p:txBody>
      </p:sp>
    </p:spTree>
    <p:extLst>
      <p:ext uri="{BB962C8B-B14F-4D97-AF65-F5344CB8AC3E}">
        <p14:creationId xmlns:p14="http://schemas.microsoft.com/office/powerpoint/2010/main" val="366754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026" y="4763"/>
            <a:ext cx="8867775" cy="1320800"/>
          </a:xfrm>
        </p:spPr>
        <p:txBody>
          <a:bodyPr/>
          <a:lstStyle/>
          <a:p>
            <a:r>
              <a:rPr lang="en-US" b="1" dirty="0">
                <a:solidFill>
                  <a:schemeClr val="tx1">
                    <a:lumMod val="95000"/>
                    <a:lumOff val="5000"/>
                  </a:schemeClr>
                </a:solidFill>
              </a:rPr>
              <a:t>Specifying the task environment</a:t>
            </a:r>
            <a:endParaRPr lang="en-US" dirty="0">
              <a:solidFill>
                <a:schemeClr val="tx1">
                  <a:lumMod val="95000"/>
                  <a:lumOff val="5000"/>
                </a:schemeClr>
              </a:solidFill>
            </a:endParaRPr>
          </a:p>
        </p:txBody>
      </p:sp>
      <p:sp>
        <p:nvSpPr>
          <p:cNvPr id="3" name="Content Placeholder 2"/>
          <p:cNvSpPr>
            <a:spLocks noGrp="1"/>
          </p:cNvSpPr>
          <p:nvPr>
            <p:ph idx="1"/>
          </p:nvPr>
        </p:nvSpPr>
        <p:spPr>
          <a:xfrm>
            <a:off x="258651" y="2533963"/>
            <a:ext cx="11499760" cy="2926679"/>
          </a:xfrm>
        </p:spPr>
        <p:txBody>
          <a:bodyPr>
            <a:normAutofit/>
          </a:bodyPr>
          <a:lstStyle/>
          <a:p>
            <a:r>
              <a:rPr lang="en-US" b="1" dirty="0"/>
              <a:t>PEAS </a:t>
            </a:r>
            <a:r>
              <a:rPr lang="en-US" dirty="0"/>
              <a:t>(</a:t>
            </a:r>
            <a:r>
              <a:rPr lang="en-US" b="1" dirty="0"/>
              <a:t>P</a:t>
            </a:r>
            <a:r>
              <a:rPr lang="en-US" dirty="0"/>
              <a:t>erformance, </a:t>
            </a:r>
            <a:r>
              <a:rPr lang="en-US" b="1" dirty="0"/>
              <a:t>E</a:t>
            </a:r>
            <a:r>
              <a:rPr lang="en-US" dirty="0"/>
              <a:t>nvironment, </a:t>
            </a:r>
            <a:r>
              <a:rPr lang="en-US" b="1" dirty="0"/>
              <a:t>A</a:t>
            </a:r>
            <a:r>
              <a:rPr lang="en-US" dirty="0"/>
              <a:t>ctuators, </a:t>
            </a:r>
            <a:r>
              <a:rPr lang="en-US" b="1" dirty="0"/>
              <a:t>S</a:t>
            </a:r>
            <a:r>
              <a:rPr lang="en-US" dirty="0"/>
              <a:t>ensors)</a:t>
            </a:r>
          </a:p>
          <a:p>
            <a:r>
              <a:rPr lang="en-US" dirty="0"/>
              <a:t>An automated taxi driver. </a:t>
            </a:r>
          </a:p>
        </p:txBody>
      </p:sp>
    </p:spTree>
    <p:extLst>
      <p:ext uri="{BB962C8B-B14F-4D97-AF65-F5344CB8AC3E}">
        <p14:creationId xmlns:p14="http://schemas.microsoft.com/office/powerpoint/2010/main" val="296355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pPr algn="ctr"/>
            <a:r>
              <a:rPr lang="en-US" b="1" dirty="0"/>
              <a:t>Task environment</a:t>
            </a:r>
          </a:p>
        </p:txBody>
      </p:sp>
      <p:sp>
        <p:nvSpPr>
          <p:cNvPr id="3" name="Content Placeholder 2"/>
          <p:cNvSpPr>
            <a:spLocks noGrp="1"/>
          </p:cNvSpPr>
          <p:nvPr>
            <p:ph idx="1"/>
          </p:nvPr>
        </p:nvSpPr>
        <p:spPr>
          <a:xfrm>
            <a:off x="361681" y="1442685"/>
            <a:ext cx="11474004" cy="4351338"/>
          </a:xfrm>
        </p:spPr>
        <p:txBody>
          <a:bodyPr>
            <a:normAutofit/>
          </a:bodyPr>
          <a:lstStyle/>
          <a:p>
            <a:pPr>
              <a:buFont typeface="Wingdings" panose="05000000000000000000" pitchFamily="2" charset="2"/>
              <a:buChar char="v"/>
            </a:pPr>
            <a:r>
              <a:rPr lang="en-US" dirty="0"/>
              <a:t>The full driving task is extremely </a:t>
            </a:r>
            <a:r>
              <a:rPr lang="en-US" b="1" i="1" dirty="0"/>
              <a:t>open-ended</a:t>
            </a:r>
            <a:r>
              <a:rPr lang="en-US" b="1" dirty="0"/>
              <a:t>. </a:t>
            </a:r>
          </a:p>
          <a:p>
            <a:pPr>
              <a:buFont typeface="Wingdings" panose="05000000000000000000" pitchFamily="2" charset="2"/>
              <a:buChar char="v"/>
            </a:pPr>
            <a:r>
              <a:rPr lang="en-US" dirty="0"/>
              <a:t>PEAS description for the taxi’s task environment. </a:t>
            </a:r>
          </a:p>
        </p:txBody>
      </p:sp>
      <p:pic>
        <p:nvPicPr>
          <p:cNvPr id="4" name="Picture 3"/>
          <p:cNvPicPr>
            <a:picLocks noChangeAspect="1"/>
          </p:cNvPicPr>
          <p:nvPr/>
        </p:nvPicPr>
        <p:blipFill>
          <a:blip r:embed="rId2"/>
          <a:stretch>
            <a:fillRect/>
          </a:stretch>
        </p:blipFill>
        <p:spPr>
          <a:xfrm>
            <a:off x="2082704" y="2691685"/>
            <a:ext cx="8026591" cy="2724489"/>
          </a:xfrm>
          <a:prstGeom prst="rect">
            <a:avLst/>
          </a:prstGeom>
        </p:spPr>
      </p:pic>
    </p:spTree>
    <p:extLst>
      <p:ext uri="{BB962C8B-B14F-4D97-AF65-F5344CB8AC3E}">
        <p14:creationId xmlns:p14="http://schemas.microsoft.com/office/powerpoint/2010/main" val="27503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0" y="151370"/>
            <a:ext cx="11525519" cy="6706629"/>
          </a:xfrm>
        </p:spPr>
        <p:txBody>
          <a:bodyPr>
            <a:normAutofit/>
          </a:bodyPr>
          <a:lstStyle/>
          <a:p>
            <a:pPr marL="514350" indent="-514350" algn="just">
              <a:buFont typeface="+mj-lt"/>
              <a:buAutoNum type="arabicPeriod"/>
            </a:pPr>
            <a:r>
              <a:rPr lang="en-US" b="1" dirty="0"/>
              <a:t>performance measure : </a:t>
            </a:r>
            <a:r>
              <a:rPr lang="en-US" dirty="0"/>
              <a:t>getting to the correct destination; minimizing fuel consumption, and wear and tear; minimizing the trip time or cost; minimizing violations of traffic, laws and disturbances to other drivers; maximizing safety and passenger comfort; maximizing profits.</a:t>
            </a:r>
          </a:p>
          <a:p>
            <a:pPr marL="514350" indent="-514350" algn="just">
              <a:buFont typeface="+mj-lt"/>
              <a:buAutoNum type="arabicPeriod"/>
            </a:pPr>
            <a:r>
              <a:rPr lang="en-US" dirty="0"/>
              <a:t> </a:t>
            </a:r>
            <a:r>
              <a:rPr lang="en-US" b="1" dirty="0"/>
              <a:t>environment : </a:t>
            </a:r>
            <a:r>
              <a:rPr lang="en-US" dirty="0"/>
              <a:t>roads, pedestrians, stray animals, road works, police    cars, puddles and potholes, interact with potential and actual passengers. </a:t>
            </a:r>
          </a:p>
          <a:p>
            <a:pPr marL="514350" indent="-514350" algn="just">
              <a:buFont typeface="+mj-lt"/>
              <a:buAutoNum type="arabicPeriod"/>
            </a:pPr>
            <a:r>
              <a:rPr lang="en-US" dirty="0"/>
              <a:t> </a:t>
            </a:r>
            <a:r>
              <a:rPr lang="en-US" b="1" dirty="0"/>
              <a:t>actuators: </a:t>
            </a:r>
            <a:r>
              <a:rPr lang="en-US" dirty="0"/>
              <a:t>control over the engine through the accelerator and control over steering and braking. Output to a display screen or voice synthesizer to talk back to the passengers, and perhaps some way to communicate with other vehicles, politely or otherwise.</a:t>
            </a:r>
          </a:p>
          <a:p>
            <a:pPr marL="514350" indent="-514350" algn="just">
              <a:buFont typeface="+mj-lt"/>
              <a:buAutoNum type="arabicPeriod"/>
            </a:pPr>
            <a:r>
              <a:rPr lang="en-US" dirty="0"/>
              <a:t> </a:t>
            </a:r>
            <a:r>
              <a:rPr lang="en-US" b="1" dirty="0"/>
              <a:t>sensors: </a:t>
            </a:r>
            <a:r>
              <a:rPr lang="en-US" dirty="0"/>
              <a:t>one or more controllable video cameras ,infrared or sonar sensors to detect distances to other cars and obstacles. A speedometer, and to control the vehicle properly, especially on curves, it should have an accelerometer. GPS, Fuel sensors. Finally, it will need a keyboard or microphone for the passenger to request a destination.</a:t>
            </a:r>
          </a:p>
        </p:txBody>
      </p:sp>
    </p:spTree>
    <p:extLst>
      <p:ext uri="{BB962C8B-B14F-4D97-AF65-F5344CB8AC3E}">
        <p14:creationId xmlns:p14="http://schemas.microsoft.com/office/powerpoint/2010/main" val="245157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software agents </a:t>
            </a:r>
            <a:r>
              <a:rPr lang="en-US" dirty="0"/>
              <a:t>(or software robots or </a:t>
            </a:r>
            <a:r>
              <a:rPr lang="en-US" b="1" dirty="0" err="1"/>
              <a:t>softbots</a:t>
            </a:r>
            <a:r>
              <a:rPr lang="en-US" dirty="0"/>
              <a:t>) exist in rich, unlimited domains. </a:t>
            </a:r>
          </a:p>
          <a:p>
            <a:pPr algn="just"/>
            <a:r>
              <a:rPr lang="en-US" dirty="0"/>
              <a:t>Imagine a </a:t>
            </a:r>
            <a:r>
              <a:rPr lang="en-US" dirty="0" err="1"/>
              <a:t>softbot</a:t>
            </a:r>
            <a:r>
              <a:rPr lang="en-US" dirty="0"/>
              <a:t> Web site operator designed to scan Internet news sources and show the interesting items to its users, while selling advertising space to generate revenue.</a:t>
            </a:r>
          </a:p>
        </p:txBody>
      </p:sp>
    </p:spTree>
    <p:extLst>
      <p:ext uri="{BB962C8B-B14F-4D97-AF65-F5344CB8AC3E}">
        <p14:creationId xmlns:p14="http://schemas.microsoft.com/office/powerpoint/2010/main" val="144111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0"/>
            <a:ext cx="10515600" cy="901521"/>
          </a:xfrm>
        </p:spPr>
        <p:txBody>
          <a:bodyPr/>
          <a:lstStyle/>
          <a:p>
            <a:pPr algn="ctr"/>
            <a:r>
              <a:rPr lang="en-US" b="1" dirty="0"/>
              <a:t>Properties of task environments</a:t>
            </a:r>
            <a:endParaRPr lang="en-US" dirty="0"/>
          </a:p>
        </p:txBody>
      </p:sp>
      <p:pic>
        <p:nvPicPr>
          <p:cNvPr id="4" name="Content Placeholder 3"/>
          <p:cNvPicPr>
            <a:picLocks noGrp="1" noChangeAspect="1"/>
          </p:cNvPicPr>
          <p:nvPr>
            <p:ph idx="1"/>
          </p:nvPr>
        </p:nvPicPr>
        <p:blipFill>
          <a:blip r:embed="rId2"/>
          <a:stretch>
            <a:fillRect/>
          </a:stretch>
        </p:blipFill>
        <p:spPr>
          <a:xfrm>
            <a:off x="1236373" y="1065770"/>
            <a:ext cx="9517486" cy="5283513"/>
          </a:xfrm>
          <a:prstGeom prst="rect">
            <a:avLst/>
          </a:prstGeom>
        </p:spPr>
      </p:pic>
    </p:spTree>
    <p:extLst>
      <p:ext uri="{BB962C8B-B14F-4D97-AF65-F5344CB8AC3E}">
        <p14:creationId xmlns:p14="http://schemas.microsoft.com/office/powerpoint/2010/main" val="55648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0"/>
            <a:ext cx="10515600" cy="901521"/>
          </a:xfrm>
        </p:spPr>
        <p:txBody>
          <a:bodyPr/>
          <a:lstStyle/>
          <a:p>
            <a:pPr algn="ctr"/>
            <a:r>
              <a:rPr lang="en-US" b="1" dirty="0"/>
              <a:t>Properties of task environments</a:t>
            </a:r>
            <a:endParaRPr lang="en-US" dirty="0"/>
          </a:p>
        </p:txBody>
      </p:sp>
      <p:sp>
        <p:nvSpPr>
          <p:cNvPr id="3" name="Content Placeholder 2"/>
          <p:cNvSpPr>
            <a:spLocks noGrp="1"/>
          </p:cNvSpPr>
          <p:nvPr>
            <p:ph idx="1"/>
          </p:nvPr>
        </p:nvSpPr>
        <p:spPr/>
        <p:txBody>
          <a:bodyPr/>
          <a:lstStyle/>
          <a:p>
            <a:r>
              <a:rPr lang="en-US" b="1" dirty="0"/>
              <a:t>Fully observable </a:t>
            </a:r>
            <a:r>
              <a:rPr lang="en-US" dirty="0"/>
              <a:t>vs. </a:t>
            </a:r>
            <a:r>
              <a:rPr lang="en-US" b="1" dirty="0"/>
              <a:t>partially observable</a:t>
            </a:r>
            <a:r>
              <a:rPr lang="en-US" dirty="0"/>
              <a:t>:</a:t>
            </a:r>
          </a:p>
          <a:p>
            <a:r>
              <a:rPr lang="en-US" b="1" dirty="0"/>
              <a:t>Single agent </a:t>
            </a:r>
            <a:r>
              <a:rPr lang="en-US" dirty="0"/>
              <a:t>vs. </a:t>
            </a:r>
            <a:r>
              <a:rPr lang="en-US" b="1" dirty="0" err="1"/>
              <a:t>multiagent</a:t>
            </a:r>
            <a:endParaRPr lang="en-US" b="1" dirty="0"/>
          </a:p>
          <a:p>
            <a:r>
              <a:rPr lang="en-US" b="1" dirty="0"/>
              <a:t>Deterministic </a:t>
            </a:r>
            <a:r>
              <a:rPr lang="en-US" dirty="0"/>
              <a:t>vs. </a:t>
            </a:r>
            <a:r>
              <a:rPr lang="en-US" b="1" dirty="0"/>
              <a:t>stochastic</a:t>
            </a:r>
          </a:p>
          <a:p>
            <a:r>
              <a:rPr lang="en-US" b="1" dirty="0"/>
              <a:t>Episodic </a:t>
            </a:r>
            <a:r>
              <a:rPr lang="en-US" dirty="0"/>
              <a:t>vs. </a:t>
            </a:r>
            <a:r>
              <a:rPr lang="en-US" b="1" dirty="0"/>
              <a:t>sequential</a:t>
            </a:r>
          </a:p>
          <a:p>
            <a:r>
              <a:rPr lang="en-US" b="1" dirty="0"/>
              <a:t>Static </a:t>
            </a:r>
            <a:r>
              <a:rPr lang="en-US" dirty="0"/>
              <a:t>vs. </a:t>
            </a:r>
            <a:r>
              <a:rPr lang="en-US" b="1" dirty="0"/>
              <a:t>dynamic</a:t>
            </a:r>
            <a:r>
              <a:rPr lang="en-US" dirty="0"/>
              <a:t>:</a:t>
            </a:r>
          </a:p>
          <a:p>
            <a:r>
              <a:rPr lang="en-US" b="1" dirty="0"/>
              <a:t>Discrete </a:t>
            </a:r>
            <a:r>
              <a:rPr lang="en-US" dirty="0"/>
              <a:t>vs. </a:t>
            </a:r>
            <a:r>
              <a:rPr lang="en-US" b="1" dirty="0"/>
              <a:t>continuous</a:t>
            </a:r>
          </a:p>
          <a:p>
            <a:r>
              <a:rPr lang="en-US" b="1" dirty="0"/>
              <a:t>Known </a:t>
            </a:r>
            <a:r>
              <a:rPr lang="en-US" dirty="0"/>
              <a:t>vs. </a:t>
            </a:r>
            <a:r>
              <a:rPr lang="en-US" b="1" dirty="0"/>
              <a:t>unknown</a:t>
            </a:r>
            <a:endParaRPr lang="en-US" dirty="0"/>
          </a:p>
        </p:txBody>
      </p:sp>
    </p:spTree>
    <p:extLst>
      <p:ext uri="{BB962C8B-B14F-4D97-AF65-F5344CB8AC3E}">
        <p14:creationId xmlns:p14="http://schemas.microsoft.com/office/powerpoint/2010/main" val="315941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1"/>
            <a:ext cx="10515600" cy="888642"/>
          </a:xfrm>
        </p:spPr>
        <p:txBody>
          <a:bodyPr/>
          <a:lstStyle/>
          <a:p>
            <a:r>
              <a:rPr lang="en-US" b="1" dirty="0"/>
              <a:t>Properties of task environments</a:t>
            </a:r>
            <a:endParaRPr lang="en-US" dirty="0"/>
          </a:p>
        </p:txBody>
      </p:sp>
      <p:sp>
        <p:nvSpPr>
          <p:cNvPr id="3" name="Content Placeholder 2"/>
          <p:cNvSpPr>
            <a:spLocks noGrp="1"/>
          </p:cNvSpPr>
          <p:nvPr>
            <p:ph idx="1"/>
          </p:nvPr>
        </p:nvSpPr>
        <p:spPr>
          <a:xfrm>
            <a:off x="0" y="1297590"/>
            <a:ext cx="11938715" cy="5940336"/>
          </a:xfrm>
        </p:spPr>
        <p:txBody>
          <a:bodyPr>
            <a:normAutofit/>
          </a:bodyPr>
          <a:lstStyle/>
          <a:p>
            <a:pPr marL="514350" indent="-514350">
              <a:buFont typeface="+mj-lt"/>
              <a:buAutoNum type="arabicPeriod"/>
            </a:pPr>
            <a:r>
              <a:rPr lang="en-US" sz="3200" b="1" dirty="0"/>
              <a:t>Fully observable </a:t>
            </a:r>
            <a:r>
              <a:rPr lang="en-US" sz="3200" dirty="0"/>
              <a:t>vs. </a:t>
            </a:r>
            <a:r>
              <a:rPr lang="en-US" sz="3200" b="1" dirty="0"/>
              <a:t>partially observable</a:t>
            </a:r>
            <a:r>
              <a:rPr lang="en-US" sz="3200" dirty="0"/>
              <a:t>: </a:t>
            </a:r>
          </a:p>
          <a:p>
            <a:pPr>
              <a:buFont typeface="Wingdings" panose="05000000000000000000" pitchFamily="2" charset="2"/>
              <a:buChar char="Ø"/>
            </a:pPr>
            <a:r>
              <a:rPr lang="en-US" dirty="0"/>
              <a:t>If an agent’s sensors give it access to the complete state of the environment at each point in time. </a:t>
            </a:r>
          </a:p>
          <a:p>
            <a:pPr>
              <a:buFont typeface="Wingdings" panose="05000000000000000000" pitchFamily="2" charset="2"/>
              <a:buChar char="Ø"/>
            </a:pPr>
            <a:r>
              <a:rPr lang="en-US" dirty="0"/>
              <a:t>All aspects that are </a:t>
            </a:r>
            <a:r>
              <a:rPr lang="en-US" i="1" dirty="0"/>
              <a:t>relevant </a:t>
            </a:r>
            <a:r>
              <a:rPr lang="en-US" dirty="0"/>
              <a:t>to the choice of action; </a:t>
            </a:r>
          </a:p>
          <a:p>
            <a:pPr>
              <a:buFont typeface="Wingdings" panose="05000000000000000000" pitchFamily="2" charset="2"/>
              <a:buChar char="Ø"/>
            </a:pPr>
            <a:r>
              <a:rPr lang="en-US" dirty="0"/>
              <a:t>agent need not maintain any internal state </a:t>
            </a:r>
          </a:p>
          <a:p>
            <a:pPr>
              <a:buFont typeface="Wingdings" panose="05000000000000000000" pitchFamily="2" charset="2"/>
              <a:buChar char="Ø"/>
            </a:pPr>
            <a:r>
              <a:rPr lang="en-US" dirty="0"/>
              <a:t>partially observable: because of noisy and inaccurate sensors or because parts of the state are simply missing from the sensor data.</a:t>
            </a:r>
          </a:p>
          <a:p>
            <a:pPr>
              <a:buFont typeface="Wingdings" panose="05000000000000000000" pitchFamily="2" charset="2"/>
              <a:buChar char="Ø"/>
            </a:pPr>
            <a:r>
              <a:rPr lang="en-US" dirty="0"/>
              <a:t> a vacuum agent with only a local dirt sensor cannot tell whether there is dirt in other squares, and an automated taxi cannot see what other drivers are thinking. </a:t>
            </a:r>
          </a:p>
          <a:p>
            <a:pPr>
              <a:buFont typeface="Wingdings" panose="05000000000000000000" pitchFamily="2" charset="2"/>
              <a:buChar char="Ø"/>
            </a:pPr>
            <a:r>
              <a:rPr lang="en-US" dirty="0"/>
              <a:t> If the agent has no sensors at all then the environment is </a:t>
            </a:r>
            <a:r>
              <a:rPr lang="en-US" b="1" dirty="0"/>
              <a:t>unobservable</a:t>
            </a:r>
            <a:r>
              <a:rPr lang="en-US" dirty="0"/>
              <a:t>. </a:t>
            </a:r>
          </a:p>
        </p:txBody>
      </p:sp>
    </p:spTree>
    <p:extLst>
      <p:ext uri="{BB962C8B-B14F-4D97-AF65-F5344CB8AC3E}">
        <p14:creationId xmlns:p14="http://schemas.microsoft.com/office/powerpoint/2010/main" val="253490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p:cNvSpPr>
          <p:nvPr>
            <p:ph type="title"/>
          </p:nvPr>
        </p:nvSpPr>
        <p:spPr>
          <a:xfrm>
            <a:off x="2202289" y="0"/>
            <a:ext cx="8665672" cy="1320800"/>
          </a:xfrm>
        </p:spPr>
        <p:txBody>
          <a:bodyPr/>
          <a:lstStyle/>
          <a:p>
            <a:pPr eaLnBrk="1" hangingPunct="1"/>
            <a:r>
              <a:rPr lang="en-US" altLang="zh-CN" dirty="0">
                <a:ea typeface="SimSun" panose="02010600030101010101" pitchFamily="2" charset="-122"/>
              </a:rPr>
              <a:t>Review of Intelligent Agents</a:t>
            </a:r>
          </a:p>
        </p:txBody>
      </p:sp>
      <p:sp>
        <p:nvSpPr>
          <p:cNvPr id="8195" name="Rectangle 1027"/>
          <p:cNvSpPr>
            <a:spLocks noGrp="1"/>
          </p:cNvSpPr>
          <p:nvPr>
            <p:ph sz="half" idx="1"/>
          </p:nvPr>
        </p:nvSpPr>
        <p:spPr>
          <a:xfrm>
            <a:off x="1544638" y="1060451"/>
            <a:ext cx="9123362" cy="5191125"/>
          </a:xfrm>
        </p:spPr>
        <p:txBody>
          <a:bodyPr>
            <a:normAutofit lnSpcReduction="10000"/>
          </a:bodyPr>
          <a:lstStyle/>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Motivation</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Objectives</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Introduction</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Agents and Environments</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Rationality</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Agent Structure</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Agent Types</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Simple reflex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Model-based reflex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Goal-based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Utility-based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Learning agent</a:t>
            </a:r>
          </a:p>
          <a:p>
            <a:pPr eaLnBrk="1" hangingPunct="1"/>
            <a:endParaRPr lang="zh-CN" altLang="en-US" sz="1600" dirty="0">
              <a:ea typeface="SimSun" panose="02010600030101010101" pitchFamily="2" charset="-122"/>
            </a:endParaRPr>
          </a:p>
        </p:txBody>
      </p:sp>
    </p:spTree>
    <p:extLst>
      <p:ext uri="{BB962C8B-B14F-4D97-AF65-F5344CB8AC3E}">
        <p14:creationId xmlns:p14="http://schemas.microsoft.com/office/powerpoint/2010/main" val="408590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329" y="-111394"/>
            <a:ext cx="10515600" cy="1064431"/>
          </a:xfrm>
        </p:spPr>
        <p:txBody>
          <a:bodyPr>
            <a:normAutofit/>
          </a:bodyPr>
          <a:lstStyle/>
          <a:p>
            <a:r>
              <a:rPr lang="en-US" sz="4000" b="1" dirty="0"/>
              <a:t>Properties of task environments</a:t>
            </a:r>
            <a:endParaRPr lang="en-US" sz="4000" dirty="0"/>
          </a:p>
        </p:txBody>
      </p:sp>
      <p:sp>
        <p:nvSpPr>
          <p:cNvPr id="3" name="Content Placeholder 2"/>
          <p:cNvSpPr>
            <a:spLocks noGrp="1"/>
          </p:cNvSpPr>
          <p:nvPr>
            <p:ph idx="1"/>
          </p:nvPr>
        </p:nvSpPr>
        <p:spPr>
          <a:xfrm>
            <a:off x="168499" y="2112135"/>
            <a:ext cx="11705823" cy="3644722"/>
          </a:xfrm>
        </p:spPr>
        <p:txBody>
          <a:bodyPr>
            <a:normAutofit/>
          </a:bodyPr>
          <a:lstStyle/>
          <a:p>
            <a:pPr marL="0" indent="0">
              <a:buNone/>
            </a:pPr>
            <a:r>
              <a:rPr lang="en-US" sz="3200" b="1" dirty="0"/>
              <a:t>2.Single agent vs. </a:t>
            </a:r>
            <a:r>
              <a:rPr lang="en-US" sz="3200" b="1" dirty="0" err="1"/>
              <a:t>multiagent</a:t>
            </a:r>
            <a:r>
              <a:rPr lang="en-US" sz="3200" b="1" dirty="0"/>
              <a:t>: </a:t>
            </a:r>
          </a:p>
          <a:p>
            <a:pPr>
              <a:buFont typeface="Wingdings" panose="05000000000000000000" pitchFamily="2" charset="2"/>
              <a:buChar char="Ø"/>
            </a:pPr>
            <a:r>
              <a:rPr lang="en-US" sz="3300" dirty="0"/>
              <a:t>an agent solving a crossword puzzle by itself is clearly in a single-agent environment</a:t>
            </a:r>
          </a:p>
          <a:p>
            <a:pPr>
              <a:buFont typeface="Wingdings" panose="05000000000000000000" pitchFamily="2" charset="2"/>
              <a:buChar char="Ø"/>
            </a:pPr>
            <a:r>
              <a:rPr lang="en-US" sz="3300" dirty="0"/>
              <a:t>agent playing chess is in a two agent environment.</a:t>
            </a:r>
          </a:p>
          <a:p>
            <a:pPr marL="0" indent="0">
              <a:buNone/>
            </a:pPr>
            <a:endParaRPr lang="en-US" sz="3300" dirty="0"/>
          </a:p>
          <a:p>
            <a:pPr marL="0" indent="0">
              <a:buNone/>
            </a:pPr>
            <a:endParaRPr lang="en-US" sz="3300" dirty="0"/>
          </a:p>
        </p:txBody>
      </p:sp>
    </p:spTree>
    <p:extLst>
      <p:ext uri="{BB962C8B-B14F-4D97-AF65-F5344CB8AC3E}">
        <p14:creationId xmlns:p14="http://schemas.microsoft.com/office/powerpoint/2010/main" val="416276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277567"/>
            <a:ext cx="12050332" cy="6252022"/>
          </a:xfrm>
        </p:spPr>
        <p:txBody>
          <a:bodyPr>
            <a:normAutofit/>
          </a:bodyPr>
          <a:lstStyle/>
          <a:p>
            <a:pPr marL="0" indent="0">
              <a:buNone/>
            </a:pPr>
            <a:r>
              <a:rPr lang="en-US" sz="3500" b="1" dirty="0"/>
              <a:t>3.Deterministic vs. stochastic</a:t>
            </a:r>
          </a:p>
          <a:p>
            <a:pPr marL="0" indent="0">
              <a:buNone/>
            </a:pPr>
            <a:endParaRPr lang="en-US" sz="3500" b="1" dirty="0"/>
          </a:p>
          <a:p>
            <a:r>
              <a:rPr lang="en-US" sz="3200" dirty="0"/>
              <a:t>If the next state of the environment is completely determined by the current state and the action executed by the agent.</a:t>
            </a:r>
          </a:p>
          <a:p>
            <a:r>
              <a:rPr lang="en-US" sz="3200" dirty="0"/>
              <a:t>otherwise, it is stochastic.</a:t>
            </a:r>
          </a:p>
          <a:p>
            <a:r>
              <a:rPr lang="en-US" sz="3200" dirty="0"/>
              <a:t>If partially observable-</a:t>
            </a:r>
            <a:r>
              <a:rPr lang="en-US" sz="3200" dirty="0">
                <a:sym typeface="Wingdings" panose="05000000000000000000" pitchFamily="2" charset="2"/>
              </a:rPr>
              <a:t></a:t>
            </a:r>
            <a:r>
              <a:rPr lang="en-US" sz="3200" dirty="0"/>
              <a:t> could be stochastic.</a:t>
            </a:r>
          </a:p>
          <a:p>
            <a:r>
              <a:rPr lang="en-US" sz="3200" dirty="0"/>
              <a:t>The environment is uncertain if it is not fully observable or not deterministic.</a:t>
            </a:r>
          </a:p>
          <a:p>
            <a:r>
              <a:rPr lang="en-US" sz="3200" dirty="0"/>
              <a:t>Nondeterministic environment is one in which actions are characterized by their possible outcomes, but no probabilities are attached to them.</a:t>
            </a:r>
          </a:p>
        </p:txBody>
      </p:sp>
    </p:spTree>
    <p:extLst>
      <p:ext uri="{BB962C8B-B14F-4D97-AF65-F5344CB8AC3E}">
        <p14:creationId xmlns:p14="http://schemas.microsoft.com/office/powerpoint/2010/main" val="13282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0160"/>
            <a:ext cx="11881834" cy="6455491"/>
          </a:xfrm>
        </p:spPr>
        <p:txBody>
          <a:bodyPr>
            <a:normAutofit fontScale="92500" lnSpcReduction="10000"/>
          </a:bodyPr>
          <a:lstStyle/>
          <a:p>
            <a:pPr marL="0" indent="0">
              <a:buNone/>
            </a:pPr>
            <a:r>
              <a:rPr lang="en-US" sz="3500" b="1" dirty="0"/>
              <a:t>4.Episodic vs. sequential</a:t>
            </a:r>
          </a:p>
          <a:p>
            <a:pPr marL="0" indent="0">
              <a:buNone/>
            </a:pPr>
            <a:endParaRPr lang="en-US" sz="3500" b="1" dirty="0"/>
          </a:p>
          <a:p>
            <a:r>
              <a:rPr lang="en-US" sz="3500" dirty="0"/>
              <a:t>The agent’s experience is divided into atomic episodes. </a:t>
            </a:r>
          </a:p>
          <a:p>
            <a:r>
              <a:rPr lang="en-US" sz="3500" dirty="0"/>
              <a:t>In each episode the agent receives a percept and then performs a single action.</a:t>
            </a:r>
          </a:p>
          <a:p>
            <a:r>
              <a:rPr lang="en-US" sz="3500" dirty="0"/>
              <a:t>Next episode does not depend on the actions taken in previous episodes. Many classification tasks are episodic</a:t>
            </a:r>
          </a:p>
          <a:p>
            <a:r>
              <a:rPr lang="en-US" sz="3500" b="1" dirty="0"/>
              <a:t>sequential</a:t>
            </a:r>
            <a:r>
              <a:rPr lang="en-US" sz="3500" dirty="0"/>
              <a:t> : </a:t>
            </a:r>
          </a:p>
          <a:p>
            <a:r>
              <a:rPr lang="en-US" sz="3500" dirty="0"/>
              <a:t> current decision could affect all future  decisions.</a:t>
            </a:r>
          </a:p>
          <a:p>
            <a:r>
              <a:rPr lang="en-US" sz="3500" dirty="0" err="1"/>
              <a:t>Ex:Chess</a:t>
            </a:r>
            <a:r>
              <a:rPr lang="en-US" sz="3500" dirty="0"/>
              <a:t> and taxi driving are sequential: in both cases, short-term actions can have long-term consequences. </a:t>
            </a:r>
          </a:p>
          <a:p>
            <a:pPr algn="just"/>
            <a:r>
              <a:rPr lang="en-US" sz="3500" dirty="0"/>
              <a:t>Episodic environments are </a:t>
            </a:r>
            <a:r>
              <a:rPr lang="en-US" sz="3500" b="1" dirty="0"/>
              <a:t>much simpler </a:t>
            </a:r>
            <a:r>
              <a:rPr lang="en-US" sz="3500" dirty="0"/>
              <a:t>than sequential environments because the agent does not need to think ahead.</a:t>
            </a:r>
            <a:endParaRPr lang="en-US" dirty="0"/>
          </a:p>
        </p:txBody>
      </p:sp>
    </p:spTree>
    <p:extLst>
      <p:ext uri="{BB962C8B-B14F-4D97-AF65-F5344CB8AC3E}">
        <p14:creationId xmlns:p14="http://schemas.microsoft.com/office/powerpoint/2010/main" val="196941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6891"/>
            <a:ext cx="11874322" cy="6307092"/>
          </a:xfrm>
        </p:spPr>
        <p:txBody>
          <a:bodyPr>
            <a:normAutofit/>
          </a:bodyPr>
          <a:lstStyle/>
          <a:p>
            <a:pPr marL="0" indent="0">
              <a:buNone/>
            </a:pPr>
            <a:r>
              <a:rPr lang="en-US" sz="3200" b="1" dirty="0"/>
              <a:t>5.Static </a:t>
            </a:r>
            <a:r>
              <a:rPr lang="en-US" sz="3200" dirty="0"/>
              <a:t>vs. </a:t>
            </a:r>
            <a:r>
              <a:rPr lang="en-US" sz="3200" b="1" dirty="0"/>
              <a:t>dynamic</a:t>
            </a:r>
          </a:p>
          <a:p>
            <a:pPr marL="0" indent="0">
              <a:buNone/>
            </a:pPr>
            <a:endParaRPr lang="en-US" sz="3200" b="1" dirty="0"/>
          </a:p>
          <a:p>
            <a:r>
              <a:rPr lang="en-US" dirty="0"/>
              <a:t>The environment and agent changes - dynamic otherwise,  static. </a:t>
            </a:r>
          </a:p>
          <a:p>
            <a:r>
              <a:rPr lang="en-US" dirty="0"/>
              <a:t>Static environments are easy to deal with because the agent need not keep looking at the world while it is deciding on an action, nor need it worry about the passage of time. </a:t>
            </a:r>
          </a:p>
          <a:p>
            <a:r>
              <a:rPr lang="en-US" dirty="0" err="1"/>
              <a:t>Ex:Crossword</a:t>
            </a:r>
            <a:r>
              <a:rPr lang="en-US" dirty="0"/>
              <a:t> puzzles are static.</a:t>
            </a:r>
          </a:p>
          <a:p>
            <a:r>
              <a:rPr lang="en-US" dirty="0"/>
              <a:t>Dynamic environments are continuously asking the agent what it wants to do; if it hasn’t decided yet, that counts as deciding to do nothing. </a:t>
            </a:r>
          </a:p>
          <a:p>
            <a:r>
              <a:rPr lang="en-US" dirty="0"/>
              <a:t>Ex: Taxi driving </a:t>
            </a:r>
          </a:p>
          <a:p>
            <a:r>
              <a:rPr lang="en-US" dirty="0"/>
              <a:t>If the </a:t>
            </a:r>
            <a:r>
              <a:rPr lang="en-US" b="1" dirty="0"/>
              <a:t>environment </a:t>
            </a:r>
            <a:r>
              <a:rPr lang="en-US" dirty="0"/>
              <a:t>itself does not change with the passage of time but the agent’s performance score does – </a:t>
            </a:r>
            <a:r>
              <a:rPr lang="en-US" b="1" dirty="0" err="1"/>
              <a:t>semidynamic</a:t>
            </a:r>
            <a:r>
              <a:rPr lang="en-US" b="1" dirty="0"/>
              <a:t>.</a:t>
            </a:r>
          </a:p>
          <a:p>
            <a:r>
              <a:rPr lang="en-US" b="1" dirty="0" err="1"/>
              <a:t>Ex:</a:t>
            </a:r>
            <a:r>
              <a:rPr lang="en-US" dirty="0" err="1"/>
              <a:t>Chess</a:t>
            </a:r>
            <a:r>
              <a:rPr lang="en-US" dirty="0"/>
              <a:t>, when played with a clock, is </a:t>
            </a:r>
            <a:r>
              <a:rPr lang="en-US" dirty="0" err="1"/>
              <a:t>semidynamic</a:t>
            </a:r>
            <a:endParaRPr lang="en-US" dirty="0"/>
          </a:p>
        </p:txBody>
      </p:sp>
    </p:spTree>
    <p:extLst>
      <p:ext uri="{BB962C8B-B14F-4D97-AF65-F5344CB8AC3E}">
        <p14:creationId xmlns:p14="http://schemas.microsoft.com/office/powerpoint/2010/main" val="801763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531" y="241522"/>
            <a:ext cx="11558788" cy="5566849"/>
          </a:xfrm>
        </p:spPr>
        <p:txBody>
          <a:bodyPr>
            <a:normAutofit/>
          </a:bodyPr>
          <a:lstStyle/>
          <a:p>
            <a:pPr marL="0" indent="0">
              <a:buNone/>
            </a:pPr>
            <a:r>
              <a:rPr lang="en-US" b="1" dirty="0"/>
              <a:t>6. Discrete </a:t>
            </a:r>
            <a:r>
              <a:rPr lang="en-US" dirty="0"/>
              <a:t>vs. </a:t>
            </a:r>
            <a:r>
              <a:rPr lang="en-US" b="1" dirty="0"/>
              <a:t>continuous</a:t>
            </a:r>
            <a:r>
              <a:rPr lang="en-US" dirty="0"/>
              <a:t>: </a:t>
            </a:r>
          </a:p>
          <a:p>
            <a:pPr marL="0" indent="0">
              <a:buNone/>
            </a:pPr>
            <a:endParaRPr lang="en-US" dirty="0"/>
          </a:p>
          <a:p>
            <a:pPr algn="just"/>
            <a:r>
              <a:rPr lang="en-US" sz="3000" i="1" dirty="0"/>
              <a:t>state </a:t>
            </a:r>
            <a:r>
              <a:rPr lang="en-US" sz="3000" dirty="0"/>
              <a:t>of the environment, to the way </a:t>
            </a:r>
            <a:r>
              <a:rPr lang="en-US" sz="3000" i="1" dirty="0"/>
              <a:t>time </a:t>
            </a:r>
            <a:r>
              <a:rPr lang="en-US" sz="3000" dirty="0"/>
              <a:t>is handled, and to the </a:t>
            </a:r>
            <a:r>
              <a:rPr lang="en-US" sz="3000" i="1" dirty="0"/>
              <a:t>percepts </a:t>
            </a:r>
            <a:r>
              <a:rPr lang="en-US" sz="3000" dirty="0"/>
              <a:t>and </a:t>
            </a:r>
            <a:r>
              <a:rPr lang="en-US" sz="3000" i="1" dirty="0"/>
              <a:t>actions </a:t>
            </a:r>
            <a:r>
              <a:rPr lang="en-US" sz="3000" dirty="0"/>
              <a:t>of the agent.</a:t>
            </a:r>
          </a:p>
          <a:p>
            <a:pPr algn="just"/>
            <a:r>
              <a:rPr lang="en-US" sz="3000" dirty="0"/>
              <a:t> For example, the chess environment has a finite number of distinct states (excluding the clock). Chess also has a discrete set of percepts and actions. </a:t>
            </a:r>
          </a:p>
          <a:p>
            <a:pPr algn="just"/>
            <a:r>
              <a:rPr lang="en-US" sz="3000" dirty="0"/>
              <a:t>Taxi driving is a continuous-state and continuous-time problem: the speed and location of the taxi and of the other vehicles sweep through a range of continuous values and do so smoothly over time.  </a:t>
            </a:r>
          </a:p>
        </p:txBody>
      </p:sp>
    </p:spTree>
    <p:extLst>
      <p:ext uri="{BB962C8B-B14F-4D97-AF65-F5344CB8AC3E}">
        <p14:creationId xmlns:p14="http://schemas.microsoft.com/office/powerpoint/2010/main" val="198761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7" y="331677"/>
            <a:ext cx="11654307" cy="5927456"/>
          </a:xfrm>
        </p:spPr>
        <p:txBody>
          <a:bodyPr>
            <a:normAutofit/>
          </a:bodyPr>
          <a:lstStyle/>
          <a:p>
            <a:pPr marL="0" indent="0">
              <a:buNone/>
            </a:pPr>
            <a:r>
              <a:rPr lang="en-US" sz="4000" b="1" dirty="0"/>
              <a:t>7.Known vs. unknown: </a:t>
            </a:r>
          </a:p>
          <a:p>
            <a:pPr marL="0" indent="0">
              <a:buNone/>
            </a:pPr>
            <a:endParaRPr lang="en-US" sz="4000" b="1" dirty="0"/>
          </a:p>
          <a:p>
            <a:pPr algn="just"/>
            <a:r>
              <a:rPr lang="en-US" dirty="0"/>
              <a:t>Known: </a:t>
            </a:r>
            <a:r>
              <a:rPr lang="en-US" b="1" dirty="0"/>
              <a:t>outcomes or outcome probabilities  for all actions </a:t>
            </a:r>
            <a:r>
              <a:rPr lang="en-US" dirty="0"/>
              <a:t>are given.</a:t>
            </a:r>
          </a:p>
          <a:p>
            <a:pPr algn="just"/>
            <a:r>
              <a:rPr lang="en-US" dirty="0"/>
              <a:t>Unknown: the agent will have to learn how it works in order to make good decisions. </a:t>
            </a:r>
          </a:p>
          <a:p>
            <a:pPr algn="just"/>
            <a:r>
              <a:rPr lang="en-US" dirty="0"/>
              <a:t>It is quite possible for a </a:t>
            </a:r>
            <a:r>
              <a:rPr lang="en-US" b="1" i="1" dirty="0"/>
              <a:t>known </a:t>
            </a:r>
            <a:r>
              <a:rPr lang="en-US" b="1" dirty="0"/>
              <a:t>environment to be </a:t>
            </a:r>
            <a:r>
              <a:rPr lang="en-US" b="1" i="1" dirty="0"/>
              <a:t>partially </a:t>
            </a:r>
            <a:r>
              <a:rPr lang="en-US" b="1" dirty="0"/>
              <a:t>observable</a:t>
            </a:r>
            <a:r>
              <a:rPr lang="en-US" dirty="0"/>
              <a:t>—</a:t>
            </a:r>
          </a:p>
          <a:p>
            <a:pPr algn="just"/>
            <a:r>
              <a:rPr lang="en-US" dirty="0"/>
              <a:t>Ex: solitaire card games: I know the rules but am still unable to see the cards that have not yet been turned over.</a:t>
            </a:r>
          </a:p>
          <a:p>
            <a:pPr algn="just"/>
            <a:r>
              <a:rPr lang="en-US" i="1" dirty="0"/>
              <a:t>Unknown </a:t>
            </a:r>
            <a:r>
              <a:rPr lang="en-US" dirty="0"/>
              <a:t>environment: can be </a:t>
            </a:r>
            <a:r>
              <a:rPr lang="en-US" i="1" dirty="0"/>
              <a:t>fully </a:t>
            </a:r>
            <a:r>
              <a:rPr lang="en-US" dirty="0"/>
              <a:t>observable—in a new video game, the screen may show the entire game state but I still don’t know what the buttons do until I try them.</a:t>
            </a:r>
          </a:p>
        </p:txBody>
      </p:sp>
    </p:spTree>
    <p:extLst>
      <p:ext uri="{BB962C8B-B14F-4D97-AF65-F5344CB8AC3E}">
        <p14:creationId xmlns:p14="http://schemas.microsoft.com/office/powerpoint/2010/main" val="4041986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4851" y="231820"/>
            <a:ext cx="10650828" cy="6143221"/>
          </a:xfrm>
          <a:prstGeom prst="rect">
            <a:avLst/>
          </a:prstGeom>
        </p:spPr>
      </p:pic>
    </p:spTree>
    <p:extLst>
      <p:ext uri="{BB962C8B-B14F-4D97-AF65-F5344CB8AC3E}">
        <p14:creationId xmlns:p14="http://schemas.microsoft.com/office/powerpoint/2010/main" val="2389824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lstStyle/>
          <a:p>
            <a:r>
              <a:rPr lang="en-US" dirty="0"/>
              <a:t>THE STRUCTURE OF AGENTS</a:t>
            </a:r>
          </a:p>
        </p:txBody>
      </p:sp>
      <p:sp>
        <p:nvSpPr>
          <p:cNvPr id="3" name="Content Placeholder 2"/>
          <p:cNvSpPr>
            <a:spLocks noGrp="1"/>
          </p:cNvSpPr>
          <p:nvPr>
            <p:ph idx="1"/>
          </p:nvPr>
        </p:nvSpPr>
        <p:spPr/>
        <p:txBody>
          <a:bodyPr/>
          <a:lstStyle/>
          <a:p>
            <a:r>
              <a:rPr lang="en-US" dirty="0"/>
              <a:t>The job of AI is to design an </a:t>
            </a:r>
            <a:r>
              <a:rPr lang="en-US" b="1" dirty="0"/>
              <a:t>agent program </a:t>
            </a:r>
            <a:r>
              <a:rPr lang="en-US" dirty="0"/>
              <a:t>that implements the agent function— the mapping from percepts to actions.</a:t>
            </a:r>
          </a:p>
          <a:p>
            <a:r>
              <a:rPr lang="en-US" dirty="0"/>
              <a:t>program will run on computing device with physical sensors and actuators—the </a:t>
            </a:r>
            <a:r>
              <a:rPr lang="en-US" b="1" dirty="0"/>
              <a:t>architecture</a:t>
            </a:r>
            <a:r>
              <a:rPr lang="en-US" dirty="0"/>
              <a:t>:</a:t>
            </a:r>
          </a:p>
          <a:p>
            <a:r>
              <a:rPr lang="en-US" i="1" dirty="0"/>
              <a:t>agent </a:t>
            </a:r>
            <a:r>
              <a:rPr lang="en-US" dirty="0"/>
              <a:t>= </a:t>
            </a:r>
            <a:r>
              <a:rPr lang="en-US" i="1" dirty="0"/>
              <a:t>architecture </a:t>
            </a:r>
            <a:r>
              <a:rPr lang="en-US" dirty="0"/>
              <a:t>+ </a:t>
            </a:r>
            <a:r>
              <a:rPr lang="en-US" i="1" dirty="0"/>
              <a:t>program</a:t>
            </a:r>
          </a:p>
          <a:p>
            <a:endParaRPr lang="en-US" dirty="0"/>
          </a:p>
        </p:txBody>
      </p:sp>
    </p:spTree>
    <p:extLst>
      <p:ext uri="{BB962C8B-B14F-4D97-AF65-F5344CB8AC3E}">
        <p14:creationId xmlns:p14="http://schemas.microsoft.com/office/powerpoint/2010/main" val="254362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7"/>
          </a:xfrm>
        </p:spPr>
        <p:txBody>
          <a:bodyPr>
            <a:normAutofit fontScale="90000"/>
          </a:bodyPr>
          <a:lstStyle/>
          <a:p>
            <a:pPr algn="ctr"/>
            <a:r>
              <a:rPr lang="en-US" b="1" dirty="0"/>
              <a:t>THE STRUCTURE OF AGENTS</a:t>
            </a:r>
          </a:p>
        </p:txBody>
      </p:sp>
      <p:sp>
        <p:nvSpPr>
          <p:cNvPr id="3" name="Content Placeholder 2"/>
          <p:cNvSpPr>
            <a:spLocks noGrp="1"/>
          </p:cNvSpPr>
          <p:nvPr>
            <p:ph idx="1"/>
          </p:nvPr>
        </p:nvSpPr>
        <p:spPr>
          <a:xfrm>
            <a:off x="271529" y="991673"/>
            <a:ext cx="11744460" cy="2112135"/>
          </a:xfrm>
        </p:spPr>
        <p:txBody>
          <a:bodyPr/>
          <a:lstStyle/>
          <a:p>
            <a:r>
              <a:rPr lang="en-US" b="1" dirty="0"/>
              <a:t>Agent programs</a:t>
            </a:r>
          </a:p>
          <a:p>
            <a:r>
              <a:rPr lang="en-US" dirty="0"/>
              <a:t>The agent program takes just the current percept as input;</a:t>
            </a:r>
          </a:p>
          <a:p>
            <a:r>
              <a:rPr lang="en-US" dirty="0"/>
              <a:t> If the agent’s actions need to depend on the entire percept sequence, the agent will have to remember the percepts.</a:t>
            </a:r>
          </a:p>
        </p:txBody>
      </p:sp>
      <p:pic>
        <p:nvPicPr>
          <p:cNvPr id="4" name="Picture 3"/>
          <p:cNvPicPr>
            <a:picLocks noChangeAspect="1"/>
          </p:cNvPicPr>
          <p:nvPr/>
        </p:nvPicPr>
        <p:blipFill>
          <a:blip r:embed="rId2"/>
          <a:stretch>
            <a:fillRect/>
          </a:stretch>
        </p:blipFill>
        <p:spPr>
          <a:xfrm>
            <a:off x="1378040" y="3000778"/>
            <a:ext cx="8836870" cy="3606084"/>
          </a:xfrm>
          <a:prstGeom prst="rect">
            <a:avLst/>
          </a:prstGeom>
        </p:spPr>
      </p:pic>
    </p:spTree>
    <p:extLst>
      <p:ext uri="{BB962C8B-B14F-4D97-AF65-F5344CB8AC3E}">
        <p14:creationId xmlns:p14="http://schemas.microsoft.com/office/powerpoint/2010/main" val="233544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892" y="360608"/>
            <a:ext cx="11353800" cy="6336406"/>
          </a:xfrm>
        </p:spPr>
        <p:txBody>
          <a:bodyPr>
            <a:normAutofit/>
          </a:bodyPr>
          <a:lstStyle/>
          <a:p>
            <a:r>
              <a:rPr lang="en-US" b="1" dirty="0"/>
              <a:t>Agent programs</a:t>
            </a:r>
          </a:p>
          <a:p>
            <a:r>
              <a:rPr lang="en-US" dirty="0"/>
              <a:t>Let </a:t>
            </a:r>
            <a:r>
              <a:rPr lang="en-US" b="1" dirty="0"/>
              <a:t>P </a:t>
            </a:r>
            <a:r>
              <a:rPr lang="en-US" dirty="0"/>
              <a:t>be the set of possible percepts and let T be the lifetime of the agent (the total number of percepts it will receive).</a:t>
            </a:r>
          </a:p>
          <a:p>
            <a:r>
              <a:rPr lang="en-US" dirty="0"/>
              <a:t> The lookup table will contain  entries.</a:t>
            </a:r>
          </a:p>
          <a:p>
            <a:endParaRPr lang="en-US" dirty="0"/>
          </a:p>
          <a:p>
            <a:endParaRPr lang="en-US" dirty="0"/>
          </a:p>
          <a:p>
            <a:endParaRPr lang="en-US" dirty="0"/>
          </a:p>
          <a:p>
            <a:endParaRPr lang="en-US" dirty="0"/>
          </a:p>
          <a:p>
            <a:endParaRPr lang="en-US" dirty="0"/>
          </a:p>
          <a:p>
            <a:r>
              <a:rPr lang="en-US" dirty="0"/>
              <a:t>Ex: Consider the automated taxi: the visual input from a single camera comes in at </a:t>
            </a:r>
            <a:r>
              <a:rPr lang="en-US" dirty="0" err="1"/>
              <a:t>therate</a:t>
            </a:r>
            <a:r>
              <a:rPr lang="en-US" dirty="0"/>
              <a:t> of roughly 27 megabytes per second (30 frames per second, 640×480 pixels with 24bits of color information). This gives a lookup table with over 10</a:t>
            </a:r>
            <a:r>
              <a:rPr lang="en-US" baseline="30000" dirty="0"/>
              <a:t>250,000,000,000</a:t>
            </a:r>
            <a:r>
              <a:rPr lang="en-US" dirty="0"/>
              <a:t> entries for an hour’s driving. </a:t>
            </a:r>
          </a:p>
        </p:txBody>
      </p:sp>
      <p:pic>
        <p:nvPicPr>
          <p:cNvPr id="4" name="Picture 3"/>
          <p:cNvPicPr>
            <a:picLocks noChangeAspect="1"/>
          </p:cNvPicPr>
          <p:nvPr/>
        </p:nvPicPr>
        <p:blipFill>
          <a:blip r:embed="rId2"/>
          <a:stretch>
            <a:fillRect/>
          </a:stretch>
        </p:blipFill>
        <p:spPr>
          <a:xfrm>
            <a:off x="4545457" y="2444747"/>
            <a:ext cx="2362195" cy="1084064"/>
          </a:xfrm>
          <a:prstGeom prst="rect">
            <a:avLst/>
          </a:prstGeom>
        </p:spPr>
      </p:pic>
    </p:spTree>
    <p:extLst>
      <p:ext uri="{BB962C8B-B14F-4D97-AF65-F5344CB8AC3E}">
        <p14:creationId xmlns:p14="http://schemas.microsoft.com/office/powerpoint/2010/main" val="304216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524001" y="4763"/>
            <a:ext cx="9753600" cy="1320800"/>
          </a:xfrm>
        </p:spPr>
        <p:txBody>
          <a:bodyPr>
            <a:normAutofit/>
          </a:bodyPr>
          <a:lstStyle/>
          <a:p>
            <a:pPr eaLnBrk="1" hangingPunct="1"/>
            <a:r>
              <a:rPr lang="en-US" altLang="zh-CN" sz="4800" b="1" dirty="0">
                <a:solidFill>
                  <a:schemeClr val="tx1">
                    <a:lumMod val="95000"/>
                    <a:lumOff val="5000"/>
                  </a:schemeClr>
                </a:solidFill>
                <a:ea typeface="SimSun" panose="02010600030101010101" pitchFamily="2" charset="-122"/>
              </a:rPr>
              <a:t>Introduction to Intelligent Agents</a:t>
            </a:r>
          </a:p>
        </p:txBody>
      </p:sp>
      <p:sp>
        <p:nvSpPr>
          <p:cNvPr id="9219" name="Rectangle 3"/>
          <p:cNvSpPr>
            <a:spLocks noGrp="1"/>
          </p:cNvSpPr>
          <p:nvPr>
            <p:ph idx="1"/>
          </p:nvPr>
        </p:nvSpPr>
        <p:spPr>
          <a:xfrm>
            <a:off x="992747" y="1177343"/>
            <a:ext cx="8458200" cy="3881438"/>
          </a:xfrm>
        </p:spPr>
        <p:txBody>
          <a:bodyPr>
            <a:noAutofit/>
          </a:bodyPr>
          <a:lstStyle/>
          <a:p>
            <a:pPr eaLnBrk="1" hangingPunct="1"/>
            <a:r>
              <a:rPr lang="en-US" altLang="zh-CN" dirty="0">
                <a:solidFill>
                  <a:srgbClr val="800000"/>
                </a:solidFill>
                <a:latin typeface="Arial" panose="020B0604020202020204" pitchFamily="34" charset="0"/>
                <a:ea typeface="SimSun" panose="02010600030101010101" pitchFamily="2" charset="-122"/>
                <a:cs typeface="Arial" panose="020B0604020202020204" pitchFamily="34" charset="0"/>
              </a:rPr>
              <a:t>Motivation</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Agents are used to provide a consistent viewpoint on various topics in AI</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Agents require essential skills to perform tasks that require intelligence</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Intelligent agents use methods and techniques from the field of AI</a:t>
            </a:r>
          </a:p>
          <a:p>
            <a:pPr eaLnBrk="1" hangingPunct="1"/>
            <a:r>
              <a:rPr lang="en-US" altLang="zh-CN" dirty="0">
                <a:solidFill>
                  <a:srgbClr val="800000"/>
                </a:solidFill>
                <a:latin typeface="Arial" panose="020B0604020202020204" pitchFamily="34" charset="0"/>
                <a:ea typeface="SimSun" panose="02010600030101010101" pitchFamily="2" charset="-122"/>
                <a:cs typeface="Arial" panose="020B0604020202020204" pitchFamily="34" charset="0"/>
              </a:rPr>
              <a:t>What is an agent?</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In general, an entity that interacts with its environment</a:t>
            </a:r>
          </a:p>
          <a:p>
            <a:pPr lvl="2" eaLnBrk="1" hangingPunct="1">
              <a:buClr>
                <a:srgbClr val="FAFD00"/>
              </a:buClr>
            </a:pPr>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Perception through sensors</a:t>
            </a:r>
          </a:p>
          <a:p>
            <a:pPr lvl="2" eaLnBrk="1" hangingPunct="1">
              <a:buClr>
                <a:srgbClr val="FAFD00"/>
              </a:buClr>
            </a:pPr>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Actions through effectors or actuators</a:t>
            </a:r>
          </a:p>
          <a:p>
            <a:pPr eaLnBrk="1" hangingPunct="1"/>
            <a:r>
              <a:rPr lang="en-US" altLang="zh-CN" dirty="0">
                <a:solidFill>
                  <a:srgbClr val="800000"/>
                </a:solidFill>
                <a:latin typeface="Arial" panose="020B0604020202020204" pitchFamily="34" charset="0"/>
                <a:ea typeface="SimSun" panose="02010600030101010101" pitchFamily="2" charset="-122"/>
                <a:cs typeface="Arial" panose="020B0604020202020204" pitchFamily="34" charset="0"/>
              </a:rPr>
              <a:t>Agent and its environment</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An agent perceives its environment through sensors</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The complete set of inputs at a given time is called a </a:t>
            </a:r>
            <a:r>
              <a:rPr lang="en-US" altLang="zh-CN" sz="1800" u="sng" dirty="0">
                <a:solidFill>
                  <a:srgbClr val="7030A0"/>
                </a:solidFill>
                <a:latin typeface="Arial" panose="020B0604020202020204" pitchFamily="34" charset="0"/>
                <a:ea typeface="SimSun" panose="02010600030101010101" pitchFamily="2" charset="-122"/>
                <a:cs typeface="Arial" panose="020B0604020202020204" pitchFamily="34" charset="0"/>
              </a:rPr>
              <a:t>percept</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The current percept, or a sequence of percepts may influence the actions of an agent</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It can change the environment through actuators</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An operation involving an actuator is called an action</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Actions can be grouped into action sequences</a:t>
            </a:r>
          </a:p>
        </p:txBody>
      </p:sp>
    </p:spTree>
    <p:extLst>
      <p:ext uri="{BB962C8B-B14F-4D97-AF65-F5344CB8AC3E}">
        <p14:creationId xmlns:p14="http://schemas.microsoft.com/office/powerpoint/2010/main" val="334393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dirty="0"/>
              <a:t>THE STRUCTURE OF AGENTS</a:t>
            </a:r>
          </a:p>
        </p:txBody>
      </p:sp>
      <p:sp>
        <p:nvSpPr>
          <p:cNvPr id="3" name="Content Placeholder 2"/>
          <p:cNvSpPr>
            <a:spLocks noGrp="1"/>
          </p:cNvSpPr>
          <p:nvPr>
            <p:ph idx="1"/>
          </p:nvPr>
        </p:nvSpPr>
        <p:spPr>
          <a:xfrm>
            <a:off x="152400" y="1390918"/>
            <a:ext cx="11887200" cy="5177307"/>
          </a:xfrm>
        </p:spPr>
        <p:txBody>
          <a:bodyPr>
            <a:normAutofit/>
          </a:bodyPr>
          <a:lstStyle/>
          <a:p>
            <a:r>
              <a:rPr lang="en-US" b="1" dirty="0"/>
              <a:t>Agent programs</a:t>
            </a:r>
          </a:p>
          <a:p>
            <a:r>
              <a:rPr lang="en-US" dirty="0"/>
              <a:t>size of these tables</a:t>
            </a:r>
          </a:p>
          <a:p>
            <a:pPr marL="514350" indent="-514350">
              <a:buAutoNum type="alphaLcParenR"/>
            </a:pPr>
            <a:r>
              <a:rPr lang="en-US" sz="3200" dirty="0"/>
              <a:t>Table entries are larger </a:t>
            </a:r>
          </a:p>
          <a:p>
            <a:pPr marL="514350" indent="-514350">
              <a:buAutoNum type="alphaLcParenR"/>
            </a:pPr>
            <a:r>
              <a:rPr lang="en-US" sz="3200" dirty="0"/>
              <a:t>Designer would not have time to create the table</a:t>
            </a:r>
          </a:p>
          <a:p>
            <a:pPr marL="514350" indent="-514350">
              <a:buAutoNum type="alphaLcParenR"/>
            </a:pPr>
            <a:r>
              <a:rPr lang="en-US" sz="3200" dirty="0"/>
              <a:t>All the right table entries cannot be learnt from its experience,</a:t>
            </a:r>
          </a:p>
          <a:p>
            <a:pPr marL="0" indent="0">
              <a:buNone/>
            </a:pPr>
            <a:r>
              <a:rPr lang="en-US" sz="3200" dirty="0"/>
              <a:t>d)  In a simple environment lack of guidance to fill the table entry is </a:t>
            </a:r>
            <a:r>
              <a:rPr lang="en-US" sz="3200" dirty="0" err="1"/>
              <a:t>requirred</a:t>
            </a:r>
            <a:r>
              <a:rPr lang="en-US" sz="3200" dirty="0"/>
              <a:t> . </a:t>
            </a:r>
          </a:p>
        </p:txBody>
      </p:sp>
    </p:spTree>
    <p:extLst>
      <p:ext uri="{BB962C8B-B14F-4D97-AF65-F5344CB8AC3E}">
        <p14:creationId xmlns:p14="http://schemas.microsoft.com/office/powerpoint/2010/main" val="899777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727" y="318796"/>
            <a:ext cx="11203479" cy="4351338"/>
          </a:xfrm>
        </p:spPr>
        <p:txBody>
          <a:bodyPr>
            <a:normAutofit/>
          </a:bodyPr>
          <a:lstStyle/>
          <a:p>
            <a:pPr algn="just"/>
            <a:r>
              <a:rPr lang="en-US" sz="3600" dirty="0"/>
              <a:t>TABLE-DRIVEN-AGENT </a:t>
            </a:r>
            <a:r>
              <a:rPr lang="en-US" sz="3600" i="1" dirty="0"/>
              <a:t>does </a:t>
            </a:r>
            <a:r>
              <a:rPr lang="en-US" sz="3600" dirty="0"/>
              <a:t>do what we want: it implements the desired agent function.</a:t>
            </a:r>
          </a:p>
          <a:p>
            <a:pPr marL="0" indent="0" algn="just">
              <a:buNone/>
            </a:pPr>
            <a:endParaRPr lang="en-US" dirty="0"/>
          </a:p>
          <a:p>
            <a:pPr algn="just"/>
            <a:r>
              <a:rPr lang="en-US" dirty="0"/>
              <a:t> </a:t>
            </a:r>
            <a:r>
              <a:rPr lang="en-US" sz="3600" dirty="0"/>
              <a:t>Simple reflex agents;</a:t>
            </a:r>
          </a:p>
          <a:p>
            <a:pPr algn="just"/>
            <a:r>
              <a:rPr lang="en-US" sz="3600" dirty="0"/>
              <a:t>Model-based reflex agents;</a:t>
            </a:r>
          </a:p>
          <a:p>
            <a:pPr algn="just"/>
            <a:r>
              <a:rPr lang="en-US" sz="3600" dirty="0"/>
              <a:t>Goal-based agents; and</a:t>
            </a:r>
          </a:p>
          <a:p>
            <a:pPr algn="just"/>
            <a:r>
              <a:rPr lang="en-US" sz="3600" dirty="0"/>
              <a:t>Utility-based agents.</a:t>
            </a:r>
            <a:endParaRPr lang="en-US" dirty="0"/>
          </a:p>
        </p:txBody>
      </p:sp>
    </p:spTree>
    <p:extLst>
      <p:ext uri="{BB962C8B-B14F-4D97-AF65-F5344CB8AC3E}">
        <p14:creationId xmlns:p14="http://schemas.microsoft.com/office/powerpoint/2010/main" val="1303727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Simple reflex agents</a:t>
            </a:r>
          </a:p>
        </p:txBody>
      </p:sp>
      <p:sp>
        <p:nvSpPr>
          <p:cNvPr id="5" name="TextBox 4"/>
          <p:cNvSpPr txBox="1"/>
          <p:nvPr/>
        </p:nvSpPr>
        <p:spPr>
          <a:xfrm>
            <a:off x="373488" y="1690689"/>
            <a:ext cx="11818512" cy="1815882"/>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simplest kind of agent.</a:t>
            </a:r>
          </a:p>
          <a:p>
            <a:pPr marL="457200" indent="-457200">
              <a:buFont typeface="Wingdings" panose="05000000000000000000" pitchFamily="2" charset="2"/>
              <a:buChar char="q"/>
            </a:pPr>
            <a:r>
              <a:rPr lang="en-US" sz="2800" dirty="0"/>
              <a:t>Select actions based </a:t>
            </a:r>
            <a:r>
              <a:rPr lang="en-US" sz="2800" b="1" dirty="0"/>
              <a:t>on </a:t>
            </a:r>
            <a:r>
              <a:rPr lang="en-US" sz="2800" b="1" i="1" dirty="0"/>
              <a:t>current </a:t>
            </a:r>
            <a:r>
              <a:rPr lang="en-US" sz="2800" b="1" dirty="0"/>
              <a:t>percept</a:t>
            </a:r>
            <a:r>
              <a:rPr lang="en-US" sz="2800" dirty="0"/>
              <a:t>, ignoring </a:t>
            </a:r>
            <a:r>
              <a:rPr lang="en-US" sz="2800" b="1" dirty="0"/>
              <a:t>percept history</a:t>
            </a:r>
          </a:p>
          <a:p>
            <a:r>
              <a:rPr lang="en-US" sz="2800" dirty="0"/>
              <a:t> Ex: vacuum agent: its decision is based only on the current location and on whether that location contains dirt.</a:t>
            </a:r>
          </a:p>
        </p:txBody>
      </p:sp>
      <p:pic>
        <p:nvPicPr>
          <p:cNvPr id="7" name="Content Placeholder 3"/>
          <p:cNvPicPr>
            <a:picLocks noGrp="1" noChangeAspect="1"/>
          </p:cNvPicPr>
          <p:nvPr>
            <p:ph idx="1"/>
          </p:nvPr>
        </p:nvPicPr>
        <p:blipFill>
          <a:blip r:embed="rId2"/>
          <a:stretch>
            <a:fillRect/>
          </a:stretch>
        </p:blipFill>
        <p:spPr>
          <a:xfrm>
            <a:off x="1572296" y="3506571"/>
            <a:ext cx="9632324" cy="3151805"/>
          </a:xfrm>
          <a:prstGeom prst="rect">
            <a:avLst/>
          </a:prstGeom>
        </p:spPr>
      </p:pic>
    </p:spTree>
    <p:extLst>
      <p:ext uri="{BB962C8B-B14F-4D97-AF65-F5344CB8AC3E}">
        <p14:creationId xmlns:p14="http://schemas.microsoft.com/office/powerpoint/2010/main" val="164117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7295" y="2848846"/>
            <a:ext cx="5500774" cy="3839111"/>
          </a:xfrm>
          <a:prstGeom prst="rect">
            <a:avLst/>
          </a:prstGeom>
        </p:spPr>
      </p:pic>
      <p:sp>
        <p:nvSpPr>
          <p:cNvPr id="6" name="Content Placeholder 5"/>
          <p:cNvSpPr>
            <a:spLocks noGrp="1"/>
          </p:cNvSpPr>
          <p:nvPr>
            <p:ph idx="1"/>
          </p:nvPr>
        </p:nvSpPr>
        <p:spPr>
          <a:xfrm>
            <a:off x="323044" y="219926"/>
            <a:ext cx="11868955" cy="4351338"/>
          </a:xfrm>
        </p:spPr>
        <p:txBody>
          <a:bodyPr/>
          <a:lstStyle/>
          <a:p>
            <a:r>
              <a:rPr lang="en-US" b="1" dirty="0"/>
              <a:t>condition–action rule: </a:t>
            </a:r>
            <a:r>
              <a:rPr lang="en-US" dirty="0"/>
              <a:t>automated taxi If the car in front brakes and its brake lights come on, then you should notice this and initiate braking. In other words, some processing is done on the visual input to establish the condition we call “The car in front is braking.” Then, this triggers some established connection in the agent program to the action “initiate braking.</a:t>
            </a:r>
            <a:br>
              <a:rPr lang="en-US" dirty="0"/>
            </a:br>
            <a:r>
              <a:rPr lang="en-US" b="1" dirty="0"/>
              <a:t>if </a:t>
            </a:r>
            <a:r>
              <a:rPr lang="en-US" i="1" dirty="0"/>
              <a:t>car-in-front-is-braking </a:t>
            </a:r>
            <a:r>
              <a:rPr lang="en-US" b="1" dirty="0"/>
              <a:t>then </a:t>
            </a:r>
            <a:r>
              <a:rPr lang="en-US" i="1" dirty="0"/>
              <a:t>initiate-braking</a:t>
            </a:r>
            <a:br>
              <a:rPr lang="en-US" dirty="0"/>
            </a:br>
            <a:endParaRPr lang="en-US" dirty="0"/>
          </a:p>
        </p:txBody>
      </p:sp>
      <p:sp>
        <p:nvSpPr>
          <p:cNvPr id="8" name="TextBox 7"/>
          <p:cNvSpPr txBox="1"/>
          <p:nvPr/>
        </p:nvSpPr>
        <p:spPr>
          <a:xfrm>
            <a:off x="6257521" y="2629905"/>
            <a:ext cx="5591042"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rectangles to denote the current internal state of the agent’s decision process, </a:t>
            </a:r>
          </a:p>
          <a:p>
            <a:pPr marL="285750" indent="-285750">
              <a:buFont typeface="Wingdings" panose="05000000000000000000" pitchFamily="2" charset="2"/>
              <a:buChar char="v"/>
            </a:pPr>
            <a:r>
              <a:rPr lang="en-US" sz="2400" dirty="0"/>
              <a:t>ovals to represent the background information used in the process.</a:t>
            </a:r>
          </a:p>
        </p:txBody>
      </p:sp>
    </p:spTree>
    <p:extLst>
      <p:ext uri="{BB962C8B-B14F-4D97-AF65-F5344CB8AC3E}">
        <p14:creationId xmlns:p14="http://schemas.microsoft.com/office/powerpoint/2010/main" val="43029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6154" y="955652"/>
            <a:ext cx="6268258" cy="5483784"/>
          </a:xfrm>
          <a:prstGeom prst="rect">
            <a:avLst/>
          </a:prstGeom>
        </p:spPr>
      </p:pic>
      <p:sp>
        <p:nvSpPr>
          <p:cNvPr id="6" name="Content Placeholder 5"/>
          <p:cNvSpPr>
            <a:spLocks noGrp="1"/>
          </p:cNvSpPr>
          <p:nvPr>
            <p:ph idx="1"/>
          </p:nvPr>
        </p:nvSpPr>
        <p:spPr>
          <a:xfrm>
            <a:off x="323044" y="219926"/>
            <a:ext cx="11868955" cy="4351338"/>
          </a:xfrm>
        </p:spPr>
        <p:txBody>
          <a:bodyPr/>
          <a:lstStyle/>
          <a:p>
            <a:r>
              <a:rPr lang="en-US" b="1" dirty="0"/>
              <a:t>condition–action rule: if </a:t>
            </a:r>
            <a:r>
              <a:rPr lang="en-US" i="1" dirty="0"/>
              <a:t>car-in-front-is-braking </a:t>
            </a:r>
            <a:r>
              <a:rPr lang="en-US" b="1" dirty="0"/>
              <a:t>then </a:t>
            </a:r>
            <a:r>
              <a:rPr lang="en-US" i="1" dirty="0"/>
              <a:t>initiate-braking</a:t>
            </a:r>
            <a:br>
              <a:rPr lang="en-US" dirty="0"/>
            </a:br>
            <a:endParaRPr lang="en-US" dirty="0"/>
          </a:p>
        </p:txBody>
      </p:sp>
      <p:sp>
        <p:nvSpPr>
          <p:cNvPr id="8" name="TextBox 7"/>
          <p:cNvSpPr txBox="1"/>
          <p:nvPr/>
        </p:nvSpPr>
        <p:spPr>
          <a:xfrm>
            <a:off x="6257521" y="1277624"/>
            <a:ext cx="5591042" cy="2554545"/>
          </a:xfrm>
          <a:prstGeom prst="rect">
            <a:avLst/>
          </a:prstGeom>
          <a:noFill/>
        </p:spPr>
        <p:txBody>
          <a:bodyPr wrap="square" rtlCol="0">
            <a:spAutoFit/>
          </a:bodyPr>
          <a:lstStyle/>
          <a:p>
            <a:pPr marL="285750" indent="-285750" algn="just">
              <a:buFont typeface="Wingdings" panose="05000000000000000000" pitchFamily="2" charset="2"/>
              <a:buChar char="v"/>
            </a:pPr>
            <a:r>
              <a:rPr lang="en-US" sz="3200" dirty="0" err="1"/>
              <a:t>Rectangles:current</a:t>
            </a:r>
            <a:r>
              <a:rPr lang="en-US" sz="3200" dirty="0"/>
              <a:t> internal state of the agent’s decision process</a:t>
            </a:r>
          </a:p>
          <a:p>
            <a:pPr marL="285750" indent="-285750" algn="just">
              <a:buFont typeface="Wingdings" panose="05000000000000000000" pitchFamily="2" charset="2"/>
              <a:buChar char="v"/>
            </a:pPr>
            <a:r>
              <a:rPr lang="en-US" sz="3200" dirty="0" err="1"/>
              <a:t>Ovals:background</a:t>
            </a:r>
            <a:r>
              <a:rPr lang="en-US" sz="3200" dirty="0"/>
              <a:t> information used in the process.</a:t>
            </a:r>
          </a:p>
        </p:txBody>
      </p:sp>
    </p:spTree>
    <p:extLst>
      <p:ext uri="{BB962C8B-B14F-4D97-AF65-F5344CB8AC3E}">
        <p14:creationId xmlns:p14="http://schemas.microsoft.com/office/powerpoint/2010/main" val="774143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0950" y="120761"/>
            <a:ext cx="10371050" cy="3356535"/>
          </a:xfrm>
          <a:prstGeom prst="rect">
            <a:avLst/>
          </a:prstGeom>
        </p:spPr>
      </p:pic>
      <p:sp>
        <p:nvSpPr>
          <p:cNvPr id="5" name="Rectangle 4"/>
          <p:cNvSpPr/>
          <p:nvPr/>
        </p:nvSpPr>
        <p:spPr>
          <a:xfrm>
            <a:off x="301243" y="3621186"/>
            <a:ext cx="11153104" cy="369332"/>
          </a:xfrm>
          <a:prstGeom prst="rect">
            <a:avLst/>
          </a:prstGeom>
        </p:spPr>
        <p:txBody>
          <a:bodyPr wrap="square">
            <a:spAutoFit/>
          </a:bodyPr>
          <a:lstStyle/>
          <a:p>
            <a:r>
              <a:rPr lang="en-US" b="0" i="0" u="none" strike="noStrike" baseline="0" dirty="0">
                <a:latin typeface="Times-Roman"/>
              </a:rPr>
              <a:t>actual implementations :using logic gates with a Boolean circuit.</a:t>
            </a:r>
            <a:endParaRPr lang="en-US" dirty="0"/>
          </a:p>
        </p:txBody>
      </p:sp>
      <p:sp>
        <p:nvSpPr>
          <p:cNvPr id="6" name="TextBox 5"/>
          <p:cNvSpPr txBox="1"/>
          <p:nvPr/>
        </p:nvSpPr>
        <p:spPr>
          <a:xfrm>
            <a:off x="231820" y="4235217"/>
            <a:ext cx="12003110" cy="1846659"/>
          </a:xfrm>
          <a:prstGeom prst="rect">
            <a:avLst/>
          </a:prstGeom>
          <a:noFill/>
        </p:spPr>
        <p:txBody>
          <a:bodyPr wrap="square" rtlCol="0">
            <a:spAutoFit/>
          </a:bodyPr>
          <a:lstStyle/>
          <a:p>
            <a:r>
              <a:rPr lang="en-US" sz="2400" b="1" dirty="0"/>
              <a:t>Limitations: </a:t>
            </a:r>
          </a:p>
          <a:p>
            <a:r>
              <a:rPr lang="en-US" sz="2400" b="1" dirty="0"/>
              <a:t>1.Admirable property of being simple, but they turn out to be of limited intelligence.</a:t>
            </a:r>
          </a:p>
          <a:p>
            <a:r>
              <a:rPr lang="en-US" dirty="0"/>
              <a:t>Ex</a:t>
            </a:r>
            <a:r>
              <a:rPr lang="en-US" sz="2400" dirty="0"/>
              <a:t>: </a:t>
            </a:r>
            <a:r>
              <a:rPr lang="en-US" sz="2400" i="1" dirty="0"/>
              <a:t>only the current percept—that is, only if the environment is fully observable.</a:t>
            </a:r>
          </a:p>
          <a:p>
            <a:r>
              <a:rPr lang="en-US" dirty="0"/>
              <a:t>Example: Car Braking  .</a:t>
            </a:r>
          </a:p>
          <a:p>
            <a:r>
              <a:rPr lang="en-US" sz="2400" b="1" dirty="0"/>
              <a:t>2.Escape from infinite loops is possible if the agent can randomize its actions. </a:t>
            </a:r>
          </a:p>
        </p:txBody>
      </p:sp>
    </p:spTree>
    <p:extLst>
      <p:ext uri="{BB962C8B-B14F-4D97-AF65-F5344CB8AC3E}">
        <p14:creationId xmlns:p14="http://schemas.microsoft.com/office/powerpoint/2010/main" val="2882503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0950" y="120761"/>
            <a:ext cx="10371050" cy="2712591"/>
          </a:xfrm>
          <a:prstGeom prst="rect">
            <a:avLst/>
          </a:prstGeom>
        </p:spPr>
      </p:pic>
      <p:sp>
        <p:nvSpPr>
          <p:cNvPr id="5" name="Rectangle 4"/>
          <p:cNvSpPr/>
          <p:nvPr/>
        </p:nvSpPr>
        <p:spPr>
          <a:xfrm>
            <a:off x="231820" y="2964364"/>
            <a:ext cx="11153104" cy="369332"/>
          </a:xfrm>
          <a:prstGeom prst="rect">
            <a:avLst/>
          </a:prstGeom>
        </p:spPr>
        <p:txBody>
          <a:bodyPr wrap="square">
            <a:spAutoFit/>
          </a:bodyPr>
          <a:lstStyle/>
          <a:p>
            <a:r>
              <a:rPr lang="en-US" b="0" i="0" u="none" strike="noStrike" baseline="0" dirty="0">
                <a:latin typeface="Times-Roman"/>
              </a:rPr>
              <a:t>actual implementations :using logic gates with a Boolean circuit.</a:t>
            </a:r>
            <a:endParaRPr lang="en-US" dirty="0"/>
          </a:p>
        </p:txBody>
      </p:sp>
      <p:sp>
        <p:nvSpPr>
          <p:cNvPr id="6" name="TextBox 5"/>
          <p:cNvSpPr txBox="1"/>
          <p:nvPr/>
        </p:nvSpPr>
        <p:spPr>
          <a:xfrm>
            <a:off x="231820" y="3333696"/>
            <a:ext cx="12003110" cy="3323987"/>
          </a:xfrm>
          <a:prstGeom prst="rect">
            <a:avLst/>
          </a:prstGeom>
          <a:noFill/>
        </p:spPr>
        <p:txBody>
          <a:bodyPr wrap="square" rtlCol="0">
            <a:spAutoFit/>
          </a:bodyPr>
          <a:lstStyle/>
          <a:p>
            <a:r>
              <a:rPr lang="en-US" sz="2400" b="1" dirty="0"/>
              <a:t>Limitations: </a:t>
            </a:r>
          </a:p>
          <a:p>
            <a:r>
              <a:rPr lang="en-US" sz="2400" b="1" dirty="0"/>
              <a:t>1.admirable property of being simple, but they turn out to be of limited intelligence.</a:t>
            </a:r>
          </a:p>
          <a:p>
            <a:r>
              <a:rPr lang="en-US" dirty="0"/>
              <a:t>Ex: </a:t>
            </a:r>
            <a:r>
              <a:rPr lang="en-US" i="1" dirty="0"/>
              <a:t>only the current percept—that is, only if the environment is fully observable.</a:t>
            </a:r>
          </a:p>
          <a:p>
            <a:r>
              <a:rPr lang="en-US" dirty="0"/>
              <a:t>Suppose that a simple </a:t>
            </a:r>
            <a:r>
              <a:rPr lang="en-US" dirty="0" err="1"/>
              <a:t>reflexvacuum</a:t>
            </a:r>
            <a:r>
              <a:rPr lang="en-US" dirty="0"/>
              <a:t> agent is deprived of its location sensor and has only a dirt sensor. Such an agent</a:t>
            </a:r>
          </a:p>
          <a:p>
            <a:r>
              <a:rPr lang="en-US" dirty="0"/>
              <a:t>has just two possible percepts: [Dirty] and [Clean]. It can Suck in response to [Dirty]; what should it do in response to [Clean]? Moving Left fails (forever) if it happens to start in square A, and moving Right fails (forever) if it happens to start in square B. Infinite loops are often unavoidable for simple reflex agents operating in partially observable environments</a:t>
            </a:r>
          </a:p>
          <a:p>
            <a:r>
              <a:rPr lang="en-US" b="1" dirty="0"/>
              <a:t>2.Escape from infinite loops is possible if the agent can randomize its actions. </a:t>
            </a:r>
          </a:p>
          <a:p>
            <a:r>
              <a:rPr lang="en-US" dirty="0"/>
              <a:t>For example, if the vacuum agent perceives [Clean], it might flip a coin to choose between Left and Right . It is easy to show that the agent will reach the other square in an average of two steps. Then, if that square is dirty, the agent will clean it and the task will be complete. Hence, a randomized simple reflex agent might outperform a deterministic simple reflex agent.</a:t>
            </a:r>
          </a:p>
        </p:txBody>
      </p:sp>
    </p:spTree>
    <p:extLst>
      <p:ext uri="{BB962C8B-B14F-4D97-AF65-F5344CB8AC3E}">
        <p14:creationId xmlns:p14="http://schemas.microsoft.com/office/powerpoint/2010/main" val="119398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20461"/>
          </a:xfrm>
        </p:spPr>
        <p:txBody>
          <a:bodyPr/>
          <a:lstStyle/>
          <a:p>
            <a:pPr algn="ctr"/>
            <a:r>
              <a:rPr lang="en-US" b="1" dirty="0"/>
              <a:t>Model-based reflex agents</a:t>
            </a:r>
            <a:endParaRPr lang="en-US" dirty="0"/>
          </a:p>
        </p:txBody>
      </p:sp>
      <p:sp>
        <p:nvSpPr>
          <p:cNvPr id="3" name="Content Placeholder 2"/>
          <p:cNvSpPr>
            <a:spLocks noGrp="1"/>
          </p:cNvSpPr>
          <p:nvPr>
            <p:ph idx="1"/>
          </p:nvPr>
        </p:nvSpPr>
        <p:spPr>
          <a:xfrm>
            <a:off x="139521" y="1416676"/>
            <a:ext cx="11912958" cy="4657256"/>
          </a:xfrm>
        </p:spPr>
        <p:txBody>
          <a:bodyPr/>
          <a:lstStyle/>
          <a:p>
            <a:pPr algn="just"/>
            <a:r>
              <a:rPr lang="en-US" dirty="0"/>
              <a:t>The solution to partial observability is to </a:t>
            </a:r>
            <a:r>
              <a:rPr lang="en-US" b="1" i="1" dirty="0"/>
              <a:t>keep track of the part </a:t>
            </a:r>
            <a:r>
              <a:rPr lang="en-US" i="1" dirty="0"/>
              <a:t>of the world it can’t see now</a:t>
            </a:r>
            <a:r>
              <a:rPr lang="en-US" dirty="0"/>
              <a:t>. </a:t>
            </a:r>
          </a:p>
          <a:p>
            <a:pPr algn="just"/>
            <a:r>
              <a:rPr lang="en-US" dirty="0"/>
              <a:t>Agent – Maintain </a:t>
            </a:r>
            <a:r>
              <a:rPr lang="en-US" b="1" dirty="0"/>
              <a:t>internal state with</a:t>
            </a:r>
            <a:r>
              <a:rPr lang="en-US" dirty="0"/>
              <a:t> percept history and thereby reflects at least some of the </a:t>
            </a:r>
            <a:r>
              <a:rPr lang="en-US" b="1" dirty="0"/>
              <a:t>unobserved aspects of the current state</a:t>
            </a:r>
            <a:r>
              <a:rPr lang="en-US" dirty="0"/>
              <a:t>.</a:t>
            </a:r>
          </a:p>
          <a:p>
            <a:pPr algn="just"/>
            <a:endParaRPr lang="en-US" dirty="0"/>
          </a:p>
        </p:txBody>
      </p:sp>
    </p:spTree>
    <p:extLst>
      <p:ext uri="{BB962C8B-B14F-4D97-AF65-F5344CB8AC3E}">
        <p14:creationId xmlns:p14="http://schemas.microsoft.com/office/powerpoint/2010/main" val="161470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Model-based reflex agents	</a:t>
            </a:r>
            <a:endParaRPr lang="en-US" dirty="0"/>
          </a:p>
        </p:txBody>
      </p:sp>
      <p:sp>
        <p:nvSpPr>
          <p:cNvPr id="3" name="Content Placeholder 2"/>
          <p:cNvSpPr>
            <a:spLocks noGrp="1"/>
          </p:cNvSpPr>
          <p:nvPr>
            <p:ph idx="1"/>
          </p:nvPr>
        </p:nvSpPr>
        <p:spPr>
          <a:xfrm>
            <a:off x="838200" y="1825625"/>
            <a:ext cx="10817180" cy="4819874"/>
          </a:xfrm>
        </p:spPr>
        <p:txBody>
          <a:bodyPr>
            <a:normAutofit/>
          </a:bodyPr>
          <a:lstStyle/>
          <a:p>
            <a:r>
              <a:rPr lang="en-US" dirty="0"/>
              <a:t>Updating the internal states </a:t>
            </a:r>
          </a:p>
          <a:p>
            <a:pPr algn="just"/>
            <a:r>
              <a:rPr lang="en-US" sz="3200" b="1" dirty="0"/>
              <a:t>First, some information about how the world evolves independently of the agent</a:t>
            </a:r>
          </a:p>
          <a:p>
            <a:pPr algn="just"/>
            <a:r>
              <a:rPr lang="en-US" dirty="0"/>
              <a:t>Ex: Overtaking car generally will be closer behind than it was a moment ago.</a:t>
            </a:r>
          </a:p>
          <a:p>
            <a:pPr algn="just"/>
            <a:r>
              <a:rPr lang="en-US" dirty="0"/>
              <a:t> </a:t>
            </a:r>
            <a:r>
              <a:rPr lang="en-US" sz="3200" b="1" dirty="0"/>
              <a:t>Second, need some information about how the agent’s own actions affect the world</a:t>
            </a:r>
            <a:endParaRPr lang="en-US" dirty="0"/>
          </a:p>
          <a:p>
            <a:pPr algn="just"/>
            <a:r>
              <a:rPr lang="en-US" dirty="0"/>
              <a:t>Ex: when the agent turns the steering wheel clockwise, the car turns to the right, or anticlockwise towards left.   </a:t>
            </a:r>
          </a:p>
        </p:txBody>
      </p:sp>
    </p:spTree>
    <p:extLst>
      <p:ext uri="{BB962C8B-B14F-4D97-AF65-F5344CB8AC3E}">
        <p14:creationId xmlns:p14="http://schemas.microsoft.com/office/powerpoint/2010/main" val="323348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685"/>
          </a:xfrm>
        </p:spPr>
        <p:txBody>
          <a:bodyPr>
            <a:normAutofit fontScale="90000"/>
          </a:bodyPr>
          <a:lstStyle/>
          <a:p>
            <a:r>
              <a:rPr lang="en-US" b="1" dirty="0"/>
              <a:t>Model-based reflex agents	</a:t>
            </a:r>
            <a:endParaRPr lang="en-US" dirty="0"/>
          </a:p>
        </p:txBody>
      </p:sp>
      <p:sp>
        <p:nvSpPr>
          <p:cNvPr id="3" name="Content Placeholder 2"/>
          <p:cNvSpPr>
            <a:spLocks noGrp="1"/>
          </p:cNvSpPr>
          <p:nvPr>
            <p:ph idx="1"/>
          </p:nvPr>
        </p:nvSpPr>
        <p:spPr>
          <a:xfrm>
            <a:off x="0" y="885467"/>
            <a:ext cx="11306577" cy="4351338"/>
          </a:xfrm>
        </p:spPr>
        <p:txBody>
          <a:bodyPr/>
          <a:lstStyle/>
          <a:p>
            <a:pPr algn="just"/>
            <a:r>
              <a:rPr lang="en-US" dirty="0"/>
              <a:t>knowledge about “how the world work is called a </a:t>
            </a:r>
            <a:r>
              <a:rPr lang="en-US" b="1" dirty="0"/>
              <a:t>model </a:t>
            </a:r>
            <a:r>
              <a:rPr lang="en-US" dirty="0"/>
              <a:t>of the world. An agent that uses such a model is called a </a:t>
            </a:r>
            <a:r>
              <a:rPr lang="en-US" b="1" dirty="0"/>
              <a:t>model-based agent</a:t>
            </a:r>
            <a:r>
              <a:rPr lang="en-US" dirty="0"/>
              <a:t>.</a:t>
            </a:r>
          </a:p>
          <a:p>
            <a:endParaRPr lang="en-US" dirty="0"/>
          </a:p>
        </p:txBody>
      </p:sp>
      <p:pic>
        <p:nvPicPr>
          <p:cNvPr id="4" name="Picture 3"/>
          <p:cNvPicPr>
            <a:picLocks noChangeAspect="1"/>
          </p:cNvPicPr>
          <p:nvPr/>
        </p:nvPicPr>
        <p:blipFill>
          <a:blip r:embed="rId2"/>
          <a:stretch>
            <a:fillRect/>
          </a:stretch>
        </p:blipFill>
        <p:spPr>
          <a:xfrm>
            <a:off x="233556" y="2132081"/>
            <a:ext cx="5883909" cy="4564933"/>
          </a:xfrm>
          <a:prstGeom prst="rect">
            <a:avLst/>
          </a:prstGeom>
        </p:spPr>
      </p:pic>
      <p:pic>
        <p:nvPicPr>
          <p:cNvPr id="5" name="Content Placeholder 3"/>
          <p:cNvPicPr>
            <a:picLocks noChangeAspect="1"/>
          </p:cNvPicPr>
          <p:nvPr/>
        </p:nvPicPr>
        <p:blipFill>
          <a:blip r:embed="rId3"/>
          <a:stretch>
            <a:fillRect/>
          </a:stretch>
        </p:blipFill>
        <p:spPr>
          <a:xfrm>
            <a:off x="6096000" y="1876999"/>
            <a:ext cx="6013899" cy="4820015"/>
          </a:xfrm>
          <a:prstGeom prst="rect">
            <a:avLst/>
          </a:prstGeom>
        </p:spPr>
      </p:pic>
    </p:spTree>
    <p:extLst>
      <p:ext uri="{BB962C8B-B14F-4D97-AF65-F5344CB8AC3E}">
        <p14:creationId xmlns:p14="http://schemas.microsoft.com/office/powerpoint/2010/main" val="255146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normAutofit/>
          </a:bodyPr>
          <a:lstStyle/>
          <a:p>
            <a:r>
              <a:rPr lang="en-US" sz="4000" b="1" dirty="0"/>
              <a:t>AGENTS and ENVIRORNMENTS </a:t>
            </a:r>
          </a:p>
        </p:txBody>
      </p:sp>
      <p:sp>
        <p:nvSpPr>
          <p:cNvPr id="3" name="Content Placeholder 2"/>
          <p:cNvSpPr>
            <a:spLocks noGrp="1"/>
          </p:cNvSpPr>
          <p:nvPr>
            <p:ph idx="1"/>
          </p:nvPr>
        </p:nvSpPr>
        <p:spPr>
          <a:xfrm>
            <a:off x="310167" y="1532587"/>
            <a:ext cx="11353800" cy="4351338"/>
          </a:xfrm>
        </p:spPr>
        <p:txBody>
          <a:bodyPr>
            <a:noAutofit/>
          </a:bodyPr>
          <a:lstStyle/>
          <a:p>
            <a:r>
              <a:rPr lang="en-US" dirty="0"/>
              <a:t>An </a:t>
            </a:r>
            <a:r>
              <a:rPr lang="en-US" b="1" dirty="0"/>
              <a:t>agent </a:t>
            </a:r>
            <a:r>
              <a:rPr lang="en-US" dirty="0"/>
              <a:t>is anything that can be ENVIRONMENT viewed as perceiving its </a:t>
            </a:r>
            <a:r>
              <a:rPr lang="en-US" b="1" dirty="0"/>
              <a:t>environment </a:t>
            </a:r>
            <a:r>
              <a:rPr lang="en-US" dirty="0"/>
              <a:t>through </a:t>
            </a:r>
            <a:r>
              <a:rPr lang="en-US" b="1" dirty="0"/>
              <a:t>sensors </a:t>
            </a:r>
            <a:r>
              <a:rPr lang="en-US" dirty="0"/>
              <a:t>and SENSOR acting upon that environment through </a:t>
            </a:r>
            <a:r>
              <a:rPr lang="en-US" b="1" dirty="0"/>
              <a:t>actuators</a:t>
            </a:r>
            <a:r>
              <a:rPr lang="en-US" dirty="0"/>
              <a:t>. </a:t>
            </a:r>
          </a:p>
          <a:p>
            <a:r>
              <a:rPr lang="en-US" b="1" dirty="0"/>
              <a:t>ACTUATOR</a:t>
            </a:r>
            <a:r>
              <a:rPr lang="en-US" dirty="0"/>
              <a:t> :A human agent has eyes, ears, and other organs for sensors and hands, legs, vocal tract, and so on for actuators. </a:t>
            </a:r>
          </a:p>
          <a:p>
            <a:r>
              <a:rPr lang="en-US" b="1" dirty="0"/>
              <a:t>A robotic agent </a:t>
            </a:r>
            <a:r>
              <a:rPr lang="en-US" dirty="0"/>
              <a:t>: cameras and infrared range finders for sensors and various motors for actuators. </a:t>
            </a:r>
          </a:p>
          <a:p>
            <a:r>
              <a:rPr lang="en-US" dirty="0"/>
              <a:t>A software agent receives keystrokes, file contents, and network  packets as sensory inputs and acts on the environment by displaying on the screen, writing files, and sending network packets.</a:t>
            </a:r>
          </a:p>
        </p:txBody>
      </p:sp>
    </p:spTree>
    <p:extLst>
      <p:ext uri="{BB962C8B-B14F-4D97-AF65-F5344CB8AC3E}">
        <p14:creationId xmlns:p14="http://schemas.microsoft.com/office/powerpoint/2010/main" val="310514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2885"/>
          </a:xfrm>
        </p:spPr>
        <p:txBody>
          <a:bodyPr/>
          <a:lstStyle/>
          <a:p>
            <a:pPr algn="ctr"/>
            <a:r>
              <a:rPr lang="en-US" b="1" dirty="0"/>
              <a:t>Goal-based agents</a:t>
            </a:r>
            <a:endParaRPr lang="en-US" dirty="0"/>
          </a:p>
        </p:txBody>
      </p:sp>
      <p:sp>
        <p:nvSpPr>
          <p:cNvPr id="3" name="Content Placeholder 2"/>
          <p:cNvSpPr>
            <a:spLocks noGrp="1"/>
          </p:cNvSpPr>
          <p:nvPr>
            <p:ph idx="1"/>
          </p:nvPr>
        </p:nvSpPr>
        <p:spPr>
          <a:xfrm>
            <a:off x="400318" y="862885"/>
            <a:ext cx="11791682" cy="1803042"/>
          </a:xfrm>
        </p:spPr>
        <p:txBody>
          <a:bodyPr>
            <a:normAutofit/>
          </a:bodyPr>
          <a:lstStyle/>
          <a:p>
            <a:r>
              <a:rPr lang="en-US" dirty="0"/>
              <a:t>current state description, the GOAL agent needs some sort of </a:t>
            </a:r>
            <a:r>
              <a:rPr lang="en-US" b="1" dirty="0"/>
              <a:t>goal </a:t>
            </a:r>
            <a:r>
              <a:rPr lang="en-US" dirty="0"/>
              <a:t>information with situation desirable Ex: passenger’s destination.</a:t>
            </a:r>
          </a:p>
          <a:p>
            <a:r>
              <a:rPr lang="en-US" dirty="0"/>
              <a:t>The agent program can combine this with the model actions that achieve the goal.</a:t>
            </a:r>
          </a:p>
        </p:txBody>
      </p:sp>
      <p:pic>
        <p:nvPicPr>
          <p:cNvPr id="4" name="Content Placeholder 3"/>
          <p:cNvPicPr>
            <a:picLocks noChangeAspect="1"/>
          </p:cNvPicPr>
          <p:nvPr/>
        </p:nvPicPr>
        <p:blipFill>
          <a:blip r:embed="rId2"/>
          <a:stretch>
            <a:fillRect/>
          </a:stretch>
        </p:blipFill>
        <p:spPr>
          <a:xfrm>
            <a:off x="1987495" y="2485622"/>
            <a:ext cx="7830643" cy="4372378"/>
          </a:xfrm>
          <a:prstGeom prst="rect">
            <a:avLst/>
          </a:prstGeom>
        </p:spPr>
      </p:pic>
    </p:spTree>
    <p:extLst>
      <p:ext uri="{BB962C8B-B14F-4D97-AF65-F5344CB8AC3E}">
        <p14:creationId xmlns:p14="http://schemas.microsoft.com/office/powerpoint/2010/main" val="875447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Goal-based agents</a:t>
            </a:r>
            <a:endParaRPr lang="en-US" dirty="0"/>
          </a:p>
        </p:txBody>
      </p:sp>
      <p:sp>
        <p:nvSpPr>
          <p:cNvPr id="3" name="Content Placeholder 2"/>
          <p:cNvSpPr>
            <a:spLocks noGrp="1"/>
          </p:cNvSpPr>
          <p:nvPr>
            <p:ph idx="1"/>
          </p:nvPr>
        </p:nvSpPr>
        <p:spPr/>
        <p:txBody>
          <a:bodyPr/>
          <a:lstStyle/>
          <a:p>
            <a:r>
              <a:rPr lang="en-US" dirty="0"/>
              <a:t>when goal satisfaction results immediately from a single action. Sometimes it will be more tricky—for example, when the agent has to consider long sequences of twists and turns in order to find a way to achieve the goal. </a:t>
            </a:r>
            <a:r>
              <a:rPr lang="en-US" b="1" dirty="0"/>
              <a:t>Search</a:t>
            </a:r>
            <a:r>
              <a:rPr lang="en-US" dirty="0"/>
              <a:t> and </a:t>
            </a:r>
            <a:r>
              <a:rPr lang="en-US" b="1" dirty="0"/>
              <a:t>planning </a:t>
            </a:r>
            <a:r>
              <a:rPr lang="en-US" dirty="0"/>
              <a:t>are the subfields of AI devoted to finding action sequences that achieve the agent’s goals.</a:t>
            </a:r>
          </a:p>
          <a:p>
            <a:r>
              <a:rPr lang="en-US" dirty="0" err="1"/>
              <a:t>Ex:The</a:t>
            </a:r>
            <a:r>
              <a:rPr lang="en-US" dirty="0"/>
              <a:t> reflex agent brakes when it sees brake lights. A goal-based agent, in principle, could reason that if the car in front has its brake lights on, it will slow down</a:t>
            </a:r>
          </a:p>
        </p:txBody>
      </p:sp>
    </p:spTree>
    <p:extLst>
      <p:ext uri="{BB962C8B-B14F-4D97-AF65-F5344CB8AC3E}">
        <p14:creationId xmlns:p14="http://schemas.microsoft.com/office/powerpoint/2010/main" val="472568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365126"/>
            <a:ext cx="12003110" cy="678064"/>
          </a:xfrm>
        </p:spPr>
        <p:txBody>
          <a:bodyPr>
            <a:normAutofit fontScale="90000"/>
          </a:bodyPr>
          <a:lstStyle/>
          <a:p>
            <a:r>
              <a:rPr lang="en-US" dirty="0"/>
              <a:t>Difference between goal based and reflex agents </a:t>
            </a:r>
          </a:p>
        </p:txBody>
      </p:sp>
      <p:sp>
        <p:nvSpPr>
          <p:cNvPr id="3" name="Content Placeholder 2"/>
          <p:cNvSpPr>
            <a:spLocks noGrp="1"/>
          </p:cNvSpPr>
          <p:nvPr>
            <p:ph idx="1"/>
          </p:nvPr>
        </p:nvSpPr>
        <p:spPr>
          <a:xfrm>
            <a:off x="477591" y="1342958"/>
            <a:ext cx="10515600" cy="4954811"/>
          </a:xfrm>
        </p:spPr>
        <p:txBody>
          <a:bodyPr>
            <a:normAutofit lnSpcReduction="10000"/>
          </a:bodyPr>
          <a:lstStyle/>
          <a:p>
            <a:pPr marL="0" indent="0">
              <a:buNone/>
            </a:pPr>
            <a:r>
              <a:rPr lang="en-US" b="1" dirty="0"/>
              <a:t>Goal based :</a:t>
            </a:r>
          </a:p>
          <a:p>
            <a:pPr>
              <a:buFont typeface="Wingdings" panose="05000000000000000000" pitchFamily="2" charset="2"/>
              <a:buChar char="Ø"/>
            </a:pPr>
            <a:r>
              <a:rPr lang="en-US" dirty="0"/>
              <a:t>Less efficient, it is more flexible because the knowledge that supports its decisions is represented explicitly and can be modified.</a:t>
            </a:r>
          </a:p>
          <a:p>
            <a:pPr>
              <a:buFont typeface="Wingdings" panose="05000000000000000000" pitchFamily="2" charset="2"/>
              <a:buChar char="Ø"/>
            </a:pPr>
            <a:r>
              <a:rPr lang="en-US" dirty="0"/>
              <a:t> The goal-based agent’s behavior can easily be changed to go to a different destination, simply by specifying that destination as the goal</a:t>
            </a:r>
          </a:p>
          <a:p>
            <a:pPr marL="0" indent="0">
              <a:buNone/>
            </a:pPr>
            <a:endParaRPr lang="en-US" b="1" dirty="0"/>
          </a:p>
          <a:p>
            <a:pPr marL="0" indent="0">
              <a:buNone/>
            </a:pPr>
            <a:r>
              <a:rPr lang="en-US" b="1" dirty="0"/>
              <a:t>Reflex agent,</a:t>
            </a:r>
          </a:p>
          <a:p>
            <a:pPr>
              <a:buFont typeface="Wingdings" panose="05000000000000000000" pitchFamily="2" charset="2"/>
              <a:buChar char="Ø"/>
            </a:pPr>
            <a:r>
              <a:rPr lang="en-US" dirty="0"/>
              <a:t> Need to rewrite many </a:t>
            </a:r>
            <a:r>
              <a:rPr lang="en-US" b="1" dirty="0"/>
              <a:t>condition–action r</a:t>
            </a:r>
            <a:r>
              <a:rPr lang="en-US" dirty="0"/>
              <a:t>ules. </a:t>
            </a:r>
          </a:p>
          <a:p>
            <a:pPr>
              <a:buFont typeface="Wingdings" panose="05000000000000000000" pitchFamily="2" charset="2"/>
              <a:buChar char="Ø"/>
            </a:pPr>
            <a:r>
              <a:rPr lang="en-US" dirty="0"/>
              <a:t>The reflex agent’s rules for when to turn and when to go straight will work only for a single destination; they must all be replaced to go somewhere new</a:t>
            </a:r>
          </a:p>
        </p:txBody>
      </p:sp>
    </p:spTree>
    <p:extLst>
      <p:ext uri="{BB962C8B-B14F-4D97-AF65-F5344CB8AC3E}">
        <p14:creationId xmlns:p14="http://schemas.microsoft.com/office/powerpoint/2010/main" val="4164248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0030"/>
            <a:ext cx="10515600" cy="1325563"/>
          </a:xfrm>
        </p:spPr>
        <p:txBody>
          <a:bodyPr/>
          <a:lstStyle/>
          <a:p>
            <a:pPr algn="ctr"/>
            <a:r>
              <a:rPr lang="en-US" b="1" dirty="0"/>
              <a:t>Utility-based agents</a:t>
            </a:r>
          </a:p>
        </p:txBody>
      </p:sp>
      <p:sp>
        <p:nvSpPr>
          <p:cNvPr id="3" name="Content Placeholder 2"/>
          <p:cNvSpPr>
            <a:spLocks noGrp="1"/>
          </p:cNvSpPr>
          <p:nvPr>
            <p:ph idx="1"/>
          </p:nvPr>
        </p:nvSpPr>
        <p:spPr>
          <a:xfrm>
            <a:off x="141668" y="1072210"/>
            <a:ext cx="11795974" cy="5689198"/>
          </a:xfrm>
        </p:spPr>
        <p:txBody>
          <a:bodyPr>
            <a:normAutofit/>
          </a:bodyPr>
          <a:lstStyle/>
          <a:p>
            <a:pPr>
              <a:buFont typeface="Wingdings" panose="05000000000000000000" pitchFamily="2" charset="2"/>
              <a:buChar char="v"/>
            </a:pPr>
            <a:r>
              <a:rPr lang="en-US" dirty="0"/>
              <a:t>Goals-  “happy” and “unhappy” states. </a:t>
            </a:r>
          </a:p>
          <a:p>
            <a:r>
              <a:rPr lang="en-US" dirty="0"/>
              <a:t>Because “happy” is not very scientific, economists and computer scientists use the term </a:t>
            </a:r>
            <a:r>
              <a:rPr lang="en-US" b="1" dirty="0"/>
              <a:t>utility </a:t>
            </a:r>
            <a:r>
              <a:rPr lang="en-US" dirty="0"/>
              <a:t>instead  </a:t>
            </a:r>
          </a:p>
          <a:p>
            <a:pPr>
              <a:buFont typeface="Wingdings" panose="05000000000000000000" pitchFamily="2" charset="2"/>
              <a:buChar char="v"/>
            </a:pPr>
            <a:r>
              <a:rPr lang="en-US" dirty="0"/>
              <a:t>An agent’s </a:t>
            </a:r>
            <a:r>
              <a:rPr lang="en-US" b="1" dirty="0"/>
              <a:t>utility function  is </a:t>
            </a:r>
            <a:r>
              <a:rPr lang="en-US" dirty="0"/>
              <a:t>performance measure.</a:t>
            </a:r>
          </a:p>
          <a:p>
            <a:pPr>
              <a:buFont typeface="Wingdings" panose="05000000000000000000" pitchFamily="2" charset="2"/>
              <a:buChar char="v"/>
            </a:pPr>
            <a:r>
              <a:rPr lang="en-US" dirty="0"/>
              <a:t> If the internal utility function and the external performance measure are in agreement, then an agent that chooses actions to maximize its utility will be rational according to the external performance measure.</a:t>
            </a:r>
          </a:p>
          <a:p>
            <a:pPr>
              <a:buFont typeface="Wingdings" panose="05000000000000000000" pitchFamily="2" charset="2"/>
              <a:buChar char="v"/>
            </a:pPr>
            <a:r>
              <a:rPr lang="en-US" dirty="0"/>
              <a:t>many advantages in terms of flexibility and learning.</a:t>
            </a:r>
          </a:p>
        </p:txBody>
      </p:sp>
    </p:spTree>
    <p:extLst>
      <p:ext uri="{BB962C8B-B14F-4D97-AF65-F5344CB8AC3E}">
        <p14:creationId xmlns:p14="http://schemas.microsoft.com/office/powerpoint/2010/main" val="2919995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0030"/>
            <a:ext cx="10515600" cy="1325563"/>
          </a:xfrm>
        </p:spPr>
        <p:txBody>
          <a:bodyPr/>
          <a:lstStyle/>
          <a:p>
            <a:pPr algn="ctr"/>
            <a:r>
              <a:rPr lang="en-US" b="1" dirty="0"/>
              <a:t>Utility-based agents</a:t>
            </a:r>
          </a:p>
        </p:txBody>
      </p:sp>
      <p:sp>
        <p:nvSpPr>
          <p:cNvPr id="3" name="Content Placeholder 2"/>
          <p:cNvSpPr>
            <a:spLocks noGrp="1"/>
          </p:cNvSpPr>
          <p:nvPr>
            <p:ph idx="1"/>
          </p:nvPr>
        </p:nvSpPr>
        <p:spPr>
          <a:xfrm>
            <a:off x="141668" y="1072210"/>
            <a:ext cx="11795974" cy="5689198"/>
          </a:xfrm>
        </p:spPr>
        <p:txBody>
          <a:bodyPr>
            <a:normAutofit/>
          </a:bodyPr>
          <a:lstStyle/>
          <a:p>
            <a:pPr>
              <a:buFont typeface="Wingdings" panose="05000000000000000000" pitchFamily="2" charset="2"/>
              <a:buChar char="v"/>
            </a:pPr>
            <a:r>
              <a:rPr lang="en-US" dirty="0"/>
              <a:t>goals are inadequate but a utility-based agent can still make </a:t>
            </a:r>
            <a:r>
              <a:rPr lang="en-US" b="1" dirty="0"/>
              <a:t>rational decisions</a:t>
            </a:r>
            <a:r>
              <a:rPr lang="en-US" dirty="0"/>
              <a:t>.</a:t>
            </a:r>
          </a:p>
          <a:p>
            <a:pPr>
              <a:buFont typeface="Wingdings" panose="05000000000000000000" pitchFamily="2" charset="2"/>
              <a:buChar char="v"/>
            </a:pPr>
            <a:r>
              <a:rPr lang="en-US" dirty="0"/>
              <a:t> </a:t>
            </a:r>
            <a:r>
              <a:rPr lang="en-US" b="1" dirty="0"/>
              <a:t>First, when there are conflicting goals, only some of which can be achieved (for example, speed and safety), the utility function specifies the appropriate tradeoff.</a:t>
            </a:r>
          </a:p>
          <a:p>
            <a:pPr>
              <a:buFont typeface="Wingdings" panose="05000000000000000000" pitchFamily="2" charset="2"/>
              <a:buChar char="v"/>
            </a:pPr>
            <a:r>
              <a:rPr lang="en-US" b="1" dirty="0"/>
              <a:t> Second, decision making under uncertainty</a:t>
            </a:r>
          </a:p>
        </p:txBody>
      </p:sp>
    </p:spTree>
    <p:extLst>
      <p:ext uri="{BB962C8B-B14F-4D97-AF65-F5344CB8AC3E}">
        <p14:creationId xmlns:p14="http://schemas.microsoft.com/office/powerpoint/2010/main" val="4259869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3" y="206062"/>
            <a:ext cx="10515600" cy="523517"/>
          </a:xfrm>
        </p:spPr>
        <p:txBody>
          <a:bodyPr>
            <a:normAutofit fontScale="90000"/>
          </a:bodyPr>
          <a:lstStyle/>
          <a:p>
            <a:r>
              <a:rPr lang="en-US" b="1" dirty="0"/>
              <a:t>Utility-based agents</a:t>
            </a:r>
            <a:endParaRPr lang="en-US" dirty="0"/>
          </a:p>
        </p:txBody>
      </p:sp>
      <p:pic>
        <p:nvPicPr>
          <p:cNvPr id="4" name="Picture 3"/>
          <p:cNvPicPr>
            <a:picLocks noChangeAspect="1"/>
          </p:cNvPicPr>
          <p:nvPr/>
        </p:nvPicPr>
        <p:blipFill>
          <a:blip r:embed="rId2"/>
          <a:stretch>
            <a:fillRect/>
          </a:stretch>
        </p:blipFill>
        <p:spPr>
          <a:xfrm>
            <a:off x="2070940" y="1339404"/>
            <a:ext cx="7792537" cy="4126276"/>
          </a:xfrm>
          <a:prstGeom prst="rect">
            <a:avLst/>
          </a:prstGeom>
        </p:spPr>
      </p:pic>
    </p:spTree>
    <p:extLst>
      <p:ext uri="{BB962C8B-B14F-4D97-AF65-F5344CB8AC3E}">
        <p14:creationId xmlns:p14="http://schemas.microsoft.com/office/powerpoint/2010/main" val="4218443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agents</a:t>
            </a:r>
            <a:endParaRPr lang="en-US" dirty="0"/>
          </a:p>
        </p:txBody>
      </p:sp>
      <p:sp>
        <p:nvSpPr>
          <p:cNvPr id="3" name="Content Placeholder 2"/>
          <p:cNvSpPr>
            <a:spLocks noGrp="1"/>
          </p:cNvSpPr>
          <p:nvPr>
            <p:ph idx="1"/>
          </p:nvPr>
        </p:nvSpPr>
        <p:spPr>
          <a:xfrm>
            <a:off x="838200" y="1516532"/>
            <a:ext cx="10515600" cy="4351338"/>
          </a:xfrm>
        </p:spPr>
        <p:txBody>
          <a:bodyPr/>
          <a:lstStyle/>
          <a:p>
            <a:r>
              <a:rPr lang="en-US" b="1" dirty="0"/>
              <a:t>how the agent programs </a:t>
            </a:r>
            <a:r>
              <a:rPr lang="en-US" b="1" i="1" dirty="0"/>
              <a:t>come into being</a:t>
            </a:r>
            <a:endParaRPr lang="en-US" b="1" dirty="0"/>
          </a:p>
        </p:txBody>
      </p:sp>
      <p:pic>
        <p:nvPicPr>
          <p:cNvPr id="4" name="Picture 3"/>
          <p:cNvPicPr>
            <a:picLocks noChangeAspect="1"/>
          </p:cNvPicPr>
          <p:nvPr/>
        </p:nvPicPr>
        <p:blipFill>
          <a:blip r:embed="rId2"/>
          <a:stretch>
            <a:fillRect/>
          </a:stretch>
        </p:blipFill>
        <p:spPr>
          <a:xfrm>
            <a:off x="1582424" y="2356835"/>
            <a:ext cx="7687748" cy="3955066"/>
          </a:xfrm>
          <a:prstGeom prst="rect">
            <a:avLst/>
          </a:prstGeom>
        </p:spPr>
      </p:pic>
    </p:spTree>
    <p:extLst>
      <p:ext uri="{BB962C8B-B14F-4D97-AF65-F5344CB8AC3E}">
        <p14:creationId xmlns:p14="http://schemas.microsoft.com/office/powerpoint/2010/main" val="2159921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 y="-98513"/>
            <a:ext cx="10515600" cy="806852"/>
          </a:xfrm>
        </p:spPr>
        <p:txBody>
          <a:bodyPr/>
          <a:lstStyle/>
          <a:p>
            <a:r>
              <a:rPr lang="en-US" b="1" dirty="0"/>
              <a:t>Learning agents</a:t>
            </a:r>
            <a:endParaRPr lang="en-US" dirty="0"/>
          </a:p>
        </p:txBody>
      </p:sp>
      <p:sp>
        <p:nvSpPr>
          <p:cNvPr id="3" name="Content Placeholder 2"/>
          <p:cNvSpPr>
            <a:spLocks noGrp="1"/>
          </p:cNvSpPr>
          <p:nvPr>
            <p:ph idx="1"/>
          </p:nvPr>
        </p:nvSpPr>
        <p:spPr>
          <a:xfrm>
            <a:off x="223770" y="708339"/>
            <a:ext cx="11779340" cy="4351338"/>
          </a:xfrm>
        </p:spPr>
        <p:txBody>
          <a:bodyPr>
            <a:noAutofit/>
          </a:bodyPr>
          <a:lstStyle/>
          <a:p>
            <a:pPr marL="514350" indent="-514350" algn="just">
              <a:buFont typeface="+mj-lt"/>
              <a:buAutoNum type="arabicPeriod"/>
            </a:pPr>
            <a:r>
              <a:rPr lang="en-US" b="1" dirty="0"/>
              <a:t>Learning element- </a:t>
            </a:r>
            <a:r>
              <a:rPr lang="en-US" dirty="0"/>
              <a:t>A learning agent can be divided into four conceptual components which is responsible for making improvements</a:t>
            </a:r>
          </a:p>
          <a:p>
            <a:pPr marL="0" indent="0" algn="just">
              <a:buNone/>
            </a:pPr>
            <a:r>
              <a:rPr lang="en-US" dirty="0"/>
              <a:t>2.  </a:t>
            </a:r>
            <a:r>
              <a:rPr lang="en-US" b="1" dirty="0"/>
              <a:t>Performance element- </a:t>
            </a:r>
            <a:r>
              <a:rPr lang="en-US" dirty="0"/>
              <a:t>which is responsible for selecting external actions. </a:t>
            </a:r>
          </a:p>
          <a:p>
            <a:pPr algn="just"/>
            <a:r>
              <a:rPr lang="en-US" dirty="0"/>
              <a:t>The performance element is what we have previously considered to be the entire agent: it takes in percepts and decides on actions. </a:t>
            </a:r>
          </a:p>
          <a:p>
            <a:pPr marL="0" indent="0" algn="just">
              <a:buNone/>
            </a:pPr>
            <a:r>
              <a:rPr lang="en-US" dirty="0"/>
              <a:t>3. </a:t>
            </a:r>
            <a:r>
              <a:rPr lang="en-US" b="1" dirty="0"/>
              <a:t>critic </a:t>
            </a:r>
            <a:r>
              <a:rPr lang="en-US" dirty="0"/>
              <a:t>:The learning element uses feedback from the critic on how the agent is doing and determines how the performance element should be modified to do better in the future.</a:t>
            </a:r>
          </a:p>
          <a:p>
            <a:pPr marL="0" indent="0" algn="just">
              <a:buNone/>
            </a:pPr>
            <a:r>
              <a:rPr lang="en-US" dirty="0"/>
              <a:t>4. </a:t>
            </a:r>
            <a:r>
              <a:rPr lang="en-US" b="1" dirty="0"/>
              <a:t>problem generator </a:t>
            </a:r>
            <a:r>
              <a:rPr lang="en-US" dirty="0"/>
              <a:t>The last component of the learning agent is the problem generator ,suggesting actions that will lead to new and informative experiences. </a:t>
            </a:r>
          </a:p>
          <a:p>
            <a:pPr algn="just"/>
            <a:r>
              <a:rPr lang="en-US" dirty="0"/>
              <a:t>if the performance element had its way, it would keep doing the actions that are best, given what it knows.</a:t>
            </a:r>
          </a:p>
        </p:txBody>
      </p:sp>
    </p:spTree>
    <p:extLst>
      <p:ext uri="{BB962C8B-B14F-4D97-AF65-F5344CB8AC3E}">
        <p14:creationId xmlns:p14="http://schemas.microsoft.com/office/powerpoint/2010/main" val="2734312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performance standard distinguishes part of the incoming percept as a </a:t>
            </a:r>
            <a:r>
              <a:rPr lang="en-US" b="1" dirty="0"/>
              <a:t>reward </a:t>
            </a:r>
            <a:r>
              <a:rPr lang="en-US" dirty="0"/>
              <a:t>(or </a:t>
            </a:r>
            <a:r>
              <a:rPr lang="en-US" b="1" dirty="0"/>
              <a:t>penalty</a:t>
            </a:r>
            <a:r>
              <a:rPr lang="en-US" dirty="0"/>
              <a:t>) that provides direct feedback on the quality of the agent’s behavior.</a:t>
            </a:r>
          </a:p>
          <a:p>
            <a:endParaRPr lang="en-US" dirty="0"/>
          </a:p>
        </p:txBody>
      </p:sp>
    </p:spTree>
    <p:extLst>
      <p:ext uri="{BB962C8B-B14F-4D97-AF65-F5344CB8AC3E}">
        <p14:creationId xmlns:p14="http://schemas.microsoft.com/office/powerpoint/2010/main" val="1737381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the components of agent programs work</a:t>
            </a:r>
            <a:endParaRPr lang="en-US" dirty="0"/>
          </a:p>
        </p:txBody>
      </p:sp>
      <p:sp>
        <p:nvSpPr>
          <p:cNvPr id="3" name="Content Placeholder 2"/>
          <p:cNvSpPr>
            <a:spLocks noGrp="1"/>
          </p:cNvSpPr>
          <p:nvPr>
            <p:ph idx="1"/>
          </p:nvPr>
        </p:nvSpPr>
        <p:spPr/>
        <p:txBody>
          <a:bodyPr>
            <a:normAutofit/>
          </a:bodyPr>
          <a:lstStyle/>
          <a:p>
            <a:r>
              <a:rPr lang="en-US" sz="3200" dirty="0"/>
              <a:t>What is the world like now?” </a:t>
            </a:r>
          </a:p>
          <a:p>
            <a:r>
              <a:rPr lang="en-US" sz="3200" dirty="0"/>
              <a:t>“What action should I do now?” </a:t>
            </a:r>
          </a:p>
          <a:p>
            <a:r>
              <a:rPr lang="en-US" sz="3200" dirty="0"/>
              <a:t>“What do my actions do?”</a:t>
            </a:r>
          </a:p>
          <a:p>
            <a:r>
              <a:rPr lang="en-US" sz="3200" dirty="0"/>
              <a:t>next question for a student of AI How on earth do these components work?”</a:t>
            </a:r>
          </a:p>
          <a:p>
            <a:r>
              <a:rPr lang="en-US" sz="3200" dirty="0"/>
              <a:t>representations along an axis of increasing complexity and expressive power—</a:t>
            </a:r>
            <a:r>
              <a:rPr lang="en-US" sz="3200" b="1" dirty="0"/>
              <a:t>atomic</a:t>
            </a:r>
            <a:r>
              <a:rPr lang="en-US" sz="3200" dirty="0"/>
              <a:t>, </a:t>
            </a:r>
            <a:r>
              <a:rPr lang="en-US" sz="3200" b="1" dirty="0"/>
              <a:t>factored</a:t>
            </a:r>
            <a:r>
              <a:rPr lang="en-US" sz="3200" dirty="0"/>
              <a:t>, and </a:t>
            </a:r>
            <a:r>
              <a:rPr lang="en-US" sz="3200" b="1" dirty="0"/>
              <a:t>structured</a:t>
            </a:r>
            <a:endParaRPr lang="en-US" sz="3200" dirty="0"/>
          </a:p>
        </p:txBody>
      </p:sp>
    </p:spTree>
    <p:extLst>
      <p:ext uri="{BB962C8B-B14F-4D97-AF65-F5344CB8AC3E}">
        <p14:creationId xmlns:p14="http://schemas.microsoft.com/office/powerpoint/2010/main" val="150104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327597" y="0"/>
            <a:ext cx="10515600" cy="1325563"/>
          </a:xfrm>
        </p:spPr>
        <p:txBody>
          <a:bodyPr/>
          <a:lstStyle/>
          <a:p>
            <a:pPr eaLnBrk="1" hangingPunct="1"/>
            <a:r>
              <a:rPr lang="en-US" altLang="zh-CN" dirty="0">
                <a:ea typeface="SimSun" panose="02010600030101010101" pitchFamily="2" charset="-122"/>
              </a:rPr>
              <a:t>Intelligent Agents</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429" y="3750991"/>
            <a:ext cx="5703888"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2582124" y="1068945"/>
            <a:ext cx="5693835" cy="2371992"/>
          </a:xfrm>
          <a:prstGeom prst="rect">
            <a:avLst/>
          </a:prstGeom>
        </p:spPr>
      </p:pic>
    </p:spTree>
    <p:extLst>
      <p:ext uri="{BB962C8B-B14F-4D97-AF65-F5344CB8AC3E}">
        <p14:creationId xmlns:p14="http://schemas.microsoft.com/office/powerpoint/2010/main" val="2699546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7362" y="283335"/>
            <a:ext cx="9292107" cy="5756593"/>
          </a:xfrm>
          <a:prstGeom prst="rect">
            <a:avLst/>
          </a:prstGeom>
        </p:spPr>
      </p:pic>
    </p:spTree>
    <p:extLst>
      <p:ext uri="{BB962C8B-B14F-4D97-AF65-F5344CB8AC3E}">
        <p14:creationId xmlns:p14="http://schemas.microsoft.com/office/powerpoint/2010/main" val="952950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10665"/>
            <a:ext cx="10515600" cy="1325563"/>
          </a:xfrm>
        </p:spPr>
        <p:txBody>
          <a:bodyPr/>
          <a:lstStyle/>
          <a:p>
            <a:r>
              <a:rPr lang="en-US" b="1" dirty="0"/>
              <a:t>How the components of agent programs work</a:t>
            </a:r>
            <a:endParaRPr lang="en-US" dirty="0"/>
          </a:p>
        </p:txBody>
      </p:sp>
      <p:sp>
        <p:nvSpPr>
          <p:cNvPr id="3" name="Content Placeholder 2"/>
          <p:cNvSpPr>
            <a:spLocks noGrp="1"/>
          </p:cNvSpPr>
          <p:nvPr>
            <p:ph idx="1"/>
          </p:nvPr>
        </p:nvSpPr>
        <p:spPr>
          <a:xfrm>
            <a:off x="477592" y="1220318"/>
            <a:ext cx="10515600" cy="5521772"/>
          </a:xfrm>
        </p:spPr>
        <p:txBody>
          <a:bodyPr>
            <a:normAutofit fontScale="85000" lnSpcReduction="20000"/>
          </a:bodyPr>
          <a:lstStyle/>
          <a:p>
            <a:endParaRPr lang="en-US" dirty="0"/>
          </a:p>
          <a:p>
            <a:r>
              <a:rPr lang="en-US" sz="4900" b="1" i="1" dirty="0">
                <a:latin typeface="+mj-lt"/>
                <a:ea typeface="+mj-ea"/>
                <a:cs typeface="+mj-cs"/>
              </a:rPr>
              <a:t>atomic representation</a:t>
            </a:r>
          </a:p>
          <a:p>
            <a:pPr>
              <a:buFont typeface="Wingdings" panose="05000000000000000000" pitchFamily="2" charset="2"/>
              <a:buChar char="q"/>
            </a:pPr>
            <a:r>
              <a:rPr lang="en-US" sz="3800" dirty="0"/>
              <a:t>each state of the world is indivisible-it has no internal structure.</a:t>
            </a:r>
          </a:p>
          <a:p>
            <a:pPr>
              <a:buFont typeface="Wingdings" panose="05000000000000000000" pitchFamily="2" charset="2"/>
              <a:buChar char="q"/>
            </a:pPr>
            <a:r>
              <a:rPr lang="en-US" sz="3800" dirty="0" err="1"/>
              <a:t>Ex:just</a:t>
            </a:r>
            <a:r>
              <a:rPr lang="en-US" sz="3800" dirty="0"/>
              <a:t> atomic location in one city or another.</a:t>
            </a:r>
          </a:p>
          <a:p>
            <a:r>
              <a:rPr lang="en-US" sz="4800" b="1" dirty="0">
                <a:latin typeface="+mj-lt"/>
                <a:ea typeface="+mj-ea"/>
                <a:cs typeface="+mj-cs"/>
              </a:rPr>
              <a:t>factored representation </a:t>
            </a:r>
          </a:p>
          <a:p>
            <a:r>
              <a:rPr lang="en-US" sz="3800" dirty="0"/>
              <a:t>splits up each state into a fixed set of variables or attributes, each of which can have a value.</a:t>
            </a:r>
          </a:p>
          <a:p>
            <a:r>
              <a:rPr lang="en-US" sz="3800" dirty="0"/>
              <a:t>how much gas is in the tank, our current GPS coordinates, whether or not the oil warning light is working, how much spare change we have for toll crossings, what station is on the radio, and so on. </a:t>
            </a:r>
          </a:p>
        </p:txBody>
      </p:sp>
    </p:spTree>
    <p:extLst>
      <p:ext uri="{BB962C8B-B14F-4D97-AF65-F5344CB8AC3E}">
        <p14:creationId xmlns:p14="http://schemas.microsoft.com/office/powerpoint/2010/main" val="3306016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While two different atomic states have nothing in common—they are just different black boxes—two different factored states can share some attributes (such as being at some particular GPS location) and not others (such as having lots of gas or having no gas); this makes it much easier to work out how to turn one state into another. With factored representations, we can also represent </a:t>
            </a:r>
            <a:r>
              <a:rPr lang="en-US" i="1" dirty="0"/>
              <a:t>uncertainty</a:t>
            </a:r>
            <a:r>
              <a:rPr lang="en-US" dirty="0"/>
              <a:t>—for </a:t>
            </a:r>
          </a:p>
          <a:p>
            <a:r>
              <a:rPr lang="en-US" dirty="0"/>
              <a:t>example, ignorance about the amount of gas in the tank can be represented by leaving that attribute blank</a:t>
            </a:r>
          </a:p>
        </p:txBody>
      </p:sp>
    </p:spTree>
    <p:extLst>
      <p:ext uri="{BB962C8B-B14F-4D97-AF65-F5344CB8AC3E}">
        <p14:creationId xmlns:p14="http://schemas.microsoft.com/office/powerpoint/2010/main" val="2760104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3" y="159063"/>
            <a:ext cx="10515600" cy="1325563"/>
          </a:xfrm>
        </p:spPr>
        <p:txBody>
          <a:bodyPr/>
          <a:lstStyle/>
          <a:p>
            <a:r>
              <a:rPr lang="en-US" b="1" dirty="0"/>
              <a:t>structured representation</a:t>
            </a:r>
            <a:endParaRPr lang="en-US" dirty="0"/>
          </a:p>
        </p:txBody>
      </p:sp>
      <p:sp>
        <p:nvSpPr>
          <p:cNvPr id="3" name="Content Placeholder 2"/>
          <p:cNvSpPr>
            <a:spLocks noGrp="1"/>
          </p:cNvSpPr>
          <p:nvPr>
            <p:ph idx="1"/>
          </p:nvPr>
        </p:nvSpPr>
        <p:spPr>
          <a:xfrm>
            <a:off x="220014" y="1361986"/>
            <a:ext cx="11971986" cy="4351338"/>
          </a:xfrm>
        </p:spPr>
        <p:txBody>
          <a:bodyPr>
            <a:normAutofit/>
          </a:bodyPr>
          <a:lstStyle/>
          <a:p>
            <a:r>
              <a:rPr lang="en-US" dirty="0"/>
              <a:t>Ex: TruckAheadBackingIntoDairyFarmDrivewayBlockedByLooseCow with value true or false</a:t>
            </a:r>
          </a:p>
          <a:p>
            <a:pPr algn="just"/>
            <a:r>
              <a:rPr lang="en-US" dirty="0"/>
              <a:t>For example, we might notice that a large truck ahead of us is  reversing into the driveway of a dairy farm but a cow has got loose and is blocking the truck’s path.</a:t>
            </a:r>
          </a:p>
          <a:p>
            <a:pPr algn="just"/>
            <a:r>
              <a:rPr lang="en-US" dirty="0"/>
              <a:t>Need to understand the world as having </a:t>
            </a:r>
            <a:r>
              <a:rPr lang="en-US" i="1" dirty="0"/>
              <a:t>things </a:t>
            </a:r>
            <a:r>
              <a:rPr lang="en-US" dirty="0"/>
              <a:t>in it that are </a:t>
            </a:r>
            <a:r>
              <a:rPr lang="en-US" i="1" dirty="0"/>
              <a:t>related </a:t>
            </a:r>
            <a:r>
              <a:rPr lang="en-US" dirty="0"/>
              <a:t>to each other, not just variables with values. </a:t>
            </a:r>
          </a:p>
        </p:txBody>
      </p:sp>
    </p:spTree>
    <p:extLst>
      <p:ext uri="{BB962C8B-B14F-4D97-AF65-F5344CB8AC3E}">
        <p14:creationId xmlns:p14="http://schemas.microsoft.com/office/powerpoint/2010/main" val="413756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a:t>Basic Concepts </a:t>
            </a:r>
          </a:p>
        </p:txBody>
      </p:sp>
      <p:sp>
        <p:nvSpPr>
          <p:cNvPr id="3" name="Content Placeholder 2"/>
          <p:cNvSpPr>
            <a:spLocks noGrp="1"/>
          </p:cNvSpPr>
          <p:nvPr>
            <p:ph idx="1"/>
          </p:nvPr>
        </p:nvSpPr>
        <p:spPr>
          <a:xfrm>
            <a:off x="722290" y="1310470"/>
            <a:ext cx="11306578" cy="4351338"/>
          </a:xfrm>
        </p:spPr>
        <p:txBody>
          <a:bodyPr>
            <a:normAutofit fontScale="92500" lnSpcReduction="10000"/>
          </a:bodyPr>
          <a:lstStyle/>
          <a:p>
            <a:pPr algn="just"/>
            <a:r>
              <a:rPr lang="en-US" b="1" dirty="0"/>
              <a:t>percept : </a:t>
            </a:r>
            <a:r>
              <a:rPr lang="en-US" dirty="0"/>
              <a:t>agent’s perceptual inputs at any given instant.</a:t>
            </a:r>
          </a:p>
          <a:p>
            <a:pPr algn="just"/>
            <a:r>
              <a:rPr lang="en-US" dirty="0"/>
              <a:t>agent’s </a:t>
            </a:r>
            <a:r>
              <a:rPr lang="en-US" b="1" dirty="0"/>
              <a:t>percept sequence : </a:t>
            </a:r>
            <a:r>
              <a:rPr lang="en-US" dirty="0"/>
              <a:t>complete history of everything the agent has ever perceived.</a:t>
            </a:r>
          </a:p>
          <a:p>
            <a:pPr algn="just"/>
            <a:r>
              <a:rPr lang="en-US" i="1" dirty="0"/>
              <a:t>agent’s choice of action : entire percept sequence observed to date, but not on anything it hasn’t perceived.</a:t>
            </a:r>
          </a:p>
          <a:p>
            <a:pPr algn="just"/>
            <a:r>
              <a:rPr lang="en-US" dirty="0"/>
              <a:t>agent’s behavior is :</a:t>
            </a:r>
            <a:r>
              <a:rPr lang="en-US" b="1" dirty="0"/>
              <a:t>agent function </a:t>
            </a:r>
            <a:r>
              <a:rPr lang="en-US" dirty="0"/>
              <a:t>that maps any given percept sequence to an action.</a:t>
            </a:r>
          </a:p>
          <a:p>
            <a:pPr algn="just"/>
            <a:r>
              <a:rPr lang="en-US" i="1" dirty="0"/>
              <a:t>tabulating </a:t>
            </a:r>
            <a:r>
              <a:rPr lang="en-US" dirty="0"/>
              <a:t>the agent function that describes any given agent;</a:t>
            </a:r>
          </a:p>
          <a:p>
            <a:pPr algn="just"/>
            <a:r>
              <a:rPr lang="en-US" i="1" dirty="0"/>
              <a:t>Internally</a:t>
            </a:r>
            <a:r>
              <a:rPr lang="en-US" dirty="0"/>
              <a:t>, the agent function for an artificial agent will be implemented by an </a:t>
            </a:r>
            <a:r>
              <a:rPr lang="en-US" b="1" dirty="0"/>
              <a:t>agent program</a:t>
            </a:r>
            <a:r>
              <a:rPr lang="en-US" dirty="0"/>
              <a:t>.</a:t>
            </a:r>
          </a:p>
          <a:p>
            <a:r>
              <a:rPr lang="en-US" dirty="0"/>
              <a:t>The agent function is an abstract mathematical description</a:t>
            </a:r>
          </a:p>
        </p:txBody>
      </p:sp>
    </p:spTree>
    <p:extLst>
      <p:ext uri="{BB962C8B-B14F-4D97-AF65-F5344CB8AC3E}">
        <p14:creationId xmlns:p14="http://schemas.microsoft.com/office/powerpoint/2010/main" val="65355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en-US" altLang="zh-CN">
                <a:ea typeface="SimSun" panose="02010600030101010101" pitchFamily="2" charset="-122"/>
              </a:rPr>
              <a:t>Vacuum-Cleaner World</a:t>
            </a:r>
          </a:p>
        </p:txBody>
      </p:sp>
      <p:pic>
        <p:nvPicPr>
          <p:cNvPr id="1229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3733801"/>
            <a:ext cx="8493125"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873821" y="785611"/>
            <a:ext cx="4305901" cy="2543530"/>
          </a:xfrm>
          <a:prstGeom prst="rect">
            <a:avLst/>
          </a:prstGeom>
        </p:spPr>
      </p:pic>
    </p:spTree>
    <p:extLst>
      <p:ext uri="{BB962C8B-B14F-4D97-AF65-F5344CB8AC3E}">
        <p14:creationId xmlns:p14="http://schemas.microsoft.com/office/powerpoint/2010/main" val="145742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GOOD BEHAVIOR: THE CONCEPT OF RATIONALITY</a:t>
            </a:r>
          </a:p>
        </p:txBody>
      </p:sp>
      <p:sp>
        <p:nvSpPr>
          <p:cNvPr id="3" name="Content Placeholder 2"/>
          <p:cNvSpPr>
            <a:spLocks noGrp="1"/>
          </p:cNvSpPr>
          <p:nvPr>
            <p:ph idx="1"/>
          </p:nvPr>
        </p:nvSpPr>
        <p:spPr>
          <a:xfrm>
            <a:off x="438955" y="1529410"/>
            <a:ext cx="11113394" cy="5051694"/>
          </a:xfrm>
        </p:spPr>
        <p:txBody>
          <a:bodyPr>
            <a:normAutofit fontScale="40000" lnSpcReduction="20000"/>
          </a:bodyPr>
          <a:lstStyle/>
          <a:p>
            <a:pPr marL="0" indent="0">
              <a:lnSpc>
                <a:spcPct val="150000"/>
              </a:lnSpc>
              <a:buNone/>
              <a:defRPr/>
            </a:pPr>
            <a:r>
              <a:rPr lang="en-US" altLang="zh-CN" sz="5700" dirty="0">
                <a:latin typeface="+mj-lt"/>
                <a:ea typeface="+mj-ea"/>
                <a:cs typeface="+mj-cs"/>
              </a:rPr>
              <a:t>rational agent does “the right thing”</a:t>
            </a:r>
          </a:p>
          <a:p>
            <a:pPr marL="457200" lvl="1" indent="0">
              <a:lnSpc>
                <a:spcPct val="150000"/>
              </a:lnSpc>
              <a:buNone/>
              <a:defRPr/>
            </a:pPr>
            <a:r>
              <a:rPr lang="en-US" altLang="zh-CN" sz="5700" dirty="0">
                <a:latin typeface="+mj-lt"/>
                <a:ea typeface="+mj-ea"/>
                <a:cs typeface="+mj-cs"/>
              </a:rPr>
              <a:t>The action that leads to the best outcome under the given circumstances</a:t>
            </a:r>
          </a:p>
          <a:p>
            <a:pPr marL="0" indent="0">
              <a:lnSpc>
                <a:spcPct val="150000"/>
              </a:lnSpc>
              <a:buNone/>
              <a:defRPr/>
            </a:pPr>
            <a:r>
              <a:rPr lang="en-US" altLang="zh-CN" sz="5700" dirty="0">
                <a:latin typeface="+mj-lt"/>
                <a:ea typeface="+mj-ea"/>
                <a:cs typeface="+mj-cs"/>
              </a:rPr>
              <a:t>An agent function maps percept sequences to actions</a:t>
            </a:r>
          </a:p>
          <a:p>
            <a:pPr marL="457200" lvl="1" indent="0">
              <a:lnSpc>
                <a:spcPct val="150000"/>
              </a:lnSpc>
              <a:buNone/>
              <a:defRPr/>
            </a:pPr>
            <a:r>
              <a:rPr lang="en-US" altLang="zh-CN" sz="5700" dirty="0">
                <a:latin typeface="+mj-lt"/>
                <a:ea typeface="+mj-ea"/>
                <a:cs typeface="+mj-cs"/>
              </a:rPr>
              <a:t>Abstract mathematical description</a:t>
            </a:r>
          </a:p>
          <a:p>
            <a:pPr marL="0" indent="0">
              <a:lnSpc>
                <a:spcPct val="150000"/>
              </a:lnSpc>
              <a:buNone/>
              <a:defRPr/>
            </a:pPr>
            <a:r>
              <a:rPr lang="en-US" altLang="zh-CN" sz="5700" dirty="0">
                <a:latin typeface="+mj-lt"/>
                <a:ea typeface="+mj-ea"/>
                <a:cs typeface="+mj-cs"/>
              </a:rPr>
              <a:t>An agent program is a concrete implementation of the respective function</a:t>
            </a:r>
          </a:p>
          <a:p>
            <a:pPr marL="457200" lvl="1" indent="0">
              <a:lnSpc>
                <a:spcPct val="150000"/>
              </a:lnSpc>
              <a:buNone/>
              <a:defRPr/>
            </a:pPr>
            <a:r>
              <a:rPr lang="en-US" altLang="zh-CN" sz="5700" dirty="0">
                <a:latin typeface="+mj-lt"/>
                <a:ea typeface="+mj-ea"/>
                <a:cs typeface="+mj-cs"/>
              </a:rPr>
              <a:t>It runs on a specific agent architecture (“platform”) on physical devices.</a:t>
            </a:r>
          </a:p>
          <a:p>
            <a:pPr marL="0" indent="0">
              <a:lnSpc>
                <a:spcPct val="150000"/>
              </a:lnSpc>
              <a:buNone/>
              <a:defRPr/>
            </a:pPr>
            <a:r>
              <a:rPr lang="en-US" altLang="zh-CN" sz="5700" dirty="0">
                <a:latin typeface="+mj-lt"/>
                <a:ea typeface="+mj-ea"/>
                <a:cs typeface="+mj-cs"/>
              </a:rPr>
              <a:t>Problems:</a:t>
            </a:r>
          </a:p>
          <a:p>
            <a:pPr marL="457200" lvl="1" indent="0">
              <a:lnSpc>
                <a:spcPct val="150000"/>
              </a:lnSpc>
              <a:buNone/>
              <a:defRPr/>
            </a:pPr>
            <a:r>
              <a:rPr lang="en-US" altLang="zh-CN" sz="5700" dirty="0">
                <a:latin typeface="+mj-lt"/>
                <a:ea typeface="+mj-ea"/>
                <a:cs typeface="+mj-cs"/>
              </a:rPr>
              <a:t>What is “ the right thing”</a:t>
            </a:r>
          </a:p>
          <a:p>
            <a:pPr marL="457200" lvl="1" indent="0">
              <a:lnSpc>
                <a:spcPct val="150000"/>
              </a:lnSpc>
              <a:buNone/>
              <a:defRPr/>
            </a:pPr>
            <a:r>
              <a:rPr lang="en-US" altLang="zh-CN" sz="5700" dirty="0">
                <a:latin typeface="+mj-lt"/>
                <a:ea typeface="+mj-ea"/>
                <a:cs typeface="+mj-cs"/>
              </a:rPr>
              <a:t>How do you measure the “best outcome”</a:t>
            </a:r>
          </a:p>
        </p:txBody>
      </p:sp>
    </p:spTree>
    <p:extLst>
      <p:ext uri="{BB962C8B-B14F-4D97-AF65-F5344CB8AC3E}">
        <p14:creationId xmlns:p14="http://schemas.microsoft.com/office/powerpoint/2010/main" val="355995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0"/>
            <a:ext cx="10515600" cy="875763"/>
          </a:xfrm>
        </p:spPr>
        <p:txBody>
          <a:bodyPr/>
          <a:lstStyle/>
          <a:p>
            <a:pPr algn="ctr"/>
            <a:r>
              <a:rPr lang="en-US" b="1" dirty="0"/>
              <a:t>Rationality</a:t>
            </a:r>
            <a:endParaRPr lang="en-US" dirty="0"/>
          </a:p>
        </p:txBody>
      </p:sp>
      <p:sp>
        <p:nvSpPr>
          <p:cNvPr id="3" name="Content Placeholder 2"/>
          <p:cNvSpPr>
            <a:spLocks noGrp="1"/>
          </p:cNvSpPr>
          <p:nvPr>
            <p:ph idx="1"/>
          </p:nvPr>
        </p:nvSpPr>
        <p:spPr>
          <a:xfrm>
            <a:off x="0" y="1197734"/>
            <a:ext cx="11680064" cy="4351338"/>
          </a:xfrm>
        </p:spPr>
        <p:txBody>
          <a:bodyPr>
            <a:normAutofit fontScale="92500"/>
          </a:bodyPr>
          <a:lstStyle/>
          <a:p>
            <a:pPr marL="0" indent="0">
              <a:buNone/>
            </a:pPr>
            <a:r>
              <a:rPr lang="en-US" sz="3500" dirty="0"/>
              <a:t>Rational at any given time depends on four things:</a:t>
            </a:r>
          </a:p>
          <a:p>
            <a:pPr>
              <a:buFont typeface="Wingdings" panose="05000000000000000000" pitchFamily="2" charset="2"/>
              <a:buChar char="Ø"/>
            </a:pPr>
            <a:r>
              <a:rPr lang="en-US" dirty="0"/>
              <a:t>The performance measure that defines the criterion of success.</a:t>
            </a:r>
          </a:p>
          <a:p>
            <a:pPr>
              <a:buFont typeface="Wingdings" panose="05000000000000000000" pitchFamily="2" charset="2"/>
              <a:buChar char="Ø"/>
            </a:pPr>
            <a:r>
              <a:rPr lang="en-US" dirty="0"/>
              <a:t> The agent’s prior knowledge of the environment.</a:t>
            </a:r>
          </a:p>
          <a:p>
            <a:pPr>
              <a:buFont typeface="Wingdings" panose="05000000000000000000" pitchFamily="2" charset="2"/>
              <a:buChar char="Ø"/>
            </a:pPr>
            <a:r>
              <a:rPr lang="en-US" dirty="0"/>
              <a:t> The actions that the agent can perform.</a:t>
            </a:r>
          </a:p>
          <a:p>
            <a:pPr>
              <a:buFont typeface="Wingdings" panose="05000000000000000000" pitchFamily="2" charset="2"/>
              <a:buChar char="Ø"/>
            </a:pPr>
            <a:r>
              <a:rPr lang="en-US" dirty="0"/>
              <a:t> The agent’s percept sequence to date.</a:t>
            </a:r>
          </a:p>
          <a:p>
            <a:r>
              <a:rPr lang="en-US" b="1" dirty="0"/>
              <a:t>Definition of a rational agent</a:t>
            </a:r>
            <a:r>
              <a:rPr lang="en-US" dirty="0"/>
              <a:t>:</a:t>
            </a:r>
          </a:p>
          <a:p>
            <a:pPr marL="0" indent="0">
              <a:buNone/>
            </a:pPr>
            <a:r>
              <a:rPr lang="en-US" sz="3200" dirty="0">
                <a:latin typeface="Arial Narrow" panose="020B0606020202030204" pitchFamily="34" charset="0"/>
              </a:rPr>
              <a:t>For each possible percept sequence, a rational agent should select an action that is expected to maximize its performance measure, given the evidence provided by the percept sequence and whatever built-in knowledge the agent has.</a:t>
            </a:r>
          </a:p>
        </p:txBody>
      </p:sp>
    </p:spTree>
    <p:extLst>
      <p:ext uri="{BB962C8B-B14F-4D97-AF65-F5344CB8AC3E}">
        <p14:creationId xmlns:p14="http://schemas.microsoft.com/office/powerpoint/2010/main" val="97465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TotalTime>
  <Words>3461</Words>
  <Application>Microsoft Office PowerPoint</Application>
  <PresentationFormat>Widescreen</PresentationFormat>
  <Paragraphs>274</Paragraphs>
  <Slides>53</Slides>
  <Notes>0</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SimSun</vt:lpstr>
      <vt:lpstr>Arial</vt:lpstr>
      <vt:lpstr>Arial Narrow</vt:lpstr>
      <vt:lpstr>Calibri</vt:lpstr>
      <vt:lpstr>Calibri Light</vt:lpstr>
      <vt:lpstr>Times New Roman</vt:lpstr>
      <vt:lpstr>Times-Roman</vt:lpstr>
      <vt:lpstr>Wingdings</vt:lpstr>
      <vt:lpstr>Office Theme</vt:lpstr>
      <vt:lpstr>PowerPoint Presentation</vt:lpstr>
      <vt:lpstr>Review of Intelligent Agents</vt:lpstr>
      <vt:lpstr>Introduction to Intelligent Agents</vt:lpstr>
      <vt:lpstr>AGENTS and ENVIRORNMENTS </vt:lpstr>
      <vt:lpstr>Intelligent Agents</vt:lpstr>
      <vt:lpstr>Basic Concepts </vt:lpstr>
      <vt:lpstr>Vacuum-Cleaner World</vt:lpstr>
      <vt:lpstr>GOOD BEHAVIOR: THE CONCEPT OF RATIONALITY</vt:lpstr>
      <vt:lpstr>Rationality</vt:lpstr>
      <vt:lpstr>Rationality and omniscience</vt:lpstr>
      <vt:lpstr>Rational agent and Omniscience</vt:lpstr>
      <vt:lpstr>Rational agent and Omniscience</vt:lpstr>
      <vt:lpstr>Specifying the task environment</vt:lpstr>
      <vt:lpstr>Task environment</vt:lpstr>
      <vt:lpstr>PowerPoint Presentation</vt:lpstr>
      <vt:lpstr>PowerPoint Presentation</vt:lpstr>
      <vt:lpstr>Properties of task environments</vt:lpstr>
      <vt:lpstr>Properties of task environments</vt:lpstr>
      <vt:lpstr>Properties of task environments</vt:lpstr>
      <vt:lpstr>Properties of task environments</vt:lpstr>
      <vt:lpstr>PowerPoint Presentation</vt:lpstr>
      <vt:lpstr>PowerPoint Presentation</vt:lpstr>
      <vt:lpstr>PowerPoint Presentation</vt:lpstr>
      <vt:lpstr>PowerPoint Presentation</vt:lpstr>
      <vt:lpstr>PowerPoint Presentation</vt:lpstr>
      <vt:lpstr>PowerPoint Presentation</vt:lpstr>
      <vt:lpstr>THE STRUCTURE OF AGENTS</vt:lpstr>
      <vt:lpstr>THE STRUCTURE OF AGENTS</vt:lpstr>
      <vt:lpstr>PowerPoint Presentation</vt:lpstr>
      <vt:lpstr>THE STRUCTURE OF AGENTS</vt:lpstr>
      <vt:lpstr>PowerPoint Presentation</vt:lpstr>
      <vt:lpstr>Simple reflex agents</vt:lpstr>
      <vt:lpstr>PowerPoint Presentation</vt:lpstr>
      <vt:lpstr>PowerPoint Presentation</vt:lpstr>
      <vt:lpstr>PowerPoint Presentation</vt:lpstr>
      <vt:lpstr>PowerPoint Presentation</vt:lpstr>
      <vt:lpstr>Model-based reflex agents</vt:lpstr>
      <vt:lpstr>Model-based reflex agents </vt:lpstr>
      <vt:lpstr>Model-based reflex agents </vt:lpstr>
      <vt:lpstr>Goal-based agents</vt:lpstr>
      <vt:lpstr>Goal-based agents</vt:lpstr>
      <vt:lpstr>Difference between goal based and reflex agents </vt:lpstr>
      <vt:lpstr>Utility-based agents</vt:lpstr>
      <vt:lpstr>Utility-based agents</vt:lpstr>
      <vt:lpstr>Utility-based agents</vt:lpstr>
      <vt:lpstr>Learning agents</vt:lpstr>
      <vt:lpstr>Learning agents</vt:lpstr>
      <vt:lpstr>PowerPoint Presentation</vt:lpstr>
      <vt:lpstr>How the components of agent programs work</vt:lpstr>
      <vt:lpstr>PowerPoint Presentation</vt:lpstr>
      <vt:lpstr>How the components of agent programs work</vt:lpstr>
      <vt:lpstr>PowerPoint Presentation</vt:lpstr>
      <vt:lpstr>structured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Hazaratali.S. Mogalalli</cp:lastModifiedBy>
  <cp:revision>54</cp:revision>
  <dcterms:created xsi:type="dcterms:W3CDTF">2024-03-18T05:39:23Z</dcterms:created>
  <dcterms:modified xsi:type="dcterms:W3CDTF">2024-05-11T10:30:57Z</dcterms:modified>
</cp:coreProperties>
</file>