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2" r:id="rId3"/>
    <p:sldId id="263" r:id="rId4"/>
    <p:sldId id="264" r:id="rId5"/>
    <p:sldId id="265" r:id="rId6"/>
    <p:sldId id="261" r:id="rId7"/>
    <p:sldId id="262" r:id="rId8"/>
    <p:sldId id="260" r:id="rId9"/>
    <p:sldId id="358" r:id="rId10"/>
    <p:sldId id="259" r:id="rId11"/>
    <p:sldId id="349" r:id="rId12"/>
    <p:sldId id="258" r:id="rId13"/>
    <p:sldId id="341" r:id="rId14"/>
    <p:sldId id="266" r:id="rId15"/>
    <p:sldId id="342" r:id="rId16"/>
    <p:sldId id="269" r:id="rId17"/>
    <p:sldId id="267" r:id="rId18"/>
    <p:sldId id="270" r:id="rId19"/>
    <p:sldId id="274" r:id="rId20"/>
    <p:sldId id="343" r:id="rId21"/>
    <p:sldId id="271" r:id="rId22"/>
    <p:sldId id="275" r:id="rId23"/>
    <p:sldId id="344" r:id="rId24"/>
    <p:sldId id="345" r:id="rId25"/>
    <p:sldId id="346" r:id="rId26"/>
    <p:sldId id="273" r:id="rId27"/>
    <p:sldId id="277" r:id="rId28"/>
    <p:sldId id="350" r:id="rId29"/>
    <p:sldId id="276" r:id="rId30"/>
    <p:sldId id="278" r:id="rId31"/>
    <p:sldId id="285" r:id="rId32"/>
    <p:sldId id="348" r:id="rId33"/>
    <p:sldId id="279" r:id="rId34"/>
    <p:sldId id="284" r:id="rId35"/>
    <p:sldId id="283" r:id="rId36"/>
    <p:sldId id="282" r:id="rId37"/>
    <p:sldId id="281" r:id="rId38"/>
    <p:sldId id="280" r:id="rId39"/>
    <p:sldId id="287" r:id="rId40"/>
    <p:sldId id="288" r:id="rId41"/>
    <p:sldId id="289" r:id="rId42"/>
    <p:sldId id="292" r:id="rId43"/>
    <p:sldId id="359" r:id="rId44"/>
    <p:sldId id="295" r:id="rId45"/>
    <p:sldId id="296" r:id="rId46"/>
    <p:sldId id="317" r:id="rId47"/>
    <p:sldId id="299" r:id="rId48"/>
    <p:sldId id="318" r:id="rId49"/>
    <p:sldId id="319" r:id="rId50"/>
    <p:sldId id="320" r:id="rId51"/>
    <p:sldId id="300" r:id="rId52"/>
    <p:sldId id="321" r:id="rId53"/>
    <p:sldId id="322" r:id="rId54"/>
    <p:sldId id="323" r:id="rId55"/>
    <p:sldId id="324" r:id="rId56"/>
    <p:sldId id="362" r:id="rId57"/>
    <p:sldId id="363" r:id="rId58"/>
    <p:sldId id="301" r:id="rId59"/>
    <p:sldId id="302" r:id="rId60"/>
    <p:sldId id="304" r:id="rId61"/>
    <p:sldId id="305" r:id="rId62"/>
    <p:sldId id="306" r:id="rId63"/>
    <p:sldId id="307" r:id="rId64"/>
    <p:sldId id="308" r:id="rId65"/>
    <p:sldId id="360" r:id="rId66"/>
    <p:sldId id="356" r:id="rId67"/>
    <p:sldId id="309" r:id="rId68"/>
    <p:sldId id="310" r:id="rId69"/>
    <p:sldId id="311" r:id="rId70"/>
    <p:sldId id="312" r:id="rId71"/>
    <p:sldId id="313" r:id="rId72"/>
    <p:sldId id="325" r:id="rId73"/>
    <p:sldId id="354" r:id="rId74"/>
    <p:sldId id="355" r:id="rId75"/>
    <p:sldId id="314" r:id="rId76"/>
    <p:sldId id="364" r:id="rId77"/>
    <p:sldId id="315" r:id="rId78"/>
    <p:sldId id="369" r:id="rId79"/>
    <p:sldId id="316" r:id="rId80"/>
    <p:sldId id="365" r:id="rId81"/>
    <p:sldId id="366" r:id="rId82"/>
    <p:sldId id="367" r:id="rId83"/>
    <p:sldId id="368" r:id="rId84"/>
    <p:sldId id="291" r:id="rId85"/>
    <p:sldId id="290" r:id="rId86"/>
    <p:sldId id="326" r:id="rId87"/>
    <p:sldId id="328" r:id="rId88"/>
    <p:sldId id="333" r:id="rId89"/>
    <p:sldId id="330" r:id="rId90"/>
    <p:sldId id="335" r:id="rId91"/>
    <p:sldId id="357" r:id="rId92"/>
    <p:sldId id="336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3FE-1FD6-48EE-8173-9C7386A718FF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EF9E-44CA-4618-A720-85BEF966C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7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3FE-1FD6-48EE-8173-9C7386A718FF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EF9E-44CA-4618-A720-85BEF966C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7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3FE-1FD6-48EE-8173-9C7386A718FF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EF9E-44CA-4618-A720-85BEF966C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4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3FE-1FD6-48EE-8173-9C7386A718FF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EF9E-44CA-4618-A720-85BEF966C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3FE-1FD6-48EE-8173-9C7386A718FF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EF9E-44CA-4618-A720-85BEF966C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7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3FE-1FD6-48EE-8173-9C7386A718FF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EF9E-44CA-4618-A720-85BEF966C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1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3FE-1FD6-48EE-8173-9C7386A718FF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EF9E-44CA-4618-A720-85BEF966C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1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3FE-1FD6-48EE-8173-9C7386A718FF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EF9E-44CA-4618-A720-85BEF966C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4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3FE-1FD6-48EE-8173-9C7386A718FF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EF9E-44CA-4618-A720-85BEF966C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3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3FE-1FD6-48EE-8173-9C7386A718FF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EF9E-44CA-4618-A720-85BEF966C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1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3FE-1FD6-48EE-8173-9C7386A718FF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AEF9E-44CA-4618-A720-85BEF966C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3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A43FE-1FD6-48EE-8173-9C7386A718FF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AEF9E-44CA-4618-A720-85BEF966C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2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5184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Unit 1 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650" y="2346443"/>
            <a:ext cx="10381397" cy="1655762"/>
          </a:xfrm>
        </p:spPr>
        <p:txBody>
          <a:bodyPr>
            <a:noAutofit/>
          </a:bodyPr>
          <a:lstStyle/>
          <a:p>
            <a:pPr algn="just"/>
            <a:r>
              <a:rPr lang="en-US" sz="3600" b="1" dirty="0"/>
              <a:t>Problem‐solving: </a:t>
            </a:r>
            <a:r>
              <a:rPr lang="en-US" sz="3600" dirty="0"/>
              <a:t>Problem‐solving agents, Example problems, Searching for Solutions, Uninformed Search Strategies: Breadth First search, Depth First Search</a:t>
            </a:r>
          </a:p>
        </p:txBody>
      </p:sp>
    </p:spTree>
    <p:extLst>
      <p:ext uri="{BB962C8B-B14F-4D97-AF65-F5344CB8AC3E}">
        <p14:creationId xmlns:p14="http://schemas.microsoft.com/office/powerpoint/2010/main" val="3247564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470" y="532263"/>
            <a:ext cx="11362899" cy="60541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b="1" u="sng" dirty="0"/>
              <a:t>actions </a:t>
            </a:r>
            <a:r>
              <a:rPr lang="en-US" b="1" dirty="0"/>
              <a:t>: 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description of the possible </a:t>
            </a:r>
            <a:r>
              <a:rPr lang="en-US" b="1" dirty="0"/>
              <a:t>actions </a:t>
            </a:r>
            <a:r>
              <a:rPr lang="en-US" dirty="0"/>
              <a:t>available to the agent.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Given a particular state s, ACTIONS(s) returns the set of actions that can be executed in 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Each of these actions is </a:t>
            </a:r>
            <a:r>
              <a:rPr lang="en-US" b="1" dirty="0"/>
              <a:t>applicable </a:t>
            </a:r>
            <a:r>
              <a:rPr lang="en-US" dirty="0"/>
              <a:t>in 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For example, from the state In(Arad), the applicable actions are {Go(Sibiu), Go(Timisoara), Go(</a:t>
            </a:r>
            <a:r>
              <a:rPr lang="en-US" dirty="0" err="1"/>
              <a:t>Zerind</a:t>
            </a:r>
            <a:r>
              <a:rPr lang="en-US" dirty="0"/>
              <a:t>)}.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11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470" y="532263"/>
            <a:ext cx="11790529" cy="60541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b="1" u="sng" dirty="0"/>
              <a:t>transition model</a:t>
            </a:r>
            <a:r>
              <a:rPr lang="en-US" b="1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A description of what each action does;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function RESULT(s, a) that returns the state that results from doing action </a:t>
            </a:r>
            <a:r>
              <a:rPr lang="en-US" sz="4000" b="1" dirty="0"/>
              <a:t>a</a:t>
            </a:r>
            <a:r>
              <a:rPr lang="en-US" sz="4000" dirty="0"/>
              <a:t> </a:t>
            </a:r>
            <a:r>
              <a:rPr lang="en-US" sz="3200" dirty="0"/>
              <a:t>in state </a:t>
            </a:r>
            <a:r>
              <a:rPr lang="en-US" sz="3600" b="1" dirty="0"/>
              <a:t>s</a:t>
            </a:r>
            <a:r>
              <a:rPr lang="en-US" sz="3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successor </a:t>
            </a:r>
            <a:r>
              <a:rPr lang="en-US" sz="3200" dirty="0"/>
              <a:t>refer to any state reachable from a given state by a single action.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Example, RESULT(In(Arad),Go(</a:t>
            </a:r>
            <a:r>
              <a:rPr lang="en-US" sz="3200" dirty="0" err="1"/>
              <a:t>Zerind</a:t>
            </a:r>
            <a:r>
              <a:rPr lang="en-US" sz="3200" dirty="0"/>
              <a:t>)) = In(</a:t>
            </a:r>
            <a:r>
              <a:rPr lang="en-US" sz="3200" dirty="0" err="1"/>
              <a:t>Zerind</a:t>
            </a:r>
            <a:r>
              <a:rPr lang="en-US" sz="3200" dirty="0"/>
              <a:t>) .</a:t>
            </a:r>
          </a:p>
        </p:txBody>
      </p:sp>
    </p:spTree>
    <p:extLst>
      <p:ext uri="{BB962C8B-B14F-4D97-AF65-F5344CB8AC3E}">
        <p14:creationId xmlns:p14="http://schemas.microsoft.com/office/powerpoint/2010/main" val="3031716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483" y="761099"/>
            <a:ext cx="11417490" cy="4351338"/>
          </a:xfrm>
        </p:spPr>
        <p:txBody>
          <a:bodyPr>
            <a:noAutofit/>
          </a:bodyPr>
          <a:lstStyle/>
          <a:p>
            <a:r>
              <a:rPr lang="en-US" sz="3600" dirty="0"/>
              <a:t>initial state, actions, and transition model implicitly define the </a:t>
            </a:r>
            <a:r>
              <a:rPr lang="en-US" sz="3600" b="1" dirty="0"/>
              <a:t>state space </a:t>
            </a:r>
            <a:r>
              <a:rPr lang="en-US" sz="3600" dirty="0"/>
              <a:t>of the problem</a:t>
            </a:r>
          </a:p>
          <a:p>
            <a:r>
              <a:rPr lang="en-US" sz="3600" b="1" dirty="0"/>
              <a:t>State Space: </a:t>
            </a:r>
            <a:r>
              <a:rPr lang="en-US" sz="3600" dirty="0"/>
              <a:t>the set of all states reachable from the initial state by any sequence of actions. </a:t>
            </a:r>
          </a:p>
          <a:p>
            <a:r>
              <a:rPr lang="en-US" sz="3600" dirty="0"/>
              <a:t>The state space forms </a:t>
            </a:r>
            <a:r>
              <a:rPr lang="en-US" sz="3600" b="1" dirty="0"/>
              <a:t>a directed network </a:t>
            </a:r>
            <a:r>
              <a:rPr lang="en-US" sz="3600" dirty="0"/>
              <a:t>or </a:t>
            </a:r>
            <a:r>
              <a:rPr lang="en-US" sz="3600" b="1" dirty="0"/>
              <a:t>graph </a:t>
            </a:r>
            <a:r>
              <a:rPr lang="en-US" sz="3600" dirty="0"/>
              <a:t>in which the </a:t>
            </a:r>
            <a:r>
              <a:rPr lang="en-US" sz="3600" b="1" dirty="0"/>
              <a:t>nodes are states </a:t>
            </a:r>
            <a:r>
              <a:rPr lang="en-US" sz="3600" dirty="0"/>
              <a:t>and the </a:t>
            </a:r>
            <a:r>
              <a:rPr lang="en-US" sz="3600" b="1" dirty="0"/>
              <a:t>links between nodes are actions</a:t>
            </a:r>
            <a:r>
              <a:rPr lang="en-US" sz="3600" dirty="0"/>
              <a:t>.</a:t>
            </a:r>
          </a:p>
          <a:p>
            <a:r>
              <a:rPr lang="en-US" sz="3600" dirty="0"/>
              <a:t>A </a:t>
            </a:r>
            <a:r>
              <a:rPr lang="en-US" sz="3600" b="1" dirty="0"/>
              <a:t>path </a:t>
            </a:r>
            <a:r>
              <a:rPr lang="en-US" sz="3600" dirty="0"/>
              <a:t>in the state space is a sequence of states connected by a sequence of actions.</a:t>
            </a:r>
          </a:p>
        </p:txBody>
      </p:sp>
    </p:spTree>
    <p:extLst>
      <p:ext uri="{BB962C8B-B14F-4D97-AF65-F5344CB8AC3E}">
        <p14:creationId xmlns:p14="http://schemas.microsoft.com/office/powerpoint/2010/main" val="1695482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1" y="378961"/>
            <a:ext cx="10807890" cy="61992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b="1" u="sng" dirty="0"/>
              <a:t>goal test</a:t>
            </a:r>
            <a:r>
              <a:rPr lang="en-US" dirty="0"/>
              <a:t>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determines whether a given state is a goal state.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Sometimes there is an explicit set of possible goal states, and the test simply checks whether the given state is one of them. {In(Bucharest )}.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US" sz="3600" b="1" u="sng" dirty="0"/>
              <a:t>path cost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Numeric cost to each path.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sum of the costs of the individual actions along the path.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The step cost </a:t>
            </a:r>
            <a:r>
              <a:rPr lang="en-US" sz="3600" dirty="0"/>
              <a:t>c(s, a, s ). </a:t>
            </a:r>
            <a:r>
              <a:rPr lang="en-US" sz="3200" dirty="0"/>
              <a:t>assume that step costs are nonnegative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48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 :Romania tour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holiday in Romania .Currently in Arad</a:t>
            </a:r>
          </a:p>
          <a:p>
            <a:r>
              <a:rPr lang="en-US" dirty="0"/>
              <a:t>Flight leaves tomorrow at Bucharest</a:t>
            </a:r>
          </a:p>
          <a:p>
            <a:r>
              <a:rPr lang="en-US" dirty="0"/>
              <a:t>Formulate the goal </a:t>
            </a:r>
          </a:p>
          <a:p>
            <a:pPr lvl="1"/>
            <a:r>
              <a:rPr lang="en-US" dirty="0"/>
              <a:t> Be in Bucharest</a:t>
            </a:r>
          </a:p>
          <a:p>
            <a:r>
              <a:rPr lang="en-US" dirty="0"/>
              <a:t>Formulate the problem </a:t>
            </a:r>
          </a:p>
          <a:p>
            <a:pPr lvl="1"/>
            <a:r>
              <a:rPr lang="en-US" dirty="0"/>
              <a:t>State: various cities </a:t>
            </a:r>
          </a:p>
          <a:p>
            <a:pPr lvl="1"/>
            <a:r>
              <a:rPr lang="en-US" dirty="0"/>
              <a:t>Actions: Drive between cities </a:t>
            </a:r>
          </a:p>
          <a:p>
            <a:r>
              <a:rPr lang="en-US" dirty="0"/>
              <a:t>Find Solution </a:t>
            </a:r>
          </a:p>
          <a:p>
            <a:pPr lvl="1"/>
            <a:r>
              <a:rPr lang="en-US" dirty="0"/>
              <a:t>Sequence of cities </a:t>
            </a:r>
            <a:r>
              <a:rPr lang="en-US" dirty="0" err="1"/>
              <a:t>eg</a:t>
            </a:r>
            <a:r>
              <a:rPr lang="en-US" dirty="0"/>
              <a:t>. Arad, Sibiu, </a:t>
            </a:r>
            <a:r>
              <a:rPr lang="en-US" dirty="0" err="1"/>
              <a:t>Fagaras</a:t>
            </a:r>
            <a:r>
              <a:rPr lang="en-US" dirty="0"/>
              <a:t>, Bucharest </a:t>
            </a:r>
          </a:p>
        </p:txBody>
      </p:sp>
    </p:spTree>
    <p:extLst>
      <p:ext uri="{BB962C8B-B14F-4D97-AF65-F5344CB8AC3E}">
        <p14:creationId xmlns:p14="http://schemas.microsoft.com/office/powerpoint/2010/main" val="4270056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solution </a:t>
            </a:r>
            <a:r>
              <a:rPr lang="en-US" sz="3600" dirty="0"/>
              <a:t>to a problem is an action sequence that leads from the initial state to a goal state. </a:t>
            </a:r>
          </a:p>
          <a:p>
            <a:r>
              <a:rPr lang="en-US" sz="3600" dirty="0"/>
              <a:t>Solution quality is measured by the path cost function </a:t>
            </a:r>
          </a:p>
          <a:p>
            <a:r>
              <a:rPr lang="en-US" sz="3600" b="1" dirty="0"/>
              <a:t>optimal solution </a:t>
            </a:r>
            <a:r>
              <a:rPr lang="en-US" sz="3600" dirty="0"/>
              <a:t>has the lowest path cost among all solutions</a:t>
            </a:r>
          </a:p>
        </p:txBody>
      </p:sp>
    </p:spTree>
    <p:extLst>
      <p:ext uri="{BB962C8B-B14F-4D97-AF65-F5344CB8AC3E}">
        <p14:creationId xmlns:p14="http://schemas.microsoft.com/office/powerpoint/2010/main" val="2467176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03" y="191069"/>
            <a:ext cx="11337281" cy="618243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460310" y="1746913"/>
            <a:ext cx="382138" cy="327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56394" y="4299045"/>
            <a:ext cx="354842" cy="286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89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4182"/>
            <a:ext cx="10515600" cy="1325563"/>
          </a:xfrm>
        </p:spPr>
        <p:txBody>
          <a:bodyPr/>
          <a:lstStyle/>
          <a:p>
            <a:r>
              <a:rPr lang="en-US" dirty="0"/>
              <a:t>Single state 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2" y="1514901"/>
            <a:ext cx="12014578" cy="5472752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/>
              <a:t>A problem is defined by 4 items</a:t>
            </a:r>
          </a:p>
          <a:p>
            <a:pPr marL="0" indent="0">
              <a:buNone/>
            </a:pPr>
            <a:r>
              <a:rPr lang="en-US" sz="3400" b="1" dirty="0"/>
              <a:t>1.Intitial state: </a:t>
            </a:r>
            <a:r>
              <a:rPr lang="en-US" sz="3400" b="1" dirty="0" err="1"/>
              <a:t>Eg</a:t>
            </a:r>
            <a:r>
              <a:rPr lang="en-US" sz="3400" b="1" dirty="0"/>
              <a:t>” at Arad”</a:t>
            </a:r>
          </a:p>
          <a:p>
            <a:pPr marL="0" indent="0">
              <a:buNone/>
            </a:pPr>
            <a:r>
              <a:rPr lang="en-US" sz="3400" b="1" dirty="0"/>
              <a:t>2.Actions or </a:t>
            </a:r>
            <a:r>
              <a:rPr lang="en-US" sz="3400" b="1" dirty="0" err="1"/>
              <a:t>Sucessor</a:t>
            </a:r>
            <a:r>
              <a:rPr lang="en-US" sz="3400" b="1" dirty="0"/>
              <a:t> function</a:t>
            </a:r>
          </a:p>
          <a:p>
            <a:r>
              <a:rPr lang="en-US" sz="3400" b="1" dirty="0"/>
              <a:t> </a:t>
            </a:r>
            <a:r>
              <a:rPr lang="en-US" sz="3400" dirty="0"/>
              <a:t>s(x)=set of action state pairs </a:t>
            </a:r>
          </a:p>
          <a:p>
            <a:r>
              <a:rPr lang="en-US" sz="3400" dirty="0" err="1"/>
              <a:t>Eg</a:t>
            </a:r>
            <a:r>
              <a:rPr lang="en-US" sz="3400" dirty="0"/>
              <a:t>: S(Arad)={&lt;Arad-&gt;</a:t>
            </a:r>
            <a:r>
              <a:rPr lang="en-US" sz="3400" dirty="0" err="1"/>
              <a:t>Zerind,Zerind</a:t>
            </a:r>
            <a:r>
              <a:rPr lang="en-US" sz="3400" dirty="0"/>
              <a:t>&gt;,….}</a:t>
            </a:r>
          </a:p>
          <a:p>
            <a:pPr marL="0" indent="0">
              <a:buNone/>
            </a:pPr>
            <a:r>
              <a:rPr lang="en-US" sz="3400" b="1" dirty="0"/>
              <a:t>3.Goal test </a:t>
            </a:r>
          </a:p>
          <a:p>
            <a:r>
              <a:rPr lang="en-US" sz="3400" dirty="0"/>
              <a:t>Explicit </a:t>
            </a:r>
            <a:r>
              <a:rPr lang="en-US" sz="3400" dirty="0" err="1"/>
              <a:t>eg</a:t>
            </a:r>
            <a:r>
              <a:rPr lang="en-US" sz="3400" dirty="0"/>
              <a:t> x=at </a:t>
            </a:r>
            <a:r>
              <a:rPr lang="en-US" sz="3400" dirty="0" err="1"/>
              <a:t>Burcharest</a:t>
            </a:r>
            <a:r>
              <a:rPr lang="en-US" sz="3400" dirty="0"/>
              <a:t>”</a:t>
            </a:r>
          </a:p>
          <a:p>
            <a:r>
              <a:rPr lang="en-US" sz="3400" dirty="0"/>
              <a:t>Implicit </a:t>
            </a:r>
            <a:r>
              <a:rPr lang="en-US" sz="3400" dirty="0" err="1"/>
              <a:t>eg:Chekmate</a:t>
            </a:r>
            <a:r>
              <a:rPr lang="en-US" sz="3400" dirty="0"/>
              <a:t>(x)</a:t>
            </a:r>
          </a:p>
          <a:p>
            <a:pPr marL="0" indent="0">
              <a:buNone/>
            </a:pPr>
            <a:r>
              <a:rPr lang="en-US" sz="3400" b="1" dirty="0"/>
              <a:t>4.Path cost function(additive)</a:t>
            </a:r>
          </a:p>
          <a:p>
            <a:r>
              <a:rPr lang="en-US" sz="3400" dirty="0" err="1"/>
              <a:t>Eg.Sum</a:t>
            </a:r>
            <a:r>
              <a:rPr lang="en-US" sz="3400" dirty="0"/>
              <a:t> of </a:t>
            </a:r>
            <a:r>
              <a:rPr lang="en-US" sz="3400" dirty="0" err="1"/>
              <a:t>distances,#actions</a:t>
            </a:r>
            <a:r>
              <a:rPr lang="en-US" sz="3400" dirty="0"/>
              <a:t> </a:t>
            </a:r>
            <a:r>
              <a:rPr lang="en-US" sz="3400" dirty="0" err="1"/>
              <a:t>executes,etc</a:t>
            </a:r>
            <a:endParaRPr lang="en-US" sz="3400" dirty="0"/>
          </a:p>
          <a:p>
            <a:r>
              <a:rPr lang="en-US" sz="3400" dirty="0"/>
              <a:t>C(</a:t>
            </a:r>
            <a:r>
              <a:rPr lang="en-US" sz="3400" dirty="0" err="1"/>
              <a:t>x,a,y</a:t>
            </a:r>
            <a:r>
              <a:rPr lang="en-US" sz="3400" dirty="0"/>
              <a:t>) is the step cost ,assumed to be &gt;or equal to 0</a:t>
            </a:r>
          </a:p>
          <a:p>
            <a:pPr marL="0" indent="0">
              <a:buNone/>
            </a:pPr>
            <a:r>
              <a:rPr lang="en-US" sz="3400" b="1" dirty="0"/>
              <a:t>5.A solution is a sequence of actions leading from the initial state to a goal state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7323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State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Real world is absurdly complex, therefore state space must be abstracted for problem solving </a:t>
            </a:r>
          </a:p>
          <a:p>
            <a:r>
              <a:rPr lang="en-US" dirty="0"/>
              <a:t>(Abstract) state=set of real states</a:t>
            </a:r>
          </a:p>
          <a:p>
            <a:r>
              <a:rPr lang="en-US" dirty="0"/>
              <a:t>(Abstract )action=complex combination of real actions</a:t>
            </a:r>
          </a:p>
          <a:p>
            <a:pPr marL="0" indent="0">
              <a:buNone/>
            </a:pPr>
            <a:r>
              <a:rPr lang="en-US" dirty="0" err="1"/>
              <a:t>Ex:Arad</a:t>
            </a:r>
            <a:r>
              <a:rPr lang="en-US" dirty="0"/>
              <a:t>-&gt;Zerind </a:t>
            </a:r>
            <a:r>
              <a:rPr lang="en-US" dirty="0" err="1"/>
              <a:t>compelx</a:t>
            </a:r>
            <a:r>
              <a:rPr lang="en-US" dirty="0"/>
              <a:t> set of possible routes, </a:t>
            </a:r>
            <a:r>
              <a:rPr lang="en-US" dirty="0" err="1"/>
              <a:t>detours,rest</a:t>
            </a:r>
            <a:r>
              <a:rPr lang="en-US" dirty="0"/>
              <a:t> stops etc.</a:t>
            </a:r>
          </a:p>
          <a:p>
            <a:r>
              <a:rPr lang="en-US" dirty="0"/>
              <a:t>For guaranteed reliability  any real state in Arad must get to some real state in Zerind</a:t>
            </a:r>
          </a:p>
          <a:p>
            <a:r>
              <a:rPr lang="en-US" dirty="0"/>
              <a:t>(Abstract)solution =set of real paths that are solutions in the real world </a:t>
            </a:r>
          </a:p>
          <a:p>
            <a:r>
              <a:rPr lang="en-US" dirty="0"/>
              <a:t>Each abstract action should be easier than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458152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41696" y="0"/>
            <a:ext cx="13264487" cy="1105469"/>
          </a:xfrm>
        </p:spPr>
        <p:txBody>
          <a:bodyPr/>
          <a:lstStyle/>
          <a:p>
            <a:pPr algn="ctr"/>
            <a:r>
              <a:rPr lang="en-US" b="1" dirty="0"/>
              <a:t>EXAMPLE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006" y="1772945"/>
            <a:ext cx="11825785" cy="4351338"/>
          </a:xfrm>
        </p:spPr>
        <p:txBody>
          <a:bodyPr/>
          <a:lstStyle/>
          <a:p>
            <a:r>
              <a:rPr lang="en-US" sz="3200" b="1" dirty="0"/>
              <a:t>toy problem :</a:t>
            </a:r>
            <a:r>
              <a:rPr lang="en-US" sz="3200" dirty="0"/>
              <a:t>illustrate or exercise problem-solving methods</a:t>
            </a:r>
          </a:p>
          <a:p>
            <a:r>
              <a:rPr lang="en-US" sz="3200" dirty="0"/>
              <a:t>A </a:t>
            </a:r>
            <a:r>
              <a:rPr lang="en-US" sz="3200" b="1" dirty="0"/>
              <a:t>real-world problem </a:t>
            </a:r>
            <a:r>
              <a:rPr lang="en-US" sz="3200" dirty="0"/>
              <a:t>is one whose solutions people actually care about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222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+mn-lt"/>
                <a:ea typeface="+mn-ea"/>
                <a:cs typeface="+mn-cs"/>
              </a:rPr>
              <a:t>Problem‐solving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73" y="2279176"/>
            <a:ext cx="11190027" cy="4279924"/>
          </a:xfrm>
        </p:spPr>
        <p:txBody>
          <a:bodyPr>
            <a:normAutofit/>
          </a:bodyPr>
          <a:lstStyle/>
          <a:p>
            <a:pPr algn="just"/>
            <a:r>
              <a:rPr lang="en-US" sz="4000" dirty="0"/>
              <a:t>A type of intelligent agent designed to address and solve complex problems or tasks in its environment</a:t>
            </a:r>
          </a:p>
        </p:txBody>
      </p:sp>
    </p:spTree>
    <p:extLst>
      <p:ext uri="{BB962C8B-B14F-4D97-AF65-F5344CB8AC3E}">
        <p14:creationId xmlns:p14="http://schemas.microsoft.com/office/powerpoint/2010/main" val="1974939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322791" cy="110546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1.toy problem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193" y="2373618"/>
            <a:ext cx="9656359" cy="43319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534" y="435468"/>
            <a:ext cx="114504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States: Dirt and robot location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Actions: left ,right, suck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Goal test: no dirt at all locations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Path cost :1 per action </a:t>
            </a:r>
          </a:p>
        </p:txBody>
      </p:sp>
    </p:spTree>
    <p:extLst>
      <p:ext uri="{BB962C8B-B14F-4D97-AF65-F5344CB8AC3E}">
        <p14:creationId xmlns:p14="http://schemas.microsoft.com/office/powerpoint/2010/main" val="848326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States: </a:t>
            </a:r>
            <a:r>
              <a:rPr lang="en-US" dirty="0"/>
              <a:t>Dirt and robot location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Initial state</a:t>
            </a:r>
            <a:r>
              <a:rPr lang="en-US" dirty="0"/>
              <a:t>: Any state can be designated as the initial state.</a:t>
            </a:r>
          </a:p>
          <a:p>
            <a:pPr marL="0" indent="0">
              <a:buNone/>
            </a:pPr>
            <a:r>
              <a:rPr lang="en-US" b="1" dirty="0"/>
              <a:t>3.Actions</a:t>
            </a:r>
            <a:r>
              <a:rPr lang="en-US" dirty="0"/>
              <a:t>: In this simple environment, each state has just three actions: </a:t>
            </a:r>
            <a:r>
              <a:rPr lang="en-US" i="1" dirty="0"/>
              <a:t>Left</a:t>
            </a:r>
            <a:r>
              <a:rPr lang="en-US" dirty="0"/>
              <a:t>, </a:t>
            </a:r>
            <a:r>
              <a:rPr lang="en-US" i="1" dirty="0"/>
              <a:t>Right</a:t>
            </a:r>
            <a:r>
              <a:rPr lang="en-US" dirty="0"/>
              <a:t>, and </a:t>
            </a:r>
            <a:r>
              <a:rPr lang="en-US" i="1" dirty="0"/>
              <a:t>Suck</a:t>
            </a:r>
            <a:r>
              <a:rPr lang="en-US" dirty="0"/>
              <a:t>. Larger environments might also include </a:t>
            </a:r>
            <a:r>
              <a:rPr lang="en-US" i="1" dirty="0"/>
              <a:t>Up </a:t>
            </a:r>
            <a:r>
              <a:rPr lang="en-US" dirty="0"/>
              <a:t>and </a:t>
            </a:r>
            <a:r>
              <a:rPr lang="en-US" i="1" dirty="0"/>
              <a:t>Down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4.Transition model</a:t>
            </a:r>
            <a:r>
              <a:rPr lang="en-US" dirty="0"/>
              <a:t>: The actions have their expected effects, except that moving </a:t>
            </a:r>
            <a:r>
              <a:rPr lang="en-US" i="1" dirty="0"/>
              <a:t>Left </a:t>
            </a:r>
            <a:r>
              <a:rPr lang="en-US" dirty="0"/>
              <a:t>in the leftmost square, moving </a:t>
            </a:r>
            <a:r>
              <a:rPr lang="en-US" i="1" dirty="0"/>
              <a:t>Right </a:t>
            </a:r>
            <a:r>
              <a:rPr lang="en-US" dirty="0"/>
              <a:t>in the rightmost square, and </a:t>
            </a:r>
            <a:r>
              <a:rPr lang="en-US" i="1" dirty="0"/>
              <a:t>Suck</a:t>
            </a:r>
            <a:r>
              <a:rPr lang="en-US" dirty="0"/>
              <a:t>ing in a clean square have no effect.</a:t>
            </a:r>
          </a:p>
          <a:p>
            <a:pPr marL="0" indent="0">
              <a:buNone/>
            </a:pPr>
            <a:r>
              <a:rPr lang="en-US" b="1" dirty="0"/>
              <a:t>5.Goal test</a:t>
            </a:r>
            <a:r>
              <a:rPr lang="en-US" dirty="0"/>
              <a:t>: This checks whether all the squares are clean</a:t>
            </a:r>
          </a:p>
          <a:p>
            <a:pPr marL="0" indent="0">
              <a:buNone/>
            </a:pPr>
            <a:r>
              <a:rPr lang="en-US" b="1" dirty="0"/>
              <a:t>6.Path cost </a:t>
            </a:r>
            <a:r>
              <a:rPr lang="en-US" dirty="0"/>
              <a:t>:Each step costs 1, so the path cost is the number of steps in the path.</a:t>
            </a:r>
          </a:p>
        </p:txBody>
      </p:sp>
    </p:spTree>
    <p:extLst>
      <p:ext uri="{BB962C8B-B14F-4D97-AF65-F5344CB8AC3E}">
        <p14:creationId xmlns:p14="http://schemas.microsoft.com/office/powerpoint/2010/main" val="523026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062" y="-95534"/>
            <a:ext cx="7121937" cy="23324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5534"/>
            <a:ext cx="10515600" cy="1325563"/>
          </a:xfrm>
        </p:spPr>
        <p:txBody>
          <a:bodyPr/>
          <a:lstStyle/>
          <a:p>
            <a:r>
              <a:rPr lang="en-US" b="1" dirty="0"/>
              <a:t>8-puzzle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36882"/>
            <a:ext cx="12191999" cy="462111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States</a:t>
            </a:r>
            <a:r>
              <a:rPr lang="en-US" dirty="0"/>
              <a:t>: A state description specifies the location of each of the eight tiles and the blank in one of the nine squares.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Initial state</a:t>
            </a:r>
            <a:r>
              <a:rPr lang="en-US" dirty="0"/>
              <a:t>: Any state can be designated as the initial state.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Actions</a:t>
            </a:r>
            <a:r>
              <a:rPr lang="en-US" dirty="0"/>
              <a:t>: L</a:t>
            </a:r>
            <a:r>
              <a:rPr lang="en-US" i="1" dirty="0"/>
              <a:t>eft</a:t>
            </a:r>
            <a:r>
              <a:rPr lang="en-US" dirty="0"/>
              <a:t>, </a:t>
            </a:r>
            <a:r>
              <a:rPr lang="en-US" i="1" dirty="0"/>
              <a:t>Right</a:t>
            </a:r>
            <a:r>
              <a:rPr lang="en-US" dirty="0"/>
              <a:t>, </a:t>
            </a:r>
            <a:r>
              <a:rPr lang="en-US" i="1" dirty="0"/>
              <a:t>Up</a:t>
            </a:r>
            <a:r>
              <a:rPr lang="en-US" dirty="0"/>
              <a:t>, or </a:t>
            </a:r>
            <a:r>
              <a:rPr lang="en-US" i="1" dirty="0"/>
              <a:t>Down</a:t>
            </a:r>
            <a:r>
              <a:rPr lang="en-US" dirty="0"/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Transition model</a:t>
            </a:r>
            <a:r>
              <a:rPr lang="en-US" dirty="0"/>
              <a:t>: Given a state and action, this returns the resulting state; for example, if we apply </a:t>
            </a:r>
            <a:r>
              <a:rPr lang="en-US" i="1" dirty="0"/>
              <a:t>Left </a:t>
            </a:r>
            <a:r>
              <a:rPr lang="en-US" dirty="0"/>
              <a:t>to the start state in Figure 3.4, the resulting state has the 5 and the blank switched.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Goal test</a:t>
            </a:r>
            <a:r>
              <a:rPr lang="en-US" dirty="0"/>
              <a:t>: This checks whether the state matches the goal configuration (Other goal configurations are possible.)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Path cost</a:t>
            </a:r>
            <a:r>
              <a:rPr lang="en-US" dirty="0"/>
              <a:t>: Each step costs 1, so the path cost is the number of steps in the path</a:t>
            </a:r>
          </a:p>
        </p:txBody>
      </p:sp>
    </p:spTree>
    <p:extLst>
      <p:ext uri="{BB962C8B-B14F-4D97-AF65-F5344CB8AC3E}">
        <p14:creationId xmlns:p14="http://schemas.microsoft.com/office/powerpoint/2010/main" val="987047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725" y="676430"/>
            <a:ext cx="9437509" cy="45916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5338"/>
            <a:ext cx="10515600" cy="1325563"/>
          </a:xfrm>
        </p:spPr>
        <p:txBody>
          <a:bodyPr/>
          <a:lstStyle/>
          <a:p>
            <a:r>
              <a:rPr lang="en-US" b="1" dirty="0"/>
              <a:t>8-puzzle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1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8-queens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States</a:t>
            </a:r>
            <a:r>
              <a:rPr lang="en-US" dirty="0"/>
              <a:t>: Any arrangement of 0 to 8 queens on the board is a state.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Initial state</a:t>
            </a:r>
            <a:r>
              <a:rPr lang="en-US" dirty="0"/>
              <a:t>: No queens on the board.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Actions</a:t>
            </a:r>
            <a:r>
              <a:rPr lang="en-US" dirty="0"/>
              <a:t>: Add a queen to any empty square.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Transition model</a:t>
            </a:r>
            <a:r>
              <a:rPr lang="en-US" dirty="0"/>
              <a:t>: Returns the board with a queen added to the specified square.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Goal test</a:t>
            </a:r>
            <a:r>
              <a:rPr lang="en-US" dirty="0"/>
              <a:t>: 8 queens are on the board, none attacked.</a:t>
            </a:r>
          </a:p>
        </p:txBody>
      </p:sp>
    </p:spTree>
    <p:extLst>
      <p:ext uri="{BB962C8B-B14F-4D97-AF65-F5344CB8AC3E}">
        <p14:creationId xmlns:p14="http://schemas.microsoft.com/office/powerpoint/2010/main" val="1580575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The Eight Queens Problem – Generati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A solution to the 8-queens problem, presented as [5, 1, 8, 4, 2, 7, 3, 6]. 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386" y="518729"/>
            <a:ext cx="4143470" cy="440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-Queen Problem | Local Search using Hill climbing with random neighbour -  GeeksforGee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476" y="518729"/>
            <a:ext cx="3733800" cy="414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870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14" y="1"/>
            <a:ext cx="10515600" cy="805218"/>
          </a:xfrm>
        </p:spPr>
        <p:txBody>
          <a:bodyPr/>
          <a:lstStyle/>
          <a:p>
            <a:pPr algn="ctr"/>
            <a:r>
              <a:rPr lang="en-US" b="1" dirty="0"/>
              <a:t>Real-world problems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3107" y="1109309"/>
            <a:ext cx="12008893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Route finding problems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GPS based navigation systems GMAP</a:t>
            </a:r>
          </a:p>
          <a:p>
            <a:pPr marL="0" lvl="1"/>
            <a:r>
              <a:rPr lang="en-US" sz="2800" b="1" dirty="0"/>
              <a:t>2</a:t>
            </a:r>
            <a:r>
              <a:rPr lang="en-US" sz="2800" dirty="0"/>
              <a:t>. </a:t>
            </a:r>
            <a:r>
              <a:rPr lang="en-US" sz="3200" b="1" dirty="0"/>
              <a:t>Touring Problems 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3200" b="1" dirty="0"/>
              <a:t>TSP </a:t>
            </a:r>
          </a:p>
          <a:p>
            <a:pPr algn="just"/>
            <a:r>
              <a:rPr lang="en-US" sz="3200" b="1" dirty="0"/>
              <a:t>3.VLSI Layout Problem</a:t>
            </a:r>
            <a:r>
              <a:rPr lang="en-US" sz="2800" b="1" dirty="0"/>
              <a:t>: </a:t>
            </a:r>
            <a:r>
              <a:rPr lang="en-US" sz="2400" dirty="0"/>
              <a:t>millions of components and connections on a chip to minimize area, minimize circuit delays, minimize stray capacitances. cell layout and channel routing</a:t>
            </a:r>
          </a:p>
          <a:p>
            <a:pPr marL="0" lvl="1"/>
            <a:r>
              <a:rPr lang="en-US" sz="2800" dirty="0"/>
              <a:t>4. </a:t>
            </a:r>
            <a:r>
              <a:rPr lang="en-US" sz="3200" b="1" dirty="0"/>
              <a:t>Robot Navigation Problem </a:t>
            </a:r>
          </a:p>
          <a:p>
            <a:pPr marL="0" lvl="1"/>
            <a:r>
              <a:rPr lang="en-US" sz="3200" b="1" dirty="0"/>
              <a:t>5.Automatic assembly sequencing :</a:t>
            </a:r>
          </a:p>
          <a:p>
            <a:pPr marL="0" lvl="1"/>
            <a:r>
              <a:rPr lang="en-US" sz="3200" b="1" dirty="0"/>
              <a:t>6.Internet Searching</a:t>
            </a:r>
          </a:p>
          <a:p>
            <a:pPr marL="0" lvl="1"/>
            <a:r>
              <a:rPr lang="en-US" sz="3200" b="1" dirty="0"/>
              <a:t>7.Searching paths in metabolic networks in bioinformatics</a:t>
            </a:r>
            <a:r>
              <a:rPr lang="en-US" sz="2400" dirty="0"/>
              <a:t>: protein design, in which the goal is to find a sequence of amino acids that will fold into a three-dimensional protein with the right properties to cure some disease.</a:t>
            </a:r>
          </a:p>
          <a:p>
            <a:pPr marL="514350" lvl="1" indent="-514350" algn="just">
              <a:buFont typeface="+mj-lt"/>
              <a:buAutoNum type="arabicPeriod"/>
            </a:pPr>
            <a:endParaRPr lang="en-US" sz="2800" dirty="0"/>
          </a:p>
          <a:p>
            <a:pPr marL="0" lvl="1"/>
            <a:endParaRPr lang="en-US" sz="2800" dirty="0"/>
          </a:p>
          <a:p>
            <a:pPr marL="0" lvl="1"/>
            <a:endParaRPr lang="en-US" sz="2800" dirty="0"/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6278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848" y="0"/>
            <a:ext cx="10515600" cy="767639"/>
          </a:xfrm>
        </p:spPr>
        <p:txBody>
          <a:bodyPr/>
          <a:lstStyle/>
          <a:p>
            <a:pPr algn="ctr"/>
            <a:r>
              <a:rPr lang="en-US" b="1" dirty="0"/>
              <a:t>SEARCHING FOR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0282"/>
            <a:ext cx="11544868" cy="5162028"/>
          </a:xfrm>
        </p:spPr>
        <p:txBody>
          <a:bodyPr>
            <a:noAutofit/>
          </a:bodyPr>
          <a:lstStyle/>
          <a:p>
            <a:r>
              <a:rPr lang="en-US" sz="3600" dirty="0"/>
              <a:t>A solution is an action sequence, so search algorithms work by considering various possible action sequences.</a:t>
            </a:r>
          </a:p>
          <a:p>
            <a:r>
              <a:rPr lang="en-US" sz="3600" dirty="0"/>
              <a:t> The possible action sequences starting at the initial state form a </a:t>
            </a:r>
            <a:r>
              <a:rPr lang="en-US" sz="3600" b="1" dirty="0"/>
              <a:t>search tree </a:t>
            </a:r>
            <a:r>
              <a:rPr lang="en-US" sz="3600" dirty="0"/>
              <a:t>with the initial state at the root .</a:t>
            </a:r>
          </a:p>
          <a:p>
            <a:pPr algn="just"/>
            <a:r>
              <a:rPr lang="en-US" sz="3600" dirty="0"/>
              <a:t>a route from </a:t>
            </a:r>
            <a:r>
              <a:rPr lang="en-US" sz="3600" b="1" dirty="0"/>
              <a:t>Arad to  Bucharest</a:t>
            </a:r>
            <a:r>
              <a:rPr lang="en-US" sz="3600" dirty="0"/>
              <a:t>. </a:t>
            </a:r>
          </a:p>
          <a:p>
            <a:pPr algn="just"/>
            <a:r>
              <a:rPr lang="en-US" sz="3600" dirty="0"/>
              <a:t>The root node of the tree  initial state, </a:t>
            </a:r>
            <a:r>
              <a:rPr lang="en-US" sz="3600" i="1" dirty="0"/>
              <a:t>In(Arad)</a:t>
            </a:r>
            <a:r>
              <a:rPr lang="en-US" sz="3600" dirty="0"/>
              <a:t>. </a:t>
            </a:r>
          </a:p>
          <a:p>
            <a:pPr algn="just"/>
            <a:r>
              <a:rPr lang="en-US" sz="3600" dirty="0"/>
              <a:t>The first step is to test whether this is a goal state.</a:t>
            </a:r>
          </a:p>
          <a:p>
            <a:r>
              <a:rPr lang="en-US" sz="3600" dirty="0"/>
              <a:t>Do this by </a:t>
            </a:r>
            <a:r>
              <a:rPr lang="en-US" sz="3600" b="1" dirty="0"/>
              <a:t>expanding </a:t>
            </a:r>
            <a:r>
              <a:rPr lang="en-US" sz="3600" dirty="0"/>
              <a:t>the current state; thereby </a:t>
            </a:r>
            <a:r>
              <a:rPr lang="en-US" sz="3600" b="1" dirty="0"/>
              <a:t>generating </a:t>
            </a:r>
            <a:r>
              <a:rPr lang="en-US" sz="3600" dirty="0"/>
              <a:t>a new set of states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555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tegories of search algorithms in A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86" y="116773"/>
            <a:ext cx="11271914" cy="34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An input graph (Left) and corresponding ..."/>
          <p:cNvSpPr>
            <a:spLocks noChangeAspect="1" noChangeArrowheads="1"/>
          </p:cNvSpPr>
          <p:nvPr/>
        </p:nvSpPr>
        <p:spPr bwMode="auto">
          <a:xfrm>
            <a:off x="1779659" y="49598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An input graph (Left) and corresponding search tree (Right) produced by...  |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226" y="3907288"/>
            <a:ext cx="9097607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209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245660"/>
            <a:ext cx="10766946" cy="6277969"/>
          </a:xfrm>
        </p:spPr>
        <p:txBody>
          <a:bodyPr>
            <a:normAutofit/>
          </a:bodyPr>
          <a:lstStyle/>
          <a:p>
            <a:r>
              <a:rPr lang="en-US" sz="3200" dirty="0"/>
              <a:t>Add three branches from the </a:t>
            </a:r>
            <a:r>
              <a:rPr lang="en-US" sz="3200" b="1" dirty="0"/>
              <a:t>parent node </a:t>
            </a:r>
            <a:r>
              <a:rPr lang="en-US" sz="3200" i="1" dirty="0"/>
              <a:t>In(Arad) </a:t>
            </a:r>
            <a:r>
              <a:rPr lang="en-US" sz="3200" dirty="0"/>
              <a:t>leading to three new </a:t>
            </a:r>
            <a:r>
              <a:rPr lang="en-US" sz="3200" b="1" dirty="0"/>
              <a:t>child </a:t>
            </a:r>
            <a:r>
              <a:rPr lang="en-US" sz="3200" dirty="0"/>
              <a:t> </a:t>
            </a:r>
            <a:r>
              <a:rPr lang="en-US" sz="3200" b="1" dirty="0"/>
              <a:t>nodes</a:t>
            </a:r>
            <a:r>
              <a:rPr lang="en-US" sz="3200" dirty="0"/>
              <a:t>: </a:t>
            </a:r>
            <a:r>
              <a:rPr lang="en-US" sz="3200" i="1" dirty="0"/>
              <a:t>In(Sibiu), In(Timisoara), </a:t>
            </a:r>
            <a:r>
              <a:rPr lang="en-US" sz="3200" dirty="0"/>
              <a:t>and </a:t>
            </a:r>
            <a:r>
              <a:rPr lang="en-US" sz="3200" i="1" dirty="0"/>
              <a:t>In(</a:t>
            </a:r>
            <a:r>
              <a:rPr lang="en-US" sz="3200" i="1" dirty="0" err="1"/>
              <a:t>Zerind</a:t>
            </a:r>
            <a:r>
              <a:rPr lang="en-US" sz="3200" i="1" dirty="0"/>
              <a:t>).</a:t>
            </a:r>
          </a:p>
          <a:p>
            <a:r>
              <a:rPr lang="en-US" sz="3200" dirty="0"/>
              <a:t>Suppose we choose Sibiu first. </a:t>
            </a:r>
          </a:p>
          <a:p>
            <a:r>
              <a:rPr lang="en-US" sz="3200" dirty="0"/>
              <a:t>Whether it is a goal state (it is not) and then expand it to get </a:t>
            </a:r>
            <a:r>
              <a:rPr lang="en-US" sz="3200" i="1" dirty="0"/>
              <a:t>In(Arad)</a:t>
            </a:r>
            <a:r>
              <a:rPr lang="en-US" sz="3200" dirty="0"/>
              <a:t>, </a:t>
            </a:r>
            <a:r>
              <a:rPr lang="en-US" sz="3200" i="1" dirty="0"/>
              <a:t>In(</a:t>
            </a:r>
            <a:r>
              <a:rPr lang="en-US" sz="3200" i="1" dirty="0" err="1"/>
              <a:t>Fagaras</a:t>
            </a:r>
            <a:r>
              <a:rPr lang="en-US" sz="3200" i="1" dirty="0"/>
              <a:t>)</a:t>
            </a:r>
            <a:r>
              <a:rPr lang="en-US" sz="3200" dirty="0"/>
              <a:t>, </a:t>
            </a:r>
            <a:r>
              <a:rPr lang="en-US" sz="3200" i="1" dirty="0"/>
              <a:t>In(Oradea)</a:t>
            </a:r>
            <a:r>
              <a:rPr lang="en-US" sz="3200" dirty="0"/>
              <a:t>, and </a:t>
            </a:r>
            <a:r>
              <a:rPr lang="en-US" sz="3200" i="1" dirty="0"/>
              <a:t>In(</a:t>
            </a:r>
            <a:r>
              <a:rPr lang="en-US" sz="3200" i="1" dirty="0" err="1"/>
              <a:t>RimnicuVilcea</a:t>
            </a:r>
            <a:r>
              <a:rPr lang="en-US" sz="3200" i="1" dirty="0"/>
              <a:t>)</a:t>
            </a:r>
            <a:r>
              <a:rPr lang="en-US" sz="3200" dirty="0"/>
              <a:t>.</a:t>
            </a:r>
          </a:p>
          <a:p>
            <a:r>
              <a:rPr lang="en-US" sz="3200" dirty="0"/>
              <a:t>Choose any of these four or go back and choose Timisoara or </a:t>
            </a:r>
            <a:r>
              <a:rPr lang="en-US" sz="3200" dirty="0" err="1"/>
              <a:t>Zerind</a:t>
            </a:r>
            <a:r>
              <a:rPr lang="en-US" sz="3200" dirty="0"/>
              <a:t>.</a:t>
            </a:r>
          </a:p>
          <a:p>
            <a:r>
              <a:rPr lang="en-US" sz="3200" dirty="0"/>
              <a:t>Each of these six nodes is a </a:t>
            </a:r>
            <a:r>
              <a:rPr lang="en-US" sz="3200" b="1" dirty="0"/>
              <a:t>leaf node</a:t>
            </a:r>
            <a:r>
              <a:rPr lang="en-US" sz="3200" dirty="0"/>
              <a:t>, that is, a node with no children in the tree. </a:t>
            </a:r>
          </a:p>
          <a:p>
            <a:r>
              <a:rPr lang="en-US" sz="3200" dirty="0"/>
              <a:t>The set of all leaf nodes available for expansion at any given point is called the </a:t>
            </a:r>
            <a:r>
              <a:rPr lang="en-US" sz="3200" b="1" dirty="0"/>
              <a:t>frontier</a:t>
            </a:r>
            <a:r>
              <a:rPr lang="en-US" sz="3200" dirty="0"/>
              <a:t>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4129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078" y="-218365"/>
            <a:ext cx="10515600" cy="781287"/>
          </a:xfrm>
        </p:spPr>
        <p:txBody>
          <a:bodyPr/>
          <a:lstStyle/>
          <a:p>
            <a:r>
              <a:rPr lang="en-US" b="1" dirty="0"/>
              <a:t>Problem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289" y="562922"/>
            <a:ext cx="11899711" cy="4351338"/>
          </a:xfrm>
        </p:spPr>
        <p:txBody>
          <a:bodyPr>
            <a:noAutofit/>
          </a:bodyPr>
          <a:lstStyle/>
          <a:p>
            <a:r>
              <a:rPr lang="en-US" sz="3200" dirty="0"/>
              <a:t>Imagine an agent in the city of Arad, Romania, enjoying a touring holiday. </a:t>
            </a:r>
          </a:p>
          <a:p>
            <a:pPr algn="just"/>
            <a:r>
              <a:rPr lang="en-US" sz="3600" dirty="0">
                <a:solidFill>
                  <a:srgbClr val="FF0000"/>
                </a:solidFill>
              </a:rPr>
              <a:t>The agent’s performance : it wants to improve its suntan, improve its  </a:t>
            </a:r>
            <a:r>
              <a:rPr lang="en-US" sz="3600" dirty="0" err="1">
                <a:solidFill>
                  <a:srgbClr val="FF0000"/>
                </a:solidFill>
              </a:rPr>
              <a:t>omanian</a:t>
            </a:r>
            <a:r>
              <a:rPr lang="en-US" sz="3600" dirty="0">
                <a:solidFill>
                  <a:srgbClr val="FF0000"/>
                </a:solidFill>
              </a:rPr>
              <a:t>, take in the sights, enjoy the nightlife, avoid hangovers, and so on. </a:t>
            </a:r>
          </a:p>
          <a:p>
            <a:r>
              <a:rPr lang="en-US" sz="3200" dirty="0"/>
              <a:t>agent has a nonrefundable ticket to fly out of Bucharest the following day. </a:t>
            </a:r>
          </a:p>
          <a:p>
            <a:r>
              <a:rPr lang="en-US" sz="3200" dirty="0"/>
              <a:t>Courses of action that don’t reach Bucharest on time can be rejected without further consideration and the agent’s decision problem is greatly simplified. </a:t>
            </a:r>
          </a:p>
          <a:p>
            <a:r>
              <a:rPr lang="en-US" sz="3200" dirty="0"/>
              <a:t>The agent’s task is to find out how to act, now and in the future, so that it reaches a goal state.	</a:t>
            </a:r>
          </a:p>
        </p:txBody>
      </p:sp>
    </p:spTree>
    <p:extLst>
      <p:ext uri="{BB962C8B-B14F-4D97-AF65-F5344CB8AC3E}">
        <p14:creationId xmlns:p14="http://schemas.microsoft.com/office/powerpoint/2010/main" val="981346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8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includes the path from Arad to Sibiu and back to Arad again!</a:t>
            </a:r>
          </a:p>
          <a:p>
            <a:r>
              <a:rPr lang="en-US" i="1" dirty="0"/>
              <a:t>In(Arad) </a:t>
            </a:r>
            <a:r>
              <a:rPr lang="en-US" dirty="0"/>
              <a:t>is a </a:t>
            </a:r>
            <a:r>
              <a:rPr lang="en-US" b="1" dirty="0"/>
              <a:t>repeated state </a:t>
            </a:r>
            <a:r>
              <a:rPr lang="en-US" dirty="0"/>
              <a:t>in the search tree, generated in this case by a </a:t>
            </a:r>
            <a:r>
              <a:rPr lang="en-US" b="1" dirty="0"/>
              <a:t>loopy path</a:t>
            </a:r>
            <a:r>
              <a:rPr lang="en-US" dirty="0"/>
              <a:t>. </a:t>
            </a:r>
          </a:p>
          <a:p>
            <a:r>
              <a:rPr lang="en-US" dirty="0"/>
              <a:t>Considering such loopy paths means that the complete search tree for Romania is </a:t>
            </a:r>
            <a:r>
              <a:rPr lang="en-US" i="1" dirty="0"/>
              <a:t>infinite </a:t>
            </a:r>
            <a:r>
              <a:rPr lang="en-US" dirty="0"/>
              <a:t>because there </a:t>
            </a:r>
            <a:r>
              <a:rPr lang="en-US" b="1" dirty="0"/>
              <a:t>is no limit </a:t>
            </a:r>
            <a:r>
              <a:rPr lang="en-US" dirty="0"/>
              <a:t>to how often one can traverse a loop.</a:t>
            </a:r>
          </a:p>
        </p:txBody>
      </p:sp>
    </p:spTree>
    <p:extLst>
      <p:ext uri="{BB962C8B-B14F-4D97-AF65-F5344CB8AC3E}">
        <p14:creationId xmlns:p14="http://schemas.microsoft.com/office/powerpoint/2010/main" val="2649278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Loopy paths are a special case </a:t>
            </a:r>
            <a:r>
              <a:rPr lang="en-US" sz="3600" b="1" dirty="0"/>
              <a:t>redundant paths</a:t>
            </a:r>
            <a:r>
              <a:rPr lang="en-US" sz="3600" dirty="0"/>
              <a:t> whenever there is more than one way to get from one state to another.</a:t>
            </a:r>
          </a:p>
          <a:p>
            <a:pPr algn="just"/>
            <a:r>
              <a:rPr lang="en-US" sz="3600" dirty="0"/>
              <a:t>Consider the paths Arad–Sibiu (140 km long) and Arad–Zerind–Oradea–Sibiu (297 km long). </a:t>
            </a:r>
          </a:p>
          <a:p>
            <a:pPr algn="just"/>
            <a:r>
              <a:rPr lang="en-US" sz="3600" dirty="0"/>
              <a:t>second path is redundant</a:t>
            </a:r>
          </a:p>
        </p:txBody>
      </p:sp>
    </p:spTree>
    <p:extLst>
      <p:ext uri="{BB962C8B-B14F-4D97-AF65-F5344CB8AC3E}">
        <p14:creationId xmlns:p14="http://schemas.microsoft.com/office/powerpoint/2010/main" val="460942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03" y="191069"/>
            <a:ext cx="11337281" cy="650998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460310" y="1746913"/>
            <a:ext cx="382138" cy="3275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56394" y="4299045"/>
            <a:ext cx="354842" cy="286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01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505062" cy="659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18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70" y="192252"/>
            <a:ext cx="11109277" cy="635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262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696" y="187705"/>
            <a:ext cx="10112991" cy="634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435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search tree constructed by the GRAPH-SEARCH algorithm contains at most one copy of each state, so we can think of it as growing a tree directly on the state-space graph, as shown in Figure 3.8.</a:t>
            </a:r>
          </a:p>
          <a:p>
            <a:r>
              <a:rPr lang="en-US" dirty="0"/>
              <a:t>the frontier </a:t>
            </a:r>
            <a:r>
              <a:rPr lang="en-US" b="1" dirty="0"/>
              <a:t>separates </a:t>
            </a:r>
            <a:r>
              <a:rPr lang="en-US" dirty="0"/>
              <a:t>the state-space graph into the explored region and the unexplored region, so that every path from the initial state to an unexplored state has to pass through a state in the frontier</a:t>
            </a:r>
          </a:p>
        </p:txBody>
      </p:sp>
    </p:spTree>
    <p:extLst>
      <p:ext uri="{BB962C8B-B14F-4D97-AF65-F5344CB8AC3E}">
        <p14:creationId xmlns:p14="http://schemas.microsoft.com/office/powerpoint/2010/main" val="2155234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u="sng" dirty="0"/>
              <a:t>Infrastructure for search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61" y="1487606"/>
            <a:ext cx="11450470" cy="5370394"/>
          </a:xfrm>
        </p:spPr>
        <p:txBody>
          <a:bodyPr>
            <a:normAutofit/>
          </a:bodyPr>
          <a:lstStyle/>
          <a:p>
            <a:r>
              <a:rPr lang="en-US" dirty="0"/>
              <a:t>Search algorithms require a data structure for the search tree. Each node n of the tree, a structure has four components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500" b="1" dirty="0" err="1"/>
              <a:t>n.STATE</a:t>
            </a:r>
            <a:r>
              <a:rPr lang="en-US" sz="3500" b="1" dirty="0"/>
              <a:t>:</a:t>
            </a:r>
            <a:r>
              <a:rPr lang="en-US" sz="3500" dirty="0"/>
              <a:t> the state in the state space to which the node corresponds;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500" b="1" dirty="0" err="1"/>
              <a:t>n.PARENT</a:t>
            </a:r>
            <a:r>
              <a:rPr lang="en-US" sz="3500" b="1" dirty="0"/>
              <a:t>:</a:t>
            </a:r>
            <a:r>
              <a:rPr lang="en-US" sz="3500" dirty="0"/>
              <a:t> the node in the search tree that generated this node;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500" b="1" dirty="0" err="1"/>
              <a:t>n.ACTION</a:t>
            </a:r>
            <a:r>
              <a:rPr lang="en-US" sz="3500" dirty="0"/>
              <a:t>: the action that was applied to the parent to generate the node;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500" b="1" dirty="0" err="1"/>
              <a:t>n.PATH</a:t>
            </a:r>
            <a:r>
              <a:rPr lang="en-US" sz="3500" b="1" dirty="0"/>
              <a:t>-COST</a:t>
            </a:r>
            <a:r>
              <a:rPr lang="en-US" sz="3500" dirty="0"/>
              <a:t>: the cost by g(n), of the path from the initial state to the node, as indicated by the parent pointers.</a:t>
            </a:r>
          </a:p>
        </p:txBody>
      </p:sp>
    </p:spTree>
    <p:extLst>
      <p:ext uri="{BB962C8B-B14F-4D97-AF65-F5344CB8AC3E}">
        <p14:creationId xmlns:p14="http://schemas.microsoft.com/office/powerpoint/2010/main" val="34361694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655" y="0"/>
            <a:ext cx="7792537" cy="3524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522" y="3647572"/>
            <a:ext cx="7706801" cy="284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54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118" y="351667"/>
            <a:ext cx="11776881" cy="6240202"/>
          </a:xfrm>
        </p:spPr>
        <p:txBody>
          <a:bodyPr>
            <a:noAutofit/>
          </a:bodyPr>
          <a:lstStyle/>
          <a:p>
            <a:r>
              <a:rPr lang="en-US" sz="3200" dirty="0"/>
              <a:t>The appropriate data structure for this is a </a:t>
            </a:r>
            <a:r>
              <a:rPr lang="en-US" sz="3200" b="1" dirty="0"/>
              <a:t>queue</a:t>
            </a:r>
            <a:r>
              <a:rPr lang="en-US" sz="3200" dirty="0"/>
              <a:t>.</a:t>
            </a:r>
          </a:p>
          <a:p>
            <a:r>
              <a:rPr lang="en-US" sz="3200" dirty="0"/>
              <a:t> The operations on a queue are as follows: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b="1" dirty="0"/>
              <a:t>EMPTY?</a:t>
            </a:r>
            <a:r>
              <a:rPr lang="en-US" sz="3200" dirty="0"/>
              <a:t>(queue) returns true only if there are no more elements in the queue.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b="1" dirty="0"/>
              <a:t>POP</a:t>
            </a:r>
            <a:r>
              <a:rPr lang="en-US" sz="3200" dirty="0"/>
              <a:t>(queue) removes the first element of the queue and returns it.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b="1" dirty="0"/>
              <a:t>INSERT</a:t>
            </a:r>
            <a:r>
              <a:rPr lang="en-US" sz="3200" dirty="0"/>
              <a:t>(element, queue) inserts an element and returns the resulting queue.</a:t>
            </a:r>
          </a:p>
        </p:txBody>
      </p:sp>
    </p:spTree>
    <p:extLst>
      <p:ext uri="{BB962C8B-B14F-4D97-AF65-F5344CB8AC3E}">
        <p14:creationId xmlns:p14="http://schemas.microsoft.com/office/powerpoint/2010/main" val="356041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153" y="1433015"/>
            <a:ext cx="11900847" cy="5794826"/>
          </a:xfrm>
        </p:spPr>
        <p:txBody>
          <a:bodyPr>
            <a:normAutofit/>
          </a:bodyPr>
          <a:lstStyle/>
          <a:p>
            <a:r>
              <a:rPr lang="en-US" sz="3600" dirty="0"/>
              <a:t>Three roads lead out of Arad, one toward Sibiu, one to Timisoara, and one to Zerind. </a:t>
            </a:r>
          </a:p>
          <a:p>
            <a:r>
              <a:rPr lang="en-US" sz="3600" dirty="0"/>
              <a:t>Agent should be familiar with the geography of Romania.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311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5" y="365315"/>
            <a:ext cx="11627893" cy="58444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400" dirty="0"/>
              <a:t>Queues are characterized by the </a:t>
            </a:r>
            <a:r>
              <a:rPr lang="en-US" sz="4400" i="1" dirty="0"/>
              <a:t>order </a:t>
            </a:r>
            <a:r>
              <a:rPr lang="en-US" sz="4400" dirty="0"/>
              <a:t>in which they store the inserted nodes</a:t>
            </a:r>
            <a:r>
              <a:rPr lang="en-US" sz="3600" dirty="0"/>
              <a:t>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4000" dirty="0"/>
              <a:t>first-in, first-out or </a:t>
            </a:r>
            <a:r>
              <a:rPr lang="en-US" sz="4000" b="1" dirty="0"/>
              <a:t>FIFO queue</a:t>
            </a:r>
            <a:r>
              <a:rPr lang="en-US" sz="4000" dirty="0"/>
              <a:t>, pops the </a:t>
            </a:r>
            <a:r>
              <a:rPr lang="en-US" sz="4000" i="1" dirty="0"/>
              <a:t>oldest </a:t>
            </a:r>
            <a:r>
              <a:rPr lang="en-US" sz="4000" dirty="0"/>
              <a:t>element of the queue;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4000" dirty="0"/>
              <a:t>last-in, first-out or </a:t>
            </a:r>
            <a:r>
              <a:rPr lang="en-US" sz="4000" b="1" dirty="0"/>
              <a:t>LIFO queue </a:t>
            </a:r>
            <a:r>
              <a:rPr lang="en-US" sz="4000" dirty="0"/>
              <a:t>(also known as a </a:t>
            </a:r>
            <a:r>
              <a:rPr lang="en-US" sz="4000" b="1" dirty="0"/>
              <a:t>stack</a:t>
            </a:r>
            <a:r>
              <a:rPr lang="en-US" sz="4000" dirty="0"/>
              <a:t>),pops the </a:t>
            </a:r>
            <a:r>
              <a:rPr lang="en-US" sz="4000" i="1" dirty="0"/>
              <a:t>newest </a:t>
            </a:r>
            <a:r>
              <a:rPr lang="en-US" sz="4000" dirty="0"/>
              <a:t>element of the queue;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4000" b="1" dirty="0"/>
              <a:t>priority queue</a:t>
            </a:r>
            <a:r>
              <a:rPr lang="en-US" sz="4000" dirty="0"/>
              <a:t>, pops the element of the queue with the highest priority according to some ordering function.</a:t>
            </a:r>
          </a:p>
        </p:txBody>
      </p:sp>
    </p:spTree>
    <p:extLst>
      <p:ext uri="{BB962C8B-B14F-4D97-AF65-F5344CB8AC3E}">
        <p14:creationId xmlns:p14="http://schemas.microsoft.com/office/powerpoint/2010/main" val="3577060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Measuring problem-solving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344" y="2115404"/>
            <a:ext cx="11805312" cy="47425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design of specific search algorithms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b="1" dirty="0"/>
              <a:t>Completeness</a:t>
            </a:r>
            <a:r>
              <a:rPr lang="en-US" sz="3600" dirty="0"/>
              <a:t>: Is the algorithm guaranteed to find a solution when there is one?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b="1" dirty="0"/>
              <a:t>Optimality</a:t>
            </a:r>
            <a:r>
              <a:rPr lang="en-US" sz="3600" dirty="0"/>
              <a:t>: Does the strategy find the optimal solution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b="1" dirty="0"/>
              <a:t>Time complexity</a:t>
            </a:r>
            <a:r>
              <a:rPr lang="en-US" sz="3600" dirty="0"/>
              <a:t>: How long does it take to find a solution?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b="1" dirty="0"/>
              <a:t>Space complexity</a:t>
            </a:r>
            <a:r>
              <a:rPr lang="en-US" sz="3600" dirty="0"/>
              <a:t>: How much memory is needed to perform the search?</a:t>
            </a:r>
          </a:p>
        </p:txBody>
      </p:sp>
    </p:spTree>
    <p:extLst>
      <p:ext uri="{BB962C8B-B14F-4D97-AF65-F5344CB8AC3E}">
        <p14:creationId xmlns:p14="http://schemas.microsoft.com/office/powerpoint/2010/main" val="28362528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38" y="460848"/>
            <a:ext cx="11485728" cy="61719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size of the state space graph, |V | + |E|, where V is the set of vertices (nodes) of the graph and E is the set of edges (links). </a:t>
            </a:r>
          </a:p>
          <a:p>
            <a:pPr marL="0" indent="0" algn="just">
              <a:buNone/>
            </a:pPr>
            <a:r>
              <a:rPr lang="en-US" sz="3200" dirty="0"/>
              <a:t>complexity is expressed in three quantities: </a:t>
            </a:r>
          </a:p>
          <a:p>
            <a:pPr algn="just"/>
            <a:r>
              <a:rPr lang="en-US" sz="3200" dirty="0"/>
              <a:t>b:Maximum branch factor of the search tree </a:t>
            </a:r>
          </a:p>
          <a:p>
            <a:pPr algn="just"/>
            <a:r>
              <a:rPr lang="en-US" sz="3200" dirty="0"/>
              <a:t>d:depth of the least cost solution to reach the goal </a:t>
            </a:r>
          </a:p>
          <a:p>
            <a:pPr algn="just"/>
            <a:r>
              <a:rPr lang="en-US" sz="3200" dirty="0"/>
              <a:t>m:maximum depth of the state space</a:t>
            </a:r>
          </a:p>
          <a:p>
            <a:pPr marL="0" indent="0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4058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38" y="460848"/>
            <a:ext cx="11485728" cy="6171963"/>
          </a:xfrm>
        </p:spPr>
        <p:txBody>
          <a:bodyPr>
            <a:normAutofit/>
          </a:bodyPr>
          <a:lstStyle/>
          <a:p>
            <a:r>
              <a:rPr lang="en-US" sz="4800" b="1" dirty="0"/>
              <a:t>search cost—</a:t>
            </a:r>
          </a:p>
          <a:p>
            <a:pPr algn="just"/>
            <a:r>
              <a:rPr lang="en-US" sz="3600" dirty="0"/>
              <a:t>can use the </a:t>
            </a:r>
            <a:r>
              <a:rPr lang="en-US" sz="3600" b="1" dirty="0"/>
              <a:t>total cost</a:t>
            </a:r>
            <a:r>
              <a:rPr lang="en-US" sz="3600" dirty="0"/>
              <a:t>, which combines the search cost and the path cost of the solution found.</a:t>
            </a:r>
          </a:p>
          <a:p>
            <a:pPr algn="just"/>
            <a:r>
              <a:rPr lang="en-US" sz="3600" dirty="0" err="1"/>
              <a:t>Ex:For</a:t>
            </a:r>
            <a:r>
              <a:rPr lang="en-US" sz="3600" dirty="0"/>
              <a:t> the problem of finding a route from Arad to Bucharest, the search cost is the amount of time taken by the search and the solution cost is the total length of the path in kilometers.</a:t>
            </a:r>
          </a:p>
          <a:p>
            <a:pPr algn="just"/>
            <a:r>
              <a:rPr lang="en-US" sz="3600" dirty="0"/>
              <a:t>to compute the total cost, to add milliseconds and kilometers</a:t>
            </a:r>
          </a:p>
          <a:p>
            <a:endParaRPr lang="en-US" sz="3600" dirty="0"/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458764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218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UNINFORMED SEARCH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79" y="1443489"/>
            <a:ext cx="11600596" cy="4875426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en-US" sz="6700" dirty="0"/>
              <a:t>Blind search. </a:t>
            </a:r>
          </a:p>
          <a:p>
            <a:pPr algn="just"/>
            <a:r>
              <a:rPr lang="en-US" sz="6700" dirty="0"/>
              <a:t>No additional information about states except the one provided in the problem definition. </a:t>
            </a:r>
          </a:p>
          <a:p>
            <a:pPr algn="just"/>
            <a:r>
              <a:rPr lang="en-US" sz="6700" dirty="0"/>
              <a:t>All they can do is generate successors and distinguish a goal state from a non-goal state. </a:t>
            </a:r>
          </a:p>
          <a:p>
            <a:pPr algn="just"/>
            <a:r>
              <a:rPr lang="en-US" sz="6700" dirty="0"/>
              <a:t>search strategies -by the </a:t>
            </a:r>
            <a:r>
              <a:rPr lang="en-US" sz="6700" i="1" dirty="0"/>
              <a:t>order </a:t>
            </a:r>
            <a:r>
              <a:rPr lang="en-US" sz="6700" dirty="0"/>
              <a:t>in which nodes are expanded. </a:t>
            </a:r>
          </a:p>
          <a:p>
            <a:pPr algn="just"/>
            <a:r>
              <a:rPr lang="en-US" sz="6700" dirty="0"/>
              <a:t>Strategies that know -goal state </a:t>
            </a:r>
            <a:r>
              <a:rPr lang="en-US" sz="6700" b="1" dirty="0"/>
              <a:t>informed search </a:t>
            </a:r>
            <a:r>
              <a:rPr lang="en-US" sz="6700" dirty="0"/>
              <a:t>or </a:t>
            </a:r>
            <a:r>
              <a:rPr lang="en-US" sz="6700" b="1" dirty="0"/>
              <a:t>heuristic search </a:t>
            </a:r>
            <a:r>
              <a:rPr lang="en-US" sz="6700" dirty="0"/>
              <a:t>strategies; </a:t>
            </a:r>
          </a:p>
          <a:p>
            <a:pPr algn="just"/>
            <a:endParaRPr lang="en-US" sz="34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6900" dirty="0"/>
              <a:t>BFS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6900" dirty="0"/>
              <a:t>DFS </a:t>
            </a:r>
          </a:p>
        </p:txBody>
      </p:sp>
    </p:spTree>
    <p:extLst>
      <p:ext uri="{BB962C8B-B14F-4D97-AF65-F5344CB8AC3E}">
        <p14:creationId xmlns:p14="http://schemas.microsoft.com/office/powerpoint/2010/main" val="20868568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28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BREADTH-FIRST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653" y="1146412"/>
            <a:ext cx="11444786" cy="57115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Root node is expanded first then all the successors of the root node are expanded next, then </a:t>
            </a:r>
            <a:r>
              <a:rPr lang="en-US" i="1" dirty="0"/>
              <a:t>their </a:t>
            </a:r>
            <a:r>
              <a:rPr lang="en-US" dirty="0"/>
              <a:t>successors, and so 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All the nodes are expanded at a given depth in the search tree before any nodes at the next level are expanded.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i="1" dirty="0"/>
              <a:t>Based on </a:t>
            </a:r>
            <a:r>
              <a:rPr lang="en-US" dirty="0"/>
              <a:t>general graph-search algorithm ,</a:t>
            </a:r>
            <a:r>
              <a:rPr lang="en-US" i="1" dirty="0"/>
              <a:t>shallowest </a:t>
            </a:r>
            <a:r>
              <a:rPr lang="en-US" dirty="0"/>
              <a:t>unexpanded node is chosen for expansion.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is achieved very simply by using a FIFO queue for the frontier.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new nodes (which are always deeper than their parents) go to the back of the queue, and old nodes, which are shallower than the new nodes, get expanded first.</a:t>
            </a:r>
          </a:p>
          <a:p>
            <a:pPr marL="0" indent="0">
              <a:buNone/>
            </a:pP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9823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Search(BFS)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root node is expanded first</a:t>
            </a:r>
          </a:p>
          <a:p>
            <a:r>
              <a:rPr lang="en-US" dirty="0"/>
              <a:t>Then </a:t>
            </a:r>
            <a:r>
              <a:rPr lang="en-US" u="sng" dirty="0"/>
              <a:t>all</a:t>
            </a:r>
            <a:r>
              <a:rPr lang="en-US" dirty="0"/>
              <a:t> the successors of the root node are expanded.</a:t>
            </a:r>
          </a:p>
          <a:p>
            <a:r>
              <a:rPr lang="en-US" dirty="0"/>
              <a:t>Then all their successors and so on.</a:t>
            </a:r>
          </a:p>
          <a:p>
            <a:r>
              <a:rPr lang="en-US" dirty="0"/>
              <a:t>All the of a given depth are expanded before any node of the next depth is expanded.</a:t>
            </a:r>
          </a:p>
          <a:p>
            <a:r>
              <a:rPr lang="en-US" dirty="0"/>
              <a:t>Uses a standard queue FIFO as a data structure . </a:t>
            </a:r>
          </a:p>
        </p:txBody>
      </p:sp>
    </p:spTree>
    <p:extLst>
      <p:ext uri="{BB962C8B-B14F-4D97-AF65-F5344CB8AC3E}">
        <p14:creationId xmlns:p14="http://schemas.microsoft.com/office/powerpoint/2010/main" val="8443662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962" y="133114"/>
            <a:ext cx="10515600" cy="699400"/>
          </a:xfrm>
        </p:spPr>
        <p:txBody>
          <a:bodyPr/>
          <a:lstStyle/>
          <a:p>
            <a:pPr algn="ctr"/>
            <a:r>
              <a:rPr lang="en-US" b="1" dirty="0"/>
              <a:t>BFS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471" y="1093837"/>
            <a:ext cx="11526671" cy="5593566"/>
          </a:xfrm>
        </p:spPr>
        <p:txBody>
          <a:bodyPr>
            <a:noAutofit/>
          </a:bodyPr>
          <a:lstStyle/>
          <a:p>
            <a:r>
              <a:rPr lang="en-US" dirty="0"/>
              <a:t>BFS is complete(always finds goal if one exists)</a:t>
            </a:r>
          </a:p>
          <a:p>
            <a:r>
              <a:rPr lang="en-US" dirty="0"/>
              <a:t>BFS finds the shallowest path to any goal </a:t>
            </a:r>
            <a:r>
              <a:rPr lang="en-US" dirty="0" err="1"/>
              <a:t>node,if</a:t>
            </a:r>
            <a:r>
              <a:rPr lang="en-US" dirty="0"/>
              <a:t> multiple goal nodes exist ,BFS finds the shortest path</a:t>
            </a:r>
          </a:p>
          <a:p>
            <a:r>
              <a:rPr lang="en-US" dirty="0"/>
              <a:t>If the shallowest solution is at depth ‘d’ and the goal test is done when each node is </a:t>
            </a:r>
            <a:r>
              <a:rPr lang="en-US" sz="3200" b="1" dirty="0"/>
              <a:t>generated</a:t>
            </a:r>
            <a:r>
              <a:rPr lang="en-US" dirty="0"/>
              <a:t> then BFS generates b+b</a:t>
            </a:r>
            <a:r>
              <a:rPr lang="en-US" baseline="30000" dirty="0"/>
              <a:t>2</a:t>
            </a:r>
            <a:r>
              <a:rPr lang="en-US" dirty="0"/>
              <a:t>+b</a:t>
            </a:r>
            <a:r>
              <a:rPr lang="en-US" baseline="30000" dirty="0"/>
              <a:t>3</a:t>
            </a:r>
            <a:r>
              <a:rPr lang="en-US" dirty="0"/>
              <a:t> ….+</a:t>
            </a:r>
            <a:r>
              <a:rPr lang="en-US" dirty="0" err="1"/>
              <a:t>b</a:t>
            </a:r>
            <a:r>
              <a:rPr lang="en-US" baseline="30000" dirty="0" err="1"/>
              <a:t>d</a:t>
            </a:r>
            <a:r>
              <a:rPr lang="en-US" baseline="30000" dirty="0"/>
              <a:t>  </a:t>
            </a:r>
            <a:r>
              <a:rPr lang="en-US" dirty="0"/>
              <a:t>=O(</a:t>
            </a:r>
            <a:r>
              <a:rPr lang="en-US" dirty="0" err="1"/>
              <a:t>b</a:t>
            </a:r>
            <a:r>
              <a:rPr lang="en-US" baseline="30000" dirty="0" err="1"/>
              <a:t>d</a:t>
            </a:r>
            <a:r>
              <a:rPr lang="en-US" dirty="0"/>
              <a:t>) nodes that has time complexity of O(</a:t>
            </a:r>
            <a:r>
              <a:rPr lang="en-US" dirty="0" err="1"/>
              <a:t>b</a:t>
            </a:r>
            <a:r>
              <a:rPr lang="en-US" baseline="30000" dirty="0" err="1"/>
              <a:t>d</a:t>
            </a:r>
            <a:r>
              <a:rPr lang="en-US" dirty="0"/>
              <a:t>)</a:t>
            </a:r>
          </a:p>
          <a:p>
            <a:r>
              <a:rPr lang="en-US" dirty="0"/>
              <a:t>If the goal test is done when each node is </a:t>
            </a:r>
            <a:r>
              <a:rPr lang="en-US" sz="3200" b="1" dirty="0"/>
              <a:t>expanded </a:t>
            </a:r>
            <a:r>
              <a:rPr lang="en-US" dirty="0"/>
              <a:t>the time complexity of BFS is O(b</a:t>
            </a:r>
            <a:r>
              <a:rPr lang="en-US" baseline="30000" dirty="0"/>
              <a:t>d+1</a:t>
            </a:r>
            <a:r>
              <a:rPr lang="en-US" dirty="0"/>
              <a:t>)</a:t>
            </a:r>
          </a:p>
          <a:p>
            <a:r>
              <a:rPr lang="en-US" dirty="0"/>
              <a:t>The space complexity (frontier size)is also O(</a:t>
            </a:r>
            <a:r>
              <a:rPr lang="en-US" dirty="0" err="1"/>
              <a:t>b</a:t>
            </a:r>
            <a:r>
              <a:rPr lang="en-US" baseline="30000" dirty="0" err="1"/>
              <a:t>d</a:t>
            </a:r>
            <a:r>
              <a:rPr lang="en-US" dirty="0"/>
              <a:t>) .This is the biggest drawback of BFS </a:t>
            </a:r>
          </a:p>
        </p:txBody>
      </p:sp>
    </p:spTree>
    <p:extLst>
      <p:ext uri="{BB962C8B-B14F-4D97-AF65-F5344CB8AC3E}">
        <p14:creationId xmlns:p14="http://schemas.microsoft.com/office/powerpoint/2010/main" val="22963341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Imagine searching a uniform tree where every state has b successors.</a:t>
            </a:r>
          </a:p>
          <a:p>
            <a:r>
              <a:rPr lang="en-US" dirty="0"/>
              <a:t>The root of the search tree generates b nodes at the first level, each of which generates b more nodes, for a total of b</a:t>
            </a:r>
            <a:r>
              <a:rPr lang="en-US" b="1" baseline="30000" dirty="0"/>
              <a:t>2</a:t>
            </a:r>
            <a:r>
              <a:rPr lang="en-US" dirty="0"/>
              <a:t> at the second level. Each of </a:t>
            </a:r>
            <a:r>
              <a:rPr lang="en-US" i="1" dirty="0"/>
              <a:t>these </a:t>
            </a:r>
            <a:r>
              <a:rPr lang="en-US" dirty="0"/>
              <a:t>generates b more nodes, yielding b</a:t>
            </a:r>
            <a:r>
              <a:rPr lang="en-US" baseline="30000" dirty="0"/>
              <a:t>3 </a:t>
            </a:r>
            <a:r>
              <a:rPr lang="en-US" dirty="0"/>
              <a:t>nodes at the third level, and so on. Now suppose that  the solution is at depth d. In the worst case, it is the last node generated at that level.</a:t>
            </a:r>
          </a:p>
          <a:p>
            <a:r>
              <a:rPr lang="en-US" dirty="0"/>
              <a:t>b+b</a:t>
            </a:r>
            <a:r>
              <a:rPr lang="en-US" baseline="30000" dirty="0"/>
              <a:t>2</a:t>
            </a:r>
            <a:r>
              <a:rPr lang="en-US" dirty="0"/>
              <a:t>+b</a:t>
            </a:r>
            <a:r>
              <a:rPr lang="en-US" baseline="30000" dirty="0"/>
              <a:t>3</a:t>
            </a:r>
            <a:r>
              <a:rPr lang="en-US" dirty="0"/>
              <a:t> ….+</a:t>
            </a:r>
            <a:r>
              <a:rPr lang="en-US" dirty="0" err="1"/>
              <a:t>b</a:t>
            </a:r>
            <a:r>
              <a:rPr lang="en-US" baseline="30000" dirty="0" err="1"/>
              <a:t>d</a:t>
            </a:r>
            <a:endParaRPr lang="en-US" baseline="30000" dirty="0"/>
          </a:p>
          <a:p>
            <a:r>
              <a:rPr lang="en-US" dirty="0"/>
              <a:t>(If the algorithm were to apply the goal test to nodes when selected for expansion, rather than when generated, the whole layer of nodes at depth d would be expanded before the goal was detected and the time complexity would be O(b</a:t>
            </a:r>
            <a:r>
              <a:rPr lang="en-US" baseline="30000" dirty="0"/>
              <a:t>d+1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87613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for space complexity: for any kind of graph search, which stores every expanded node in the explored set, the space complexity is always within a factor of b of the time complexity. For breadth-first graph search in particular, every node generated remains in memory. There will be O(b</a:t>
            </a:r>
            <a:r>
              <a:rPr lang="en-US" baseline="30000" dirty="0"/>
              <a:t>d−1</a:t>
            </a:r>
            <a:r>
              <a:rPr lang="en-US" dirty="0"/>
              <a:t>) nodes in the explored set and O(</a:t>
            </a:r>
            <a:r>
              <a:rPr lang="en-US" dirty="0" err="1"/>
              <a:t>b</a:t>
            </a:r>
            <a:r>
              <a:rPr lang="en-US" baseline="30000" dirty="0" err="1"/>
              <a:t>d</a:t>
            </a:r>
            <a:r>
              <a:rPr lang="en-US" dirty="0"/>
              <a:t>) nodes in the frontier, so the space complexity is O(</a:t>
            </a:r>
            <a:r>
              <a:rPr lang="en-US" dirty="0" err="1"/>
              <a:t>b</a:t>
            </a:r>
            <a:r>
              <a:rPr lang="en-US" baseline="30000" dirty="0" err="1"/>
              <a:t>d</a:t>
            </a:r>
            <a:r>
              <a:rPr lang="en-US" dirty="0"/>
              <a:t>),</a:t>
            </a:r>
          </a:p>
        </p:txBody>
      </p:sp>
    </p:spTree>
    <p:extLst>
      <p:ext uri="{BB962C8B-B14F-4D97-AF65-F5344CB8AC3E}">
        <p14:creationId xmlns:p14="http://schemas.microsoft.com/office/powerpoint/2010/main" val="178688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650"/>
            <a:ext cx="11737074" cy="6844352"/>
          </a:xfrm>
        </p:spPr>
        <p:txBody>
          <a:bodyPr>
            <a:noAutofit/>
          </a:bodyPr>
          <a:lstStyle/>
          <a:p>
            <a:r>
              <a:rPr lang="en-US" sz="3200" dirty="0"/>
              <a:t>Consider the agent has a map of Romania. </a:t>
            </a:r>
          </a:p>
          <a:p>
            <a:r>
              <a:rPr lang="en-US" sz="3200" dirty="0"/>
              <a:t>map - provide the agent with information about the states it might get itself into and the actions it can take. </a:t>
            </a:r>
          </a:p>
          <a:p>
            <a:r>
              <a:rPr lang="en-US" sz="3200" dirty="0"/>
              <a:t>environment is </a:t>
            </a:r>
            <a:r>
              <a:rPr lang="en-US" sz="3200" b="1" dirty="0"/>
              <a:t>observable(</a:t>
            </a:r>
            <a:r>
              <a:rPr lang="en-US" sz="3200" dirty="0"/>
              <a:t>agent always knows the current state)</a:t>
            </a:r>
            <a:r>
              <a:rPr lang="en-US" sz="3200" b="1" dirty="0"/>
              <a:t>,</a:t>
            </a:r>
            <a:r>
              <a:rPr lang="en-US" sz="3200" dirty="0"/>
              <a:t> environment is </a:t>
            </a:r>
            <a:r>
              <a:rPr lang="en-US" sz="3200" b="1" dirty="0"/>
              <a:t>discrete</a:t>
            </a:r>
            <a:r>
              <a:rPr lang="en-US" sz="3200" dirty="0"/>
              <a:t>(sign indicating its presence to arriving drivers)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727789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BFS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6296" cy="4351338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/>
              <a:t>memory requirements </a:t>
            </a:r>
            <a:r>
              <a:rPr lang="en-US" sz="3600" dirty="0"/>
              <a:t>are a bigger problem for breadth-first search than is the execution time.</a:t>
            </a:r>
          </a:p>
          <a:p>
            <a:pPr algn="just"/>
            <a:r>
              <a:rPr lang="en-US" dirty="0"/>
              <a:t>Time is still a major factor. </a:t>
            </a:r>
          </a:p>
        </p:txBody>
      </p:sp>
    </p:spTree>
    <p:extLst>
      <p:ext uri="{BB962C8B-B14F-4D97-AF65-F5344CB8AC3E}">
        <p14:creationId xmlns:p14="http://schemas.microsoft.com/office/powerpoint/2010/main" val="3982243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388" y="2753345"/>
            <a:ext cx="9307224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930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>
                <a:effectLst>
                  <a:outerShdw blurRad="38100" dist="38100" dir="2700000" algn="tl">
                    <a:srgbClr val="000000"/>
                  </a:outerShdw>
                </a:effectLst>
              </a:rPr>
              <a:t>Breadth-First Strategy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 </a:t>
            </a:r>
            <a:r>
              <a:rPr lang="en-US" altLang="en-US">
                <a:solidFill>
                  <a:srgbClr val="0C0C12"/>
                </a:solidFill>
              </a:rPr>
              <a:t>New nodes are inserted at the end of FRINGE</a:t>
            </a:r>
          </a:p>
        </p:txBody>
      </p:sp>
      <p:grpSp>
        <p:nvGrpSpPr>
          <p:cNvPr id="53252" name="Group 4"/>
          <p:cNvGrpSpPr>
            <a:grpSpLocks/>
          </p:cNvGrpSpPr>
          <p:nvPr/>
        </p:nvGrpSpPr>
        <p:grpSpPr bwMode="auto">
          <a:xfrm>
            <a:off x="2743200" y="2743200"/>
            <a:ext cx="2819400" cy="2209800"/>
            <a:chOff x="768" y="1728"/>
            <a:chExt cx="1776" cy="1392"/>
          </a:xfrm>
        </p:grpSpPr>
        <p:grpSp>
          <p:nvGrpSpPr>
            <p:cNvPr id="53255" name="Group 5"/>
            <p:cNvGrpSpPr>
              <a:grpSpLocks/>
            </p:cNvGrpSpPr>
            <p:nvPr/>
          </p:nvGrpSpPr>
          <p:grpSpPr bwMode="auto">
            <a:xfrm>
              <a:off x="960" y="1824"/>
              <a:ext cx="1584" cy="1296"/>
              <a:chOff x="960" y="1824"/>
              <a:chExt cx="1584" cy="1296"/>
            </a:xfrm>
          </p:grpSpPr>
          <p:grpSp>
            <p:nvGrpSpPr>
              <p:cNvPr id="53263" name="Group 6"/>
              <p:cNvGrpSpPr>
                <a:grpSpLocks/>
              </p:cNvGrpSpPr>
              <p:nvPr/>
            </p:nvGrpSpPr>
            <p:grpSpPr bwMode="auto">
              <a:xfrm>
                <a:off x="960" y="1824"/>
                <a:ext cx="1584" cy="1296"/>
                <a:chOff x="1872" y="1872"/>
                <a:chExt cx="1584" cy="1296"/>
              </a:xfrm>
            </p:grpSpPr>
            <p:grpSp>
              <p:nvGrpSpPr>
                <p:cNvPr id="53265" name="Group 7"/>
                <p:cNvGrpSpPr>
                  <a:grpSpLocks/>
                </p:cNvGrpSpPr>
                <p:nvPr/>
              </p:nvGrpSpPr>
              <p:grpSpPr bwMode="auto">
                <a:xfrm>
                  <a:off x="1872" y="1872"/>
                  <a:ext cx="1584" cy="1296"/>
                  <a:chOff x="1872" y="1872"/>
                  <a:chExt cx="1584" cy="1296"/>
                </a:xfrm>
              </p:grpSpPr>
              <p:sp>
                <p:nvSpPr>
                  <p:cNvPr id="53267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1872"/>
                    <a:ext cx="144" cy="1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268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2400"/>
                    <a:ext cx="144" cy="1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269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400"/>
                    <a:ext cx="144" cy="1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270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3024"/>
                    <a:ext cx="144" cy="1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271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024"/>
                    <a:ext cx="144" cy="1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272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3024"/>
                    <a:ext cx="144" cy="1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273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3312" y="3024"/>
                    <a:ext cx="144" cy="14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53274" name="Line 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282" y="2000"/>
                    <a:ext cx="321" cy="41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3275" name="Line 1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969" y="2534"/>
                    <a:ext cx="214" cy="49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3276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2726" y="2000"/>
                    <a:ext cx="321" cy="4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3277" name="Line 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66" y="2526"/>
                    <a:ext cx="198" cy="5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3278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274" y="2534"/>
                    <a:ext cx="181" cy="49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3279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146" y="2526"/>
                    <a:ext cx="214" cy="5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3266" name="Oval 21"/>
                <p:cNvSpPr>
                  <a:spLocks noChangeArrowheads="1"/>
                </p:cNvSpPr>
                <p:nvPr/>
              </p:nvSpPr>
              <p:spPr bwMode="auto">
                <a:xfrm>
                  <a:off x="2592" y="1872"/>
                  <a:ext cx="144" cy="144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53264" name="Oval 22"/>
              <p:cNvSpPr>
                <a:spLocks noChangeArrowheads="1"/>
              </p:cNvSpPr>
              <p:nvPr/>
            </p:nvSpPr>
            <p:spPr bwMode="auto">
              <a:xfrm>
                <a:off x="2400" y="2976"/>
                <a:ext cx="144" cy="144"/>
              </a:xfrm>
              <a:prstGeom prst="ellipse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3256" name="Text Box 23"/>
            <p:cNvSpPr txBox="1">
              <a:spLocks noChangeArrowheads="1"/>
            </p:cNvSpPr>
            <p:nvPr/>
          </p:nvSpPr>
          <p:spPr bwMode="auto">
            <a:xfrm>
              <a:off x="1056" y="2256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chemeClr val="tx1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53257" name="Text Box 24"/>
            <p:cNvSpPr txBox="1">
              <a:spLocks noChangeArrowheads="1"/>
            </p:cNvSpPr>
            <p:nvPr/>
          </p:nvSpPr>
          <p:spPr bwMode="auto">
            <a:xfrm>
              <a:off x="1872" y="2256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chemeClr val="tx1"/>
                  </a:solidFill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53258" name="Text Box 25"/>
            <p:cNvSpPr txBox="1">
              <a:spLocks noChangeArrowheads="1"/>
            </p:cNvSpPr>
            <p:nvPr/>
          </p:nvSpPr>
          <p:spPr bwMode="auto">
            <a:xfrm>
              <a:off x="768" y="283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chemeClr val="tx1"/>
                  </a:solidFill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53259" name="Text Box 26"/>
            <p:cNvSpPr txBox="1">
              <a:spLocks noChangeArrowheads="1"/>
            </p:cNvSpPr>
            <p:nvPr/>
          </p:nvSpPr>
          <p:spPr bwMode="auto">
            <a:xfrm>
              <a:off x="1296" y="283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chemeClr val="tx1"/>
                  </a:solidFill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53260" name="Text Box 27"/>
            <p:cNvSpPr txBox="1">
              <a:spLocks noChangeArrowheads="1"/>
            </p:cNvSpPr>
            <p:nvPr/>
          </p:nvSpPr>
          <p:spPr bwMode="auto">
            <a:xfrm>
              <a:off x="1488" y="1728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chemeClr val="tx1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53261" name="Text Box 28"/>
            <p:cNvSpPr txBox="1">
              <a:spLocks noChangeArrowheads="1"/>
            </p:cNvSpPr>
            <p:nvPr/>
          </p:nvSpPr>
          <p:spPr bwMode="auto">
            <a:xfrm>
              <a:off x="1711" y="283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chemeClr val="tx1"/>
                  </a:solidFill>
                  <a:latin typeface="Tahoma" panose="020B0604030504040204" pitchFamily="34" charset="0"/>
                </a:rPr>
                <a:t>6</a:t>
              </a:r>
            </a:p>
          </p:txBody>
        </p:sp>
        <p:sp>
          <p:nvSpPr>
            <p:cNvPr id="53262" name="Text Box 29"/>
            <p:cNvSpPr txBox="1">
              <a:spLocks noChangeArrowheads="1"/>
            </p:cNvSpPr>
            <p:nvPr/>
          </p:nvSpPr>
          <p:spPr bwMode="auto">
            <a:xfrm>
              <a:off x="2208" y="283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9pPr>
            </a:lstStyle>
            <a:p>
              <a:pPr eaLnBrk="1" hangingPunct="1"/>
              <a:r>
                <a:rPr kumimoji="0" lang="en-US" altLang="en-US">
                  <a:solidFill>
                    <a:schemeClr val="tx1"/>
                  </a:solidFill>
                  <a:latin typeface="Tahoma" panose="020B0604030504040204" pitchFamily="34" charset="0"/>
                </a:rPr>
                <a:t>7</a:t>
              </a:r>
            </a:p>
          </p:txBody>
        </p:sp>
      </p:grpSp>
      <p:sp>
        <p:nvSpPr>
          <p:cNvPr id="175134" name="Text Box 30"/>
          <p:cNvSpPr txBox="1">
            <a:spLocks noChangeArrowheads="1"/>
          </p:cNvSpPr>
          <p:nvPr/>
        </p:nvSpPr>
        <p:spPr bwMode="auto">
          <a:xfrm>
            <a:off x="6080125" y="3538538"/>
            <a:ext cx="203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0C0C12"/>
                </a:solidFill>
                <a:latin typeface="Tahoma" panose="020B0604030504040204" pitchFamily="34" charset="0"/>
              </a:rPr>
              <a:t>FRINGE = (1)</a:t>
            </a:r>
          </a:p>
        </p:txBody>
      </p:sp>
      <p:sp>
        <p:nvSpPr>
          <p:cNvPr id="175135" name="AutoShape 31"/>
          <p:cNvSpPr>
            <a:spLocks noChangeArrowheads="1"/>
          </p:cNvSpPr>
          <p:nvPr/>
        </p:nvSpPr>
        <p:spPr bwMode="auto">
          <a:xfrm>
            <a:off x="3657600" y="2895600"/>
            <a:ext cx="228600" cy="152400"/>
          </a:xfrm>
          <a:prstGeom prst="chevron">
            <a:avLst>
              <a:gd name="adj" fmla="val 375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496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34" grpId="0" autoUpdateAnimBg="0"/>
      <p:bldP spid="17513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>
                <a:effectLst>
                  <a:outerShdw blurRad="38100" dist="38100" dir="2700000" algn="tl">
                    <a:srgbClr val="000000"/>
                  </a:outerShdw>
                </a:effectLst>
              </a:rPr>
              <a:t>Breadth-First Strategy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 </a:t>
            </a:r>
            <a:r>
              <a:rPr lang="en-US" altLang="en-US">
                <a:solidFill>
                  <a:srgbClr val="0C0C12"/>
                </a:solidFill>
              </a:rPr>
              <a:t>New nodes are inserted at the end of FRINGE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6080126" y="3538538"/>
            <a:ext cx="2392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0C0C12"/>
                </a:solidFill>
                <a:latin typeface="Tahoma" panose="020B0604030504040204" pitchFamily="34" charset="0"/>
              </a:rPr>
              <a:t>FRINGE</a:t>
            </a:r>
            <a:r>
              <a:rPr kumimoji="0" lang="en-US" altLang="en-US">
                <a:solidFill>
                  <a:schemeClr val="tx1"/>
                </a:solidFill>
                <a:latin typeface="Tahoma" panose="020B0604030504040204" pitchFamily="34" charset="0"/>
              </a:rPr>
              <a:t> </a:t>
            </a:r>
            <a:r>
              <a:rPr kumimoji="0" lang="en-US" altLang="en-US">
                <a:solidFill>
                  <a:srgbClr val="0C0C12"/>
                </a:solidFill>
                <a:latin typeface="Tahoma" panose="020B0604030504040204" pitchFamily="34" charset="0"/>
              </a:rPr>
              <a:t>= (2, 3)</a:t>
            </a:r>
          </a:p>
        </p:txBody>
      </p:sp>
      <p:sp>
        <p:nvSpPr>
          <p:cNvPr id="177157" name="AutoShape 5"/>
          <p:cNvSpPr>
            <a:spLocks noChangeArrowheads="1"/>
          </p:cNvSpPr>
          <p:nvPr/>
        </p:nvSpPr>
        <p:spPr bwMode="auto">
          <a:xfrm>
            <a:off x="2895600" y="3733800"/>
            <a:ext cx="228600" cy="152400"/>
          </a:xfrm>
          <a:prstGeom prst="chevron">
            <a:avLst>
              <a:gd name="adj" fmla="val 375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4278" name="Group 6"/>
          <p:cNvGrpSpPr>
            <a:grpSpLocks/>
          </p:cNvGrpSpPr>
          <p:nvPr/>
        </p:nvGrpSpPr>
        <p:grpSpPr bwMode="auto">
          <a:xfrm>
            <a:off x="2743200" y="2743200"/>
            <a:ext cx="2819400" cy="2209800"/>
            <a:chOff x="768" y="1728"/>
            <a:chExt cx="1776" cy="1392"/>
          </a:xfrm>
        </p:grpSpPr>
        <p:grpSp>
          <p:nvGrpSpPr>
            <p:cNvPr id="54279" name="Group 7"/>
            <p:cNvGrpSpPr>
              <a:grpSpLocks/>
            </p:cNvGrpSpPr>
            <p:nvPr/>
          </p:nvGrpSpPr>
          <p:grpSpPr bwMode="auto">
            <a:xfrm>
              <a:off x="768" y="1728"/>
              <a:ext cx="1776" cy="1392"/>
              <a:chOff x="768" y="1728"/>
              <a:chExt cx="1776" cy="1392"/>
            </a:xfrm>
          </p:grpSpPr>
          <p:grpSp>
            <p:nvGrpSpPr>
              <p:cNvPr id="54283" name="Group 8"/>
              <p:cNvGrpSpPr>
                <a:grpSpLocks/>
              </p:cNvGrpSpPr>
              <p:nvPr/>
            </p:nvGrpSpPr>
            <p:grpSpPr bwMode="auto">
              <a:xfrm>
                <a:off x="960" y="1824"/>
                <a:ext cx="1584" cy="1296"/>
                <a:chOff x="960" y="1824"/>
                <a:chExt cx="1584" cy="1296"/>
              </a:xfrm>
            </p:grpSpPr>
            <p:grpSp>
              <p:nvGrpSpPr>
                <p:cNvPr id="54291" name="Group 9"/>
                <p:cNvGrpSpPr>
                  <a:grpSpLocks/>
                </p:cNvGrpSpPr>
                <p:nvPr/>
              </p:nvGrpSpPr>
              <p:grpSpPr bwMode="auto">
                <a:xfrm>
                  <a:off x="960" y="1824"/>
                  <a:ext cx="1584" cy="1296"/>
                  <a:chOff x="1872" y="1872"/>
                  <a:chExt cx="1584" cy="1296"/>
                </a:xfrm>
              </p:grpSpPr>
              <p:grpSp>
                <p:nvGrpSpPr>
                  <p:cNvPr id="54293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1872" y="1872"/>
                    <a:ext cx="1584" cy="1296"/>
                    <a:chOff x="1872" y="1872"/>
                    <a:chExt cx="1584" cy="1296"/>
                  </a:xfrm>
                </p:grpSpPr>
                <p:sp>
                  <p:nvSpPr>
                    <p:cNvPr id="54295" name="Oval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1872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4296" name="Oval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400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4297" name="Oval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4" y="2400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4298" name="Oval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2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4299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4300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4301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4302" name="Line 1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282" y="2000"/>
                      <a:ext cx="321" cy="41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303" name="Line 1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69" y="2534"/>
                      <a:ext cx="214" cy="49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304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6" y="2000"/>
                      <a:ext cx="321" cy="4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305" name="Line 2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66" y="2526"/>
                      <a:ext cx="198" cy="5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306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74" y="2534"/>
                      <a:ext cx="181" cy="49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307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46" y="2526"/>
                      <a:ext cx="214" cy="5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4294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1872"/>
                    <a:ext cx="144" cy="144"/>
                  </a:xfrm>
                  <a:prstGeom prst="ellipse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54292" name="Oval 25"/>
                <p:cNvSpPr>
                  <a:spLocks noChangeArrowheads="1"/>
                </p:cNvSpPr>
                <p:nvPr/>
              </p:nvSpPr>
              <p:spPr bwMode="auto">
                <a:xfrm>
                  <a:off x="2400" y="2976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54284" name="Text Box 26"/>
              <p:cNvSpPr txBox="1">
                <a:spLocks noChangeArrowheads="1"/>
              </p:cNvSpPr>
              <p:nvPr/>
            </p:nvSpPr>
            <p:spPr bwMode="auto">
              <a:xfrm>
                <a:off x="1056" y="2256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>
                    <a:solidFill>
                      <a:schemeClr val="tx1"/>
                    </a:solidFill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54285" name="Text Box 27"/>
              <p:cNvSpPr txBox="1">
                <a:spLocks noChangeArrowheads="1"/>
              </p:cNvSpPr>
              <p:nvPr/>
            </p:nvSpPr>
            <p:spPr bwMode="auto">
              <a:xfrm>
                <a:off x="1872" y="2256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>
                    <a:solidFill>
                      <a:schemeClr val="tx1"/>
                    </a:solidFill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54286" name="Text Box 28"/>
              <p:cNvSpPr txBox="1">
                <a:spLocks noChangeArrowheads="1"/>
              </p:cNvSpPr>
              <p:nvPr/>
            </p:nvSpPr>
            <p:spPr bwMode="auto">
              <a:xfrm>
                <a:off x="768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>
                    <a:solidFill>
                      <a:schemeClr val="tx1"/>
                    </a:solidFill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54287" name="Text Box 29"/>
              <p:cNvSpPr txBox="1">
                <a:spLocks noChangeArrowheads="1"/>
              </p:cNvSpPr>
              <p:nvPr/>
            </p:nvSpPr>
            <p:spPr bwMode="auto">
              <a:xfrm>
                <a:off x="1296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>
                    <a:solidFill>
                      <a:schemeClr val="tx1"/>
                    </a:solidFill>
                    <a:latin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54288" name="Text Box 30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>
                    <a:solidFill>
                      <a:schemeClr val="tx1"/>
                    </a:solidFill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54289" name="Text Box 31"/>
              <p:cNvSpPr txBox="1">
                <a:spLocks noChangeArrowheads="1"/>
              </p:cNvSpPr>
              <p:nvPr/>
            </p:nvSpPr>
            <p:spPr bwMode="auto">
              <a:xfrm>
                <a:off x="1711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>
                    <a:solidFill>
                      <a:schemeClr val="tx1"/>
                    </a:solidFill>
                    <a:latin typeface="Tahoma" panose="020B0604030504040204" pitchFamily="34" charset="0"/>
                  </a:rPr>
                  <a:t>6</a:t>
                </a:r>
              </a:p>
            </p:txBody>
          </p:sp>
          <p:sp>
            <p:nvSpPr>
              <p:cNvPr id="54290" name="Text Box 32"/>
              <p:cNvSpPr txBox="1">
                <a:spLocks noChangeArrowheads="1"/>
              </p:cNvSpPr>
              <p:nvPr/>
            </p:nvSpPr>
            <p:spPr bwMode="auto">
              <a:xfrm>
                <a:off x="2208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>
                    <a:solidFill>
                      <a:schemeClr val="tx1"/>
                    </a:solidFill>
                    <a:latin typeface="Tahoma" panose="020B0604030504040204" pitchFamily="34" charset="0"/>
                  </a:rPr>
                  <a:t>7</a:t>
                </a:r>
              </a:p>
            </p:txBody>
          </p:sp>
        </p:grpSp>
        <p:sp>
          <p:nvSpPr>
            <p:cNvPr id="54280" name="Oval 33"/>
            <p:cNvSpPr>
              <a:spLocks noChangeArrowheads="1"/>
            </p:cNvSpPr>
            <p:nvPr/>
          </p:nvSpPr>
          <p:spPr bwMode="auto">
            <a:xfrm>
              <a:off x="1248" y="235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281" name="Oval 34"/>
            <p:cNvSpPr>
              <a:spLocks noChangeArrowheads="1"/>
            </p:cNvSpPr>
            <p:nvPr/>
          </p:nvSpPr>
          <p:spPr bwMode="auto">
            <a:xfrm>
              <a:off x="1680" y="1824"/>
              <a:ext cx="144" cy="1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4282" name="Oval 35"/>
            <p:cNvSpPr>
              <a:spLocks noChangeArrowheads="1"/>
            </p:cNvSpPr>
            <p:nvPr/>
          </p:nvSpPr>
          <p:spPr bwMode="auto">
            <a:xfrm>
              <a:off x="2112" y="235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189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>
                <a:effectLst>
                  <a:outerShdw blurRad="38100" dist="38100" dir="2700000" algn="tl">
                    <a:srgbClr val="000000"/>
                  </a:outerShdw>
                </a:effectLst>
              </a:rPr>
              <a:t>Breadth-First Strategy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 </a:t>
            </a:r>
            <a:r>
              <a:rPr lang="en-US" altLang="en-US">
                <a:solidFill>
                  <a:srgbClr val="0C0C12"/>
                </a:solidFill>
              </a:rPr>
              <a:t>New nodes are inserted at the end of FRINGE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6080126" y="3538538"/>
            <a:ext cx="2746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0C0C12"/>
                </a:solidFill>
                <a:latin typeface="Tahoma" panose="020B0604030504040204" pitchFamily="34" charset="0"/>
              </a:rPr>
              <a:t>FRINGE = (3, 4, 5)</a:t>
            </a:r>
          </a:p>
        </p:txBody>
      </p:sp>
      <p:sp>
        <p:nvSpPr>
          <p:cNvPr id="179205" name="AutoShape 5"/>
          <p:cNvSpPr>
            <a:spLocks noChangeArrowheads="1"/>
          </p:cNvSpPr>
          <p:nvPr/>
        </p:nvSpPr>
        <p:spPr bwMode="auto">
          <a:xfrm>
            <a:off x="4267200" y="3733800"/>
            <a:ext cx="228600" cy="152400"/>
          </a:xfrm>
          <a:prstGeom prst="chevron">
            <a:avLst>
              <a:gd name="adj" fmla="val 375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5302" name="Group 6"/>
          <p:cNvGrpSpPr>
            <a:grpSpLocks/>
          </p:cNvGrpSpPr>
          <p:nvPr/>
        </p:nvGrpSpPr>
        <p:grpSpPr bwMode="auto">
          <a:xfrm>
            <a:off x="2743200" y="2743200"/>
            <a:ext cx="2819400" cy="2209800"/>
            <a:chOff x="768" y="1728"/>
            <a:chExt cx="1776" cy="1392"/>
          </a:xfrm>
        </p:grpSpPr>
        <p:grpSp>
          <p:nvGrpSpPr>
            <p:cNvPr id="55306" name="Group 7"/>
            <p:cNvGrpSpPr>
              <a:grpSpLocks/>
            </p:cNvGrpSpPr>
            <p:nvPr/>
          </p:nvGrpSpPr>
          <p:grpSpPr bwMode="auto">
            <a:xfrm>
              <a:off x="768" y="1728"/>
              <a:ext cx="1776" cy="1392"/>
              <a:chOff x="768" y="1728"/>
              <a:chExt cx="1776" cy="1392"/>
            </a:xfrm>
          </p:grpSpPr>
          <p:grpSp>
            <p:nvGrpSpPr>
              <p:cNvPr id="55310" name="Group 8"/>
              <p:cNvGrpSpPr>
                <a:grpSpLocks/>
              </p:cNvGrpSpPr>
              <p:nvPr/>
            </p:nvGrpSpPr>
            <p:grpSpPr bwMode="auto">
              <a:xfrm>
                <a:off x="960" y="1824"/>
                <a:ext cx="1584" cy="1296"/>
                <a:chOff x="960" y="1824"/>
                <a:chExt cx="1584" cy="1296"/>
              </a:xfrm>
            </p:grpSpPr>
            <p:grpSp>
              <p:nvGrpSpPr>
                <p:cNvPr id="55318" name="Group 9"/>
                <p:cNvGrpSpPr>
                  <a:grpSpLocks/>
                </p:cNvGrpSpPr>
                <p:nvPr/>
              </p:nvGrpSpPr>
              <p:grpSpPr bwMode="auto">
                <a:xfrm>
                  <a:off x="960" y="1824"/>
                  <a:ext cx="1584" cy="1296"/>
                  <a:chOff x="1872" y="1872"/>
                  <a:chExt cx="1584" cy="1296"/>
                </a:xfrm>
              </p:grpSpPr>
              <p:grpSp>
                <p:nvGrpSpPr>
                  <p:cNvPr id="55320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1872" y="1872"/>
                    <a:ext cx="1584" cy="1296"/>
                    <a:chOff x="1872" y="1872"/>
                    <a:chExt cx="1584" cy="1296"/>
                  </a:xfrm>
                </p:grpSpPr>
                <p:sp>
                  <p:nvSpPr>
                    <p:cNvPr id="55322" name="Oval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1872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5323" name="Oval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400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5324" name="Oval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4" y="2400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5325" name="Oval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2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5326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5327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5328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5329" name="Line 1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282" y="2000"/>
                      <a:ext cx="321" cy="41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30" name="Line 1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69" y="2534"/>
                      <a:ext cx="214" cy="49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31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6" y="2000"/>
                      <a:ext cx="321" cy="4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32" name="Line 2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66" y="2526"/>
                      <a:ext cx="198" cy="5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33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74" y="2534"/>
                      <a:ext cx="181" cy="49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34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46" y="2526"/>
                      <a:ext cx="214" cy="5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5321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1872"/>
                    <a:ext cx="144" cy="144"/>
                  </a:xfrm>
                  <a:prstGeom prst="ellipse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55319" name="Oval 25"/>
                <p:cNvSpPr>
                  <a:spLocks noChangeArrowheads="1"/>
                </p:cNvSpPr>
                <p:nvPr/>
              </p:nvSpPr>
              <p:spPr bwMode="auto">
                <a:xfrm>
                  <a:off x="2400" y="2976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55311" name="Text Box 26"/>
              <p:cNvSpPr txBox="1">
                <a:spLocks noChangeArrowheads="1"/>
              </p:cNvSpPr>
              <p:nvPr/>
            </p:nvSpPr>
            <p:spPr bwMode="auto">
              <a:xfrm>
                <a:off x="1056" y="2256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>
                    <a:solidFill>
                      <a:schemeClr val="tx1"/>
                    </a:solidFill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55312" name="Text Box 27"/>
              <p:cNvSpPr txBox="1">
                <a:spLocks noChangeArrowheads="1"/>
              </p:cNvSpPr>
              <p:nvPr/>
            </p:nvSpPr>
            <p:spPr bwMode="auto">
              <a:xfrm>
                <a:off x="1872" y="2256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>
                    <a:solidFill>
                      <a:schemeClr val="tx1"/>
                    </a:solidFill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55313" name="Text Box 28"/>
              <p:cNvSpPr txBox="1">
                <a:spLocks noChangeArrowheads="1"/>
              </p:cNvSpPr>
              <p:nvPr/>
            </p:nvSpPr>
            <p:spPr bwMode="auto">
              <a:xfrm>
                <a:off x="768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>
                    <a:solidFill>
                      <a:schemeClr val="tx1"/>
                    </a:solidFill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55314" name="Text Box 29"/>
              <p:cNvSpPr txBox="1">
                <a:spLocks noChangeArrowheads="1"/>
              </p:cNvSpPr>
              <p:nvPr/>
            </p:nvSpPr>
            <p:spPr bwMode="auto">
              <a:xfrm>
                <a:off x="1296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>
                    <a:solidFill>
                      <a:schemeClr val="tx1"/>
                    </a:solidFill>
                    <a:latin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55315" name="Text Box 30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>
                    <a:solidFill>
                      <a:schemeClr val="tx1"/>
                    </a:solidFill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55316" name="Text Box 31"/>
              <p:cNvSpPr txBox="1">
                <a:spLocks noChangeArrowheads="1"/>
              </p:cNvSpPr>
              <p:nvPr/>
            </p:nvSpPr>
            <p:spPr bwMode="auto">
              <a:xfrm>
                <a:off x="1711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>
                    <a:solidFill>
                      <a:schemeClr val="tx1"/>
                    </a:solidFill>
                    <a:latin typeface="Tahoma" panose="020B0604030504040204" pitchFamily="34" charset="0"/>
                  </a:rPr>
                  <a:t>6</a:t>
                </a:r>
              </a:p>
            </p:txBody>
          </p:sp>
          <p:sp>
            <p:nvSpPr>
              <p:cNvPr id="55317" name="Text Box 32"/>
              <p:cNvSpPr txBox="1">
                <a:spLocks noChangeArrowheads="1"/>
              </p:cNvSpPr>
              <p:nvPr/>
            </p:nvSpPr>
            <p:spPr bwMode="auto">
              <a:xfrm>
                <a:off x="2208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>
                    <a:solidFill>
                      <a:schemeClr val="tx1"/>
                    </a:solidFill>
                    <a:latin typeface="Tahoma" panose="020B0604030504040204" pitchFamily="34" charset="0"/>
                  </a:rPr>
                  <a:t>7</a:t>
                </a:r>
              </a:p>
            </p:txBody>
          </p:sp>
        </p:grpSp>
        <p:sp>
          <p:nvSpPr>
            <p:cNvPr id="55307" name="Oval 33"/>
            <p:cNvSpPr>
              <a:spLocks noChangeArrowheads="1"/>
            </p:cNvSpPr>
            <p:nvPr/>
          </p:nvSpPr>
          <p:spPr bwMode="auto">
            <a:xfrm>
              <a:off x="1248" y="235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08" name="Oval 34"/>
            <p:cNvSpPr>
              <a:spLocks noChangeArrowheads="1"/>
            </p:cNvSpPr>
            <p:nvPr/>
          </p:nvSpPr>
          <p:spPr bwMode="auto">
            <a:xfrm>
              <a:off x="1680" y="1824"/>
              <a:ext cx="144" cy="1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5309" name="Oval 35"/>
            <p:cNvSpPr>
              <a:spLocks noChangeArrowheads="1"/>
            </p:cNvSpPr>
            <p:nvPr/>
          </p:nvSpPr>
          <p:spPr bwMode="auto">
            <a:xfrm>
              <a:off x="2112" y="235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55303" name="Oval 36"/>
          <p:cNvSpPr>
            <a:spLocks noChangeArrowheads="1"/>
          </p:cNvSpPr>
          <p:nvPr/>
        </p:nvSpPr>
        <p:spPr bwMode="auto">
          <a:xfrm>
            <a:off x="30480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4" name="Oval 37"/>
          <p:cNvSpPr>
            <a:spLocks noChangeArrowheads="1"/>
          </p:cNvSpPr>
          <p:nvPr/>
        </p:nvSpPr>
        <p:spPr bwMode="auto">
          <a:xfrm>
            <a:off x="38862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5" name="Oval 38"/>
          <p:cNvSpPr>
            <a:spLocks noChangeArrowheads="1"/>
          </p:cNvSpPr>
          <p:nvPr/>
        </p:nvSpPr>
        <p:spPr bwMode="auto">
          <a:xfrm>
            <a:off x="3505200" y="3733800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91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>
                <a:effectLst>
                  <a:outerShdw blurRad="38100" dist="38100" dir="2700000" algn="tl">
                    <a:srgbClr val="000000"/>
                  </a:outerShdw>
                </a:effectLst>
              </a:rPr>
              <a:t>Breadth-First Strategy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 </a:t>
            </a:r>
            <a:r>
              <a:rPr lang="en-US" altLang="en-US">
                <a:solidFill>
                  <a:srgbClr val="0C0C12"/>
                </a:solidFill>
              </a:rPr>
              <a:t>New nodes are inserted at the end of FRINGE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6080125" y="3538538"/>
            <a:ext cx="310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eaLnBrk="1" hangingPunct="1"/>
            <a:r>
              <a:rPr kumimoji="0" lang="en-US" altLang="en-US">
                <a:solidFill>
                  <a:srgbClr val="0C0C12"/>
                </a:solidFill>
                <a:latin typeface="Tahoma" panose="020B0604030504040204" pitchFamily="34" charset="0"/>
              </a:rPr>
              <a:t>FRINGE = (4, 5, 6, 7)</a:t>
            </a:r>
          </a:p>
        </p:txBody>
      </p:sp>
      <p:grpSp>
        <p:nvGrpSpPr>
          <p:cNvPr id="56325" name="Group 5"/>
          <p:cNvGrpSpPr>
            <a:grpSpLocks/>
          </p:cNvGrpSpPr>
          <p:nvPr/>
        </p:nvGrpSpPr>
        <p:grpSpPr bwMode="auto">
          <a:xfrm>
            <a:off x="2743200" y="2743200"/>
            <a:ext cx="2819400" cy="2209800"/>
            <a:chOff x="768" y="1728"/>
            <a:chExt cx="1776" cy="1392"/>
          </a:xfrm>
        </p:grpSpPr>
        <p:grpSp>
          <p:nvGrpSpPr>
            <p:cNvPr id="56332" name="Group 6"/>
            <p:cNvGrpSpPr>
              <a:grpSpLocks/>
            </p:cNvGrpSpPr>
            <p:nvPr/>
          </p:nvGrpSpPr>
          <p:grpSpPr bwMode="auto">
            <a:xfrm>
              <a:off x="768" y="1728"/>
              <a:ext cx="1776" cy="1392"/>
              <a:chOff x="768" y="1728"/>
              <a:chExt cx="1776" cy="1392"/>
            </a:xfrm>
          </p:grpSpPr>
          <p:grpSp>
            <p:nvGrpSpPr>
              <p:cNvPr id="56336" name="Group 7"/>
              <p:cNvGrpSpPr>
                <a:grpSpLocks/>
              </p:cNvGrpSpPr>
              <p:nvPr/>
            </p:nvGrpSpPr>
            <p:grpSpPr bwMode="auto">
              <a:xfrm>
                <a:off x="960" y="1824"/>
                <a:ext cx="1584" cy="1296"/>
                <a:chOff x="960" y="1824"/>
                <a:chExt cx="1584" cy="1296"/>
              </a:xfrm>
            </p:grpSpPr>
            <p:grpSp>
              <p:nvGrpSpPr>
                <p:cNvPr id="56344" name="Group 8"/>
                <p:cNvGrpSpPr>
                  <a:grpSpLocks/>
                </p:cNvGrpSpPr>
                <p:nvPr/>
              </p:nvGrpSpPr>
              <p:grpSpPr bwMode="auto">
                <a:xfrm>
                  <a:off x="960" y="1824"/>
                  <a:ext cx="1584" cy="1296"/>
                  <a:chOff x="1872" y="1872"/>
                  <a:chExt cx="1584" cy="1296"/>
                </a:xfrm>
              </p:grpSpPr>
              <p:grpSp>
                <p:nvGrpSpPr>
                  <p:cNvPr id="56346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1872" y="1872"/>
                    <a:ext cx="1584" cy="1296"/>
                    <a:chOff x="1872" y="1872"/>
                    <a:chExt cx="1584" cy="1296"/>
                  </a:xfrm>
                </p:grpSpPr>
                <p:sp>
                  <p:nvSpPr>
                    <p:cNvPr id="56348" name="Oval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1872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6349" name="Oval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2400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6350" name="Oval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24" y="2400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6351" name="Oval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2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6352" name="Oval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6353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6354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12" y="3024"/>
                      <a:ext cx="144" cy="14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1pPr>
                      <a:lvl2pPr marL="742950" indent="-28575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2pPr>
                      <a:lvl3pPr marL="11430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3pPr>
                      <a:lvl4pPr marL="16002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4pPr>
                      <a:lvl5pPr marL="2057400" indent="-228600" eaLnBrk="0" hangingPunct="0"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rgbClr val="1D0401"/>
                          </a:solidFill>
                          <a:latin typeface="Times New Roman" panose="02020603050405020304" pitchFamily="18" charset="0"/>
                          <a:ea typeface="PMingLiU" pitchFamily="18" charset="-120"/>
                        </a:defRPr>
                      </a:lvl9pPr>
                    </a:lstStyle>
                    <a:p>
                      <a:pPr eaLnBrk="1" hangingPunct="1"/>
                      <a:endParaRPr lang="en-US" altLang="en-US"/>
                    </a:p>
                  </p:txBody>
                </p:sp>
                <p:sp>
                  <p:nvSpPr>
                    <p:cNvPr id="56355" name="Line 1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282" y="2000"/>
                      <a:ext cx="321" cy="41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356" name="Line 1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69" y="2534"/>
                      <a:ext cx="214" cy="49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357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26" y="2000"/>
                      <a:ext cx="321" cy="4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358" name="Line 2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66" y="2526"/>
                      <a:ext cx="198" cy="5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359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74" y="2534"/>
                      <a:ext cx="181" cy="49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360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46" y="2526"/>
                      <a:ext cx="214" cy="5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347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1872"/>
                    <a:ext cx="144" cy="144"/>
                  </a:xfrm>
                  <a:prstGeom prst="ellipse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rgbClr val="1D0401"/>
                        </a:solidFill>
                        <a:latin typeface="Times New Roman" panose="02020603050405020304" pitchFamily="18" charset="0"/>
                        <a:ea typeface="PMingLiU" pitchFamily="18" charset="-12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sp>
              <p:nvSpPr>
                <p:cNvPr id="56345" name="Oval 24"/>
                <p:cNvSpPr>
                  <a:spLocks noChangeArrowheads="1"/>
                </p:cNvSpPr>
                <p:nvPr/>
              </p:nvSpPr>
              <p:spPr bwMode="auto">
                <a:xfrm>
                  <a:off x="2400" y="2976"/>
                  <a:ext cx="144" cy="144"/>
                </a:xfrm>
                <a:prstGeom prst="ellipse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1pPr>
                  <a:lvl2pPr marL="742950" indent="-285750" eaLnBrk="0" hangingPunct="0"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2pPr>
                  <a:lvl3pPr marL="1143000" indent="-228600" eaLnBrk="0" hangingPunct="0"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3pPr>
                  <a:lvl4pPr marL="1600200" indent="-228600" eaLnBrk="0" hangingPunct="0"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4pPr>
                  <a:lvl5pPr marL="2057400" indent="-228600" eaLnBrk="0" hangingPunct="0"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1D0401"/>
                      </a:solidFill>
                      <a:latin typeface="Times New Roman" panose="02020603050405020304" pitchFamily="18" charset="0"/>
                      <a:ea typeface="PMingLiU" pitchFamily="18" charset="-12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56337" name="Text Box 25"/>
              <p:cNvSpPr txBox="1">
                <a:spLocks noChangeArrowheads="1"/>
              </p:cNvSpPr>
              <p:nvPr/>
            </p:nvSpPr>
            <p:spPr bwMode="auto">
              <a:xfrm>
                <a:off x="1056" y="2256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>
                    <a:solidFill>
                      <a:schemeClr val="tx1"/>
                    </a:solidFill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56338" name="Text Box 26"/>
              <p:cNvSpPr txBox="1">
                <a:spLocks noChangeArrowheads="1"/>
              </p:cNvSpPr>
              <p:nvPr/>
            </p:nvSpPr>
            <p:spPr bwMode="auto">
              <a:xfrm>
                <a:off x="1872" y="2256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>
                    <a:solidFill>
                      <a:schemeClr val="tx1"/>
                    </a:solidFill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56339" name="Text Box 27"/>
              <p:cNvSpPr txBox="1">
                <a:spLocks noChangeArrowheads="1"/>
              </p:cNvSpPr>
              <p:nvPr/>
            </p:nvSpPr>
            <p:spPr bwMode="auto">
              <a:xfrm>
                <a:off x="768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>
                    <a:solidFill>
                      <a:schemeClr val="tx1"/>
                    </a:solidFill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56340" name="Text Box 28"/>
              <p:cNvSpPr txBox="1">
                <a:spLocks noChangeArrowheads="1"/>
              </p:cNvSpPr>
              <p:nvPr/>
            </p:nvSpPr>
            <p:spPr bwMode="auto">
              <a:xfrm>
                <a:off x="1296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>
                    <a:solidFill>
                      <a:schemeClr val="tx1"/>
                    </a:solidFill>
                    <a:latin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56341" name="Text Box 29"/>
              <p:cNvSpPr txBox="1">
                <a:spLocks noChangeArrowheads="1"/>
              </p:cNvSpPr>
              <p:nvPr/>
            </p:nvSpPr>
            <p:spPr bwMode="auto">
              <a:xfrm>
                <a:off x="1488" y="1728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>
                    <a:solidFill>
                      <a:schemeClr val="tx1"/>
                    </a:solidFill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56342" name="Text Box 30"/>
              <p:cNvSpPr txBox="1">
                <a:spLocks noChangeArrowheads="1"/>
              </p:cNvSpPr>
              <p:nvPr/>
            </p:nvSpPr>
            <p:spPr bwMode="auto">
              <a:xfrm>
                <a:off x="1711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>
                    <a:solidFill>
                      <a:schemeClr val="tx1"/>
                    </a:solidFill>
                    <a:latin typeface="Tahoma" panose="020B0604030504040204" pitchFamily="34" charset="0"/>
                  </a:rPr>
                  <a:t>6</a:t>
                </a:r>
              </a:p>
            </p:txBody>
          </p:sp>
          <p:sp>
            <p:nvSpPr>
              <p:cNvPr id="56343" name="Text Box 31"/>
              <p:cNvSpPr txBox="1">
                <a:spLocks noChangeArrowheads="1"/>
              </p:cNvSpPr>
              <p:nvPr/>
            </p:nvSpPr>
            <p:spPr bwMode="auto">
              <a:xfrm>
                <a:off x="2208" y="2832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1pPr>
                <a:lvl2pPr marL="742950" indent="-28575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2pPr>
                <a:lvl3pPr marL="11430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3pPr>
                <a:lvl4pPr marL="16002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4pPr>
                <a:lvl5pPr marL="2057400" indent="-228600" eaLnBrk="0" hangingPunct="0"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1D0401"/>
                    </a:solidFill>
                    <a:latin typeface="Times New Roman" panose="02020603050405020304" pitchFamily="18" charset="0"/>
                    <a:ea typeface="PMingLiU" pitchFamily="18" charset="-120"/>
                  </a:defRPr>
                </a:lvl9pPr>
              </a:lstStyle>
              <a:p>
                <a:pPr eaLnBrk="1" hangingPunct="1"/>
                <a:r>
                  <a:rPr kumimoji="0" lang="en-US" altLang="en-US">
                    <a:solidFill>
                      <a:schemeClr val="tx1"/>
                    </a:solidFill>
                    <a:latin typeface="Tahoma" panose="020B0604030504040204" pitchFamily="34" charset="0"/>
                  </a:rPr>
                  <a:t>7</a:t>
                </a:r>
              </a:p>
            </p:txBody>
          </p:sp>
        </p:grpSp>
        <p:sp>
          <p:nvSpPr>
            <p:cNvPr id="56333" name="Oval 32"/>
            <p:cNvSpPr>
              <a:spLocks noChangeArrowheads="1"/>
            </p:cNvSpPr>
            <p:nvPr/>
          </p:nvSpPr>
          <p:spPr bwMode="auto">
            <a:xfrm>
              <a:off x="1248" y="235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34" name="Oval 33"/>
            <p:cNvSpPr>
              <a:spLocks noChangeArrowheads="1"/>
            </p:cNvSpPr>
            <p:nvPr/>
          </p:nvSpPr>
          <p:spPr bwMode="auto">
            <a:xfrm>
              <a:off x="1680" y="1824"/>
              <a:ext cx="144" cy="1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35" name="Oval 34"/>
            <p:cNvSpPr>
              <a:spLocks noChangeArrowheads="1"/>
            </p:cNvSpPr>
            <p:nvPr/>
          </p:nvSpPr>
          <p:spPr bwMode="auto">
            <a:xfrm>
              <a:off x="2112" y="235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1pPr>
              <a:lvl2pPr marL="742950" indent="-28575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2pPr>
              <a:lvl3pPr marL="11430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3pPr>
              <a:lvl4pPr marL="16002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4pPr>
              <a:lvl5pPr marL="2057400" indent="-228600" eaLnBrk="0" hangingPunct="0"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1D0401"/>
                  </a:solidFill>
                  <a:latin typeface="Times New Roman" panose="02020603050405020304" pitchFamily="18" charset="0"/>
                  <a:ea typeface="PMingLiU" pitchFamily="18" charset="-12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56326" name="Oval 35"/>
          <p:cNvSpPr>
            <a:spLocks noChangeArrowheads="1"/>
          </p:cNvSpPr>
          <p:nvPr/>
        </p:nvSpPr>
        <p:spPr bwMode="auto">
          <a:xfrm>
            <a:off x="30480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7" name="Oval 36"/>
          <p:cNvSpPr>
            <a:spLocks noChangeArrowheads="1"/>
          </p:cNvSpPr>
          <p:nvPr/>
        </p:nvSpPr>
        <p:spPr bwMode="auto">
          <a:xfrm>
            <a:off x="38862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8" name="Oval 37"/>
          <p:cNvSpPr>
            <a:spLocks noChangeArrowheads="1"/>
          </p:cNvSpPr>
          <p:nvPr/>
        </p:nvSpPr>
        <p:spPr bwMode="auto">
          <a:xfrm>
            <a:off x="3505200" y="3733800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9" name="Oval 38"/>
          <p:cNvSpPr>
            <a:spLocks noChangeArrowheads="1"/>
          </p:cNvSpPr>
          <p:nvPr/>
        </p:nvSpPr>
        <p:spPr bwMode="auto">
          <a:xfrm>
            <a:off x="4876800" y="3733800"/>
            <a:ext cx="228600" cy="2286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30" name="Oval 39"/>
          <p:cNvSpPr>
            <a:spLocks noChangeArrowheads="1"/>
          </p:cNvSpPr>
          <p:nvPr/>
        </p:nvSpPr>
        <p:spPr bwMode="auto">
          <a:xfrm>
            <a:off x="44958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31" name="Oval 40"/>
          <p:cNvSpPr>
            <a:spLocks noChangeArrowheads="1"/>
          </p:cNvSpPr>
          <p:nvPr/>
        </p:nvSpPr>
        <p:spPr bwMode="auto">
          <a:xfrm>
            <a:off x="5334000" y="4724400"/>
            <a:ext cx="228600" cy="2286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  <a:lvl2pPr marL="742950" indent="-28575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2pPr>
            <a:lvl3pPr marL="11430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3pPr>
            <a:lvl4pPr marL="16002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4pPr>
            <a:lvl5pPr marL="2057400" indent="-228600" eaLnBrk="0" hangingPunct="0"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1D0401"/>
                </a:solidFill>
                <a:latin typeface="Times New Roman" panose="02020603050405020304" pitchFamily="18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1990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1" y="0"/>
            <a:ext cx="11176379" cy="6176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import collections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def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bfs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(graph, root):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    visited, queue = set(), collections.deque([root])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visited.add(root)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     while queue: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      # Dequeue a vertex from queue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vertex = queue.popleft()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print(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str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(vertex) + " ", end="")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         # If not visited, mark it as visited, and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enqueue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it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for neighbour in graph[vertex]: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    if neighbour not in visited: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visited.add(neighbour)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queue.append(neighbour)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 if __name__ == '__main__':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graph = {0: [1, 2], 1: [2], 2: [3], 3: [1, 2]}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print("Following is Breadth First Traversal: ")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   bfs(graph, 0)</a:t>
            </a:r>
          </a:p>
        </p:txBody>
      </p:sp>
    </p:spTree>
    <p:extLst>
      <p:ext uri="{BB962C8B-B14F-4D97-AF65-F5344CB8AC3E}">
        <p14:creationId xmlns:p14="http://schemas.microsoft.com/office/powerpoint/2010/main" val="25188939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413" y="300252"/>
            <a:ext cx="10345002" cy="603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6444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63" y="109182"/>
            <a:ext cx="11954871" cy="65509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Depth-first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63" y="1091822"/>
            <a:ext cx="11954871" cy="6018662"/>
          </a:xfrm>
        </p:spPr>
        <p:txBody>
          <a:bodyPr>
            <a:normAutofit/>
          </a:bodyPr>
          <a:lstStyle/>
          <a:p>
            <a:r>
              <a:rPr lang="en-US" sz="3600" dirty="0"/>
              <a:t>Expands the </a:t>
            </a:r>
            <a:r>
              <a:rPr lang="en-US" sz="3600" i="1" dirty="0"/>
              <a:t>deepest </a:t>
            </a:r>
            <a:r>
              <a:rPr lang="en-US" sz="3600" dirty="0"/>
              <a:t>node in the current frontier of the search tree.</a:t>
            </a:r>
          </a:p>
          <a:p>
            <a:r>
              <a:rPr lang="en-US" sz="3600" dirty="0"/>
              <a:t>It uses Stack (LIFO queue),means that the most recently generated node is chosen for expansion</a:t>
            </a:r>
          </a:p>
          <a:p>
            <a:r>
              <a:rPr lang="en-US" sz="3600" dirty="0"/>
              <a:t>DFS is frequently programmed recursively.</a:t>
            </a:r>
          </a:p>
          <a:p>
            <a:pPr marL="0" indent="0">
              <a:buNone/>
            </a:pP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68672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206" y="204716"/>
            <a:ext cx="11450471" cy="655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8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6821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/>
              <a:t>Problem solving agents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79" y="1730090"/>
            <a:ext cx="11403842" cy="4351338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Goal formulation: Based on current situation and the performance measure.</a:t>
            </a:r>
          </a:p>
          <a:p>
            <a:pPr algn="just"/>
            <a:r>
              <a:rPr lang="en-US" sz="3600" dirty="0"/>
              <a:t>Problem formulation is the process of deciding what actions and states to consider ,given a goal.	 </a:t>
            </a:r>
          </a:p>
        </p:txBody>
      </p:sp>
    </p:spTree>
    <p:extLst>
      <p:ext uri="{BB962C8B-B14F-4D97-AF65-F5344CB8AC3E}">
        <p14:creationId xmlns:p14="http://schemas.microsoft.com/office/powerpoint/2010/main" val="5044559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1585" y="0"/>
            <a:ext cx="10515600" cy="518616"/>
          </a:xfrm>
        </p:spPr>
        <p:txBody>
          <a:bodyPr>
            <a:normAutofit fontScale="90000"/>
          </a:bodyPr>
          <a:lstStyle/>
          <a:p>
            <a:r>
              <a:rPr lang="en-US" dirty="0"/>
              <a:t>DFS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61" y="710497"/>
            <a:ext cx="11635854" cy="601385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The properties of DFS  based on  graph-search or tree-search used.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The graph-search version, avoids repeated states and redundant paths, is complete in finite state spaces because it will eventually expand every node.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Can be modified at no extra memory cost so that it checks new states against those on the path from the root to the current node; this avoids infinite loops in finite state spaces but does not avoid the proliferation of redundant paths.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In infinite state spaces, both versions fail if an infinite non-goal path is encountered. </a:t>
            </a:r>
          </a:p>
        </p:txBody>
      </p:sp>
    </p:spTree>
    <p:extLst>
      <p:ext uri="{BB962C8B-B14F-4D97-AF65-F5344CB8AC3E}">
        <p14:creationId xmlns:p14="http://schemas.microsoft.com/office/powerpoint/2010/main" val="34157018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4351338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949" y="1730327"/>
            <a:ext cx="9580728" cy="502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642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Autofit/>
          </a:bodyPr>
          <a:lstStyle/>
          <a:p>
            <a:r>
              <a:rPr lang="en-US" sz="4800" b="1" dirty="0"/>
              <a:t>DFS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12" y="1488001"/>
            <a:ext cx="1202318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sz="3600" dirty="0"/>
              <a:t>Generate all of the O(</a:t>
            </a:r>
            <a:r>
              <a:rPr lang="en-US" sz="3600" dirty="0" err="1"/>
              <a:t>b</a:t>
            </a:r>
            <a:r>
              <a:rPr lang="en-US" sz="3600" baseline="30000" dirty="0" err="1"/>
              <a:t>m</a:t>
            </a:r>
            <a:r>
              <a:rPr lang="en-US" sz="3600" dirty="0"/>
              <a:t>) nodes in the search tree, where m is the maximum depth of any node; this</a:t>
            </a:r>
          </a:p>
          <a:p>
            <a:r>
              <a:rPr lang="en-US" sz="3600" dirty="0"/>
              <a:t>‘m’ itself can be much larger than ‘d’ the depth of the shallowest solution and is infinite if the tree is unbounded.</a:t>
            </a:r>
          </a:p>
          <a:p>
            <a:r>
              <a:rPr lang="en-US" sz="3600" dirty="0"/>
              <a:t>For a state space with branching factor b and maximum depth m, depth-first search requires storage of only </a:t>
            </a:r>
            <a:r>
              <a:rPr lang="en-US" sz="3600" b="1" dirty="0"/>
              <a:t>O(</a:t>
            </a:r>
            <a:r>
              <a:rPr lang="en-US" sz="3600" b="1" dirty="0" err="1"/>
              <a:t>bm</a:t>
            </a:r>
            <a:r>
              <a:rPr lang="en-US" sz="3600" b="1" dirty="0"/>
              <a:t>)</a:t>
            </a:r>
            <a:r>
              <a:rPr lang="en-US" sz="3600" dirty="0"/>
              <a:t> nodes.</a:t>
            </a:r>
          </a:p>
          <a:p>
            <a:r>
              <a:rPr lang="en-US" sz="3600" dirty="0"/>
              <a:t>variant of depth-first search called </a:t>
            </a:r>
            <a:r>
              <a:rPr lang="en-US" sz="3600" b="1" dirty="0"/>
              <a:t>backtracking search </a:t>
            </a:r>
            <a:r>
              <a:rPr lang="en-US" sz="3600" dirty="0"/>
              <a:t>uses still less memory</a:t>
            </a:r>
          </a:p>
        </p:txBody>
      </p:sp>
    </p:spTree>
    <p:extLst>
      <p:ext uri="{BB962C8B-B14F-4D97-AF65-F5344CB8AC3E}">
        <p14:creationId xmlns:p14="http://schemas.microsoft.com/office/powerpoint/2010/main" val="41993606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reason is the space complexity. For a graph search, there is no advantage, but a depth-first tree search needs to store only a single path from the root to a leaf node, along with the remaining  unexpanded sibling nodes for each node on the path. Once a node has been expanded, it can be removed from memory as soon as all its descendants have been fully explored.</a:t>
            </a:r>
          </a:p>
          <a:p>
            <a:r>
              <a:rPr lang="en-US" dirty="0"/>
              <a:t>For a state space with branching factor b and maximum depth m, depth-first search requires storage of only O(</a:t>
            </a:r>
            <a:r>
              <a:rPr lang="en-US" dirty="0" err="1"/>
              <a:t>bm</a:t>
            </a:r>
            <a:r>
              <a:rPr lang="en-US" dirty="0"/>
              <a:t>) nodes. </a:t>
            </a:r>
          </a:p>
          <a:p>
            <a:r>
              <a:rPr lang="en-US" dirty="0"/>
              <a:t>Using the same assumptions as for Figure 3.13 and assuming that nodes at the same depth as the goal node have no successors, we find that depth-first search would require 156 kilobytes instead of 10 </a:t>
            </a:r>
            <a:r>
              <a:rPr lang="en-US" dirty="0" err="1"/>
              <a:t>exabytes</a:t>
            </a:r>
            <a:r>
              <a:rPr lang="en-US" dirty="0"/>
              <a:t> at depth d = 16, a factor of 7 trillion times less space</a:t>
            </a:r>
          </a:p>
        </p:txBody>
      </p:sp>
    </p:spTree>
    <p:extLst>
      <p:ext uri="{BB962C8B-B14F-4D97-AF65-F5344CB8AC3E}">
        <p14:creationId xmlns:p14="http://schemas.microsoft.com/office/powerpoint/2010/main" val="18494688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324" y="2030341"/>
            <a:ext cx="1103535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variant of depth-first search called </a:t>
            </a:r>
            <a:r>
              <a:rPr lang="en-US" b="1" dirty="0"/>
              <a:t>backtracking search </a:t>
            </a:r>
            <a:r>
              <a:rPr lang="en-US" dirty="0"/>
              <a:t>uses still less memory.</a:t>
            </a:r>
          </a:p>
          <a:p>
            <a:r>
              <a:rPr lang="en-US" dirty="0"/>
              <a:t>In backtracking, only one successor is generated at a time rather than all successors; each partially expanded node remembers which successor to generate next. </a:t>
            </a:r>
          </a:p>
          <a:p>
            <a:r>
              <a:rPr lang="en-US" dirty="0"/>
              <a:t>In this way, only O(m) memory is needed rather than O(</a:t>
            </a:r>
            <a:r>
              <a:rPr lang="en-US" dirty="0" err="1"/>
              <a:t>bm</a:t>
            </a:r>
            <a:r>
              <a:rPr lang="en-US" dirty="0"/>
              <a:t>).</a:t>
            </a:r>
          </a:p>
          <a:p>
            <a:r>
              <a:rPr lang="en-US" dirty="0"/>
              <a:t>Backtracking search facilitates yet another memory-saving (and time-saving) trick: the idea of generating a successor by </a:t>
            </a:r>
            <a:r>
              <a:rPr lang="en-US" i="1" dirty="0"/>
              <a:t>modifying </a:t>
            </a:r>
            <a:r>
              <a:rPr lang="en-US" dirty="0"/>
              <a:t>the current state description directly rather than copying it first.</a:t>
            </a:r>
          </a:p>
          <a:p>
            <a:r>
              <a:rPr lang="en-US" dirty="0"/>
              <a:t>This reduces the memory requirements to just one state description and O(m) actions.</a:t>
            </a:r>
          </a:p>
        </p:txBody>
      </p:sp>
    </p:spTree>
    <p:extLst>
      <p:ext uri="{BB962C8B-B14F-4D97-AF65-F5344CB8AC3E}">
        <p14:creationId xmlns:p14="http://schemas.microsoft.com/office/powerpoint/2010/main" val="12337677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355" y="1173707"/>
            <a:ext cx="10508776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graph = 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'0'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:[</a:t>
            </a:r>
            <a:r>
              <a:rPr lang="en-IN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'1'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'2'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IN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'1'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:[</a:t>
            </a:r>
            <a:r>
              <a:rPr lang="en-IN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'2'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en-IN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'2'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:[</a:t>
            </a:r>
            <a:r>
              <a:rPr lang="en-IN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'3'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</a:t>
            </a:r>
            <a:r>
              <a:rPr lang="en-IN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'3'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:[</a:t>
            </a:r>
            <a:r>
              <a:rPr lang="en-IN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'1'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'2'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visited =</a:t>
            </a:r>
            <a:r>
              <a:rPr lang="en-IN" sz="2400" dirty="0">
                <a:solidFill>
                  <a:srgbClr val="25769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visited</a:t>
            </a:r>
            <a:r>
              <a:rPr lang="en-IN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n-IN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2400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root </a:t>
            </a:r>
            <a:r>
              <a:rPr lang="en-IN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visited: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</a:t>
            </a:r>
            <a:r>
              <a:rPr lang="en-IN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(root)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</a:t>
            </a:r>
            <a:r>
              <a:rPr lang="en-IN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visited.add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(root)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</a:t>
            </a:r>
            <a:r>
              <a:rPr lang="en-IN" sz="2400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neighbour </a:t>
            </a:r>
            <a:r>
              <a:rPr lang="en-IN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graph[root]: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</a:t>
            </a:r>
            <a:r>
              <a:rPr lang="en-IN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visited,graph,neighbour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(visited,graph,</a:t>
            </a:r>
            <a:r>
              <a:rPr lang="en-IN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'0'</a:t>
            </a:r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1684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INFORMED (HEURISTIC) SEARCH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45" y="1690688"/>
            <a:ext cx="11594910" cy="5296966"/>
          </a:xfrm>
        </p:spPr>
        <p:txBody>
          <a:bodyPr>
            <a:normAutofit/>
          </a:bodyPr>
          <a:lstStyle/>
          <a:p>
            <a:r>
              <a:rPr lang="en-US" dirty="0"/>
              <a:t>uses problem-specific knowledge -can find solutions more efficiently than can an uninformed strategy.</a:t>
            </a:r>
          </a:p>
          <a:p>
            <a:r>
              <a:rPr lang="en-US" dirty="0"/>
              <a:t>General approach is </a:t>
            </a:r>
            <a:r>
              <a:rPr lang="en-US" b="1" dirty="0"/>
              <a:t>best-first search</a:t>
            </a:r>
            <a:r>
              <a:rPr lang="en-US" dirty="0"/>
              <a:t>.</a:t>
            </a:r>
          </a:p>
          <a:p>
            <a:r>
              <a:rPr lang="en-US" dirty="0"/>
              <a:t>Best-first search is an instance of TREE-SEARCH or GRAPH-SEARCH algorithm in which a node is selected for expansion based on an </a:t>
            </a:r>
            <a:r>
              <a:rPr lang="en-US" b="1" dirty="0"/>
              <a:t>evaluation function</a:t>
            </a:r>
            <a:r>
              <a:rPr lang="en-US" dirty="0"/>
              <a:t>, f(n).</a:t>
            </a:r>
          </a:p>
        </p:txBody>
      </p:sp>
    </p:spTree>
    <p:extLst>
      <p:ext uri="{BB962C8B-B14F-4D97-AF65-F5344CB8AC3E}">
        <p14:creationId xmlns:p14="http://schemas.microsoft.com/office/powerpoint/2010/main" val="35639902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INFORMED (HEURISTIC) SEARCH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45" y="1883390"/>
            <a:ext cx="11565909" cy="51042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The evaluation function is construed as a cost estimate, so the node with the </a:t>
            </a:r>
            <a:r>
              <a:rPr lang="en-US" sz="3200" i="1" dirty="0"/>
              <a:t>lowest </a:t>
            </a:r>
            <a:r>
              <a:rPr lang="en-US" sz="3200" dirty="0"/>
              <a:t>evaluation is expanded first </a:t>
            </a:r>
          </a:p>
          <a:p>
            <a:pPr algn="just"/>
            <a:r>
              <a:rPr lang="en-US" sz="3200" dirty="0"/>
              <a:t>Informed search algorithms include a </a:t>
            </a:r>
            <a:r>
              <a:rPr lang="en-US" sz="3200" b="1" dirty="0"/>
              <a:t>heuristic function h(n) as a part of f(n)</a:t>
            </a:r>
          </a:p>
          <a:p>
            <a:pPr algn="just"/>
            <a:r>
              <a:rPr lang="en-US" sz="3200" dirty="0"/>
              <a:t>f(n)=g(n)+h(n) g(n)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/>
              <a:t>the cost to reach the node</a:t>
            </a:r>
          </a:p>
          <a:p>
            <a:pPr algn="just"/>
            <a:r>
              <a:rPr lang="en-US" sz="3200" dirty="0"/>
              <a:t>h(n)=estimate of the cheapest cost form the state at node n to a goal state;</a:t>
            </a:r>
          </a:p>
          <a:p>
            <a:pPr algn="just"/>
            <a:r>
              <a:rPr lang="en-US" sz="3200" dirty="0"/>
              <a:t>h(goal)=0 </a:t>
            </a:r>
          </a:p>
        </p:txBody>
      </p:sp>
    </p:spTree>
    <p:extLst>
      <p:ext uri="{BB962C8B-B14F-4D97-AF65-F5344CB8AC3E}">
        <p14:creationId xmlns:p14="http://schemas.microsoft.com/office/powerpoint/2010/main" val="33417330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195" y="0"/>
            <a:ext cx="10515600" cy="753991"/>
          </a:xfrm>
        </p:spPr>
        <p:txBody>
          <a:bodyPr/>
          <a:lstStyle/>
          <a:p>
            <a:pPr algn="ctr"/>
            <a:r>
              <a:rPr lang="en-US" dirty="0"/>
              <a:t>Greedy best-first search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593049"/>
            <a:ext cx="1214279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GFS tries to expand the node that it estimates as being closest to the goal.</a:t>
            </a:r>
          </a:p>
          <a:p>
            <a:r>
              <a:rPr lang="en-US" dirty="0"/>
              <a:t>likely to lead to a solution quickly</a:t>
            </a:r>
          </a:p>
          <a:p>
            <a:r>
              <a:rPr lang="en-US" dirty="0"/>
              <a:t>It uses only the heuristic function h(n).</a:t>
            </a:r>
          </a:p>
          <a:p>
            <a:r>
              <a:rPr lang="en-US" dirty="0"/>
              <a:t>f(n)=h(n).</a:t>
            </a:r>
          </a:p>
          <a:p>
            <a:r>
              <a:rPr lang="en-US" dirty="0"/>
              <a:t>Use a straight line distance(SLD) heuristic </a:t>
            </a:r>
            <a:r>
              <a:rPr lang="en-US" dirty="0" err="1"/>
              <a:t>h</a:t>
            </a:r>
            <a:r>
              <a:rPr lang="en-US" baseline="-25000" dirty="0" err="1"/>
              <a:t>SLD</a:t>
            </a:r>
            <a:r>
              <a:rPr lang="en-US" dirty="0"/>
              <a:t> for the route finding in Romania to the goal Bucharest.</a:t>
            </a:r>
          </a:p>
          <a:p>
            <a:r>
              <a:rPr lang="en-US" dirty="0" err="1"/>
              <a:t>h</a:t>
            </a:r>
            <a:r>
              <a:rPr lang="en-US" baseline="-25000" dirty="0" err="1"/>
              <a:t>SLD</a:t>
            </a:r>
            <a:r>
              <a:rPr lang="en-US" dirty="0"/>
              <a:t>(In(Arad))=366. values of </a:t>
            </a:r>
            <a:r>
              <a:rPr lang="en-US" dirty="0" err="1"/>
              <a:t>h</a:t>
            </a:r>
            <a:r>
              <a:rPr lang="en-US" baseline="-25000" dirty="0" err="1"/>
              <a:t>SLD</a:t>
            </a:r>
            <a:r>
              <a:rPr lang="en-US" dirty="0"/>
              <a:t> cannot be computed from the problem description itself. </a:t>
            </a:r>
          </a:p>
          <a:p>
            <a:r>
              <a:rPr lang="en-US" dirty="0"/>
              <a:t>It takes a certain amount of experience to know that </a:t>
            </a:r>
            <a:r>
              <a:rPr lang="en-US" dirty="0" err="1"/>
              <a:t>h</a:t>
            </a:r>
            <a:r>
              <a:rPr lang="en-US" baseline="-25000" dirty="0" err="1"/>
              <a:t>SLD</a:t>
            </a:r>
            <a:r>
              <a:rPr lang="en-US" dirty="0"/>
              <a:t> is correlated with actual road distances and is, therefore, a useful heuristic.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047" y="4776716"/>
            <a:ext cx="6344535" cy="227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973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greedy best-first search using </a:t>
            </a:r>
            <a:r>
              <a:rPr lang="en-US" dirty="0" err="1"/>
              <a:t>h</a:t>
            </a:r>
            <a:r>
              <a:rPr lang="en-US" baseline="-25000" dirty="0" err="1"/>
              <a:t>SLD</a:t>
            </a:r>
            <a:r>
              <a:rPr lang="en-US" dirty="0"/>
              <a:t> to find a path from Arad to Bucharest. </a:t>
            </a:r>
          </a:p>
          <a:p>
            <a:r>
              <a:rPr lang="en-US" dirty="0"/>
              <a:t>The first node to be expanded from Arad will be Sibiu because it is closer to Bucharest than either </a:t>
            </a:r>
            <a:r>
              <a:rPr lang="en-US" dirty="0" err="1"/>
              <a:t>Zerind</a:t>
            </a:r>
            <a:r>
              <a:rPr lang="en-US" dirty="0"/>
              <a:t> or Timisoara. </a:t>
            </a:r>
          </a:p>
          <a:p>
            <a:r>
              <a:rPr lang="en-US" dirty="0"/>
              <a:t>The next node to be expanded will  be </a:t>
            </a:r>
            <a:r>
              <a:rPr lang="en-US" dirty="0" err="1"/>
              <a:t>Fagaras</a:t>
            </a:r>
            <a:r>
              <a:rPr lang="en-US" dirty="0"/>
              <a:t> because it is closest. </a:t>
            </a:r>
            <a:r>
              <a:rPr lang="en-US" dirty="0" err="1"/>
              <a:t>Fagaras</a:t>
            </a:r>
            <a:r>
              <a:rPr lang="en-US" dirty="0"/>
              <a:t> in turn generates Bucharest, which is the goal. </a:t>
            </a:r>
          </a:p>
          <a:p>
            <a:r>
              <a:rPr lang="en-US" dirty="0"/>
              <a:t>For this particular problem, greedy best-first search using </a:t>
            </a:r>
            <a:r>
              <a:rPr lang="en-US" dirty="0" err="1"/>
              <a:t>hSLD</a:t>
            </a:r>
            <a:r>
              <a:rPr lang="en-US" dirty="0"/>
              <a:t> finds a solution without ever expanding a node that is not on the solution path; hence, its search cost is minimal.</a:t>
            </a:r>
          </a:p>
        </p:txBody>
      </p:sp>
    </p:spTree>
    <p:extLst>
      <p:ext uri="{BB962C8B-B14F-4D97-AF65-F5344CB8AC3E}">
        <p14:creationId xmlns:p14="http://schemas.microsoft.com/office/powerpoint/2010/main" val="201827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 solving agents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561" y="1811978"/>
            <a:ext cx="11800764" cy="4351338"/>
          </a:xfrm>
        </p:spPr>
        <p:txBody>
          <a:bodyPr>
            <a:normAutofit/>
          </a:bodyPr>
          <a:lstStyle/>
          <a:p>
            <a:pPr algn="just"/>
            <a:r>
              <a:rPr lang="en-US" sz="4400" dirty="0"/>
              <a:t>A </a:t>
            </a:r>
            <a:r>
              <a:rPr lang="en-US" sz="4400" b="1" dirty="0"/>
              <a:t>search algorithm </a:t>
            </a:r>
            <a:r>
              <a:rPr lang="en-US" sz="4400" dirty="0"/>
              <a:t>- problem as input , solution in the form of action sequence.</a:t>
            </a:r>
          </a:p>
          <a:p>
            <a:pPr algn="just"/>
            <a:r>
              <a:rPr lang="en-US" sz="4400" dirty="0"/>
              <a:t>Once a solution is found, the actions it recommends can be carried out</a:t>
            </a:r>
            <a:r>
              <a:rPr lang="en-US" sz="4400" dirty="0">
                <a:sym typeface="Wingdings" panose="05000000000000000000" pitchFamily="2" charset="2"/>
              </a:rPr>
              <a:t></a:t>
            </a:r>
            <a:r>
              <a:rPr lang="en-US" sz="4400" dirty="0"/>
              <a:t> E</a:t>
            </a:r>
            <a:r>
              <a:rPr lang="en-US" sz="4400" b="1" dirty="0"/>
              <a:t>xecution </a:t>
            </a:r>
            <a:r>
              <a:rPr lang="en-US" sz="4400" dirty="0"/>
              <a:t>phase.</a:t>
            </a:r>
          </a:p>
        </p:txBody>
      </p:sp>
    </p:spTree>
    <p:extLst>
      <p:ext uri="{BB962C8B-B14F-4D97-AF65-F5344CB8AC3E}">
        <p14:creationId xmlns:p14="http://schemas.microsoft.com/office/powerpoint/2010/main" val="29606060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not optimal, however: the path via Sibiu and </a:t>
            </a:r>
            <a:r>
              <a:rPr lang="en-US" dirty="0" err="1"/>
              <a:t>Fagaras</a:t>
            </a:r>
            <a:r>
              <a:rPr lang="en-US" dirty="0"/>
              <a:t> to Bucharest is 32 kilometers longer than the path through </a:t>
            </a:r>
            <a:r>
              <a:rPr lang="en-US" dirty="0" err="1"/>
              <a:t>Rimnicu</a:t>
            </a:r>
            <a:r>
              <a:rPr lang="en-US" dirty="0"/>
              <a:t> </a:t>
            </a:r>
            <a:r>
              <a:rPr lang="en-US" dirty="0" err="1"/>
              <a:t>Vilcea</a:t>
            </a:r>
            <a:r>
              <a:rPr lang="en-US" dirty="0"/>
              <a:t> and Pitesti. </a:t>
            </a:r>
            <a:r>
              <a:rPr lang="en-US" sz="3600" b="1" dirty="0"/>
              <a:t>“greedy”</a:t>
            </a:r>
            <a:r>
              <a:rPr lang="en-US" dirty="0"/>
              <a:t>—at each step it tries to get as close to the goal as it can.</a:t>
            </a:r>
          </a:p>
        </p:txBody>
      </p:sp>
    </p:spTree>
    <p:extLst>
      <p:ext uri="{BB962C8B-B14F-4D97-AF65-F5344CB8AC3E}">
        <p14:creationId xmlns:p14="http://schemas.microsoft.com/office/powerpoint/2010/main" val="40613682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799" y="358910"/>
            <a:ext cx="9567081" cy="624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306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30" y="232012"/>
            <a:ext cx="12069170" cy="63462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The algorithm is called greedy because in each step the algorithm greedily tries to get as close to the goal as possible.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time and space complexity for the tree version is O(</a:t>
            </a:r>
            <a:r>
              <a:rPr lang="en-US" sz="3200" dirty="0" err="1"/>
              <a:t>b</a:t>
            </a:r>
            <a:r>
              <a:rPr lang="en-US" sz="3200" baseline="30000" dirty="0" err="1"/>
              <a:t>m</a:t>
            </a:r>
            <a:r>
              <a:rPr lang="en-US" sz="3200" dirty="0"/>
              <a:t>),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Suggestion for improvement :use the accumulated path distance g(n) plus a heuristic h(n) as cost function f(n).This leads to A*</a:t>
            </a:r>
          </a:p>
        </p:txBody>
      </p:sp>
    </p:spTree>
    <p:extLst>
      <p:ext uri="{BB962C8B-B14F-4D97-AF65-F5344CB8AC3E}">
        <p14:creationId xmlns:p14="http://schemas.microsoft.com/office/powerpoint/2010/main" val="41053473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problem of getting from Iasi to </a:t>
            </a:r>
            <a:r>
              <a:rPr lang="en-US" dirty="0" err="1"/>
              <a:t>Fagaras</a:t>
            </a:r>
            <a:r>
              <a:rPr lang="en-US" dirty="0"/>
              <a:t>. </a:t>
            </a:r>
          </a:p>
          <a:p>
            <a:r>
              <a:rPr lang="en-US" dirty="0"/>
              <a:t>The heuristic suggests that </a:t>
            </a:r>
            <a:r>
              <a:rPr lang="en-US" dirty="0" err="1"/>
              <a:t>Neamt</a:t>
            </a:r>
            <a:r>
              <a:rPr lang="en-US" dirty="0"/>
              <a:t> be expanded first because it is closest to </a:t>
            </a:r>
            <a:r>
              <a:rPr lang="en-US" dirty="0" err="1"/>
              <a:t>Fagaras</a:t>
            </a:r>
            <a:r>
              <a:rPr lang="en-US" dirty="0"/>
              <a:t>, but it is a dead end. </a:t>
            </a:r>
          </a:p>
          <a:p>
            <a:r>
              <a:rPr lang="en-US" dirty="0"/>
              <a:t>The solution is to go first to </a:t>
            </a:r>
            <a:r>
              <a:rPr lang="en-US" dirty="0" err="1"/>
              <a:t>Vaslui</a:t>
            </a:r>
            <a:r>
              <a:rPr lang="en-US" dirty="0"/>
              <a:t>—a step that is actually farther from the goal according to the heuristic—and then to continue to </a:t>
            </a:r>
            <a:r>
              <a:rPr lang="en-US" dirty="0" err="1"/>
              <a:t>Urziceni</a:t>
            </a:r>
            <a:r>
              <a:rPr lang="en-US" dirty="0"/>
              <a:t>, Bucharest, and </a:t>
            </a:r>
            <a:r>
              <a:rPr lang="en-US" dirty="0" err="1"/>
              <a:t>Fagaras</a:t>
            </a:r>
            <a:r>
              <a:rPr lang="en-US" dirty="0"/>
              <a:t>. </a:t>
            </a:r>
          </a:p>
          <a:p>
            <a:r>
              <a:rPr lang="en-US" dirty="0"/>
              <a:t>The algorithm will never find this solution, however, because expanding </a:t>
            </a:r>
            <a:r>
              <a:rPr lang="en-US" dirty="0" err="1"/>
              <a:t>Neamt</a:t>
            </a:r>
            <a:r>
              <a:rPr lang="en-US" dirty="0"/>
              <a:t> puts Iasi back into the frontier, Iasi is closer to </a:t>
            </a:r>
            <a:r>
              <a:rPr lang="en-US" dirty="0" err="1"/>
              <a:t>Fagaras</a:t>
            </a:r>
            <a:r>
              <a:rPr lang="en-US" dirty="0"/>
              <a:t> than </a:t>
            </a:r>
            <a:r>
              <a:rPr lang="en-US" dirty="0" err="1"/>
              <a:t>Vaslui</a:t>
            </a:r>
            <a:r>
              <a:rPr lang="en-US" dirty="0"/>
              <a:t> is, and so Iasi will be expanded again, leading to an infinite loop.</a:t>
            </a:r>
          </a:p>
        </p:txBody>
      </p:sp>
    </p:spTree>
    <p:extLst>
      <p:ext uri="{BB962C8B-B14F-4D97-AF65-F5344CB8AC3E}">
        <p14:creationId xmlns:p14="http://schemas.microsoft.com/office/powerpoint/2010/main" val="7291065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worst-case time and space complexity for the tree version is O(</a:t>
            </a:r>
            <a:r>
              <a:rPr lang="en-US" dirty="0" err="1"/>
              <a:t>b</a:t>
            </a:r>
            <a:r>
              <a:rPr lang="en-US" baseline="30000" dirty="0" err="1"/>
              <a:t>m</a:t>
            </a:r>
            <a:r>
              <a:rPr lang="en-US" dirty="0"/>
              <a:t>), where m is the maximum depth of the search space.</a:t>
            </a:r>
          </a:p>
        </p:txBody>
      </p:sp>
    </p:spTree>
    <p:extLst>
      <p:ext uri="{BB962C8B-B14F-4D97-AF65-F5344CB8AC3E}">
        <p14:creationId xmlns:p14="http://schemas.microsoft.com/office/powerpoint/2010/main" val="30338873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2" y="105817"/>
            <a:ext cx="12214746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A* search: Minimizing the total estimated solution cost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evaluates nodes by combining g(n), the cost to reach the node, and h(n), the cost to get from the node to the goal:</a:t>
            </a:r>
          </a:p>
          <a:p>
            <a:r>
              <a:rPr lang="en-US" dirty="0"/>
              <a:t>f(n) = g(n) + h(n) .</a:t>
            </a:r>
          </a:p>
          <a:p>
            <a:r>
              <a:rPr lang="en-US" dirty="0"/>
              <a:t>g(n) gives the path cost from the start node to node n,</a:t>
            </a:r>
          </a:p>
          <a:p>
            <a:r>
              <a:rPr lang="en-US" dirty="0"/>
              <a:t>h(n) is the estimated cost to reach the goal.</a:t>
            </a:r>
          </a:p>
          <a:p>
            <a:r>
              <a:rPr lang="en-US" dirty="0"/>
              <a:t>f(n) = estimated cost of the cheapest solution through n .</a:t>
            </a:r>
          </a:p>
          <a:p>
            <a:r>
              <a:rPr lang="en-US" dirty="0"/>
              <a:t> Under certain conditions A∗ search is both complete and optimal. </a:t>
            </a:r>
          </a:p>
        </p:txBody>
      </p:sp>
    </p:spTree>
    <p:extLst>
      <p:ext uri="{BB962C8B-B14F-4D97-AF65-F5344CB8AC3E}">
        <p14:creationId xmlns:p14="http://schemas.microsoft.com/office/powerpoint/2010/main" val="197049801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19" y="0"/>
            <a:ext cx="9033071" cy="622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35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117" y="1"/>
            <a:ext cx="7233314" cy="697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707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732" y="2867661"/>
            <a:ext cx="6344535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897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828896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Conditions for optimality: Admissibility and consistency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9241"/>
            <a:ext cx="11353800" cy="575935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The first condition for optimality is h(n) be an </a:t>
            </a:r>
            <a:r>
              <a:rPr lang="en-US" b="1" dirty="0"/>
              <a:t>admissible heuristic.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An admissible heuristic is one that </a:t>
            </a:r>
            <a:r>
              <a:rPr lang="en-US" b="1" i="1" dirty="0"/>
              <a:t>never overestimates</a:t>
            </a:r>
            <a:r>
              <a:rPr lang="en-US" i="1" dirty="0"/>
              <a:t> </a:t>
            </a:r>
            <a:r>
              <a:rPr lang="en-US" dirty="0"/>
              <a:t>the cost to reach the goal.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f(n)=g(n) + h(n), f(n) never overestimates the true cost of a solution along the current path through 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Admissible heuristics are by nature optimistic because they think the cost of solving the problem is less  than it actually is. Straight-line distance </a:t>
            </a:r>
            <a:r>
              <a:rPr lang="en-US" dirty="0" err="1"/>
              <a:t>h</a:t>
            </a:r>
            <a:r>
              <a:rPr lang="en-US" baseline="-25000" dirty="0" err="1"/>
              <a:t>SLD</a:t>
            </a:r>
            <a:r>
              <a:rPr lang="en-US" dirty="0"/>
              <a:t> getting to Bucharest.</a:t>
            </a:r>
          </a:p>
        </p:txBody>
      </p:sp>
    </p:spTree>
    <p:extLst>
      <p:ext uri="{BB962C8B-B14F-4D97-AF65-F5344CB8AC3E}">
        <p14:creationId xmlns:p14="http://schemas.microsoft.com/office/powerpoint/2010/main" val="325899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74" y="325889"/>
            <a:ext cx="11271914" cy="593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429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5744" y="199162"/>
            <a:ext cx="6096000" cy="337528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Graph_nodes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[(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'F'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[(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[(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[(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[(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'J'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'F'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[(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'H'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 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[(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'H'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[(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[(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'J'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)],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9516" y="3875221"/>
            <a:ext cx="6096000" cy="140038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get_neighbors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Graph_nodes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Graph_nodes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[v]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0690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3982" y="126337"/>
            <a:ext cx="6096000" cy="42216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H_dist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'F'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'H'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'J'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          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2000" dirty="0"/>
              <a:t>        return </a:t>
            </a:r>
            <a:r>
              <a:rPr lang="en-IN" sz="2000" dirty="0" err="1"/>
              <a:t>H_dist</a:t>
            </a:r>
            <a:r>
              <a:rPr lang="en-IN" sz="2000" dirty="0"/>
              <a:t>[n]</a:t>
            </a:r>
            <a:endParaRPr lang="en-US" sz="2000" dirty="0"/>
          </a:p>
          <a:p>
            <a:pPr>
              <a:lnSpc>
                <a:spcPts val="1425"/>
              </a:lnSpc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821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365" y="184280"/>
            <a:ext cx="11245754" cy="7067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aStarAlgo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start_node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stop_node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open_set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>
                <a:solidFill>
                  <a:srgbClr val="25769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start_node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closed_set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>
                <a:solidFill>
                  <a:srgbClr val="25769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g = {}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parents = {}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g[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start_node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parents[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start_node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start_node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open_set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&gt; </a:t>
            </a:r>
            <a:r>
              <a:rPr lang="en-IN" dirty="0">
                <a:solidFill>
                  <a:srgbClr val="11664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n = 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open_set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 == 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g[v] + h(v) &lt; g[n] + h(n):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n = v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 ==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stop_node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Graph_nodes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[n] == 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(m, weight) 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get_neighbors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(n):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open_set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closed_set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open_set.add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parents[m] = 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g[m] = g[n] + weight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g[m] &gt; g[n] + weight: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g[m] = g[n] + weight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parents[m] = 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closed_set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   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closed_set.remove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           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open_set.add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2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65863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8824" y="514351"/>
            <a:ext cx="6096000" cy="327269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 == 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'Path does not exist!'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 ==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stop_node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path = []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parents[n] != n: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path.append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    n = parents[n]</a:t>
            </a:r>
          </a:p>
          <a:p>
            <a:pPr>
              <a:lnSpc>
                <a:spcPts val="1425"/>
              </a:lnSpc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7588" y="3391257"/>
            <a:ext cx="11814412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path.append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start_node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              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path.reverse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               </a:t>
            </a:r>
            <a:r>
              <a:rPr lang="en-IN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'Path found: {}'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(path))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path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open_set.remove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closed_set.add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'Path does not exist!'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aStarAlgo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'J'</a:t>
            </a: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     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6244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Conditions for optimality: Admissibility and consistency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8324" y="1184180"/>
            <a:ext cx="11613676" cy="55441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second,  stronger condition </a:t>
            </a:r>
            <a:r>
              <a:rPr lang="en-US" b="1" dirty="0"/>
              <a:t>consistency </a:t>
            </a:r>
            <a:r>
              <a:rPr lang="en-US" dirty="0"/>
              <a:t>or </a:t>
            </a:r>
            <a:r>
              <a:rPr lang="en-US" b="1" dirty="0"/>
              <a:t>monotonicity </a:t>
            </a:r>
            <a:r>
              <a:rPr lang="en-US" dirty="0"/>
              <a:t>is required only for applications of A</a:t>
            </a:r>
            <a:r>
              <a:rPr lang="en-US" baseline="30000" dirty="0"/>
              <a:t>∗</a:t>
            </a:r>
            <a:r>
              <a:rPr lang="en-US" dirty="0"/>
              <a:t> to graph search.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A heuristic h(n) is consistent if, for </a:t>
            </a:r>
            <a:r>
              <a:rPr lang="en-US" b="1" dirty="0"/>
              <a:t>every node n </a:t>
            </a:r>
            <a:r>
              <a:rPr lang="en-US" dirty="0"/>
              <a:t>and </a:t>
            </a:r>
            <a:r>
              <a:rPr lang="en-US" b="1" dirty="0"/>
              <a:t>every successor n</a:t>
            </a:r>
            <a:r>
              <a:rPr lang="en-US" b="1" baseline="30000" dirty="0"/>
              <a:t>|</a:t>
            </a:r>
            <a:r>
              <a:rPr lang="en-US" b="1" dirty="0"/>
              <a:t>  </a:t>
            </a:r>
            <a:r>
              <a:rPr lang="en-US" dirty="0"/>
              <a:t>of n generated by any </a:t>
            </a:r>
            <a:r>
              <a:rPr lang="en-US" b="1" dirty="0"/>
              <a:t>action a</a:t>
            </a:r>
            <a:r>
              <a:rPr lang="en-US" dirty="0"/>
              <a:t>, the </a:t>
            </a:r>
            <a:r>
              <a:rPr lang="en-US" b="1" dirty="0"/>
              <a:t>estimated cost </a:t>
            </a:r>
            <a:r>
              <a:rPr lang="en-US" dirty="0"/>
              <a:t>of reaching the goal from n is no greater than the step cost of getting to n plus the estimated  cost of reaching the goal from n is no greater than the step cost of getting to n plus the estimated cost of reaching the goal from n</a:t>
            </a:r>
            <a:r>
              <a:rPr lang="en-US" baseline="30000" dirty="0"/>
              <a:t>|</a:t>
            </a:r>
            <a:r>
              <a:rPr lang="en-US" dirty="0"/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h(n) ≤ c(n, a, n</a:t>
            </a:r>
            <a:r>
              <a:rPr lang="en-US" b="1" baseline="30000" dirty="0"/>
              <a:t>|</a:t>
            </a:r>
            <a:r>
              <a:rPr lang="en-US" b="1" dirty="0"/>
              <a:t> ) ) + h(n</a:t>
            </a:r>
            <a:r>
              <a:rPr lang="en-US" b="1" baseline="30000" dirty="0"/>
              <a:t>|</a:t>
            </a:r>
            <a:r>
              <a:rPr lang="en-US" b="1" dirty="0"/>
              <a:t> 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This is a form of the general </a:t>
            </a:r>
            <a:r>
              <a:rPr lang="en-US" b="1" dirty="0"/>
              <a:t>triangle inequality </a:t>
            </a:r>
            <a:r>
              <a:rPr lang="en-US" dirty="0"/>
              <a:t>which stipulates that each side of a triangle cannot be longer than the sum of the other two sides. Here, the triangle is formed by n, </a:t>
            </a:r>
            <a:r>
              <a:rPr lang="en-US" dirty="0" err="1"/>
              <a:t>n</a:t>
            </a:r>
            <a:r>
              <a:rPr lang="en-US" baseline="30000" dirty="0" err="1"/>
              <a:t>|</a:t>
            </a:r>
            <a:r>
              <a:rPr lang="en-US" dirty="0" err="1"/>
              <a:t>,and</a:t>
            </a:r>
            <a:r>
              <a:rPr lang="en-US" dirty="0"/>
              <a:t> the goal </a:t>
            </a:r>
            <a:r>
              <a:rPr lang="en-US" dirty="0" err="1"/>
              <a:t>G</a:t>
            </a:r>
            <a:r>
              <a:rPr lang="en-US" baseline="-25000" dirty="0" err="1"/>
              <a:t>n</a:t>
            </a:r>
            <a:r>
              <a:rPr lang="en-US" dirty="0"/>
              <a:t> closest to n.</a:t>
            </a:r>
          </a:p>
        </p:txBody>
      </p:sp>
    </p:spTree>
    <p:extLst>
      <p:ext uri="{BB962C8B-B14F-4D97-AF65-F5344CB8AC3E}">
        <p14:creationId xmlns:p14="http://schemas.microsoft.com/office/powerpoint/2010/main" val="19569310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809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Conditions for optimality of A*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188" y="1361600"/>
            <a:ext cx="10885227" cy="4916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tree-search version of </a:t>
            </a:r>
            <a:r>
              <a:rPr lang="en-US" dirty="0"/>
              <a:t>A* is optimal </a:t>
            </a:r>
          </a:p>
          <a:p>
            <a:r>
              <a:rPr lang="en-US" dirty="0"/>
              <a:t> h(n) must be admissible, </a:t>
            </a:r>
            <a:r>
              <a:rPr lang="en-US" dirty="0" err="1"/>
              <a:t>i.e</a:t>
            </a:r>
            <a:r>
              <a:rPr lang="en-US" dirty="0"/>
              <a:t> it never overestimates the cost to reach the goal.</a:t>
            </a:r>
          </a:p>
          <a:p>
            <a:r>
              <a:rPr lang="en-US" dirty="0"/>
              <a:t>Then, as a consequence ,f(n)=g(n)+h(n) never overestimates the true cost of a solution along the current path through n.</a:t>
            </a:r>
          </a:p>
          <a:p>
            <a:r>
              <a:rPr lang="en-US" dirty="0"/>
              <a:t> h(n) must be consistent (monotonic)in a graph search, </a:t>
            </a:r>
            <a:r>
              <a:rPr lang="en-US" dirty="0" err="1"/>
              <a:t>i.e</a:t>
            </a:r>
            <a:r>
              <a:rPr lang="en-US" dirty="0"/>
              <a:t> for every node n and every successor n</a:t>
            </a:r>
            <a:r>
              <a:rPr lang="en-US" baseline="30000" dirty="0"/>
              <a:t>|</a:t>
            </a:r>
            <a:r>
              <a:rPr lang="en-US" dirty="0"/>
              <a:t> of n generated by action a ,</a:t>
            </a:r>
          </a:p>
          <a:p>
            <a:r>
              <a:rPr lang="en-US" dirty="0"/>
              <a:t>h(n) ≤ c(n, a, n</a:t>
            </a:r>
            <a:r>
              <a:rPr lang="en-US" baseline="30000" dirty="0"/>
              <a:t>|</a:t>
            </a:r>
            <a:r>
              <a:rPr lang="en-US" dirty="0"/>
              <a:t> )  + h(n</a:t>
            </a:r>
            <a:r>
              <a:rPr lang="en-US" baseline="30000" dirty="0"/>
              <a:t>|</a:t>
            </a:r>
            <a:r>
              <a:rPr lang="en-US" dirty="0"/>
              <a:t> )</a:t>
            </a:r>
          </a:p>
          <a:p>
            <a:r>
              <a:rPr lang="en-US" dirty="0"/>
              <a:t>This is a form of the triangular inequality.</a:t>
            </a:r>
          </a:p>
          <a:p>
            <a:r>
              <a:rPr lang="en-US" dirty="0"/>
              <a:t>Every consistent heuristic is also admissible.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12764" y="5701501"/>
            <a:ext cx="18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10649546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12" y="0"/>
            <a:ext cx="10515600" cy="685753"/>
          </a:xfrm>
        </p:spPr>
        <p:txBody>
          <a:bodyPr>
            <a:normAutofit fontScale="90000"/>
          </a:bodyPr>
          <a:lstStyle/>
          <a:p>
            <a:r>
              <a:rPr lang="en-US" dirty="0"/>
              <a:t>Optimality in A*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413" y="842985"/>
            <a:ext cx="12018560" cy="5243915"/>
          </a:xfrm>
        </p:spPr>
        <p:txBody>
          <a:bodyPr>
            <a:noAutofit/>
          </a:bodyPr>
          <a:lstStyle/>
          <a:p>
            <a:r>
              <a:rPr lang="en-US" i="1" dirty="0"/>
              <a:t>tree-search version of </a:t>
            </a:r>
            <a:r>
              <a:rPr lang="en-US" dirty="0"/>
              <a:t>A* </a:t>
            </a:r>
            <a:r>
              <a:rPr lang="en-US" i="1" dirty="0"/>
              <a:t>is optimal if </a:t>
            </a:r>
            <a:r>
              <a:rPr lang="en-US" dirty="0"/>
              <a:t>h(n) </a:t>
            </a:r>
            <a:r>
              <a:rPr lang="en-US" i="1" dirty="0"/>
              <a:t>is admissible ,</a:t>
            </a:r>
            <a:r>
              <a:rPr lang="en-US" dirty="0"/>
              <a:t> graph search version of A* is optimal if h(n) is consistent . We show this in 2 steps.</a:t>
            </a:r>
          </a:p>
          <a:p>
            <a:pPr marL="0" indent="0">
              <a:buNone/>
            </a:pPr>
            <a:r>
              <a:rPr lang="en-US" dirty="0"/>
              <a:t>1.if h(n) is consistent then the values of f(n) along any path are non-decreasing.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Suppose n</a:t>
            </a:r>
            <a:r>
              <a:rPr lang="en-US" baseline="30000" dirty="0"/>
              <a:t>|</a:t>
            </a:r>
            <a:r>
              <a:rPr lang="en-US" dirty="0"/>
              <a:t> is a successor of n then                                for some action a we have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Whenever A* selects a node n for expansion ,the optimal path to that node has been found.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Otherwise there must be another frontier node n</a:t>
            </a:r>
            <a:r>
              <a:rPr lang="en-US" baseline="30000" dirty="0"/>
              <a:t>|</a:t>
            </a:r>
            <a:r>
              <a:rPr lang="en-US" dirty="0"/>
              <a:t>  on the optimal path from start node to n; as f is </a:t>
            </a:r>
            <a:r>
              <a:rPr lang="en-US" dirty="0" err="1"/>
              <a:t>nondecreasing</a:t>
            </a:r>
            <a:r>
              <a:rPr lang="en-US" dirty="0"/>
              <a:t> along any path , n</a:t>
            </a:r>
            <a:r>
              <a:rPr lang="en-US" baseline="30000" dirty="0"/>
              <a:t>| </a:t>
            </a:r>
            <a:r>
              <a:rPr lang="en-US" dirty="0"/>
              <a:t>would have lower f cost than n and would have been selected first.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100" y="2370307"/>
            <a:ext cx="2238687" cy="3143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778" y="2961419"/>
            <a:ext cx="8463939" cy="72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3806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260" y="1825625"/>
            <a:ext cx="69194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1292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5588" y="-30565"/>
            <a:ext cx="9156510" cy="1325563"/>
          </a:xfrm>
        </p:spPr>
        <p:txBody>
          <a:bodyPr/>
          <a:lstStyle/>
          <a:p>
            <a:r>
              <a:rPr lang="en-US" b="1" dirty="0"/>
              <a:t>Heuristic functions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709312"/>
              </p:ext>
            </p:extLst>
          </p:nvPr>
        </p:nvGraphicFramePr>
        <p:xfrm>
          <a:off x="2926307" y="2671787"/>
          <a:ext cx="1768523" cy="1408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214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5267360"/>
              </p:ext>
            </p:extLst>
          </p:nvPr>
        </p:nvGraphicFramePr>
        <p:xfrm>
          <a:off x="6859136" y="2688158"/>
          <a:ext cx="1943669" cy="1447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52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52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521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8200" y="1213634"/>
            <a:ext cx="108044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-Roman"/>
              </a:rPr>
              <a:t>A typical instance of the 8-puzzle. The solution is 5 steps long</a:t>
            </a:r>
          </a:p>
          <a:p>
            <a:r>
              <a:rPr lang="en-US" sz="2800" dirty="0"/>
              <a:t>The 8-puzzle was one of the earliest heuristic search problems</a:t>
            </a:r>
            <a:r>
              <a:rPr lang="en-US" sz="2800" dirty="0">
                <a:latin typeface="Times-Roman"/>
              </a:rPr>
              <a:t>.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17660" y="3193576"/>
            <a:ext cx="1160059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6487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37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8-puzzle was one of the earliest heuristic search problems.</a:t>
            </a:r>
          </a:p>
          <a:p>
            <a:pPr algn="just"/>
            <a:r>
              <a:rPr lang="en-US" dirty="0"/>
              <a:t>The object of the puzzle is to slide the tiles horizontally or vertically into the empty space until the configuration matches the goal configuration.</a:t>
            </a:r>
          </a:p>
          <a:p>
            <a:pPr algn="just"/>
            <a:r>
              <a:rPr lang="en-US" dirty="0"/>
              <a:t>The average solution cost for a randomly generated 8-puzzle instance is about 22 steps.</a:t>
            </a:r>
          </a:p>
          <a:p>
            <a:r>
              <a:rPr lang="en-US" dirty="0"/>
              <a:t>The branching factor is about 3. (When the empty tile is in the middle, four moves are possible; when it is in a corner, two; and when it is along an edge, three.</a:t>
            </a:r>
          </a:p>
        </p:txBody>
      </p:sp>
    </p:spTree>
    <p:extLst>
      <p:ext uri="{BB962C8B-B14F-4D97-AF65-F5344CB8AC3E}">
        <p14:creationId xmlns:p14="http://schemas.microsoft.com/office/powerpoint/2010/main" val="95025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5179" y="117925"/>
            <a:ext cx="10515600" cy="932954"/>
          </a:xfrm>
        </p:spPr>
        <p:txBody>
          <a:bodyPr/>
          <a:lstStyle/>
          <a:p>
            <a:r>
              <a:rPr lang="en-US" b="1" dirty="0"/>
              <a:t>Well-defined problems and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994" y="1869745"/>
            <a:ext cx="11927006" cy="4351338"/>
          </a:xfrm>
        </p:spPr>
        <p:txBody>
          <a:bodyPr>
            <a:normAutofit/>
          </a:bodyPr>
          <a:lstStyle/>
          <a:p>
            <a:r>
              <a:rPr lang="en-US" sz="3600" b="1" dirty="0"/>
              <a:t>problem </a:t>
            </a:r>
            <a:r>
              <a:rPr lang="en-US" sz="3600" dirty="0"/>
              <a:t>can be defined formally by five components</a:t>
            </a:r>
          </a:p>
          <a:p>
            <a:r>
              <a:rPr lang="en-US" sz="4000" b="1" dirty="0"/>
              <a:t>Initial state ,actions, transaction model, goal test, path cost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400" b="1" u="sng" dirty="0"/>
              <a:t>initial state </a:t>
            </a:r>
            <a:r>
              <a:rPr lang="en-US" sz="3600" b="1" dirty="0"/>
              <a:t>:</a:t>
            </a:r>
            <a:r>
              <a:rPr lang="en-US" sz="3600" dirty="0"/>
              <a:t>agent starts in. initial state :Romania as In(Arad).</a:t>
            </a:r>
          </a:p>
        </p:txBody>
      </p:sp>
    </p:spTree>
    <p:extLst>
      <p:ext uri="{BB962C8B-B14F-4D97-AF65-F5344CB8AC3E}">
        <p14:creationId xmlns:p14="http://schemas.microsoft.com/office/powerpoint/2010/main" val="137393345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818" y="3304679"/>
            <a:ext cx="9907383" cy="35533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3818" y="280748"/>
            <a:ext cx="1111338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exhaustive tree search to depth 22 would look at about 3</a:t>
            </a:r>
            <a:r>
              <a:rPr lang="en-US" sz="2800" baseline="30000" dirty="0"/>
              <a:t>22</a:t>
            </a:r>
            <a:r>
              <a:rPr lang="en-US" sz="2800" dirty="0"/>
              <a:t> ≈ 3.1×10</a:t>
            </a:r>
            <a:r>
              <a:rPr lang="en-US" sz="2800" baseline="30000" dirty="0"/>
              <a:t>10</a:t>
            </a:r>
            <a:r>
              <a:rPr lang="en-US" sz="2800" dirty="0"/>
              <a:t> states.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 h1 = the number of misplaced tiles.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Figure 3.28, all of the eight tiles are out of position, so the start state would have h1 = 8.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h1 is an admissible heuristic because it is clear that any tile that is out of place must be moved at least once.</a:t>
            </a:r>
          </a:p>
        </p:txBody>
      </p:sp>
    </p:spTree>
    <p:extLst>
      <p:ext uri="{BB962C8B-B14F-4D97-AF65-F5344CB8AC3E}">
        <p14:creationId xmlns:p14="http://schemas.microsoft.com/office/powerpoint/2010/main" val="331979760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15" y="228837"/>
            <a:ext cx="10515600" cy="4351338"/>
          </a:xfrm>
        </p:spPr>
        <p:txBody>
          <a:bodyPr/>
          <a:lstStyle/>
          <a:p>
            <a:r>
              <a:rPr lang="en-US" dirty="0"/>
              <a:t>h2 = the sum of the distances of the tiles from their goal positions.</a:t>
            </a:r>
          </a:p>
          <a:p>
            <a:r>
              <a:rPr lang="en-US" dirty="0"/>
              <a:t>Because tiles cannot move along diagonals, the distance we will count is the sum of the horizontal and vertical distances. This is sometimes called the </a:t>
            </a:r>
            <a:r>
              <a:rPr lang="en-US" b="1" dirty="0"/>
              <a:t>city block distance </a:t>
            </a:r>
            <a:r>
              <a:rPr lang="en-US" dirty="0"/>
              <a:t>or </a:t>
            </a:r>
            <a:r>
              <a:rPr lang="en-US" b="1" dirty="0"/>
              <a:t>Manhattan distance.</a:t>
            </a:r>
          </a:p>
          <a:p>
            <a:r>
              <a:rPr lang="en-US" b="1" dirty="0"/>
              <a:t>city block distance </a:t>
            </a:r>
            <a:r>
              <a:rPr lang="en-US" dirty="0"/>
              <a:t>or </a:t>
            </a:r>
            <a:r>
              <a:rPr lang="en-US" b="1" dirty="0"/>
              <a:t>Manhattan distance.</a:t>
            </a:r>
          </a:p>
          <a:p>
            <a:r>
              <a:rPr lang="pt-BR" dirty="0"/>
              <a:t>h2 = 3+1 + 2 + 2+ 2 + 3+ 3 + 2 = 18 .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18" y="3304679"/>
            <a:ext cx="9907383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5414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5"/>
            <a:ext cx="10998958" cy="1325563"/>
          </a:xfrm>
        </p:spPr>
        <p:txBody>
          <a:bodyPr/>
          <a:lstStyle/>
          <a:p>
            <a:r>
              <a:rPr lang="en-US" b="1" dirty="0"/>
              <a:t>The effect of heuristic accuracy on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way to characterize the quality of a heuristic is the </a:t>
            </a:r>
            <a:r>
              <a:rPr lang="en-US" b="1" dirty="0"/>
              <a:t>effective branching factor </a:t>
            </a:r>
            <a:r>
              <a:rPr lang="en-US" dirty="0"/>
              <a:t>b*.</a:t>
            </a:r>
          </a:p>
          <a:p>
            <a:r>
              <a:rPr lang="en-US" dirty="0"/>
              <a:t>If the total number of nodes generated by A∗ for a particular problem is N and the solution depth is d, then b</a:t>
            </a:r>
            <a:r>
              <a:rPr lang="en-US" baseline="30000" dirty="0"/>
              <a:t>∗</a:t>
            </a:r>
            <a:r>
              <a:rPr lang="en-US" dirty="0"/>
              <a:t> is the branching factor that a uniform tree of depth d would have to have in order to contain N + 1 nodes. Thus,</a:t>
            </a:r>
          </a:p>
          <a:p>
            <a:endParaRPr lang="en-US" dirty="0"/>
          </a:p>
          <a:p>
            <a:r>
              <a:rPr lang="en-US" dirty="0"/>
              <a:t>For example, if A∗ finds a solution at depth 5 using 52 nodes, then the effective branching factor is 1.92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88" y="4217158"/>
            <a:ext cx="5491005" cy="55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35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2320</TotalTime>
  <Words>5994</Words>
  <Application>Microsoft Office PowerPoint</Application>
  <PresentationFormat>Widescreen</PresentationFormat>
  <Paragraphs>494</Paragraphs>
  <Slides>92</Slides>
  <Notes>0</Notes>
  <HiddenSlides>17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1" baseType="lpstr">
      <vt:lpstr>Arial</vt:lpstr>
      <vt:lpstr>Calibri</vt:lpstr>
      <vt:lpstr>Calibri Light</vt:lpstr>
      <vt:lpstr>Cambria</vt:lpstr>
      <vt:lpstr>Courier New</vt:lpstr>
      <vt:lpstr>Tahoma</vt:lpstr>
      <vt:lpstr>Times-Roman</vt:lpstr>
      <vt:lpstr>Wingdings</vt:lpstr>
      <vt:lpstr>Office Theme</vt:lpstr>
      <vt:lpstr>Unit 1 chapter 3</vt:lpstr>
      <vt:lpstr>Problem‐solving agents</vt:lpstr>
      <vt:lpstr>Problem Statement </vt:lpstr>
      <vt:lpstr>PowerPoint Presentation</vt:lpstr>
      <vt:lpstr>PowerPoint Presentation</vt:lpstr>
      <vt:lpstr>Problem solving agents </vt:lpstr>
      <vt:lpstr>Problem solving agents </vt:lpstr>
      <vt:lpstr>PowerPoint Presentation</vt:lpstr>
      <vt:lpstr>Well-defined problems and solutions</vt:lpstr>
      <vt:lpstr>PowerPoint Presentation</vt:lpstr>
      <vt:lpstr>PowerPoint Presentation</vt:lpstr>
      <vt:lpstr>PowerPoint Presentation</vt:lpstr>
      <vt:lpstr>PowerPoint Presentation</vt:lpstr>
      <vt:lpstr>Example problem :Romania tour</vt:lpstr>
      <vt:lpstr>PowerPoint Presentation</vt:lpstr>
      <vt:lpstr>PowerPoint Presentation</vt:lpstr>
      <vt:lpstr>Single state problem formulation</vt:lpstr>
      <vt:lpstr>Selecting a State Space</vt:lpstr>
      <vt:lpstr>EXAMPLE PROBLEMS</vt:lpstr>
      <vt:lpstr>1.toy problem </vt:lpstr>
      <vt:lpstr>Toy problems</vt:lpstr>
      <vt:lpstr>8-puzzle</vt:lpstr>
      <vt:lpstr>8-puzzle</vt:lpstr>
      <vt:lpstr>8-queens problem</vt:lpstr>
      <vt:lpstr>PowerPoint Presentation</vt:lpstr>
      <vt:lpstr>Real-world problems</vt:lpstr>
      <vt:lpstr>SEARCHING FOR SOLUTIONS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Infrastructure for search algorithms</vt:lpstr>
      <vt:lpstr>PowerPoint Presentation</vt:lpstr>
      <vt:lpstr>PowerPoint Presentation</vt:lpstr>
      <vt:lpstr>PowerPoint Presentation</vt:lpstr>
      <vt:lpstr>Measuring problem-solving performance</vt:lpstr>
      <vt:lpstr>PowerPoint Presentation</vt:lpstr>
      <vt:lpstr>PowerPoint Presentation</vt:lpstr>
      <vt:lpstr>UNINFORMED SEARCH STRATEGIES</vt:lpstr>
      <vt:lpstr>BREADTH-FIRST</vt:lpstr>
      <vt:lpstr>Breadth First Search(BFS)</vt:lpstr>
      <vt:lpstr>BFS</vt:lpstr>
      <vt:lpstr>PowerPoint Presentation</vt:lpstr>
      <vt:lpstr>PowerPoint Presentation</vt:lpstr>
      <vt:lpstr>Limitations of BFS</vt:lpstr>
      <vt:lpstr>PowerPoint Presentation</vt:lpstr>
      <vt:lpstr>Breadth-First Strategy</vt:lpstr>
      <vt:lpstr>Breadth-First Strategy</vt:lpstr>
      <vt:lpstr>Breadth-First Strategy</vt:lpstr>
      <vt:lpstr>Breadth-First Strategy</vt:lpstr>
      <vt:lpstr>PowerPoint Presentation</vt:lpstr>
      <vt:lpstr>PowerPoint Presentation</vt:lpstr>
      <vt:lpstr>Depth-first search</vt:lpstr>
      <vt:lpstr>PowerPoint Presentation</vt:lpstr>
      <vt:lpstr>DFS </vt:lpstr>
      <vt:lpstr>PowerPoint Presentation</vt:lpstr>
      <vt:lpstr>DFS </vt:lpstr>
      <vt:lpstr>PowerPoint Presentation</vt:lpstr>
      <vt:lpstr>BACKTRACKING SEARCH</vt:lpstr>
      <vt:lpstr>PowerPoint Presentation</vt:lpstr>
      <vt:lpstr>INFORMED (HEURISTIC) SEARCH STRATEGIES</vt:lpstr>
      <vt:lpstr>INFORMED (HEURISTIC) SEARCH STRATEGIES</vt:lpstr>
      <vt:lpstr>Greedy best-first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A* search: Minimizing the total estimated solution cost</vt:lpstr>
      <vt:lpstr>PowerPoint Presentation</vt:lpstr>
      <vt:lpstr>PowerPoint Presentation</vt:lpstr>
      <vt:lpstr>PowerPoint Presentation</vt:lpstr>
      <vt:lpstr>Conditions for optimality: Admissibility and consistency</vt:lpstr>
      <vt:lpstr>PowerPoint Presentation</vt:lpstr>
      <vt:lpstr>PowerPoint Presentation</vt:lpstr>
      <vt:lpstr>PowerPoint Presentation</vt:lpstr>
      <vt:lpstr>PowerPoint Presentation</vt:lpstr>
      <vt:lpstr>Conditions for optimality: Admissibility and consistency</vt:lpstr>
      <vt:lpstr>Conditions for optimality of A*</vt:lpstr>
      <vt:lpstr>Optimality in A*</vt:lpstr>
      <vt:lpstr>PowerPoint Presentation</vt:lpstr>
      <vt:lpstr>Heuristic functions </vt:lpstr>
      <vt:lpstr>Heuristic functions </vt:lpstr>
      <vt:lpstr>PowerPoint Presentation</vt:lpstr>
      <vt:lpstr>PowerPoint Presentation</vt:lpstr>
      <vt:lpstr>The effect of heuristic accuracy on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Unit 1 chapter 3</dc:title>
  <dc:creator>Microsoft account</dc:creator>
  <cp:lastModifiedBy>Hazaratali.S. Mogalalli</cp:lastModifiedBy>
  <cp:revision>119</cp:revision>
  <dcterms:created xsi:type="dcterms:W3CDTF">2024-03-18T08:55:00Z</dcterms:created>
  <dcterms:modified xsi:type="dcterms:W3CDTF">2024-05-11T12:07:49Z</dcterms:modified>
</cp:coreProperties>
</file>