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93" r:id="rId6"/>
    <p:sldId id="294" r:id="rId7"/>
    <p:sldId id="295" r:id="rId8"/>
    <p:sldId id="261" r:id="rId9"/>
    <p:sldId id="262" r:id="rId10"/>
    <p:sldId id="263" r:id="rId11"/>
    <p:sldId id="264" r:id="rId12"/>
    <p:sldId id="265" r:id="rId13"/>
    <p:sldId id="266" r:id="rId14"/>
    <p:sldId id="332" r:id="rId15"/>
    <p:sldId id="267" r:id="rId16"/>
    <p:sldId id="268" r:id="rId17"/>
    <p:sldId id="272" r:id="rId18"/>
    <p:sldId id="296" r:id="rId19"/>
    <p:sldId id="297" r:id="rId20"/>
    <p:sldId id="298" r:id="rId21"/>
    <p:sldId id="333" r:id="rId22"/>
    <p:sldId id="299" r:id="rId23"/>
    <p:sldId id="334" r:id="rId24"/>
    <p:sldId id="300" r:id="rId25"/>
    <p:sldId id="318" r:id="rId26"/>
    <p:sldId id="319" r:id="rId27"/>
    <p:sldId id="301" r:id="rId28"/>
    <p:sldId id="317" r:id="rId29"/>
    <p:sldId id="302" r:id="rId30"/>
    <p:sldId id="303" r:id="rId31"/>
    <p:sldId id="304" r:id="rId32"/>
    <p:sldId id="305" r:id="rId33"/>
    <p:sldId id="306" r:id="rId34"/>
    <p:sldId id="320" r:id="rId35"/>
    <p:sldId id="307" r:id="rId36"/>
    <p:sldId id="335" r:id="rId37"/>
    <p:sldId id="321" r:id="rId38"/>
    <p:sldId id="308" r:id="rId39"/>
    <p:sldId id="322" r:id="rId40"/>
    <p:sldId id="309" r:id="rId41"/>
    <p:sldId id="310" r:id="rId42"/>
    <p:sldId id="311" r:id="rId43"/>
    <p:sldId id="312" r:id="rId44"/>
    <p:sldId id="323" r:id="rId45"/>
    <p:sldId id="313" r:id="rId46"/>
    <p:sldId id="314" r:id="rId47"/>
    <p:sldId id="315" r:id="rId48"/>
    <p:sldId id="316" r:id="rId49"/>
    <p:sldId id="324" r:id="rId50"/>
    <p:sldId id="328" r:id="rId51"/>
    <p:sldId id="327" r:id="rId52"/>
    <p:sldId id="325" r:id="rId53"/>
    <p:sldId id="326" r:id="rId54"/>
    <p:sldId id="329" r:id="rId55"/>
    <p:sldId id="331" r:id="rId56"/>
    <p:sldId id="330" r:id="rId5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981574" y="2501011"/>
            <a:ext cx="2228850" cy="635000"/>
          </a:xfrm>
          <a:prstGeom prst="rect">
            <a:avLst/>
          </a:prstGeom>
        </p:spPr>
        <p:txBody>
          <a:bodyPr wrap="square" lIns="0" tIns="0" rIns="0" bIns="0">
            <a:spAutoFit/>
          </a:bodyPr>
          <a:lstStyle>
            <a:lvl1pPr>
              <a:defRPr sz="4000" b="1"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300" b="0" i="0">
                <a:solidFill>
                  <a:schemeClr val="tx1"/>
                </a:solidFill>
                <a:latin typeface="Calibri"/>
                <a:cs typeface="Calibri"/>
              </a:defRPr>
            </a:lvl1pPr>
          </a:lstStyle>
          <a:p>
            <a:pPr marL="12700">
              <a:lnSpc>
                <a:spcPts val="1330"/>
              </a:lnSpc>
            </a:pPr>
            <a:r>
              <a:rPr spc="-5" dirty="0"/>
              <a:t>©</a:t>
            </a:r>
            <a:r>
              <a:rPr spc="5" dirty="0"/>
              <a:t> </a:t>
            </a:r>
            <a:r>
              <a:rPr spc="-15" dirty="0"/>
              <a:t>Oxford</a:t>
            </a:r>
            <a:r>
              <a:rPr spc="-5" dirty="0"/>
              <a:t> </a:t>
            </a:r>
            <a:r>
              <a:rPr spc="-10" dirty="0"/>
              <a:t>University</a:t>
            </a:r>
            <a:r>
              <a:rPr spc="25" dirty="0"/>
              <a:t> </a:t>
            </a:r>
            <a:r>
              <a:rPr spc="-5" dirty="0"/>
              <a:t>Press</a:t>
            </a:r>
            <a:r>
              <a:rPr spc="15" dirty="0"/>
              <a:t> </a:t>
            </a:r>
            <a:r>
              <a:rPr dirty="0"/>
              <a:t>2021.</a:t>
            </a:r>
            <a:r>
              <a:rPr spc="10" dirty="0"/>
              <a:t> </a:t>
            </a:r>
            <a:r>
              <a:rPr spc="-5" dirty="0"/>
              <a:t>All</a:t>
            </a:r>
            <a:r>
              <a:rPr spc="20" dirty="0"/>
              <a:t> </a:t>
            </a:r>
            <a:r>
              <a:rPr spc="-5" dirty="0"/>
              <a:t>rights</a:t>
            </a:r>
            <a:r>
              <a:rPr spc="5" dirty="0"/>
              <a:t> </a:t>
            </a:r>
            <a:r>
              <a:rPr spc="-5" dirty="0"/>
              <a:t>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300" b="0" i="0">
                <a:solidFill>
                  <a:schemeClr val="tx1"/>
                </a:solidFill>
                <a:latin typeface="Calibri"/>
                <a:cs typeface="Calibri"/>
              </a:defRPr>
            </a:lvl1pPr>
          </a:lstStyle>
          <a:p>
            <a:pPr marL="12700">
              <a:lnSpc>
                <a:spcPts val="1330"/>
              </a:lnSpc>
            </a:pPr>
            <a:r>
              <a:rPr spc="-5" dirty="0"/>
              <a:t>©</a:t>
            </a:r>
            <a:r>
              <a:rPr spc="5" dirty="0"/>
              <a:t> </a:t>
            </a:r>
            <a:r>
              <a:rPr spc="-15" dirty="0"/>
              <a:t>Oxford</a:t>
            </a:r>
            <a:r>
              <a:rPr spc="-5" dirty="0"/>
              <a:t> </a:t>
            </a:r>
            <a:r>
              <a:rPr spc="-10" dirty="0"/>
              <a:t>University</a:t>
            </a:r>
            <a:r>
              <a:rPr spc="25" dirty="0"/>
              <a:t> </a:t>
            </a:r>
            <a:r>
              <a:rPr spc="-5" dirty="0"/>
              <a:t>Press</a:t>
            </a:r>
            <a:r>
              <a:rPr spc="15" dirty="0"/>
              <a:t> </a:t>
            </a:r>
            <a:r>
              <a:rPr dirty="0"/>
              <a:t>2021.</a:t>
            </a:r>
            <a:r>
              <a:rPr spc="10" dirty="0"/>
              <a:t> </a:t>
            </a:r>
            <a:r>
              <a:rPr spc="-5" dirty="0"/>
              <a:t>All</a:t>
            </a:r>
            <a:r>
              <a:rPr spc="20" dirty="0"/>
              <a:t> </a:t>
            </a:r>
            <a:r>
              <a:rPr spc="-5" dirty="0"/>
              <a:t>rights</a:t>
            </a:r>
            <a:r>
              <a:rPr spc="5" dirty="0"/>
              <a:t> </a:t>
            </a:r>
            <a:r>
              <a:rPr spc="-5" dirty="0"/>
              <a:t>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300" b="0" i="0">
                <a:solidFill>
                  <a:schemeClr val="tx1"/>
                </a:solidFill>
                <a:latin typeface="Calibri"/>
                <a:cs typeface="Calibri"/>
              </a:defRPr>
            </a:lvl1pPr>
          </a:lstStyle>
          <a:p>
            <a:pPr marL="12700">
              <a:lnSpc>
                <a:spcPts val="1330"/>
              </a:lnSpc>
            </a:pPr>
            <a:r>
              <a:rPr spc="-5" dirty="0"/>
              <a:t>©</a:t>
            </a:r>
            <a:r>
              <a:rPr spc="5" dirty="0"/>
              <a:t> </a:t>
            </a:r>
            <a:r>
              <a:rPr spc="-15" dirty="0"/>
              <a:t>Oxford</a:t>
            </a:r>
            <a:r>
              <a:rPr spc="-5" dirty="0"/>
              <a:t> </a:t>
            </a:r>
            <a:r>
              <a:rPr spc="-10" dirty="0"/>
              <a:t>University</a:t>
            </a:r>
            <a:r>
              <a:rPr spc="25" dirty="0"/>
              <a:t> </a:t>
            </a:r>
            <a:r>
              <a:rPr spc="-5" dirty="0"/>
              <a:t>Press</a:t>
            </a:r>
            <a:r>
              <a:rPr spc="15" dirty="0"/>
              <a:t> </a:t>
            </a:r>
            <a:r>
              <a:rPr dirty="0"/>
              <a:t>2021.</a:t>
            </a:r>
            <a:r>
              <a:rPr spc="10" dirty="0"/>
              <a:t> </a:t>
            </a:r>
            <a:r>
              <a:rPr spc="-5" dirty="0"/>
              <a:t>All</a:t>
            </a:r>
            <a:r>
              <a:rPr spc="20" dirty="0"/>
              <a:t> </a:t>
            </a:r>
            <a:r>
              <a:rPr spc="-5" dirty="0"/>
              <a:t>rights</a:t>
            </a:r>
            <a:r>
              <a:rPr spc="5" dirty="0"/>
              <a:t> </a:t>
            </a:r>
            <a:r>
              <a:rPr spc="-5" dirty="0"/>
              <a:t>reserved</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300" b="0" i="0">
                <a:solidFill>
                  <a:schemeClr val="tx1"/>
                </a:solidFill>
                <a:latin typeface="Calibri"/>
                <a:cs typeface="Calibri"/>
              </a:defRPr>
            </a:lvl1pPr>
          </a:lstStyle>
          <a:p>
            <a:pPr marL="12700">
              <a:lnSpc>
                <a:spcPts val="1330"/>
              </a:lnSpc>
            </a:pPr>
            <a:r>
              <a:rPr spc="-5" dirty="0"/>
              <a:t>©</a:t>
            </a:r>
            <a:r>
              <a:rPr spc="5" dirty="0"/>
              <a:t> </a:t>
            </a:r>
            <a:r>
              <a:rPr spc="-15" dirty="0"/>
              <a:t>Oxford</a:t>
            </a:r>
            <a:r>
              <a:rPr spc="-5" dirty="0"/>
              <a:t> </a:t>
            </a:r>
            <a:r>
              <a:rPr spc="-10" dirty="0"/>
              <a:t>University</a:t>
            </a:r>
            <a:r>
              <a:rPr spc="25" dirty="0"/>
              <a:t> </a:t>
            </a:r>
            <a:r>
              <a:rPr spc="-5" dirty="0"/>
              <a:t>Press</a:t>
            </a:r>
            <a:r>
              <a:rPr spc="15" dirty="0"/>
              <a:t> </a:t>
            </a:r>
            <a:r>
              <a:rPr dirty="0"/>
              <a:t>2021.</a:t>
            </a:r>
            <a:r>
              <a:rPr spc="10" dirty="0"/>
              <a:t> </a:t>
            </a:r>
            <a:r>
              <a:rPr spc="-5" dirty="0"/>
              <a:t>All</a:t>
            </a:r>
            <a:r>
              <a:rPr spc="20" dirty="0"/>
              <a:t> </a:t>
            </a:r>
            <a:r>
              <a:rPr spc="-5" dirty="0"/>
              <a:t>rights</a:t>
            </a:r>
            <a:r>
              <a:rPr spc="5" dirty="0"/>
              <a:t> </a:t>
            </a:r>
            <a:r>
              <a:rPr spc="-5" dirty="0"/>
              <a:t>reserved</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300" b="0" i="0">
                <a:solidFill>
                  <a:schemeClr val="tx1"/>
                </a:solidFill>
                <a:latin typeface="Calibri"/>
                <a:cs typeface="Calibri"/>
              </a:defRPr>
            </a:lvl1pPr>
          </a:lstStyle>
          <a:p>
            <a:pPr marL="12700">
              <a:lnSpc>
                <a:spcPts val="1330"/>
              </a:lnSpc>
            </a:pPr>
            <a:r>
              <a:rPr spc="-5" dirty="0"/>
              <a:t>©</a:t>
            </a:r>
            <a:r>
              <a:rPr spc="5" dirty="0"/>
              <a:t> </a:t>
            </a:r>
            <a:r>
              <a:rPr spc="-15" dirty="0"/>
              <a:t>Oxford</a:t>
            </a:r>
            <a:r>
              <a:rPr spc="-5" dirty="0"/>
              <a:t> </a:t>
            </a:r>
            <a:r>
              <a:rPr spc="-10" dirty="0"/>
              <a:t>University</a:t>
            </a:r>
            <a:r>
              <a:rPr spc="25" dirty="0"/>
              <a:t> </a:t>
            </a:r>
            <a:r>
              <a:rPr spc="-5" dirty="0"/>
              <a:t>Press</a:t>
            </a:r>
            <a:r>
              <a:rPr spc="15" dirty="0"/>
              <a:t> </a:t>
            </a:r>
            <a:r>
              <a:rPr dirty="0"/>
              <a:t>2021.</a:t>
            </a:r>
            <a:r>
              <a:rPr spc="10" dirty="0"/>
              <a:t> </a:t>
            </a:r>
            <a:r>
              <a:rPr spc="-5" dirty="0"/>
              <a:t>All</a:t>
            </a:r>
            <a:r>
              <a:rPr spc="20" dirty="0"/>
              <a:t> </a:t>
            </a:r>
            <a:r>
              <a:rPr spc="-5" dirty="0"/>
              <a:t>rights</a:t>
            </a:r>
            <a:r>
              <a:rPr spc="5" dirty="0"/>
              <a:t> </a:t>
            </a:r>
            <a:r>
              <a:rPr spc="-5" dirty="0"/>
              <a:t>reserved</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7618"/>
            <a:ext cx="12192000" cy="6850380"/>
          </a:xfrm>
          <a:custGeom>
            <a:avLst/>
            <a:gdLst/>
            <a:ahLst/>
            <a:cxnLst/>
            <a:rect l="l" t="t" r="r" b="b"/>
            <a:pathLst>
              <a:path w="12192000" h="6850380">
                <a:moveTo>
                  <a:pt x="12192000" y="0"/>
                </a:moveTo>
                <a:lnTo>
                  <a:pt x="0" y="0"/>
                </a:lnTo>
                <a:lnTo>
                  <a:pt x="0" y="6850378"/>
                </a:lnTo>
                <a:lnTo>
                  <a:pt x="12192000" y="6850378"/>
                </a:lnTo>
                <a:lnTo>
                  <a:pt x="12192000" y="0"/>
                </a:lnTo>
                <a:close/>
              </a:path>
            </a:pathLst>
          </a:custGeom>
          <a:solidFill>
            <a:srgbClr val="F0CCEF"/>
          </a:solidFill>
        </p:spPr>
        <p:txBody>
          <a:bodyPr wrap="square" lIns="0" tIns="0" rIns="0" bIns="0" rtlCol="0"/>
          <a:lstStyle/>
          <a:p>
            <a:endParaRPr/>
          </a:p>
        </p:txBody>
      </p:sp>
      <p:sp>
        <p:nvSpPr>
          <p:cNvPr id="17" name="bg object 17"/>
          <p:cNvSpPr/>
          <p:nvPr/>
        </p:nvSpPr>
        <p:spPr>
          <a:xfrm>
            <a:off x="1524" y="2679699"/>
            <a:ext cx="9598660" cy="4178300"/>
          </a:xfrm>
          <a:custGeom>
            <a:avLst/>
            <a:gdLst/>
            <a:ahLst/>
            <a:cxnLst/>
            <a:rect l="l" t="t" r="r" b="b"/>
            <a:pathLst>
              <a:path w="9598660" h="4178300">
                <a:moveTo>
                  <a:pt x="4192524" y="2095500"/>
                </a:moveTo>
                <a:lnTo>
                  <a:pt x="4191978" y="2044700"/>
                </a:lnTo>
                <a:lnTo>
                  <a:pt x="4190365" y="2006600"/>
                </a:lnTo>
                <a:lnTo>
                  <a:pt x="4187685" y="1955800"/>
                </a:lnTo>
                <a:lnTo>
                  <a:pt x="4183951" y="1905000"/>
                </a:lnTo>
                <a:lnTo>
                  <a:pt x="4179189" y="1854200"/>
                </a:lnTo>
                <a:lnTo>
                  <a:pt x="4173385" y="1816100"/>
                </a:lnTo>
                <a:lnTo>
                  <a:pt x="4166578" y="1765300"/>
                </a:lnTo>
                <a:lnTo>
                  <a:pt x="4158754" y="1714500"/>
                </a:lnTo>
                <a:lnTo>
                  <a:pt x="4149941" y="1676400"/>
                </a:lnTo>
                <a:lnTo>
                  <a:pt x="4140149" y="1625600"/>
                </a:lnTo>
                <a:lnTo>
                  <a:pt x="4129392" y="1587500"/>
                </a:lnTo>
                <a:lnTo>
                  <a:pt x="4117670" y="1536700"/>
                </a:lnTo>
                <a:lnTo>
                  <a:pt x="4104995" y="1498600"/>
                </a:lnTo>
                <a:lnTo>
                  <a:pt x="4091394" y="1447800"/>
                </a:lnTo>
                <a:lnTo>
                  <a:pt x="4076865" y="1409700"/>
                </a:lnTo>
                <a:lnTo>
                  <a:pt x="4061422" y="1371600"/>
                </a:lnTo>
                <a:lnTo>
                  <a:pt x="4045077" y="1320800"/>
                </a:lnTo>
                <a:lnTo>
                  <a:pt x="4027843" y="1282700"/>
                </a:lnTo>
                <a:lnTo>
                  <a:pt x="4009733" y="1244600"/>
                </a:lnTo>
                <a:lnTo>
                  <a:pt x="3990759" y="1193800"/>
                </a:lnTo>
                <a:lnTo>
                  <a:pt x="3970934" y="1155700"/>
                </a:lnTo>
                <a:lnTo>
                  <a:pt x="3950258" y="1117600"/>
                </a:lnTo>
                <a:lnTo>
                  <a:pt x="3928757" y="1079500"/>
                </a:lnTo>
                <a:lnTo>
                  <a:pt x="3906431" y="1041400"/>
                </a:lnTo>
                <a:lnTo>
                  <a:pt x="3883291" y="1003300"/>
                </a:lnTo>
                <a:lnTo>
                  <a:pt x="3859365" y="965200"/>
                </a:lnTo>
                <a:lnTo>
                  <a:pt x="3834650" y="927100"/>
                </a:lnTo>
                <a:lnTo>
                  <a:pt x="3809161" y="889000"/>
                </a:lnTo>
                <a:lnTo>
                  <a:pt x="3782911" y="850900"/>
                </a:lnTo>
                <a:lnTo>
                  <a:pt x="3755910" y="812800"/>
                </a:lnTo>
                <a:lnTo>
                  <a:pt x="3728161" y="787400"/>
                </a:lnTo>
                <a:lnTo>
                  <a:pt x="3699700" y="749300"/>
                </a:lnTo>
                <a:lnTo>
                  <a:pt x="3670516" y="711200"/>
                </a:lnTo>
                <a:lnTo>
                  <a:pt x="3640620" y="685800"/>
                </a:lnTo>
                <a:lnTo>
                  <a:pt x="3610038" y="647700"/>
                </a:lnTo>
                <a:lnTo>
                  <a:pt x="3578771" y="609600"/>
                </a:lnTo>
                <a:lnTo>
                  <a:pt x="3546843" y="584200"/>
                </a:lnTo>
                <a:lnTo>
                  <a:pt x="3514255" y="558800"/>
                </a:lnTo>
                <a:lnTo>
                  <a:pt x="3481006" y="520700"/>
                </a:lnTo>
                <a:lnTo>
                  <a:pt x="3447135" y="495300"/>
                </a:lnTo>
                <a:lnTo>
                  <a:pt x="3412642" y="469900"/>
                </a:lnTo>
                <a:lnTo>
                  <a:pt x="3377527" y="431800"/>
                </a:lnTo>
                <a:lnTo>
                  <a:pt x="3341827" y="406400"/>
                </a:lnTo>
                <a:lnTo>
                  <a:pt x="3305518" y="381000"/>
                </a:lnTo>
                <a:lnTo>
                  <a:pt x="3268649" y="355600"/>
                </a:lnTo>
                <a:lnTo>
                  <a:pt x="3193211" y="304800"/>
                </a:lnTo>
                <a:lnTo>
                  <a:pt x="3154680" y="292100"/>
                </a:lnTo>
                <a:lnTo>
                  <a:pt x="3076016" y="241300"/>
                </a:lnTo>
                <a:lnTo>
                  <a:pt x="3035922" y="228600"/>
                </a:lnTo>
                <a:lnTo>
                  <a:pt x="2954248" y="177800"/>
                </a:lnTo>
                <a:lnTo>
                  <a:pt x="2870682" y="152400"/>
                </a:lnTo>
                <a:lnTo>
                  <a:pt x="2828226" y="127000"/>
                </a:lnTo>
                <a:lnTo>
                  <a:pt x="2519349" y="38100"/>
                </a:lnTo>
                <a:lnTo>
                  <a:pt x="2473693" y="38100"/>
                </a:lnTo>
                <a:lnTo>
                  <a:pt x="2427706" y="25400"/>
                </a:lnTo>
                <a:lnTo>
                  <a:pt x="2381377" y="25400"/>
                </a:lnTo>
                <a:lnTo>
                  <a:pt x="2334717" y="12700"/>
                </a:lnTo>
                <a:lnTo>
                  <a:pt x="2287752" y="12700"/>
                </a:lnTo>
                <a:lnTo>
                  <a:pt x="2240496" y="0"/>
                </a:lnTo>
                <a:lnTo>
                  <a:pt x="1953552" y="0"/>
                </a:lnTo>
                <a:lnTo>
                  <a:pt x="1906282" y="12700"/>
                </a:lnTo>
                <a:lnTo>
                  <a:pt x="1859318" y="12700"/>
                </a:lnTo>
                <a:lnTo>
                  <a:pt x="1812671" y="25400"/>
                </a:lnTo>
                <a:lnTo>
                  <a:pt x="1766341" y="25400"/>
                </a:lnTo>
                <a:lnTo>
                  <a:pt x="1720354" y="38100"/>
                </a:lnTo>
                <a:lnTo>
                  <a:pt x="1674698" y="38100"/>
                </a:lnTo>
                <a:lnTo>
                  <a:pt x="1365834" y="127000"/>
                </a:lnTo>
                <a:lnTo>
                  <a:pt x="1323365" y="152400"/>
                </a:lnTo>
                <a:lnTo>
                  <a:pt x="1239799" y="177800"/>
                </a:lnTo>
                <a:lnTo>
                  <a:pt x="1165796" y="223837"/>
                </a:lnTo>
                <a:lnTo>
                  <a:pt x="1132408" y="224510"/>
                </a:lnTo>
                <a:lnTo>
                  <a:pt x="1084224" y="227444"/>
                </a:lnTo>
                <a:lnTo>
                  <a:pt x="1036586" y="232283"/>
                </a:lnTo>
                <a:lnTo>
                  <a:pt x="989520" y="238988"/>
                </a:lnTo>
                <a:lnTo>
                  <a:pt x="943063" y="247523"/>
                </a:lnTo>
                <a:lnTo>
                  <a:pt x="897267" y="257848"/>
                </a:lnTo>
                <a:lnTo>
                  <a:pt x="852157" y="269938"/>
                </a:lnTo>
                <a:lnTo>
                  <a:pt x="807770" y="283743"/>
                </a:lnTo>
                <a:lnTo>
                  <a:pt x="764171" y="299224"/>
                </a:lnTo>
                <a:lnTo>
                  <a:pt x="721360" y="316344"/>
                </a:lnTo>
                <a:lnTo>
                  <a:pt x="679399" y="335076"/>
                </a:lnTo>
                <a:lnTo>
                  <a:pt x="638314" y="355358"/>
                </a:lnTo>
                <a:lnTo>
                  <a:pt x="598144" y="377177"/>
                </a:lnTo>
                <a:lnTo>
                  <a:pt x="558939" y="400494"/>
                </a:lnTo>
                <a:lnTo>
                  <a:pt x="520738" y="425246"/>
                </a:lnTo>
                <a:lnTo>
                  <a:pt x="483552" y="451421"/>
                </a:lnTo>
                <a:lnTo>
                  <a:pt x="447446" y="478967"/>
                </a:lnTo>
                <a:lnTo>
                  <a:pt x="412445" y="507847"/>
                </a:lnTo>
                <a:lnTo>
                  <a:pt x="378599" y="538035"/>
                </a:lnTo>
                <a:lnTo>
                  <a:pt x="345935" y="569480"/>
                </a:lnTo>
                <a:lnTo>
                  <a:pt x="314490" y="602145"/>
                </a:lnTo>
                <a:lnTo>
                  <a:pt x="284302" y="635990"/>
                </a:lnTo>
                <a:lnTo>
                  <a:pt x="255422" y="670991"/>
                </a:lnTo>
                <a:lnTo>
                  <a:pt x="227876" y="707097"/>
                </a:lnTo>
                <a:lnTo>
                  <a:pt x="201714" y="744270"/>
                </a:lnTo>
                <a:lnTo>
                  <a:pt x="176949" y="782485"/>
                </a:lnTo>
                <a:lnTo>
                  <a:pt x="153644" y="821690"/>
                </a:lnTo>
                <a:lnTo>
                  <a:pt x="131826" y="861860"/>
                </a:lnTo>
                <a:lnTo>
                  <a:pt x="111531" y="902944"/>
                </a:lnTo>
                <a:lnTo>
                  <a:pt x="92811" y="944905"/>
                </a:lnTo>
                <a:lnTo>
                  <a:pt x="75692" y="987704"/>
                </a:lnTo>
                <a:lnTo>
                  <a:pt x="60210" y="1031316"/>
                </a:lnTo>
                <a:lnTo>
                  <a:pt x="46405" y="1075702"/>
                </a:lnTo>
                <a:lnTo>
                  <a:pt x="34315" y="1120800"/>
                </a:lnTo>
                <a:lnTo>
                  <a:pt x="23990" y="1166596"/>
                </a:lnTo>
                <a:lnTo>
                  <a:pt x="15455" y="1213053"/>
                </a:lnTo>
                <a:lnTo>
                  <a:pt x="8750" y="1260119"/>
                </a:lnTo>
                <a:lnTo>
                  <a:pt x="3911" y="1307757"/>
                </a:lnTo>
                <a:lnTo>
                  <a:pt x="977" y="1355940"/>
                </a:lnTo>
                <a:lnTo>
                  <a:pt x="0" y="1404620"/>
                </a:lnTo>
                <a:lnTo>
                  <a:pt x="977" y="1453311"/>
                </a:lnTo>
                <a:lnTo>
                  <a:pt x="3911" y="1501495"/>
                </a:lnTo>
                <a:lnTo>
                  <a:pt x="8750" y="1549133"/>
                </a:lnTo>
                <a:lnTo>
                  <a:pt x="15455" y="1596199"/>
                </a:lnTo>
                <a:lnTo>
                  <a:pt x="23990" y="1642656"/>
                </a:lnTo>
                <a:lnTo>
                  <a:pt x="34315" y="1688452"/>
                </a:lnTo>
                <a:lnTo>
                  <a:pt x="38061" y="1702460"/>
                </a:lnTo>
                <a:lnTo>
                  <a:pt x="35280" y="1714500"/>
                </a:lnTo>
                <a:lnTo>
                  <a:pt x="27457" y="1765300"/>
                </a:lnTo>
                <a:lnTo>
                  <a:pt x="20650" y="1816100"/>
                </a:lnTo>
                <a:lnTo>
                  <a:pt x="14846" y="1854200"/>
                </a:lnTo>
                <a:lnTo>
                  <a:pt x="10083" y="1905000"/>
                </a:lnTo>
                <a:lnTo>
                  <a:pt x="6350" y="1955800"/>
                </a:lnTo>
                <a:lnTo>
                  <a:pt x="3670" y="2006600"/>
                </a:lnTo>
                <a:lnTo>
                  <a:pt x="2057" y="2044700"/>
                </a:lnTo>
                <a:lnTo>
                  <a:pt x="1524" y="2095500"/>
                </a:lnTo>
                <a:lnTo>
                  <a:pt x="2057" y="2146300"/>
                </a:lnTo>
                <a:lnTo>
                  <a:pt x="3670" y="2197100"/>
                </a:lnTo>
                <a:lnTo>
                  <a:pt x="6350" y="2235200"/>
                </a:lnTo>
                <a:lnTo>
                  <a:pt x="10083" y="2286000"/>
                </a:lnTo>
                <a:lnTo>
                  <a:pt x="14846" y="2336800"/>
                </a:lnTo>
                <a:lnTo>
                  <a:pt x="20650" y="2374900"/>
                </a:lnTo>
                <a:lnTo>
                  <a:pt x="27457" y="2425700"/>
                </a:lnTo>
                <a:lnTo>
                  <a:pt x="35280" y="2476500"/>
                </a:lnTo>
                <a:lnTo>
                  <a:pt x="44094" y="2514600"/>
                </a:lnTo>
                <a:lnTo>
                  <a:pt x="53886" y="2565400"/>
                </a:lnTo>
                <a:lnTo>
                  <a:pt x="64643" y="2603500"/>
                </a:lnTo>
                <a:lnTo>
                  <a:pt x="76365" y="2654300"/>
                </a:lnTo>
                <a:lnTo>
                  <a:pt x="89039" y="2692400"/>
                </a:lnTo>
                <a:lnTo>
                  <a:pt x="102641" y="2743200"/>
                </a:lnTo>
                <a:lnTo>
                  <a:pt x="117170" y="2781300"/>
                </a:lnTo>
                <a:lnTo>
                  <a:pt x="132613" y="2832100"/>
                </a:lnTo>
                <a:lnTo>
                  <a:pt x="148958" y="2870200"/>
                </a:lnTo>
                <a:lnTo>
                  <a:pt x="166192" y="2908300"/>
                </a:lnTo>
                <a:lnTo>
                  <a:pt x="184302" y="2959100"/>
                </a:lnTo>
                <a:lnTo>
                  <a:pt x="203276" y="2997200"/>
                </a:lnTo>
                <a:lnTo>
                  <a:pt x="223113" y="3035300"/>
                </a:lnTo>
                <a:lnTo>
                  <a:pt x="243789" y="3073400"/>
                </a:lnTo>
                <a:lnTo>
                  <a:pt x="265290" y="3111500"/>
                </a:lnTo>
                <a:lnTo>
                  <a:pt x="287616" y="3149600"/>
                </a:lnTo>
                <a:lnTo>
                  <a:pt x="310743" y="3187700"/>
                </a:lnTo>
                <a:lnTo>
                  <a:pt x="334683" y="3225800"/>
                </a:lnTo>
                <a:lnTo>
                  <a:pt x="359397" y="3263900"/>
                </a:lnTo>
                <a:lnTo>
                  <a:pt x="384886" y="3302000"/>
                </a:lnTo>
                <a:lnTo>
                  <a:pt x="411137" y="3340100"/>
                </a:lnTo>
                <a:lnTo>
                  <a:pt x="438137" y="3378200"/>
                </a:lnTo>
                <a:lnTo>
                  <a:pt x="465886" y="3416300"/>
                </a:lnTo>
                <a:lnTo>
                  <a:pt x="494347" y="3441700"/>
                </a:lnTo>
                <a:lnTo>
                  <a:pt x="523532" y="3479800"/>
                </a:lnTo>
                <a:lnTo>
                  <a:pt x="553427" y="3517900"/>
                </a:lnTo>
                <a:lnTo>
                  <a:pt x="584009" y="3543300"/>
                </a:lnTo>
                <a:lnTo>
                  <a:pt x="615276" y="3581400"/>
                </a:lnTo>
                <a:lnTo>
                  <a:pt x="647204" y="3606800"/>
                </a:lnTo>
                <a:lnTo>
                  <a:pt x="679805" y="3644900"/>
                </a:lnTo>
                <a:lnTo>
                  <a:pt x="713041" y="3670300"/>
                </a:lnTo>
                <a:lnTo>
                  <a:pt x="746912" y="3695700"/>
                </a:lnTo>
                <a:lnTo>
                  <a:pt x="781405" y="3733800"/>
                </a:lnTo>
                <a:lnTo>
                  <a:pt x="816521" y="3759200"/>
                </a:lnTo>
                <a:lnTo>
                  <a:pt x="852233" y="3784600"/>
                </a:lnTo>
                <a:lnTo>
                  <a:pt x="888530" y="3810000"/>
                </a:lnTo>
                <a:lnTo>
                  <a:pt x="925398" y="3835400"/>
                </a:lnTo>
                <a:lnTo>
                  <a:pt x="962850" y="3860800"/>
                </a:lnTo>
                <a:lnTo>
                  <a:pt x="1039380" y="3911600"/>
                </a:lnTo>
                <a:lnTo>
                  <a:pt x="1078445" y="3924300"/>
                </a:lnTo>
                <a:lnTo>
                  <a:pt x="1158138" y="3975100"/>
                </a:lnTo>
                <a:lnTo>
                  <a:pt x="1198727" y="3987800"/>
                </a:lnTo>
                <a:lnTo>
                  <a:pt x="1239799" y="4013200"/>
                </a:lnTo>
                <a:lnTo>
                  <a:pt x="1323365" y="4038600"/>
                </a:lnTo>
                <a:lnTo>
                  <a:pt x="1365834" y="4064000"/>
                </a:lnTo>
                <a:lnTo>
                  <a:pt x="1674698" y="4152900"/>
                </a:lnTo>
                <a:lnTo>
                  <a:pt x="1720354" y="4152900"/>
                </a:lnTo>
                <a:lnTo>
                  <a:pt x="1812671" y="4178300"/>
                </a:lnTo>
                <a:lnTo>
                  <a:pt x="2381377" y="4178300"/>
                </a:lnTo>
                <a:lnTo>
                  <a:pt x="2473693" y="4152900"/>
                </a:lnTo>
                <a:lnTo>
                  <a:pt x="2519349" y="4152900"/>
                </a:lnTo>
                <a:lnTo>
                  <a:pt x="2828226" y="4064000"/>
                </a:lnTo>
                <a:lnTo>
                  <a:pt x="2870682" y="4038600"/>
                </a:lnTo>
                <a:lnTo>
                  <a:pt x="2954248" y="4013200"/>
                </a:lnTo>
                <a:lnTo>
                  <a:pt x="2995320" y="3987800"/>
                </a:lnTo>
                <a:lnTo>
                  <a:pt x="3035922" y="3975100"/>
                </a:lnTo>
                <a:lnTo>
                  <a:pt x="3115602" y="3924300"/>
                </a:lnTo>
                <a:lnTo>
                  <a:pt x="3154680" y="3911600"/>
                </a:lnTo>
                <a:lnTo>
                  <a:pt x="3231210" y="3860800"/>
                </a:lnTo>
                <a:lnTo>
                  <a:pt x="3268649" y="3835400"/>
                </a:lnTo>
                <a:lnTo>
                  <a:pt x="3305518" y="3810000"/>
                </a:lnTo>
                <a:lnTo>
                  <a:pt x="3341827" y="3784600"/>
                </a:lnTo>
                <a:lnTo>
                  <a:pt x="3377527" y="3759200"/>
                </a:lnTo>
                <a:lnTo>
                  <a:pt x="3412642" y="3733800"/>
                </a:lnTo>
                <a:lnTo>
                  <a:pt x="3447135" y="3695700"/>
                </a:lnTo>
                <a:lnTo>
                  <a:pt x="3481006" y="3670300"/>
                </a:lnTo>
                <a:lnTo>
                  <a:pt x="3514255" y="3644900"/>
                </a:lnTo>
                <a:lnTo>
                  <a:pt x="3546843" y="3606800"/>
                </a:lnTo>
                <a:lnTo>
                  <a:pt x="3578771" y="3581400"/>
                </a:lnTo>
                <a:lnTo>
                  <a:pt x="3610038" y="3543300"/>
                </a:lnTo>
                <a:lnTo>
                  <a:pt x="3640620" y="3517900"/>
                </a:lnTo>
                <a:lnTo>
                  <a:pt x="3670516" y="3479800"/>
                </a:lnTo>
                <a:lnTo>
                  <a:pt x="3699700" y="3441700"/>
                </a:lnTo>
                <a:lnTo>
                  <a:pt x="3728161" y="3416300"/>
                </a:lnTo>
                <a:lnTo>
                  <a:pt x="3755910" y="3378200"/>
                </a:lnTo>
                <a:lnTo>
                  <a:pt x="3782911" y="3340100"/>
                </a:lnTo>
                <a:lnTo>
                  <a:pt x="3809161" y="3302000"/>
                </a:lnTo>
                <a:lnTo>
                  <a:pt x="3834650" y="3263900"/>
                </a:lnTo>
                <a:lnTo>
                  <a:pt x="3859365" y="3225800"/>
                </a:lnTo>
                <a:lnTo>
                  <a:pt x="3883291" y="3187700"/>
                </a:lnTo>
                <a:lnTo>
                  <a:pt x="3906431" y="3149600"/>
                </a:lnTo>
                <a:lnTo>
                  <a:pt x="3928757" y="3111500"/>
                </a:lnTo>
                <a:lnTo>
                  <a:pt x="3950258" y="3073400"/>
                </a:lnTo>
                <a:lnTo>
                  <a:pt x="3970934" y="3035300"/>
                </a:lnTo>
                <a:lnTo>
                  <a:pt x="3990759" y="2997200"/>
                </a:lnTo>
                <a:lnTo>
                  <a:pt x="4009733" y="2959100"/>
                </a:lnTo>
                <a:lnTo>
                  <a:pt x="4027843" y="2908300"/>
                </a:lnTo>
                <a:lnTo>
                  <a:pt x="4045077" y="2870200"/>
                </a:lnTo>
                <a:lnTo>
                  <a:pt x="4061422" y="2832100"/>
                </a:lnTo>
                <a:lnTo>
                  <a:pt x="4076865" y="2781300"/>
                </a:lnTo>
                <a:lnTo>
                  <a:pt x="4091394" y="2743200"/>
                </a:lnTo>
                <a:lnTo>
                  <a:pt x="4104995" y="2692400"/>
                </a:lnTo>
                <a:lnTo>
                  <a:pt x="4117670" y="2654300"/>
                </a:lnTo>
                <a:lnTo>
                  <a:pt x="4129392" y="2603500"/>
                </a:lnTo>
                <a:lnTo>
                  <a:pt x="4140149" y="2565400"/>
                </a:lnTo>
                <a:lnTo>
                  <a:pt x="4149941" y="2514600"/>
                </a:lnTo>
                <a:lnTo>
                  <a:pt x="4158754" y="2476500"/>
                </a:lnTo>
                <a:lnTo>
                  <a:pt x="4166578" y="2425700"/>
                </a:lnTo>
                <a:lnTo>
                  <a:pt x="4173385" y="2374900"/>
                </a:lnTo>
                <a:lnTo>
                  <a:pt x="4179189" y="2336800"/>
                </a:lnTo>
                <a:lnTo>
                  <a:pt x="4183951" y="2286000"/>
                </a:lnTo>
                <a:lnTo>
                  <a:pt x="4187685" y="2235200"/>
                </a:lnTo>
                <a:lnTo>
                  <a:pt x="4190365" y="2197100"/>
                </a:lnTo>
                <a:lnTo>
                  <a:pt x="4191978" y="2146300"/>
                </a:lnTo>
                <a:lnTo>
                  <a:pt x="4192524" y="2095500"/>
                </a:lnTo>
                <a:close/>
              </a:path>
              <a:path w="9598660" h="4178300">
                <a:moveTo>
                  <a:pt x="9598152" y="3696716"/>
                </a:moveTo>
                <a:lnTo>
                  <a:pt x="9595879" y="3649027"/>
                </a:lnTo>
                <a:lnTo>
                  <a:pt x="9589211" y="3602609"/>
                </a:lnTo>
                <a:lnTo>
                  <a:pt x="9578365" y="3557676"/>
                </a:lnTo>
                <a:lnTo>
                  <a:pt x="9563532" y="3514445"/>
                </a:lnTo>
                <a:lnTo>
                  <a:pt x="9544926" y="3473119"/>
                </a:lnTo>
                <a:lnTo>
                  <a:pt x="9522752" y="3433915"/>
                </a:lnTo>
                <a:lnTo>
                  <a:pt x="9497225" y="3397021"/>
                </a:lnTo>
                <a:lnTo>
                  <a:pt x="9468536" y="3362655"/>
                </a:lnTo>
                <a:lnTo>
                  <a:pt x="9436913" y="3331032"/>
                </a:lnTo>
                <a:lnTo>
                  <a:pt x="9402547" y="3302355"/>
                </a:lnTo>
                <a:lnTo>
                  <a:pt x="9365666" y="3276816"/>
                </a:lnTo>
                <a:lnTo>
                  <a:pt x="9326448" y="3254641"/>
                </a:lnTo>
                <a:lnTo>
                  <a:pt x="9285122" y="3236036"/>
                </a:lnTo>
                <a:lnTo>
                  <a:pt x="9241892" y="3221202"/>
                </a:lnTo>
                <a:lnTo>
                  <a:pt x="9196972" y="3210356"/>
                </a:lnTo>
                <a:lnTo>
                  <a:pt x="9150553" y="3203689"/>
                </a:lnTo>
                <a:lnTo>
                  <a:pt x="9102852" y="3201416"/>
                </a:lnTo>
                <a:lnTo>
                  <a:pt x="9055138" y="3203689"/>
                </a:lnTo>
                <a:lnTo>
                  <a:pt x="9008720" y="3210356"/>
                </a:lnTo>
                <a:lnTo>
                  <a:pt x="8963800" y="3221202"/>
                </a:lnTo>
                <a:lnTo>
                  <a:pt x="8920569" y="3236036"/>
                </a:lnTo>
                <a:lnTo>
                  <a:pt x="8879243" y="3254641"/>
                </a:lnTo>
                <a:lnTo>
                  <a:pt x="8840025" y="3276816"/>
                </a:lnTo>
                <a:lnTo>
                  <a:pt x="8803145" y="3302355"/>
                </a:lnTo>
                <a:lnTo>
                  <a:pt x="8768778" y="3331032"/>
                </a:lnTo>
                <a:lnTo>
                  <a:pt x="8737155" y="3362655"/>
                </a:lnTo>
                <a:lnTo>
                  <a:pt x="8708466" y="3397021"/>
                </a:lnTo>
                <a:lnTo>
                  <a:pt x="8682939" y="3433915"/>
                </a:lnTo>
                <a:lnTo>
                  <a:pt x="8660765" y="3473119"/>
                </a:lnTo>
                <a:lnTo>
                  <a:pt x="8642159" y="3514445"/>
                </a:lnTo>
                <a:lnTo>
                  <a:pt x="8627326" y="3557676"/>
                </a:lnTo>
                <a:lnTo>
                  <a:pt x="8616480" y="3602609"/>
                </a:lnTo>
                <a:lnTo>
                  <a:pt x="8609813" y="3649027"/>
                </a:lnTo>
                <a:lnTo>
                  <a:pt x="8607552" y="3696716"/>
                </a:lnTo>
                <a:lnTo>
                  <a:pt x="8609813" y="3744417"/>
                </a:lnTo>
                <a:lnTo>
                  <a:pt x="8616480" y="3790835"/>
                </a:lnTo>
                <a:lnTo>
                  <a:pt x="8627326" y="3835768"/>
                </a:lnTo>
                <a:lnTo>
                  <a:pt x="8642159" y="3878999"/>
                </a:lnTo>
                <a:lnTo>
                  <a:pt x="8660765" y="3920325"/>
                </a:lnTo>
                <a:lnTo>
                  <a:pt x="8682939" y="3959529"/>
                </a:lnTo>
                <a:lnTo>
                  <a:pt x="8708466" y="3996423"/>
                </a:lnTo>
                <a:lnTo>
                  <a:pt x="8737155" y="4030789"/>
                </a:lnTo>
                <a:lnTo>
                  <a:pt x="8768778" y="4062412"/>
                </a:lnTo>
                <a:lnTo>
                  <a:pt x="8803145" y="4091089"/>
                </a:lnTo>
                <a:lnTo>
                  <a:pt x="8840025" y="4116628"/>
                </a:lnTo>
                <a:lnTo>
                  <a:pt x="8879243" y="4138803"/>
                </a:lnTo>
                <a:lnTo>
                  <a:pt x="8920569" y="4157408"/>
                </a:lnTo>
                <a:lnTo>
                  <a:pt x="8963800" y="4172242"/>
                </a:lnTo>
                <a:lnTo>
                  <a:pt x="8988908" y="4178300"/>
                </a:lnTo>
                <a:lnTo>
                  <a:pt x="9216784" y="4178300"/>
                </a:lnTo>
                <a:lnTo>
                  <a:pt x="9285122" y="4157408"/>
                </a:lnTo>
                <a:lnTo>
                  <a:pt x="9326448" y="4138803"/>
                </a:lnTo>
                <a:lnTo>
                  <a:pt x="9365666" y="4116628"/>
                </a:lnTo>
                <a:lnTo>
                  <a:pt x="9402547" y="4091089"/>
                </a:lnTo>
                <a:lnTo>
                  <a:pt x="9436913" y="4062412"/>
                </a:lnTo>
                <a:lnTo>
                  <a:pt x="9468536" y="4030789"/>
                </a:lnTo>
                <a:lnTo>
                  <a:pt x="9497225" y="3996423"/>
                </a:lnTo>
                <a:lnTo>
                  <a:pt x="9522752" y="3959529"/>
                </a:lnTo>
                <a:lnTo>
                  <a:pt x="9544926" y="3920325"/>
                </a:lnTo>
                <a:lnTo>
                  <a:pt x="9563532" y="3878999"/>
                </a:lnTo>
                <a:lnTo>
                  <a:pt x="9578365" y="3835768"/>
                </a:lnTo>
                <a:lnTo>
                  <a:pt x="9589211" y="3790835"/>
                </a:lnTo>
                <a:lnTo>
                  <a:pt x="9595879" y="3744417"/>
                </a:lnTo>
                <a:lnTo>
                  <a:pt x="9598152" y="3696716"/>
                </a:lnTo>
                <a:close/>
              </a:path>
            </a:pathLst>
          </a:custGeom>
          <a:solidFill>
            <a:srgbClr val="F0CCEF"/>
          </a:solidFill>
        </p:spPr>
        <p:txBody>
          <a:bodyPr wrap="square" lIns="0" tIns="0" rIns="0" bIns="0" rtlCol="0"/>
          <a:lstStyle/>
          <a:p>
            <a:endParaRPr/>
          </a:p>
        </p:txBody>
      </p:sp>
      <p:sp>
        <p:nvSpPr>
          <p:cNvPr id="18" name="bg object 18"/>
          <p:cNvSpPr/>
          <p:nvPr/>
        </p:nvSpPr>
        <p:spPr>
          <a:xfrm>
            <a:off x="0" y="478789"/>
            <a:ext cx="12192000" cy="6379210"/>
          </a:xfrm>
          <a:custGeom>
            <a:avLst/>
            <a:gdLst/>
            <a:ahLst/>
            <a:cxnLst/>
            <a:rect l="l" t="t" r="r" b="b"/>
            <a:pathLst>
              <a:path w="12192000" h="6379209">
                <a:moveTo>
                  <a:pt x="12192000" y="5910580"/>
                </a:moveTo>
                <a:lnTo>
                  <a:pt x="476377" y="5910580"/>
                </a:lnTo>
                <a:lnTo>
                  <a:pt x="476377" y="0"/>
                </a:lnTo>
                <a:lnTo>
                  <a:pt x="0" y="0"/>
                </a:lnTo>
                <a:lnTo>
                  <a:pt x="0" y="5910580"/>
                </a:lnTo>
                <a:lnTo>
                  <a:pt x="0" y="6379210"/>
                </a:lnTo>
                <a:lnTo>
                  <a:pt x="12192000" y="6379210"/>
                </a:lnTo>
                <a:lnTo>
                  <a:pt x="12192000" y="5910580"/>
                </a:lnTo>
                <a:close/>
              </a:path>
            </a:pathLst>
          </a:custGeom>
          <a:solidFill>
            <a:srgbClr val="AC9EE8"/>
          </a:solidFill>
        </p:spPr>
        <p:txBody>
          <a:bodyPr wrap="square" lIns="0" tIns="0" rIns="0" bIns="0" rtlCol="0"/>
          <a:lstStyle/>
          <a:p>
            <a:endParaRPr/>
          </a:p>
        </p:txBody>
      </p:sp>
      <p:sp>
        <p:nvSpPr>
          <p:cNvPr id="19" name="bg object 19"/>
          <p:cNvSpPr/>
          <p:nvPr/>
        </p:nvSpPr>
        <p:spPr>
          <a:xfrm>
            <a:off x="7999476" y="4572"/>
            <a:ext cx="1600200" cy="1600200"/>
          </a:xfrm>
          <a:custGeom>
            <a:avLst/>
            <a:gdLst/>
            <a:ahLst/>
            <a:cxnLst/>
            <a:rect l="l" t="t" r="r" b="b"/>
            <a:pathLst>
              <a:path w="1600200" h="1600200">
                <a:moveTo>
                  <a:pt x="800100" y="0"/>
                </a:moveTo>
                <a:lnTo>
                  <a:pt x="751365" y="1460"/>
                </a:lnTo>
                <a:lnTo>
                  <a:pt x="703402" y="5785"/>
                </a:lnTo>
                <a:lnTo>
                  <a:pt x="656294" y="12892"/>
                </a:lnTo>
                <a:lnTo>
                  <a:pt x="610125" y="22696"/>
                </a:lnTo>
                <a:lnTo>
                  <a:pt x="564979" y="35114"/>
                </a:lnTo>
                <a:lnTo>
                  <a:pt x="520939" y="50062"/>
                </a:lnTo>
                <a:lnTo>
                  <a:pt x="478089" y="67456"/>
                </a:lnTo>
                <a:lnTo>
                  <a:pt x="436514" y="87212"/>
                </a:lnTo>
                <a:lnTo>
                  <a:pt x="396296" y="109248"/>
                </a:lnTo>
                <a:lnTo>
                  <a:pt x="357520" y="133478"/>
                </a:lnTo>
                <a:lnTo>
                  <a:pt x="320268" y="159820"/>
                </a:lnTo>
                <a:lnTo>
                  <a:pt x="284626" y="188189"/>
                </a:lnTo>
                <a:lnTo>
                  <a:pt x="250676" y="218503"/>
                </a:lnTo>
                <a:lnTo>
                  <a:pt x="218503" y="250676"/>
                </a:lnTo>
                <a:lnTo>
                  <a:pt x="188189" y="284626"/>
                </a:lnTo>
                <a:lnTo>
                  <a:pt x="159820" y="320268"/>
                </a:lnTo>
                <a:lnTo>
                  <a:pt x="133478" y="357520"/>
                </a:lnTo>
                <a:lnTo>
                  <a:pt x="109248" y="396296"/>
                </a:lnTo>
                <a:lnTo>
                  <a:pt x="87212" y="436514"/>
                </a:lnTo>
                <a:lnTo>
                  <a:pt x="67456" y="478089"/>
                </a:lnTo>
                <a:lnTo>
                  <a:pt x="50062" y="520939"/>
                </a:lnTo>
                <a:lnTo>
                  <a:pt x="35114" y="564979"/>
                </a:lnTo>
                <a:lnTo>
                  <a:pt x="22696" y="610125"/>
                </a:lnTo>
                <a:lnTo>
                  <a:pt x="12892" y="656294"/>
                </a:lnTo>
                <a:lnTo>
                  <a:pt x="5785" y="703402"/>
                </a:lnTo>
                <a:lnTo>
                  <a:pt x="1460" y="751365"/>
                </a:lnTo>
                <a:lnTo>
                  <a:pt x="0" y="800100"/>
                </a:lnTo>
                <a:lnTo>
                  <a:pt x="1460" y="848834"/>
                </a:lnTo>
                <a:lnTo>
                  <a:pt x="5785" y="896797"/>
                </a:lnTo>
                <a:lnTo>
                  <a:pt x="12892" y="943905"/>
                </a:lnTo>
                <a:lnTo>
                  <a:pt x="22696" y="990074"/>
                </a:lnTo>
                <a:lnTo>
                  <a:pt x="35114" y="1035220"/>
                </a:lnTo>
                <a:lnTo>
                  <a:pt x="50062" y="1079260"/>
                </a:lnTo>
                <a:lnTo>
                  <a:pt x="67456" y="1122110"/>
                </a:lnTo>
                <a:lnTo>
                  <a:pt x="87212" y="1163685"/>
                </a:lnTo>
                <a:lnTo>
                  <a:pt x="109248" y="1203903"/>
                </a:lnTo>
                <a:lnTo>
                  <a:pt x="133478" y="1242679"/>
                </a:lnTo>
                <a:lnTo>
                  <a:pt x="159820" y="1279931"/>
                </a:lnTo>
                <a:lnTo>
                  <a:pt x="188189" y="1315573"/>
                </a:lnTo>
                <a:lnTo>
                  <a:pt x="218503" y="1349523"/>
                </a:lnTo>
                <a:lnTo>
                  <a:pt x="250676" y="1381696"/>
                </a:lnTo>
                <a:lnTo>
                  <a:pt x="284626" y="1412010"/>
                </a:lnTo>
                <a:lnTo>
                  <a:pt x="320268" y="1440379"/>
                </a:lnTo>
                <a:lnTo>
                  <a:pt x="357520" y="1466721"/>
                </a:lnTo>
                <a:lnTo>
                  <a:pt x="396296" y="1490951"/>
                </a:lnTo>
                <a:lnTo>
                  <a:pt x="436514" y="1512987"/>
                </a:lnTo>
                <a:lnTo>
                  <a:pt x="478089" y="1532743"/>
                </a:lnTo>
                <a:lnTo>
                  <a:pt x="520939" y="1550137"/>
                </a:lnTo>
                <a:lnTo>
                  <a:pt x="564979" y="1565085"/>
                </a:lnTo>
                <a:lnTo>
                  <a:pt x="610125" y="1577503"/>
                </a:lnTo>
                <a:lnTo>
                  <a:pt x="656294" y="1587307"/>
                </a:lnTo>
                <a:lnTo>
                  <a:pt x="703402" y="1594414"/>
                </a:lnTo>
                <a:lnTo>
                  <a:pt x="751365" y="1598739"/>
                </a:lnTo>
                <a:lnTo>
                  <a:pt x="800100" y="1600200"/>
                </a:lnTo>
                <a:lnTo>
                  <a:pt x="848834" y="1598739"/>
                </a:lnTo>
                <a:lnTo>
                  <a:pt x="896797" y="1594414"/>
                </a:lnTo>
                <a:lnTo>
                  <a:pt x="943905" y="1587307"/>
                </a:lnTo>
                <a:lnTo>
                  <a:pt x="990074" y="1577503"/>
                </a:lnTo>
                <a:lnTo>
                  <a:pt x="1035220" y="1565085"/>
                </a:lnTo>
                <a:lnTo>
                  <a:pt x="1079260" y="1550137"/>
                </a:lnTo>
                <a:lnTo>
                  <a:pt x="1122110" y="1532743"/>
                </a:lnTo>
                <a:lnTo>
                  <a:pt x="1163685" y="1512987"/>
                </a:lnTo>
                <a:lnTo>
                  <a:pt x="1203903" y="1490951"/>
                </a:lnTo>
                <a:lnTo>
                  <a:pt x="1242679" y="1466721"/>
                </a:lnTo>
                <a:lnTo>
                  <a:pt x="1279931" y="1440379"/>
                </a:lnTo>
                <a:lnTo>
                  <a:pt x="1315573" y="1412010"/>
                </a:lnTo>
                <a:lnTo>
                  <a:pt x="1349523" y="1381696"/>
                </a:lnTo>
                <a:lnTo>
                  <a:pt x="1381696" y="1349523"/>
                </a:lnTo>
                <a:lnTo>
                  <a:pt x="1412010" y="1315573"/>
                </a:lnTo>
                <a:lnTo>
                  <a:pt x="1440379" y="1279931"/>
                </a:lnTo>
                <a:lnTo>
                  <a:pt x="1466721" y="1242679"/>
                </a:lnTo>
                <a:lnTo>
                  <a:pt x="1490951" y="1203903"/>
                </a:lnTo>
                <a:lnTo>
                  <a:pt x="1512987" y="1163685"/>
                </a:lnTo>
                <a:lnTo>
                  <a:pt x="1532743" y="1122110"/>
                </a:lnTo>
                <a:lnTo>
                  <a:pt x="1550137" y="1079260"/>
                </a:lnTo>
                <a:lnTo>
                  <a:pt x="1565085" y="1035220"/>
                </a:lnTo>
                <a:lnTo>
                  <a:pt x="1577503" y="990074"/>
                </a:lnTo>
                <a:lnTo>
                  <a:pt x="1587307" y="943905"/>
                </a:lnTo>
                <a:lnTo>
                  <a:pt x="1594414" y="896797"/>
                </a:lnTo>
                <a:lnTo>
                  <a:pt x="1598739" y="848834"/>
                </a:lnTo>
                <a:lnTo>
                  <a:pt x="1600200" y="800100"/>
                </a:lnTo>
                <a:lnTo>
                  <a:pt x="1598739" y="751365"/>
                </a:lnTo>
                <a:lnTo>
                  <a:pt x="1594414" y="703402"/>
                </a:lnTo>
                <a:lnTo>
                  <a:pt x="1587307" y="656294"/>
                </a:lnTo>
                <a:lnTo>
                  <a:pt x="1577503" y="610125"/>
                </a:lnTo>
                <a:lnTo>
                  <a:pt x="1565085" y="564979"/>
                </a:lnTo>
                <a:lnTo>
                  <a:pt x="1550137" y="520939"/>
                </a:lnTo>
                <a:lnTo>
                  <a:pt x="1532743" y="478089"/>
                </a:lnTo>
                <a:lnTo>
                  <a:pt x="1512987" y="436514"/>
                </a:lnTo>
                <a:lnTo>
                  <a:pt x="1490951" y="396296"/>
                </a:lnTo>
                <a:lnTo>
                  <a:pt x="1466721" y="357520"/>
                </a:lnTo>
                <a:lnTo>
                  <a:pt x="1440379" y="320268"/>
                </a:lnTo>
                <a:lnTo>
                  <a:pt x="1412010" y="284626"/>
                </a:lnTo>
                <a:lnTo>
                  <a:pt x="1381696" y="250676"/>
                </a:lnTo>
                <a:lnTo>
                  <a:pt x="1349523" y="218503"/>
                </a:lnTo>
                <a:lnTo>
                  <a:pt x="1315573" y="188189"/>
                </a:lnTo>
                <a:lnTo>
                  <a:pt x="1279931" y="159820"/>
                </a:lnTo>
                <a:lnTo>
                  <a:pt x="1242679" y="133478"/>
                </a:lnTo>
                <a:lnTo>
                  <a:pt x="1203903" y="109248"/>
                </a:lnTo>
                <a:lnTo>
                  <a:pt x="1163685" y="87212"/>
                </a:lnTo>
                <a:lnTo>
                  <a:pt x="1122110" y="67456"/>
                </a:lnTo>
                <a:lnTo>
                  <a:pt x="1079260" y="50062"/>
                </a:lnTo>
                <a:lnTo>
                  <a:pt x="1035220" y="35114"/>
                </a:lnTo>
                <a:lnTo>
                  <a:pt x="990074" y="22696"/>
                </a:lnTo>
                <a:lnTo>
                  <a:pt x="943905" y="12892"/>
                </a:lnTo>
                <a:lnTo>
                  <a:pt x="896797" y="5785"/>
                </a:lnTo>
                <a:lnTo>
                  <a:pt x="848834" y="1460"/>
                </a:lnTo>
                <a:lnTo>
                  <a:pt x="800100" y="0"/>
                </a:lnTo>
                <a:close/>
              </a:path>
            </a:pathLst>
          </a:custGeom>
          <a:solidFill>
            <a:srgbClr val="F0CCEF"/>
          </a:solidFill>
        </p:spPr>
        <p:txBody>
          <a:bodyPr wrap="square" lIns="0" tIns="0" rIns="0" bIns="0" rtlCol="0"/>
          <a:lstStyle/>
          <a:p>
            <a:endParaRPr/>
          </a:p>
        </p:txBody>
      </p:sp>
      <p:sp>
        <p:nvSpPr>
          <p:cNvPr id="20" name="bg object 20"/>
          <p:cNvSpPr/>
          <p:nvPr/>
        </p:nvSpPr>
        <p:spPr>
          <a:xfrm>
            <a:off x="0" y="8889"/>
            <a:ext cx="12192000" cy="6381115"/>
          </a:xfrm>
          <a:custGeom>
            <a:avLst/>
            <a:gdLst/>
            <a:ahLst/>
            <a:cxnLst/>
            <a:rect l="l" t="t" r="r" b="b"/>
            <a:pathLst>
              <a:path w="12192000" h="6381115">
                <a:moveTo>
                  <a:pt x="12192000" y="470154"/>
                </a:moveTo>
                <a:lnTo>
                  <a:pt x="11709273" y="470154"/>
                </a:lnTo>
                <a:lnTo>
                  <a:pt x="11709273" y="6380493"/>
                </a:lnTo>
                <a:lnTo>
                  <a:pt x="12192000" y="6380480"/>
                </a:lnTo>
                <a:lnTo>
                  <a:pt x="12192000" y="470154"/>
                </a:lnTo>
                <a:close/>
              </a:path>
              <a:path w="12192000" h="6381115">
                <a:moveTo>
                  <a:pt x="12192000" y="0"/>
                </a:moveTo>
                <a:lnTo>
                  <a:pt x="0" y="0"/>
                </a:lnTo>
                <a:lnTo>
                  <a:pt x="0" y="469900"/>
                </a:lnTo>
                <a:lnTo>
                  <a:pt x="12192000" y="469900"/>
                </a:lnTo>
                <a:lnTo>
                  <a:pt x="12192000" y="0"/>
                </a:lnTo>
                <a:close/>
              </a:path>
            </a:pathLst>
          </a:custGeom>
          <a:solidFill>
            <a:srgbClr val="AC9EE8"/>
          </a:solidFill>
        </p:spPr>
        <p:txBody>
          <a:bodyPr wrap="square" lIns="0" tIns="0" rIns="0" bIns="0" rtlCol="0"/>
          <a:lstStyle/>
          <a:p>
            <a:endParaRPr/>
          </a:p>
        </p:txBody>
      </p:sp>
      <p:sp>
        <p:nvSpPr>
          <p:cNvPr id="21" name="bg object 21"/>
          <p:cNvSpPr/>
          <p:nvPr/>
        </p:nvSpPr>
        <p:spPr>
          <a:xfrm>
            <a:off x="8609076" y="1684020"/>
            <a:ext cx="2819400" cy="2819400"/>
          </a:xfrm>
          <a:custGeom>
            <a:avLst/>
            <a:gdLst/>
            <a:ahLst/>
            <a:cxnLst/>
            <a:rect l="l" t="t" r="r" b="b"/>
            <a:pathLst>
              <a:path w="2819400" h="2819400">
                <a:moveTo>
                  <a:pt x="1409700" y="0"/>
                </a:moveTo>
                <a:lnTo>
                  <a:pt x="1361239" y="817"/>
                </a:lnTo>
                <a:lnTo>
                  <a:pt x="1313188" y="3252"/>
                </a:lnTo>
                <a:lnTo>
                  <a:pt x="1265573" y="7278"/>
                </a:lnTo>
                <a:lnTo>
                  <a:pt x="1218421" y="12869"/>
                </a:lnTo>
                <a:lnTo>
                  <a:pt x="1171758" y="19999"/>
                </a:lnTo>
                <a:lnTo>
                  <a:pt x="1125609" y="28641"/>
                </a:lnTo>
                <a:lnTo>
                  <a:pt x="1080001" y="38770"/>
                </a:lnTo>
                <a:lnTo>
                  <a:pt x="1034961" y="50359"/>
                </a:lnTo>
                <a:lnTo>
                  <a:pt x="990515" y="63381"/>
                </a:lnTo>
                <a:lnTo>
                  <a:pt x="946688" y="77810"/>
                </a:lnTo>
                <a:lnTo>
                  <a:pt x="903508" y="93621"/>
                </a:lnTo>
                <a:lnTo>
                  <a:pt x="861000" y="110787"/>
                </a:lnTo>
                <a:lnTo>
                  <a:pt x="819191" y="129282"/>
                </a:lnTo>
                <a:lnTo>
                  <a:pt x="778106" y="149079"/>
                </a:lnTo>
                <a:lnTo>
                  <a:pt x="737773" y="170152"/>
                </a:lnTo>
                <a:lnTo>
                  <a:pt x="698217" y="192475"/>
                </a:lnTo>
                <a:lnTo>
                  <a:pt x="659465" y="216022"/>
                </a:lnTo>
                <a:lnTo>
                  <a:pt x="621543" y="240766"/>
                </a:lnTo>
                <a:lnTo>
                  <a:pt x="584477" y="266682"/>
                </a:lnTo>
                <a:lnTo>
                  <a:pt x="548293" y="293742"/>
                </a:lnTo>
                <a:lnTo>
                  <a:pt x="513018" y="321921"/>
                </a:lnTo>
                <a:lnTo>
                  <a:pt x="478678" y="351193"/>
                </a:lnTo>
                <a:lnTo>
                  <a:pt x="445300" y="381531"/>
                </a:lnTo>
                <a:lnTo>
                  <a:pt x="412908" y="412908"/>
                </a:lnTo>
                <a:lnTo>
                  <a:pt x="381531" y="445300"/>
                </a:lnTo>
                <a:lnTo>
                  <a:pt x="351193" y="478678"/>
                </a:lnTo>
                <a:lnTo>
                  <a:pt x="321921" y="513018"/>
                </a:lnTo>
                <a:lnTo>
                  <a:pt x="293742" y="548293"/>
                </a:lnTo>
                <a:lnTo>
                  <a:pt x="266682" y="584477"/>
                </a:lnTo>
                <a:lnTo>
                  <a:pt x="240766" y="621543"/>
                </a:lnTo>
                <a:lnTo>
                  <a:pt x="216022" y="659465"/>
                </a:lnTo>
                <a:lnTo>
                  <a:pt x="192475" y="698217"/>
                </a:lnTo>
                <a:lnTo>
                  <a:pt x="170152" y="737773"/>
                </a:lnTo>
                <a:lnTo>
                  <a:pt x="149079" y="778106"/>
                </a:lnTo>
                <a:lnTo>
                  <a:pt x="129282" y="819191"/>
                </a:lnTo>
                <a:lnTo>
                  <a:pt x="110787" y="861000"/>
                </a:lnTo>
                <a:lnTo>
                  <a:pt x="93621" y="903508"/>
                </a:lnTo>
                <a:lnTo>
                  <a:pt x="77810" y="946688"/>
                </a:lnTo>
                <a:lnTo>
                  <a:pt x="63381" y="990515"/>
                </a:lnTo>
                <a:lnTo>
                  <a:pt x="50359" y="1034961"/>
                </a:lnTo>
                <a:lnTo>
                  <a:pt x="38770" y="1080001"/>
                </a:lnTo>
                <a:lnTo>
                  <a:pt x="28641" y="1125609"/>
                </a:lnTo>
                <a:lnTo>
                  <a:pt x="19999" y="1171758"/>
                </a:lnTo>
                <a:lnTo>
                  <a:pt x="12869" y="1218421"/>
                </a:lnTo>
                <a:lnTo>
                  <a:pt x="7278" y="1265573"/>
                </a:lnTo>
                <a:lnTo>
                  <a:pt x="3252" y="1313188"/>
                </a:lnTo>
                <a:lnTo>
                  <a:pt x="817" y="1361239"/>
                </a:lnTo>
                <a:lnTo>
                  <a:pt x="0" y="1409700"/>
                </a:lnTo>
                <a:lnTo>
                  <a:pt x="817" y="1458160"/>
                </a:lnTo>
                <a:lnTo>
                  <a:pt x="3252" y="1506211"/>
                </a:lnTo>
                <a:lnTo>
                  <a:pt x="7278" y="1553826"/>
                </a:lnTo>
                <a:lnTo>
                  <a:pt x="12869" y="1600978"/>
                </a:lnTo>
                <a:lnTo>
                  <a:pt x="19999" y="1647641"/>
                </a:lnTo>
                <a:lnTo>
                  <a:pt x="28641" y="1693790"/>
                </a:lnTo>
                <a:lnTo>
                  <a:pt x="38770" y="1739398"/>
                </a:lnTo>
                <a:lnTo>
                  <a:pt x="50359" y="1784438"/>
                </a:lnTo>
                <a:lnTo>
                  <a:pt x="63381" y="1828884"/>
                </a:lnTo>
                <a:lnTo>
                  <a:pt x="77810" y="1872711"/>
                </a:lnTo>
                <a:lnTo>
                  <a:pt x="93621" y="1915891"/>
                </a:lnTo>
                <a:lnTo>
                  <a:pt x="110787" y="1958399"/>
                </a:lnTo>
                <a:lnTo>
                  <a:pt x="129282" y="2000208"/>
                </a:lnTo>
                <a:lnTo>
                  <a:pt x="149079" y="2041293"/>
                </a:lnTo>
                <a:lnTo>
                  <a:pt x="170152" y="2081626"/>
                </a:lnTo>
                <a:lnTo>
                  <a:pt x="192475" y="2121182"/>
                </a:lnTo>
                <a:lnTo>
                  <a:pt x="216022" y="2159934"/>
                </a:lnTo>
                <a:lnTo>
                  <a:pt x="240766" y="2197856"/>
                </a:lnTo>
                <a:lnTo>
                  <a:pt x="266682" y="2234922"/>
                </a:lnTo>
                <a:lnTo>
                  <a:pt x="293742" y="2271106"/>
                </a:lnTo>
                <a:lnTo>
                  <a:pt x="321921" y="2306381"/>
                </a:lnTo>
                <a:lnTo>
                  <a:pt x="351193" y="2340721"/>
                </a:lnTo>
                <a:lnTo>
                  <a:pt x="381531" y="2374099"/>
                </a:lnTo>
                <a:lnTo>
                  <a:pt x="412908" y="2406491"/>
                </a:lnTo>
                <a:lnTo>
                  <a:pt x="445300" y="2437868"/>
                </a:lnTo>
                <a:lnTo>
                  <a:pt x="478678" y="2468206"/>
                </a:lnTo>
                <a:lnTo>
                  <a:pt x="513018" y="2497478"/>
                </a:lnTo>
                <a:lnTo>
                  <a:pt x="548293" y="2525657"/>
                </a:lnTo>
                <a:lnTo>
                  <a:pt x="584477" y="2552717"/>
                </a:lnTo>
                <a:lnTo>
                  <a:pt x="621543" y="2578633"/>
                </a:lnTo>
                <a:lnTo>
                  <a:pt x="659465" y="2603377"/>
                </a:lnTo>
                <a:lnTo>
                  <a:pt x="698217" y="2626924"/>
                </a:lnTo>
                <a:lnTo>
                  <a:pt x="737773" y="2649247"/>
                </a:lnTo>
                <a:lnTo>
                  <a:pt x="778106" y="2670320"/>
                </a:lnTo>
                <a:lnTo>
                  <a:pt x="819191" y="2690117"/>
                </a:lnTo>
                <a:lnTo>
                  <a:pt x="861000" y="2708612"/>
                </a:lnTo>
                <a:lnTo>
                  <a:pt x="903508" y="2725778"/>
                </a:lnTo>
                <a:lnTo>
                  <a:pt x="946688" y="2741589"/>
                </a:lnTo>
                <a:lnTo>
                  <a:pt x="990515" y="2756018"/>
                </a:lnTo>
                <a:lnTo>
                  <a:pt x="1034961" y="2769040"/>
                </a:lnTo>
                <a:lnTo>
                  <a:pt x="1080001" y="2780629"/>
                </a:lnTo>
                <a:lnTo>
                  <a:pt x="1125609" y="2790758"/>
                </a:lnTo>
                <a:lnTo>
                  <a:pt x="1171758" y="2799400"/>
                </a:lnTo>
                <a:lnTo>
                  <a:pt x="1218421" y="2806530"/>
                </a:lnTo>
                <a:lnTo>
                  <a:pt x="1265573" y="2812121"/>
                </a:lnTo>
                <a:lnTo>
                  <a:pt x="1313188" y="2816147"/>
                </a:lnTo>
                <a:lnTo>
                  <a:pt x="1361239" y="2818582"/>
                </a:lnTo>
                <a:lnTo>
                  <a:pt x="1409700" y="2819399"/>
                </a:lnTo>
                <a:lnTo>
                  <a:pt x="1458160" y="2818582"/>
                </a:lnTo>
                <a:lnTo>
                  <a:pt x="1506211" y="2816147"/>
                </a:lnTo>
                <a:lnTo>
                  <a:pt x="1553826" y="2812121"/>
                </a:lnTo>
                <a:lnTo>
                  <a:pt x="1600978" y="2806530"/>
                </a:lnTo>
                <a:lnTo>
                  <a:pt x="1647641" y="2799400"/>
                </a:lnTo>
                <a:lnTo>
                  <a:pt x="1693790" y="2790758"/>
                </a:lnTo>
                <a:lnTo>
                  <a:pt x="1739398" y="2780629"/>
                </a:lnTo>
                <a:lnTo>
                  <a:pt x="1784438" y="2769040"/>
                </a:lnTo>
                <a:lnTo>
                  <a:pt x="1828884" y="2756018"/>
                </a:lnTo>
                <a:lnTo>
                  <a:pt x="1872711" y="2741589"/>
                </a:lnTo>
                <a:lnTo>
                  <a:pt x="1915891" y="2725778"/>
                </a:lnTo>
                <a:lnTo>
                  <a:pt x="1958399" y="2708612"/>
                </a:lnTo>
                <a:lnTo>
                  <a:pt x="2000208" y="2690117"/>
                </a:lnTo>
                <a:lnTo>
                  <a:pt x="2041293" y="2670320"/>
                </a:lnTo>
                <a:lnTo>
                  <a:pt x="2081626" y="2649247"/>
                </a:lnTo>
                <a:lnTo>
                  <a:pt x="2121182" y="2626924"/>
                </a:lnTo>
                <a:lnTo>
                  <a:pt x="2159934" y="2603377"/>
                </a:lnTo>
                <a:lnTo>
                  <a:pt x="2197856" y="2578633"/>
                </a:lnTo>
                <a:lnTo>
                  <a:pt x="2234922" y="2552717"/>
                </a:lnTo>
                <a:lnTo>
                  <a:pt x="2271106" y="2525657"/>
                </a:lnTo>
                <a:lnTo>
                  <a:pt x="2306381" y="2497478"/>
                </a:lnTo>
                <a:lnTo>
                  <a:pt x="2340721" y="2468206"/>
                </a:lnTo>
                <a:lnTo>
                  <a:pt x="2374099" y="2437868"/>
                </a:lnTo>
                <a:lnTo>
                  <a:pt x="2406491" y="2406491"/>
                </a:lnTo>
                <a:lnTo>
                  <a:pt x="2437868" y="2374099"/>
                </a:lnTo>
                <a:lnTo>
                  <a:pt x="2468206" y="2340721"/>
                </a:lnTo>
                <a:lnTo>
                  <a:pt x="2497478" y="2306381"/>
                </a:lnTo>
                <a:lnTo>
                  <a:pt x="2525657" y="2271106"/>
                </a:lnTo>
                <a:lnTo>
                  <a:pt x="2552717" y="2234922"/>
                </a:lnTo>
                <a:lnTo>
                  <a:pt x="2578633" y="2197856"/>
                </a:lnTo>
                <a:lnTo>
                  <a:pt x="2603377" y="2159934"/>
                </a:lnTo>
                <a:lnTo>
                  <a:pt x="2626924" y="2121182"/>
                </a:lnTo>
                <a:lnTo>
                  <a:pt x="2649247" y="2081626"/>
                </a:lnTo>
                <a:lnTo>
                  <a:pt x="2670320" y="2041293"/>
                </a:lnTo>
                <a:lnTo>
                  <a:pt x="2690117" y="2000208"/>
                </a:lnTo>
                <a:lnTo>
                  <a:pt x="2708612" y="1958399"/>
                </a:lnTo>
                <a:lnTo>
                  <a:pt x="2725778" y="1915891"/>
                </a:lnTo>
                <a:lnTo>
                  <a:pt x="2741589" y="1872711"/>
                </a:lnTo>
                <a:lnTo>
                  <a:pt x="2756018" y="1828884"/>
                </a:lnTo>
                <a:lnTo>
                  <a:pt x="2769040" y="1784438"/>
                </a:lnTo>
                <a:lnTo>
                  <a:pt x="2780629" y="1739398"/>
                </a:lnTo>
                <a:lnTo>
                  <a:pt x="2790758" y="1693790"/>
                </a:lnTo>
                <a:lnTo>
                  <a:pt x="2799400" y="1647641"/>
                </a:lnTo>
                <a:lnTo>
                  <a:pt x="2806530" y="1600978"/>
                </a:lnTo>
                <a:lnTo>
                  <a:pt x="2812121" y="1553826"/>
                </a:lnTo>
                <a:lnTo>
                  <a:pt x="2816147" y="1506211"/>
                </a:lnTo>
                <a:lnTo>
                  <a:pt x="2818582" y="1458160"/>
                </a:lnTo>
                <a:lnTo>
                  <a:pt x="2819400" y="1409700"/>
                </a:lnTo>
                <a:lnTo>
                  <a:pt x="2818582" y="1361239"/>
                </a:lnTo>
                <a:lnTo>
                  <a:pt x="2816147" y="1313188"/>
                </a:lnTo>
                <a:lnTo>
                  <a:pt x="2812121" y="1265573"/>
                </a:lnTo>
                <a:lnTo>
                  <a:pt x="2806530" y="1218421"/>
                </a:lnTo>
                <a:lnTo>
                  <a:pt x="2799400" y="1171758"/>
                </a:lnTo>
                <a:lnTo>
                  <a:pt x="2790758" y="1125609"/>
                </a:lnTo>
                <a:lnTo>
                  <a:pt x="2780629" y="1080001"/>
                </a:lnTo>
                <a:lnTo>
                  <a:pt x="2769040" y="1034961"/>
                </a:lnTo>
                <a:lnTo>
                  <a:pt x="2756018" y="990515"/>
                </a:lnTo>
                <a:lnTo>
                  <a:pt x="2741589" y="946688"/>
                </a:lnTo>
                <a:lnTo>
                  <a:pt x="2725778" y="903508"/>
                </a:lnTo>
                <a:lnTo>
                  <a:pt x="2708612" y="861000"/>
                </a:lnTo>
                <a:lnTo>
                  <a:pt x="2690117" y="819191"/>
                </a:lnTo>
                <a:lnTo>
                  <a:pt x="2670320" y="778106"/>
                </a:lnTo>
                <a:lnTo>
                  <a:pt x="2649247" y="737773"/>
                </a:lnTo>
                <a:lnTo>
                  <a:pt x="2626924" y="698217"/>
                </a:lnTo>
                <a:lnTo>
                  <a:pt x="2603377" y="659465"/>
                </a:lnTo>
                <a:lnTo>
                  <a:pt x="2578633" y="621543"/>
                </a:lnTo>
                <a:lnTo>
                  <a:pt x="2552717" y="584477"/>
                </a:lnTo>
                <a:lnTo>
                  <a:pt x="2525657" y="548293"/>
                </a:lnTo>
                <a:lnTo>
                  <a:pt x="2497478" y="513018"/>
                </a:lnTo>
                <a:lnTo>
                  <a:pt x="2468206" y="478678"/>
                </a:lnTo>
                <a:lnTo>
                  <a:pt x="2437868" y="445300"/>
                </a:lnTo>
                <a:lnTo>
                  <a:pt x="2406491" y="412908"/>
                </a:lnTo>
                <a:lnTo>
                  <a:pt x="2374099" y="381531"/>
                </a:lnTo>
                <a:lnTo>
                  <a:pt x="2340721" y="351193"/>
                </a:lnTo>
                <a:lnTo>
                  <a:pt x="2306381" y="321921"/>
                </a:lnTo>
                <a:lnTo>
                  <a:pt x="2271106" y="293742"/>
                </a:lnTo>
                <a:lnTo>
                  <a:pt x="2234922" y="266682"/>
                </a:lnTo>
                <a:lnTo>
                  <a:pt x="2197856" y="240766"/>
                </a:lnTo>
                <a:lnTo>
                  <a:pt x="2159934" y="216022"/>
                </a:lnTo>
                <a:lnTo>
                  <a:pt x="2121182" y="192475"/>
                </a:lnTo>
                <a:lnTo>
                  <a:pt x="2081626" y="170152"/>
                </a:lnTo>
                <a:lnTo>
                  <a:pt x="2041293" y="149079"/>
                </a:lnTo>
                <a:lnTo>
                  <a:pt x="2000208" y="129282"/>
                </a:lnTo>
                <a:lnTo>
                  <a:pt x="1958399" y="110787"/>
                </a:lnTo>
                <a:lnTo>
                  <a:pt x="1915891" y="93621"/>
                </a:lnTo>
                <a:lnTo>
                  <a:pt x="1872711" y="77810"/>
                </a:lnTo>
                <a:lnTo>
                  <a:pt x="1828884" y="63381"/>
                </a:lnTo>
                <a:lnTo>
                  <a:pt x="1784438" y="50359"/>
                </a:lnTo>
                <a:lnTo>
                  <a:pt x="1739398" y="38770"/>
                </a:lnTo>
                <a:lnTo>
                  <a:pt x="1693790" y="28641"/>
                </a:lnTo>
                <a:lnTo>
                  <a:pt x="1647641" y="19999"/>
                </a:lnTo>
                <a:lnTo>
                  <a:pt x="1600978" y="12869"/>
                </a:lnTo>
                <a:lnTo>
                  <a:pt x="1553826" y="7278"/>
                </a:lnTo>
                <a:lnTo>
                  <a:pt x="1506211" y="3252"/>
                </a:lnTo>
                <a:lnTo>
                  <a:pt x="1458160" y="817"/>
                </a:lnTo>
                <a:lnTo>
                  <a:pt x="1409700" y="0"/>
                </a:lnTo>
                <a:close/>
              </a:path>
            </a:pathLst>
          </a:custGeom>
          <a:solidFill>
            <a:srgbClr val="F0CCEF"/>
          </a:solidFill>
        </p:spPr>
        <p:txBody>
          <a:bodyPr wrap="square" lIns="0" tIns="0" rIns="0" bIns="0" rtlCol="0"/>
          <a:lstStyle/>
          <a:p>
            <a:endParaRPr/>
          </a:p>
        </p:txBody>
      </p:sp>
      <p:sp>
        <p:nvSpPr>
          <p:cNvPr id="2" name="Holder 2"/>
          <p:cNvSpPr>
            <a:spLocks noGrp="1"/>
          </p:cNvSpPr>
          <p:nvPr>
            <p:ph type="title"/>
          </p:nvPr>
        </p:nvSpPr>
        <p:spPr>
          <a:xfrm>
            <a:off x="604901" y="688848"/>
            <a:ext cx="10982197" cy="864235"/>
          </a:xfrm>
          <a:prstGeom prst="rect">
            <a:avLst/>
          </a:prstGeom>
        </p:spPr>
        <p:txBody>
          <a:bodyPr wrap="square" lIns="0" tIns="0" rIns="0" bIns="0">
            <a:spAutoFit/>
          </a:bodyPr>
          <a:lstStyle>
            <a:lvl1pPr>
              <a:defRPr sz="5000" b="1" i="0">
                <a:solidFill>
                  <a:schemeClr val="tx1"/>
                </a:solidFill>
                <a:latin typeface="Calibri"/>
                <a:cs typeface="Calibri"/>
              </a:defRPr>
            </a:lvl1pPr>
          </a:lstStyle>
          <a:p>
            <a:endParaRPr/>
          </a:p>
        </p:txBody>
      </p:sp>
      <p:sp>
        <p:nvSpPr>
          <p:cNvPr id="3" name="Holder 3"/>
          <p:cNvSpPr>
            <a:spLocks noGrp="1"/>
          </p:cNvSpPr>
          <p:nvPr>
            <p:ph type="body" idx="1"/>
          </p:nvPr>
        </p:nvSpPr>
        <p:spPr>
          <a:xfrm>
            <a:off x="1233932" y="1694815"/>
            <a:ext cx="9724135" cy="19050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876038" y="6072632"/>
            <a:ext cx="3429634" cy="190500"/>
          </a:xfrm>
          <a:prstGeom prst="rect">
            <a:avLst/>
          </a:prstGeom>
        </p:spPr>
        <p:txBody>
          <a:bodyPr wrap="square" lIns="0" tIns="0" rIns="0" bIns="0">
            <a:spAutoFit/>
          </a:bodyPr>
          <a:lstStyle>
            <a:lvl1pPr>
              <a:defRPr sz="1300" b="0" i="0">
                <a:solidFill>
                  <a:schemeClr val="tx1"/>
                </a:solidFill>
                <a:latin typeface="Calibri"/>
                <a:cs typeface="Calibri"/>
              </a:defRPr>
            </a:lvl1pPr>
          </a:lstStyle>
          <a:p>
            <a:pPr marL="12700">
              <a:lnSpc>
                <a:spcPts val="1330"/>
              </a:lnSpc>
            </a:pPr>
            <a:r>
              <a:rPr spc="-5" dirty="0"/>
              <a:t>©</a:t>
            </a:r>
            <a:r>
              <a:rPr spc="5" dirty="0"/>
              <a:t> </a:t>
            </a:r>
            <a:r>
              <a:rPr spc="-15" dirty="0"/>
              <a:t>Oxford</a:t>
            </a:r>
            <a:r>
              <a:rPr spc="-5" dirty="0"/>
              <a:t> </a:t>
            </a:r>
            <a:r>
              <a:rPr spc="-10" dirty="0"/>
              <a:t>University</a:t>
            </a:r>
            <a:r>
              <a:rPr spc="25" dirty="0"/>
              <a:t> </a:t>
            </a:r>
            <a:r>
              <a:rPr spc="-5" dirty="0"/>
              <a:t>Press</a:t>
            </a:r>
            <a:r>
              <a:rPr spc="15" dirty="0"/>
              <a:t> </a:t>
            </a:r>
            <a:r>
              <a:rPr dirty="0"/>
              <a:t>2021.</a:t>
            </a:r>
            <a:r>
              <a:rPr spc="10" dirty="0"/>
              <a:t> </a:t>
            </a:r>
            <a:r>
              <a:rPr spc="-5" dirty="0"/>
              <a:t>All</a:t>
            </a:r>
            <a:r>
              <a:rPr spc="20" dirty="0"/>
              <a:t> </a:t>
            </a:r>
            <a:r>
              <a:rPr spc="-5" dirty="0"/>
              <a:t>rights</a:t>
            </a:r>
            <a:r>
              <a:rPr spc="5" dirty="0"/>
              <a:t> </a:t>
            </a:r>
            <a:r>
              <a:rPr spc="-5" dirty="0"/>
              <a:t>reserved</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07455" y="4816855"/>
            <a:ext cx="4171950" cy="406400"/>
          </a:xfrm>
          <a:prstGeom prst="rect">
            <a:avLst/>
          </a:prstGeom>
        </p:spPr>
        <p:txBody>
          <a:bodyPr vert="horz" wrap="square" lIns="0" tIns="12065" rIns="0" bIns="0" rtlCol="0">
            <a:spAutoFit/>
          </a:bodyPr>
          <a:lstStyle/>
          <a:p>
            <a:pPr marL="12700">
              <a:lnSpc>
                <a:spcPct val="100000"/>
              </a:lnSpc>
              <a:spcBef>
                <a:spcPts val="95"/>
              </a:spcBef>
            </a:pPr>
            <a:r>
              <a:rPr sz="2500" b="1" spc="-5" dirty="0">
                <a:latin typeface="Calibri"/>
                <a:cs typeface="Calibri"/>
              </a:rPr>
              <a:t>S. Sridhar</a:t>
            </a:r>
            <a:r>
              <a:rPr sz="2500" b="1" dirty="0">
                <a:latin typeface="Calibri"/>
                <a:cs typeface="Calibri"/>
              </a:rPr>
              <a:t> </a:t>
            </a:r>
            <a:r>
              <a:rPr sz="2500" b="1" spc="-5" dirty="0">
                <a:latin typeface="Calibri"/>
                <a:cs typeface="Calibri"/>
              </a:rPr>
              <a:t>and</a:t>
            </a:r>
            <a:r>
              <a:rPr sz="2500" b="1" spc="-10" dirty="0">
                <a:latin typeface="Calibri"/>
                <a:cs typeface="Calibri"/>
              </a:rPr>
              <a:t> </a:t>
            </a:r>
            <a:r>
              <a:rPr sz="2500" b="1" spc="-5" dirty="0">
                <a:latin typeface="Calibri"/>
                <a:cs typeface="Calibri"/>
              </a:rPr>
              <a:t>M.</a:t>
            </a:r>
            <a:r>
              <a:rPr sz="2500" b="1" spc="-10" dirty="0">
                <a:latin typeface="Calibri"/>
                <a:cs typeface="Calibri"/>
              </a:rPr>
              <a:t> </a:t>
            </a:r>
            <a:r>
              <a:rPr sz="2500" b="1" spc="-15" dirty="0">
                <a:latin typeface="Calibri"/>
                <a:cs typeface="Calibri"/>
              </a:rPr>
              <a:t>Vijayalakshmi</a:t>
            </a:r>
            <a:endParaRPr sz="2500">
              <a:latin typeface="Calibri"/>
              <a:cs typeface="Calibri"/>
            </a:endParaRPr>
          </a:p>
        </p:txBody>
      </p:sp>
      <p:grpSp>
        <p:nvGrpSpPr>
          <p:cNvPr id="3" name="object 3"/>
          <p:cNvGrpSpPr/>
          <p:nvPr/>
        </p:nvGrpSpPr>
        <p:grpSpPr>
          <a:xfrm>
            <a:off x="9130283" y="496836"/>
            <a:ext cx="2232660" cy="1251585"/>
            <a:chOff x="9130283" y="496836"/>
            <a:chExt cx="2232660" cy="1251585"/>
          </a:xfrm>
        </p:grpSpPr>
        <p:pic>
          <p:nvPicPr>
            <p:cNvPr id="4" name="object 4"/>
            <p:cNvPicPr/>
            <p:nvPr/>
          </p:nvPicPr>
          <p:blipFill>
            <a:blip r:embed="rId2" cstate="print"/>
            <a:stretch>
              <a:fillRect/>
            </a:stretch>
          </p:blipFill>
          <p:spPr>
            <a:xfrm>
              <a:off x="9130283" y="496836"/>
              <a:ext cx="2232660" cy="1251191"/>
            </a:xfrm>
            <a:prstGeom prst="rect">
              <a:avLst/>
            </a:prstGeom>
          </p:spPr>
        </p:pic>
        <p:pic>
          <p:nvPicPr>
            <p:cNvPr id="5" name="object 5"/>
            <p:cNvPicPr/>
            <p:nvPr/>
          </p:nvPicPr>
          <p:blipFill>
            <a:blip r:embed="rId3" cstate="print"/>
            <a:stretch>
              <a:fillRect/>
            </a:stretch>
          </p:blipFill>
          <p:spPr>
            <a:xfrm>
              <a:off x="9194291" y="560831"/>
              <a:ext cx="2054352" cy="1072896"/>
            </a:xfrm>
            <a:prstGeom prst="rect">
              <a:avLst/>
            </a:prstGeom>
          </p:spPr>
        </p:pic>
        <p:sp>
          <p:nvSpPr>
            <p:cNvPr id="6" name="object 6"/>
            <p:cNvSpPr/>
            <p:nvPr/>
          </p:nvSpPr>
          <p:spPr>
            <a:xfrm>
              <a:off x="9175241" y="541781"/>
              <a:ext cx="2092960" cy="1111250"/>
            </a:xfrm>
            <a:custGeom>
              <a:avLst/>
              <a:gdLst/>
              <a:ahLst/>
              <a:cxnLst/>
              <a:rect l="l" t="t" r="r" b="b"/>
              <a:pathLst>
                <a:path w="2092959" h="1111250">
                  <a:moveTo>
                    <a:pt x="0" y="1110996"/>
                  </a:moveTo>
                  <a:lnTo>
                    <a:pt x="2092452" y="1110996"/>
                  </a:lnTo>
                  <a:lnTo>
                    <a:pt x="2092452" y="0"/>
                  </a:lnTo>
                  <a:lnTo>
                    <a:pt x="0" y="0"/>
                  </a:lnTo>
                  <a:lnTo>
                    <a:pt x="0" y="1110996"/>
                  </a:lnTo>
                  <a:close/>
                </a:path>
              </a:pathLst>
            </a:custGeom>
            <a:ln w="38100">
              <a:solidFill>
                <a:srgbClr val="000000"/>
              </a:solidFill>
            </a:ln>
          </p:spPr>
          <p:txBody>
            <a:bodyPr wrap="square" lIns="0" tIns="0" rIns="0" bIns="0" rtlCol="0"/>
            <a:lstStyle/>
            <a:p>
              <a:endParaRPr/>
            </a:p>
          </p:txBody>
        </p:sp>
      </p:grpSp>
      <p:sp>
        <p:nvSpPr>
          <p:cNvPr id="7" name="object 7"/>
          <p:cNvSpPr txBox="1"/>
          <p:nvPr/>
        </p:nvSpPr>
        <p:spPr>
          <a:xfrm>
            <a:off x="5962015" y="1732026"/>
            <a:ext cx="3859529" cy="2465070"/>
          </a:xfrm>
          <a:prstGeom prst="rect">
            <a:avLst/>
          </a:prstGeom>
        </p:spPr>
        <p:txBody>
          <a:bodyPr vert="horz" wrap="square" lIns="0" tIns="13335" rIns="0" bIns="0" rtlCol="0">
            <a:spAutoFit/>
          </a:bodyPr>
          <a:lstStyle/>
          <a:p>
            <a:pPr marL="12700" marR="5080">
              <a:lnSpc>
                <a:spcPct val="100000"/>
              </a:lnSpc>
              <a:spcBef>
                <a:spcPts val="105"/>
              </a:spcBef>
            </a:pPr>
            <a:r>
              <a:rPr sz="8000" b="1" dirty="0">
                <a:latin typeface="Candara"/>
                <a:cs typeface="Candara"/>
              </a:rPr>
              <a:t>Machine </a:t>
            </a:r>
            <a:r>
              <a:rPr sz="8000" b="1" spc="-1720" dirty="0">
                <a:latin typeface="Candara"/>
                <a:cs typeface="Candara"/>
              </a:rPr>
              <a:t> </a:t>
            </a:r>
            <a:r>
              <a:rPr sz="8000" b="1" spc="-5" dirty="0">
                <a:latin typeface="Candara"/>
                <a:cs typeface="Candara"/>
              </a:rPr>
              <a:t>Learning</a:t>
            </a:r>
            <a:endParaRPr sz="8000">
              <a:latin typeface="Candara"/>
              <a:cs typeface="Candara"/>
            </a:endParaRPr>
          </a:p>
        </p:txBody>
      </p:sp>
      <p:pic>
        <p:nvPicPr>
          <p:cNvPr id="8" name="object 8"/>
          <p:cNvPicPr/>
          <p:nvPr/>
        </p:nvPicPr>
        <p:blipFill>
          <a:blip r:embed="rId4" cstate="print"/>
          <a:stretch>
            <a:fillRect/>
          </a:stretch>
        </p:blipFill>
        <p:spPr>
          <a:xfrm>
            <a:off x="635508" y="1036410"/>
            <a:ext cx="4084336" cy="49285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2133600"/>
            <a:ext cx="9738868" cy="2369880"/>
          </a:xfrm>
          <a:prstGeom prst="rect">
            <a:avLst/>
          </a:prstGeom>
        </p:spPr>
        <p:txBody>
          <a:bodyPr vert="horz" wrap="square" lIns="0" tIns="12700" rIns="0" bIns="0" rtlCol="0">
            <a:spAutoFit/>
          </a:bodyPr>
          <a:lstStyle/>
          <a:p>
            <a:pPr marL="12700">
              <a:lnSpc>
                <a:spcPct val="100000"/>
              </a:lnSpc>
              <a:spcBef>
                <a:spcPts val="100"/>
              </a:spcBef>
            </a:pPr>
            <a:r>
              <a:rPr sz="2400" spc="50" dirty="0">
                <a:latin typeface="Verdana"/>
                <a:cs typeface="Verdana"/>
              </a:rPr>
              <a:t>AN</a:t>
            </a:r>
            <a:r>
              <a:rPr sz="2400" spc="-145" dirty="0">
                <a:latin typeface="Verdana"/>
                <a:cs typeface="Verdana"/>
              </a:rPr>
              <a:t> </a:t>
            </a:r>
            <a:r>
              <a:rPr sz="2400" spc="-160" dirty="0">
                <a:latin typeface="Verdana"/>
                <a:cs typeface="Verdana"/>
              </a:rPr>
              <a:t>UNSTRUCTURED</a:t>
            </a:r>
            <a:r>
              <a:rPr sz="2400" spc="-80" dirty="0">
                <a:latin typeface="Verdana"/>
                <a:cs typeface="Verdana"/>
              </a:rPr>
              <a:t> </a:t>
            </a:r>
            <a:r>
              <a:rPr sz="2400" spc="-50" dirty="0">
                <a:latin typeface="Verdana"/>
                <a:cs typeface="Verdana"/>
              </a:rPr>
              <a:t>DATA</a:t>
            </a:r>
            <a:r>
              <a:rPr sz="2400" spc="-140" dirty="0">
                <a:latin typeface="Verdana"/>
                <a:cs typeface="Verdana"/>
              </a:rPr>
              <a:t> </a:t>
            </a:r>
            <a:r>
              <a:rPr sz="2400" spc="100" dirty="0">
                <a:latin typeface="Verdana"/>
                <a:cs typeface="Verdana"/>
              </a:rPr>
              <a:t>CAN</a:t>
            </a:r>
            <a:r>
              <a:rPr sz="2400" spc="-155" dirty="0">
                <a:latin typeface="Verdana"/>
                <a:cs typeface="Verdana"/>
              </a:rPr>
              <a:t> </a:t>
            </a:r>
            <a:r>
              <a:rPr sz="2400" spc="-190" dirty="0">
                <a:latin typeface="Verdana"/>
                <a:cs typeface="Verdana"/>
              </a:rPr>
              <a:t>BE</a:t>
            </a:r>
            <a:r>
              <a:rPr sz="2400" spc="-120" dirty="0">
                <a:latin typeface="Verdana"/>
                <a:cs typeface="Verdana"/>
              </a:rPr>
              <a:t> </a:t>
            </a:r>
            <a:r>
              <a:rPr sz="2400" spc="20" dirty="0">
                <a:latin typeface="Verdana"/>
                <a:cs typeface="Verdana"/>
              </a:rPr>
              <a:t>ANY</a:t>
            </a:r>
            <a:r>
              <a:rPr sz="2400" spc="-150" dirty="0">
                <a:latin typeface="Verdana"/>
                <a:cs typeface="Verdana"/>
              </a:rPr>
              <a:t> </a:t>
            </a:r>
            <a:r>
              <a:rPr sz="2400" spc="-20" dirty="0">
                <a:latin typeface="Verdana"/>
                <a:cs typeface="Verdana"/>
              </a:rPr>
              <a:t>ONE</a:t>
            </a:r>
            <a:r>
              <a:rPr sz="2400" spc="-140" dirty="0">
                <a:latin typeface="Verdana"/>
                <a:cs typeface="Verdana"/>
              </a:rPr>
              <a:t> </a:t>
            </a:r>
            <a:r>
              <a:rPr sz="2400" spc="-10" dirty="0">
                <a:latin typeface="Verdana"/>
                <a:cs typeface="Verdana"/>
              </a:rPr>
              <a:t>OF</a:t>
            </a:r>
            <a:r>
              <a:rPr sz="2400" spc="-130" dirty="0">
                <a:latin typeface="Verdana"/>
                <a:cs typeface="Verdana"/>
              </a:rPr>
              <a:t> </a:t>
            </a:r>
            <a:r>
              <a:rPr sz="2400" spc="-225" dirty="0">
                <a:latin typeface="Verdana"/>
                <a:cs typeface="Verdana"/>
              </a:rPr>
              <a:t>THE</a:t>
            </a:r>
            <a:r>
              <a:rPr sz="2400" spc="-120" dirty="0">
                <a:latin typeface="Verdana"/>
                <a:cs typeface="Verdana"/>
              </a:rPr>
              <a:t> </a:t>
            </a:r>
            <a:r>
              <a:rPr sz="2400" spc="-60" dirty="0">
                <a:latin typeface="Verdana"/>
                <a:cs typeface="Verdana"/>
              </a:rPr>
              <a:t>FOLLOWING</a:t>
            </a:r>
            <a:r>
              <a:rPr sz="2400" spc="-45" dirty="0">
                <a:latin typeface="Verdana"/>
                <a:cs typeface="Verdana"/>
              </a:rPr>
              <a:t> </a:t>
            </a:r>
            <a:r>
              <a:rPr sz="2400" spc="-245" dirty="0">
                <a:latin typeface="Verdana"/>
                <a:cs typeface="Verdana"/>
              </a:rPr>
              <a:t>–</a:t>
            </a:r>
            <a:endParaRPr sz="2400" dirty="0">
              <a:latin typeface="Verdana"/>
              <a:cs typeface="Verdana"/>
            </a:endParaRPr>
          </a:p>
          <a:p>
            <a:pPr>
              <a:lnSpc>
                <a:spcPct val="100000"/>
              </a:lnSpc>
            </a:pPr>
            <a:endParaRPr sz="2800" dirty="0">
              <a:latin typeface="Verdana"/>
              <a:cs typeface="Verdana"/>
            </a:endParaRPr>
          </a:p>
          <a:p>
            <a:pPr marL="299085" indent="-287020">
              <a:lnSpc>
                <a:spcPct val="100000"/>
              </a:lnSpc>
              <a:spcBef>
                <a:spcPts val="1480"/>
              </a:spcBef>
              <a:buClr>
                <a:srgbClr val="92278F"/>
              </a:buClr>
              <a:buSzPct val="80555"/>
              <a:buFont typeface="Arial MT"/>
              <a:buChar char="•"/>
              <a:tabLst>
                <a:tab pos="299085" algn="l"/>
                <a:tab pos="299720" algn="l"/>
              </a:tabLst>
            </a:pPr>
            <a:r>
              <a:rPr sz="2400" spc="10" dirty="0">
                <a:latin typeface="Verdana"/>
                <a:cs typeface="Verdana"/>
              </a:rPr>
              <a:t>V</a:t>
            </a:r>
            <a:r>
              <a:rPr sz="2400" spc="-335" dirty="0">
                <a:latin typeface="Verdana"/>
                <a:cs typeface="Verdana"/>
              </a:rPr>
              <a:t>I</a:t>
            </a:r>
            <a:r>
              <a:rPr sz="2400" spc="-75" dirty="0">
                <a:latin typeface="Verdana"/>
                <a:cs typeface="Verdana"/>
              </a:rPr>
              <a:t>DEO</a:t>
            </a:r>
            <a:r>
              <a:rPr sz="2400" spc="-35" dirty="0">
                <a:latin typeface="Verdana"/>
                <a:cs typeface="Verdana"/>
              </a:rPr>
              <a:t>,</a:t>
            </a:r>
            <a:r>
              <a:rPr sz="2400" spc="-145" dirty="0">
                <a:latin typeface="Verdana"/>
                <a:cs typeface="Verdana"/>
              </a:rPr>
              <a:t> </a:t>
            </a:r>
            <a:r>
              <a:rPr sz="2400" spc="-335" dirty="0">
                <a:latin typeface="Verdana"/>
                <a:cs typeface="Verdana"/>
              </a:rPr>
              <a:t>I</a:t>
            </a:r>
            <a:r>
              <a:rPr sz="2400" spc="130" dirty="0">
                <a:latin typeface="Verdana"/>
                <a:cs typeface="Verdana"/>
              </a:rPr>
              <a:t>M</a:t>
            </a:r>
            <a:r>
              <a:rPr sz="2400" spc="114" dirty="0">
                <a:latin typeface="Verdana"/>
                <a:cs typeface="Verdana"/>
              </a:rPr>
              <a:t>A</a:t>
            </a:r>
            <a:r>
              <a:rPr sz="2400" spc="-70" dirty="0">
                <a:latin typeface="Verdana"/>
                <a:cs typeface="Verdana"/>
              </a:rPr>
              <a:t>GE</a:t>
            </a:r>
            <a:r>
              <a:rPr sz="2400" spc="-35" dirty="0">
                <a:latin typeface="Verdana"/>
                <a:cs typeface="Verdana"/>
              </a:rPr>
              <a:t>,</a:t>
            </a:r>
            <a:r>
              <a:rPr sz="2400" spc="-165" dirty="0">
                <a:latin typeface="Verdana"/>
                <a:cs typeface="Verdana"/>
              </a:rPr>
              <a:t> </a:t>
            </a:r>
            <a:r>
              <a:rPr sz="2400" spc="10" dirty="0">
                <a:latin typeface="Verdana"/>
                <a:cs typeface="Verdana"/>
              </a:rPr>
              <a:t>PROGR</a:t>
            </a:r>
            <a:r>
              <a:rPr sz="2400" spc="30" dirty="0">
                <a:latin typeface="Verdana"/>
                <a:cs typeface="Verdana"/>
              </a:rPr>
              <a:t>A</a:t>
            </a:r>
            <a:r>
              <a:rPr sz="2400" spc="-100" dirty="0">
                <a:latin typeface="Verdana"/>
                <a:cs typeface="Verdana"/>
              </a:rPr>
              <a:t>MS</a:t>
            </a:r>
            <a:endParaRPr sz="2400" dirty="0">
              <a:latin typeface="Verdana"/>
              <a:cs typeface="Verdana"/>
            </a:endParaRPr>
          </a:p>
          <a:p>
            <a:pPr marL="299085" indent="-287020">
              <a:lnSpc>
                <a:spcPct val="100000"/>
              </a:lnSpc>
              <a:spcBef>
                <a:spcPts val="1005"/>
              </a:spcBef>
              <a:buClr>
                <a:srgbClr val="92278F"/>
              </a:buClr>
              <a:buSzPct val="80555"/>
              <a:buFont typeface="Arial MT"/>
              <a:buChar char="•"/>
              <a:tabLst>
                <a:tab pos="299085" algn="l"/>
                <a:tab pos="299720" algn="l"/>
              </a:tabLst>
            </a:pPr>
            <a:r>
              <a:rPr sz="2400" spc="-75" dirty="0">
                <a:latin typeface="Verdana"/>
                <a:cs typeface="Verdana"/>
              </a:rPr>
              <a:t>BL</a:t>
            </a:r>
            <a:r>
              <a:rPr sz="2400" spc="-100" dirty="0">
                <a:latin typeface="Verdana"/>
                <a:cs typeface="Verdana"/>
              </a:rPr>
              <a:t>O</a:t>
            </a:r>
            <a:r>
              <a:rPr sz="2400" spc="170" dirty="0">
                <a:latin typeface="Verdana"/>
                <a:cs typeface="Verdana"/>
              </a:rPr>
              <a:t>G</a:t>
            </a:r>
            <a:r>
              <a:rPr sz="2400" spc="-120" dirty="0">
                <a:latin typeface="Verdana"/>
                <a:cs typeface="Verdana"/>
              </a:rPr>
              <a:t> </a:t>
            </a:r>
            <a:r>
              <a:rPr sz="2400" spc="20" dirty="0">
                <a:latin typeface="Verdana"/>
                <a:cs typeface="Verdana"/>
              </a:rPr>
              <a:t>D</a:t>
            </a:r>
            <a:r>
              <a:rPr sz="2400" spc="50" dirty="0">
                <a:latin typeface="Verdana"/>
                <a:cs typeface="Verdana"/>
              </a:rPr>
              <a:t>A</a:t>
            </a:r>
            <a:r>
              <a:rPr sz="2400" spc="-360" dirty="0">
                <a:latin typeface="Verdana"/>
                <a:cs typeface="Verdana"/>
              </a:rPr>
              <a:t>T</a:t>
            </a:r>
            <a:r>
              <a:rPr sz="2400" spc="100" dirty="0">
                <a:latin typeface="Verdana"/>
                <a:cs typeface="Verdana"/>
              </a:rPr>
              <a:t>A</a:t>
            </a:r>
            <a:endParaRPr sz="2400" dirty="0">
              <a:latin typeface="Verdana"/>
              <a:cs typeface="Verdana"/>
            </a:endParaRPr>
          </a:p>
          <a:p>
            <a:pPr marL="299085" indent="-287020">
              <a:lnSpc>
                <a:spcPct val="100000"/>
              </a:lnSpc>
              <a:spcBef>
                <a:spcPts val="1000"/>
              </a:spcBef>
              <a:buClr>
                <a:srgbClr val="92278F"/>
              </a:buClr>
              <a:buSzPct val="80555"/>
              <a:buFont typeface="Arial MT"/>
              <a:buChar char="•"/>
              <a:tabLst>
                <a:tab pos="299085" algn="l"/>
                <a:tab pos="299720" algn="l"/>
              </a:tabLst>
            </a:pPr>
            <a:r>
              <a:rPr sz="2400" spc="-235" dirty="0">
                <a:latin typeface="Verdana"/>
                <a:cs typeface="Verdana"/>
              </a:rPr>
              <a:t>80</a:t>
            </a:r>
            <a:r>
              <a:rPr sz="2400" spc="-385" dirty="0">
                <a:latin typeface="Verdana"/>
                <a:cs typeface="Verdana"/>
              </a:rPr>
              <a:t>%</a:t>
            </a:r>
            <a:r>
              <a:rPr sz="2400" spc="-125" dirty="0">
                <a:latin typeface="Verdana"/>
                <a:cs typeface="Verdana"/>
              </a:rPr>
              <a:t> </a:t>
            </a:r>
            <a:r>
              <a:rPr sz="2400" spc="-15" dirty="0">
                <a:latin typeface="Verdana"/>
                <a:cs typeface="Verdana"/>
              </a:rPr>
              <a:t>O</a:t>
            </a:r>
            <a:r>
              <a:rPr sz="2400" spc="-10" dirty="0">
                <a:latin typeface="Verdana"/>
                <a:cs typeface="Verdana"/>
              </a:rPr>
              <a:t>F</a:t>
            </a:r>
            <a:r>
              <a:rPr sz="2400" spc="-135" dirty="0">
                <a:latin typeface="Verdana"/>
                <a:cs typeface="Verdana"/>
              </a:rPr>
              <a:t> </a:t>
            </a:r>
            <a:r>
              <a:rPr sz="2400" spc="60" dirty="0">
                <a:latin typeface="Verdana"/>
                <a:cs typeface="Verdana"/>
              </a:rPr>
              <a:t>ORG</a:t>
            </a:r>
            <a:r>
              <a:rPr sz="2400" spc="80" dirty="0">
                <a:latin typeface="Verdana"/>
                <a:cs typeface="Verdana"/>
              </a:rPr>
              <a:t>A</a:t>
            </a:r>
            <a:r>
              <a:rPr sz="2400" spc="-235" dirty="0">
                <a:latin typeface="Verdana"/>
                <a:cs typeface="Verdana"/>
              </a:rPr>
              <a:t>N</a:t>
            </a:r>
            <a:r>
              <a:rPr sz="2400" spc="-114" dirty="0">
                <a:latin typeface="Verdana"/>
                <a:cs typeface="Verdana"/>
              </a:rPr>
              <a:t>I</a:t>
            </a:r>
            <a:r>
              <a:rPr sz="2400" spc="-135" dirty="0">
                <a:latin typeface="Verdana"/>
                <a:cs typeface="Verdana"/>
              </a:rPr>
              <a:t>Z</a:t>
            </a:r>
            <a:r>
              <a:rPr sz="2400" spc="-125" dirty="0">
                <a:latin typeface="Verdana"/>
                <a:cs typeface="Verdana"/>
              </a:rPr>
              <a:t>A</a:t>
            </a:r>
            <a:r>
              <a:rPr sz="2400" spc="-370" dirty="0">
                <a:latin typeface="Verdana"/>
                <a:cs typeface="Verdana"/>
              </a:rPr>
              <a:t>T</a:t>
            </a:r>
            <a:r>
              <a:rPr sz="2400" spc="-345" dirty="0">
                <a:latin typeface="Verdana"/>
                <a:cs typeface="Verdana"/>
              </a:rPr>
              <a:t>I</a:t>
            </a:r>
            <a:r>
              <a:rPr sz="2400" spc="60" dirty="0">
                <a:latin typeface="Verdana"/>
                <a:cs typeface="Verdana"/>
              </a:rPr>
              <a:t>ON</a:t>
            </a:r>
            <a:r>
              <a:rPr sz="2400" spc="-160" dirty="0">
                <a:latin typeface="Verdana"/>
                <a:cs typeface="Verdana"/>
              </a:rPr>
              <a:t> </a:t>
            </a:r>
            <a:r>
              <a:rPr sz="2400" spc="20" dirty="0">
                <a:latin typeface="Verdana"/>
                <a:cs typeface="Verdana"/>
              </a:rPr>
              <a:t>D</a:t>
            </a:r>
            <a:r>
              <a:rPr sz="2400" spc="50" dirty="0">
                <a:latin typeface="Verdana"/>
                <a:cs typeface="Verdana"/>
              </a:rPr>
              <a:t>A</a:t>
            </a:r>
            <a:r>
              <a:rPr sz="2400" spc="-360" dirty="0">
                <a:latin typeface="Verdana"/>
                <a:cs typeface="Verdana"/>
              </a:rPr>
              <a:t>T</a:t>
            </a:r>
            <a:r>
              <a:rPr sz="2400" spc="100" dirty="0">
                <a:latin typeface="Verdana"/>
                <a:cs typeface="Verdana"/>
              </a:rPr>
              <a:t>A</a:t>
            </a:r>
            <a:endParaRPr sz="2400" dirty="0">
              <a:latin typeface="Verdana"/>
              <a:cs typeface="Verdana"/>
            </a:endParaRPr>
          </a:p>
        </p:txBody>
      </p:sp>
      <p:sp>
        <p:nvSpPr>
          <p:cNvPr id="3" name="object 3"/>
          <p:cNvSpPr txBox="1">
            <a:spLocks noGrp="1"/>
          </p:cNvSpPr>
          <p:nvPr>
            <p:ph type="title"/>
          </p:nvPr>
        </p:nvSpPr>
        <p:spPr>
          <a:xfrm>
            <a:off x="664463" y="688848"/>
            <a:ext cx="10922635" cy="864235"/>
          </a:xfrm>
          <a:prstGeom prst="rect">
            <a:avLst/>
          </a:prstGeom>
          <a:solidFill>
            <a:srgbClr val="FFFFFF"/>
          </a:solidFill>
        </p:spPr>
        <p:txBody>
          <a:bodyPr vert="horz" wrap="square" lIns="0" tIns="15875" rIns="0" bIns="0" rtlCol="0">
            <a:spAutoFit/>
          </a:bodyPr>
          <a:lstStyle/>
          <a:p>
            <a:pPr algn="ctr">
              <a:lnSpc>
                <a:spcPct val="100000"/>
              </a:lnSpc>
              <a:spcBef>
                <a:spcPts val="125"/>
              </a:spcBef>
            </a:pPr>
            <a:r>
              <a:rPr spc="-10" dirty="0"/>
              <a:t>Unstructured</a:t>
            </a:r>
            <a:r>
              <a:rPr spc="-30" dirty="0"/>
              <a:t>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3932" y="1694815"/>
            <a:ext cx="9815068" cy="2062103"/>
          </a:xfrm>
          <a:prstGeom prst="rect">
            <a:avLst/>
          </a:prstGeom>
        </p:spPr>
        <p:txBody>
          <a:bodyPr vert="horz" wrap="square" lIns="0" tIns="12700" rIns="0" bIns="0" rtlCol="0">
            <a:spAutoFit/>
          </a:bodyPr>
          <a:lstStyle/>
          <a:p>
            <a:pPr marL="12700">
              <a:lnSpc>
                <a:spcPct val="100000"/>
              </a:lnSpc>
              <a:spcBef>
                <a:spcPts val="100"/>
              </a:spcBef>
            </a:pPr>
            <a:r>
              <a:rPr sz="2000" spc="100" dirty="0">
                <a:latin typeface="Verdana"/>
                <a:cs typeface="Verdana"/>
              </a:rPr>
              <a:t>A</a:t>
            </a:r>
            <a:r>
              <a:rPr sz="2000" spc="-135" dirty="0">
                <a:latin typeface="Verdana"/>
                <a:cs typeface="Verdana"/>
              </a:rPr>
              <a:t> </a:t>
            </a:r>
            <a:r>
              <a:rPr sz="2000" spc="-180" dirty="0">
                <a:latin typeface="Verdana"/>
                <a:cs typeface="Verdana"/>
              </a:rPr>
              <a:t>SEMI-STRUCTURED</a:t>
            </a:r>
            <a:r>
              <a:rPr sz="2000" spc="-114" dirty="0">
                <a:latin typeface="Verdana"/>
                <a:cs typeface="Verdana"/>
              </a:rPr>
              <a:t> </a:t>
            </a:r>
            <a:r>
              <a:rPr sz="2000" spc="-50" dirty="0">
                <a:latin typeface="Verdana"/>
                <a:cs typeface="Verdana"/>
              </a:rPr>
              <a:t>DATA</a:t>
            </a:r>
            <a:r>
              <a:rPr sz="2000" spc="-155" dirty="0">
                <a:latin typeface="Verdana"/>
                <a:cs typeface="Verdana"/>
              </a:rPr>
              <a:t> </a:t>
            </a:r>
            <a:r>
              <a:rPr sz="2000" spc="100" dirty="0">
                <a:latin typeface="Verdana"/>
                <a:cs typeface="Verdana"/>
              </a:rPr>
              <a:t>CAN</a:t>
            </a:r>
            <a:r>
              <a:rPr sz="2000" spc="-145" dirty="0">
                <a:latin typeface="Verdana"/>
                <a:cs typeface="Verdana"/>
              </a:rPr>
              <a:t> </a:t>
            </a:r>
            <a:r>
              <a:rPr sz="2000" spc="-190" dirty="0">
                <a:latin typeface="Verdana"/>
                <a:cs typeface="Verdana"/>
              </a:rPr>
              <a:t>BE</a:t>
            </a:r>
            <a:r>
              <a:rPr sz="2000" spc="-135" dirty="0">
                <a:latin typeface="Verdana"/>
                <a:cs typeface="Verdana"/>
              </a:rPr>
              <a:t> </a:t>
            </a:r>
            <a:r>
              <a:rPr sz="2000" spc="20" dirty="0">
                <a:latin typeface="Verdana"/>
                <a:cs typeface="Verdana"/>
              </a:rPr>
              <a:t>ANY</a:t>
            </a:r>
            <a:r>
              <a:rPr sz="2000" spc="-150" dirty="0">
                <a:latin typeface="Verdana"/>
                <a:cs typeface="Verdana"/>
              </a:rPr>
              <a:t> </a:t>
            </a:r>
            <a:r>
              <a:rPr sz="2000" spc="-20" dirty="0">
                <a:latin typeface="Verdana"/>
                <a:cs typeface="Verdana"/>
              </a:rPr>
              <a:t>ONE</a:t>
            </a:r>
            <a:r>
              <a:rPr sz="2000" spc="-130" dirty="0">
                <a:latin typeface="Verdana"/>
                <a:cs typeface="Verdana"/>
              </a:rPr>
              <a:t> </a:t>
            </a:r>
            <a:r>
              <a:rPr sz="2000" spc="-10" dirty="0">
                <a:latin typeface="Verdana"/>
                <a:cs typeface="Verdana"/>
              </a:rPr>
              <a:t>OF</a:t>
            </a:r>
            <a:r>
              <a:rPr sz="2000" spc="-140" dirty="0">
                <a:latin typeface="Verdana"/>
                <a:cs typeface="Verdana"/>
              </a:rPr>
              <a:t> </a:t>
            </a:r>
            <a:r>
              <a:rPr sz="2000" spc="-225" dirty="0">
                <a:latin typeface="Verdana"/>
                <a:cs typeface="Verdana"/>
              </a:rPr>
              <a:t>THE</a:t>
            </a:r>
            <a:r>
              <a:rPr sz="2000" spc="-120" dirty="0">
                <a:latin typeface="Verdana"/>
                <a:cs typeface="Verdana"/>
              </a:rPr>
              <a:t> </a:t>
            </a:r>
            <a:r>
              <a:rPr sz="2000" spc="-55" dirty="0">
                <a:latin typeface="Verdana"/>
                <a:cs typeface="Verdana"/>
              </a:rPr>
              <a:t>FOLLOWING</a:t>
            </a:r>
            <a:r>
              <a:rPr sz="2000" spc="-60" dirty="0">
                <a:latin typeface="Verdana"/>
                <a:cs typeface="Verdana"/>
              </a:rPr>
              <a:t> </a:t>
            </a:r>
            <a:r>
              <a:rPr sz="2000" spc="-245" dirty="0">
                <a:latin typeface="Verdana"/>
                <a:cs typeface="Verdana"/>
              </a:rPr>
              <a:t>–</a:t>
            </a:r>
            <a:endParaRPr sz="2000" dirty="0">
              <a:latin typeface="Verdana"/>
              <a:cs typeface="Verdana"/>
            </a:endParaRPr>
          </a:p>
          <a:p>
            <a:pPr>
              <a:lnSpc>
                <a:spcPct val="100000"/>
              </a:lnSpc>
            </a:pPr>
            <a:endParaRPr sz="2400" dirty="0">
              <a:latin typeface="Verdana"/>
              <a:cs typeface="Verdana"/>
            </a:endParaRPr>
          </a:p>
          <a:p>
            <a:pPr marL="299085" indent="-287020">
              <a:lnSpc>
                <a:spcPct val="100000"/>
              </a:lnSpc>
              <a:spcBef>
                <a:spcPts val="1480"/>
              </a:spcBef>
              <a:buClr>
                <a:srgbClr val="92278F"/>
              </a:buClr>
              <a:buSzPct val="80555"/>
              <a:buFont typeface="Arial MT"/>
              <a:buChar char="•"/>
              <a:tabLst>
                <a:tab pos="299085" algn="l"/>
                <a:tab pos="299720" algn="l"/>
              </a:tabLst>
            </a:pPr>
            <a:r>
              <a:rPr sz="2000" dirty="0">
                <a:latin typeface="Verdana"/>
                <a:cs typeface="Verdana"/>
              </a:rPr>
              <a:t>X</a:t>
            </a:r>
            <a:r>
              <a:rPr sz="2000" spc="5" dirty="0">
                <a:latin typeface="Verdana"/>
                <a:cs typeface="Verdana"/>
              </a:rPr>
              <a:t>M</a:t>
            </a:r>
            <a:r>
              <a:rPr sz="2000" spc="-60" dirty="0">
                <a:latin typeface="Verdana"/>
                <a:cs typeface="Verdana"/>
              </a:rPr>
              <a:t>L/JSON</a:t>
            </a:r>
            <a:r>
              <a:rPr sz="2000" spc="-135" dirty="0">
                <a:latin typeface="Verdana"/>
                <a:cs typeface="Verdana"/>
              </a:rPr>
              <a:t> </a:t>
            </a:r>
            <a:r>
              <a:rPr sz="2000" spc="-10" dirty="0">
                <a:latin typeface="Verdana"/>
                <a:cs typeface="Verdana"/>
              </a:rPr>
              <a:t>OB</a:t>
            </a:r>
            <a:r>
              <a:rPr sz="2000" spc="-15" dirty="0">
                <a:latin typeface="Verdana"/>
                <a:cs typeface="Verdana"/>
              </a:rPr>
              <a:t>J</a:t>
            </a:r>
            <a:r>
              <a:rPr sz="2000" spc="-114" dirty="0">
                <a:latin typeface="Verdana"/>
                <a:cs typeface="Verdana"/>
              </a:rPr>
              <a:t>ECT</a:t>
            </a:r>
            <a:r>
              <a:rPr sz="2000" spc="-335" dirty="0">
                <a:latin typeface="Verdana"/>
                <a:cs typeface="Verdana"/>
              </a:rPr>
              <a:t>S</a:t>
            </a:r>
            <a:endParaRPr sz="2000" dirty="0">
              <a:latin typeface="Verdana"/>
              <a:cs typeface="Verdana"/>
            </a:endParaRPr>
          </a:p>
          <a:p>
            <a:pPr marL="299085" indent="-287020">
              <a:lnSpc>
                <a:spcPct val="100000"/>
              </a:lnSpc>
              <a:spcBef>
                <a:spcPts val="1005"/>
              </a:spcBef>
              <a:buClr>
                <a:srgbClr val="92278F"/>
              </a:buClr>
              <a:buSzPct val="80555"/>
              <a:buFont typeface="Arial MT"/>
              <a:buChar char="•"/>
              <a:tabLst>
                <a:tab pos="299085" algn="l"/>
                <a:tab pos="299720" algn="l"/>
              </a:tabLst>
            </a:pPr>
            <a:r>
              <a:rPr sz="2000" spc="-280" dirty="0">
                <a:latin typeface="Verdana"/>
                <a:cs typeface="Verdana"/>
              </a:rPr>
              <a:t>RSS</a:t>
            </a:r>
            <a:r>
              <a:rPr sz="2000" spc="-135" dirty="0">
                <a:latin typeface="Verdana"/>
                <a:cs typeface="Verdana"/>
              </a:rPr>
              <a:t> </a:t>
            </a:r>
            <a:r>
              <a:rPr sz="2000" spc="-170" dirty="0">
                <a:latin typeface="Verdana"/>
                <a:cs typeface="Verdana"/>
              </a:rPr>
              <a:t>FE</a:t>
            </a:r>
            <a:r>
              <a:rPr sz="2000" spc="-185" dirty="0">
                <a:latin typeface="Verdana"/>
                <a:cs typeface="Verdana"/>
              </a:rPr>
              <a:t>E</a:t>
            </a:r>
            <a:r>
              <a:rPr sz="2000" spc="-200" dirty="0">
                <a:latin typeface="Verdana"/>
                <a:cs typeface="Verdana"/>
              </a:rPr>
              <a:t>DS</a:t>
            </a:r>
            <a:endParaRPr sz="2000" dirty="0">
              <a:latin typeface="Verdana"/>
              <a:cs typeface="Verdana"/>
            </a:endParaRPr>
          </a:p>
          <a:p>
            <a:pPr marL="299085" indent="-287020">
              <a:lnSpc>
                <a:spcPct val="100000"/>
              </a:lnSpc>
              <a:spcBef>
                <a:spcPts val="1000"/>
              </a:spcBef>
              <a:buClr>
                <a:srgbClr val="92278F"/>
              </a:buClr>
              <a:buSzPct val="80555"/>
              <a:buFont typeface="Arial MT"/>
              <a:buChar char="•"/>
              <a:tabLst>
                <a:tab pos="299085" algn="l"/>
                <a:tab pos="299720" algn="l"/>
              </a:tabLst>
            </a:pPr>
            <a:r>
              <a:rPr sz="2000" spc="-135" dirty="0">
                <a:latin typeface="Verdana"/>
                <a:cs typeface="Verdana"/>
              </a:rPr>
              <a:t>H</a:t>
            </a:r>
            <a:r>
              <a:rPr sz="2000" spc="-335" dirty="0">
                <a:latin typeface="Verdana"/>
                <a:cs typeface="Verdana"/>
              </a:rPr>
              <a:t>I</a:t>
            </a:r>
            <a:r>
              <a:rPr sz="2000" spc="-85" dirty="0">
                <a:latin typeface="Verdana"/>
                <a:cs typeface="Verdana"/>
              </a:rPr>
              <a:t>ER</a:t>
            </a:r>
            <a:r>
              <a:rPr sz="2000" spc="-65" dirty="0">
                <a:latin typeface="Verdana"/>
                <a:cs typeface="Verdana"/>
              </a:rPr>
              <a:t>A</a:t>
            </a:r>
            <a:r>
              <a:rPr sz="2000" spc="-175" dirty="0">
                <a:latin typeface="Verdana"/>
                <a:cs typeface="Verdana"/>
              </a:rPr>
              <a:t>R</a:t>
            </a:r>
            <a:r>
              <a:rPr sz="2000" spc="-105" dirty="0">
                <a:latin typeface="Verdana"/>
                <a:cs typeface="Verdana"/>
              </a:rPr>
              <a:t>CH</a:t>
            </a:r>
            <a:r>
              <a:rPr sz="2000" spc="-60" dirty="0">
                <a:latin typeface="Verdana"/>
                <a:cs typeface="Verdana"/>
              </a:rPr>
              <a:t>I</a:t>
            </a:r>
            <a:r>
              <a:rPr sz="2000" spc="190" dirty="0">
                <a:latin typeface="Verdana"/>
                <a:cs typeface="Verdana"/>
              </a:rPr>
              <a:t>C</a:t>
            </a:r>
            <a:r>
              <a:rPr sz="2000" spc="110" dirty="0">
                <a:latin typeface="Verdana"/>
                <a:cs typeface="Verdana"/>
              </a:rPr>
              <a:t>A</a:t>
            </a:r>
            <a:r>
              <a:rPr sz="2000" spc="-175" dirty="0">
                <a:latin typeface="Verdana"/>
                <a:cs typeface="Verdana"/>
              </a:rPr>
              <a:t>L</a:t>
            </a:r>
            <a:r>
              <a:rPr sz="2000" spc="-160" dirty="0">
                <a:latin typeface="Verdana"/>
                <a:cs typeface="Verdana"/>
              </a:rPr>
              <a:t> </a:t>
            </a:r>
            <a:r>
              <a:rPr sz="2000" spc="5" dirty="0">
                <a:latin typeface="Verdana"/>
                <a:cs typeface="Verdana"/>
              </a:rPr>
              <a:t>REC</a:t>
            </a:r>
            <a:r>
              <a:rPr sz="2000" spc="-5" dirty="0">
                <a:latin typeface="Verdana"/>
                <a:cs typeface="Verdana"/>
              </a:rPr>
              <a:t>O</a:t>
            </a:r>
            <a:r>
              <a:rPr sz="2000" spc="-185" dirty="0">
                <a:latin typeface="Verdana"/>
                <a:cs typeface="Verdana"/>
              </a:rPr>
              <a:t>RDS</a:t>
            </a:r>
            <a:endParaRPr sz="2000" dirty="0">
              <a:latin typeface="Verdana"/>
              <a:cs typeface="Verdana"/>
            </a:endParaRPr>
          </a:p>
        </p:txBody>
      </p:sp>
      <p:sp>
        <p:nvSpPr>
          <p:cNvPr id="3" name="object 3"/>
          <p:cNvSpPr txBox="1">
            <a:spLocks noGrp="1"/>
          </p:cNvSpPr>
          <p:nvPr>
            <p:ph type="title"/>
          </p:nvPr>
        </p:nvSpPr>
        <p:spPr>
          <a:xfrm>
            <a:off x="664463" y="688848"/>
            <a:ext cx="10922635" cy="864235"/>
          </a:xfrm>
          <a:prstGeom prst="rect">
            <a:avLst/>
          </a:prstGeom>
          <a:solidFill>
            <a:srgbClr val="FFFFFF"/>
          </a:solidFill>
        </p:spPr>
        <p:txBody>
          <a:bodyPr vert="horz" wrap="square" lIns="0" tIns="15875" rIns="0" bIns="0" rtlCol="0">
            <a:spAutoFit/>
          </a:bodyPr>
          <a:lstStyle/>
          <a:p>
            <a:pPr algn="ctr">
              <a:lnSpc>
                <a:spcPct val="100000"/>
              </a:lnSpc>
              <a:spcBef>
                <a:spcPts val="125"/>
              </a:spcBef>
            </a:pPr>
            <a:r>
              <a:rPr spc="-5" dirty="0"/>
              <a:t>Semi-Structured</a:t>
            </a:r>
            <a:r>
              <a:rPr spc="-70" dirty="0"/>
              <a:t> </a:t>
            </a:r>
            <a:r>
              <a:rPr spc="-25" dirty="0"/>
              <a:t>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4463" y="688848"/>
            <a:ext cx="10922635" cy="864235"/>
          </a:xfrm>
          <a:prstGeom prst="rect">
            <a:avLst/>
          </a:prstGeom>
          <a:solidFill>
            <a:srgbClr val="FFFFFF"/>
          </a:solidFill>
        </p:spPr>
        <p:txBody>
          <a:bodyPr vert="horz" wrap="square" lIns="0" tIns="15875" rIns="0" bIns="0" rtlCol="0">
            <a:spAutoFit/>
          </a:bodyPr>
          <a:lstStyle/>
          <a:p>
            <a:pPr algn="ctr">
              <a:lnSpc>
                <a:spcPct val="100000"/>
              </a:lnSpc>
              <a:spcBef>
                <a:spcPts val="125"/>
              </a:spcBef>
            </a:pPr>
            <a:r>
              <a:rPr spc="-25" dirty="0"/>
              <a:t>Data</a:t>
            </a:r>
            <a:r>
              <a:rPr spc="-70" dirty="0"/>
              <a:t> </a:t>
            </a:r>
            <a:r>
              <a:rPr spc="-30" dirty="0"/>
              <a:t>Storage</a:t>
            </a:r>
          </a:p>
        </p:txBody>
      </p:sp>
      <p:sp>
        <p:nvSpPr>
          <p:cNvPr id="5" name="Rectangle 4"/>
          <p:cNvSpPr/>
          <p:nvPr/>
        </p:nvSpPr>
        <p:spPr>
          <a:xfrm>
            <a:off x="664463" y="1575829"/>
            <a:ext cx="10308338" cy="4462760"/>
          </a:xfrm>
          <a:prstGeom prst="rect">
            <a:avLst/>
          </a:prstGeom>
        </p:spPr>
        <p:txBody>
          <a:bodyPr wrap="square">
            <a:spAutoFit/>
          </a:bodyPr>
          <a:lstStyle/>
          <a:p>
            <a:pPr marL="285750" indent="-285750">
              <a:buFont typeface="Wingdings" panose="05000000000000000000" pitchFamily="2" charset="2"/>
              <a:buChar char="v"/>
            </a:pPr>
            <a:r>
              <a:rPr lang="en-US" sz="2800" b="1" dirty="0">
                <a:latin typeface="Cambria,Bold"/>
              </a:rPr>
              <a:t>Flat Files </a:t>
            </a:r>
          </a:p>
          <a:p>
            <a:pPr marL="400050" indent="-400050">
              <a:buFont typeface="+mj-lt"/>
              <a:buAutoNum type="romanUcPeriod"/>
            </a:pPr>
            <a:r>
              <a:rPr lang="en-US" sz="2400" dirty="0">
                <a:latin typeface="Cambria" panose="02040503050406030204" pitchFamily="18" charset="0"/>
              </a:rPr>
              <a:t>Simplest and most commonly available data source. </a:t>
            </a:r>
          </a:p>
          <a:p>
            <a:pPr marL="400050" indent="-400050">
              <a:buFont typeface="+mj-lt"/>
              <a:buAutoNum type="romanUcPeriod"/>
            </a:pPr>
            <a:r>
              <a:rPr lang="en-US" sz="2400" dirty="0">
                <a:latin typeface="Cambria" panose="02040503050406030204" pitchFamily="18" charset="0"/>
              </a:rPr>
              <a:t>Data is stored in plain ASCII or EBCDIC</a:t>
            </a:r>
          </a:p>
          <a:p>
            <a:pPr marL="400050" indent="-400050">
              <a:buFont typeface="+mj-lt"/>
              <a:buAutoNum type="romanUcPeriod"/>
            </a:pPr>
            <a:r>
              <a:rPr lang="en-US" sz="2400" dirty="0">
                <a:latin typeface="Cambria" panose="02040503050406030204" pitchFamily="18" charset="0"/>
              </a:rPr>
              <a:t> Minor changes of data in flat files affect the results of the data mining algorithms.</a:t>
            </a:r>
          </a:p>
          <a:p>
            <a:pPr marL="400050" indent="-400050">
              <a:buFont typeface="+mj-lt"/>
              <a:buAutoNum type="romanUcPeriod"/>
            </a:pPr>
            <a:r>
              <a:rPr lang="en-US" sz="2400" dirty="0">
                <a:latin typeface="Cambria" panose="02040503050406030204" pitchFamily="18" charset="0"/>
              </a:rPr>
              <a:t> Suitable only for storing small dataset and not desirable if the dataset becomes larger.</a:t>
            </a:r>
          </a:p>
          <a:p>
            <a:r>
              <a:rPr lang="en-US" dirty="0">
                <a:latin typeface="Cambria" panose="02040503050406030204" pitchFamily="18" charset="0"/>
              </a:rPr>
              <a:t>• </a:t>
            </a:r>
            <a:r>
              <a:rPr lang="en-US" sz="2000" b="1" u="sng" dirty="0">
                <a:latin typeface="Cambria" panose="02040503050406030204" pitchFamily="18" charset="0"/>
              </a:rPr>
              <a:t>CSV files </a:t>
            </a:r>
            <a:r>
              <a:rPr lang="en-US" sz="2000" u="sng" dirty="0">
                <a:latin typeface="Cambria" panose="02040503050406030204" pitchFamily="18" charset="0"/>
              </a:rPr>
              <a:t>– </a:t>
            </a:r>
            <a:r>
              <a:rPr lang="en-US" sz="2000" b="1" u="sng" dirty="0">
                <a:latin typeface="Cambria" panose="02040503050406030204" pitchFamily="18" charset="0"/>
              </a:rPr>
              <a:t>CSV stands for comma-separated value files </a:t>
            </a:r>
            <a:r>
              <a:rPr lang="en-US" dirty="0">
                <a:latin typeface="Cambria" panose="02040503050406030204" pitchFamily="18" charset="0"/>
              </a:rPr>
              <a:t>where the values are separated by</a:t>
            </a:r>
          </a:p>
          <a:p>
            <a:r>
              <a:rPr lang="en-US" dirty="0">
                <a:latin typeface="Cambria" panose="02040503050406030204" pitchFamily="18" charset="0"/>
              </a:rPr>
              <a:t>commas. These are used by spreadsheet and database applications. The first row may have</a:t>
            </a:r>
          </a:p>
          <a:p>
            <a:r>
              <a:rPr lang="en-US" dirty="0">
                <a:latin typeface="Cambria" panose="02040503050406030204" pitchFamily="18" charset="0"/>
              </a:rPr>
              <a:t>attributes and the rest of the rows represent the data.</a:t>
            </a:r>
          </a:p>
          <a:p>
            <a:r>
              <a:rPr lang="en-US" dirty="0">
                <a:latin typeface="Cambria" panose="02040503050406030204" pitchFamily="18" charset="0"/>
              </a:rPr>
              <a:t>• </a:t>
            </a:r>
            <a:r>
              <a:rPr lang="en-US" sz="2000" b="1" u="sng" dirty="0">
                <a:latin typeface="Cambria" panose="02040503050406030204" pitchFamily="18" charset="0"/>
              </a:rPr>
              <a:t>TSV files – TSV stands for Tab separated values files </a:t>
            </a:r>
            <a:r>
              <a:rPr lang="en-US" dirty="0">
                <a:latin typeface="Cambria" panose="02040503050406030204" pitchFamily="18" charset="0"/>
              </a:rPr>
              <a:t>where values are separated by Tab. Both</a:t>
            </a:r>
          </a:p>
          <a:p>
            <a:r>
              <a:rPr lang="en-US" dirty="0">
                <a:latin typeface="Cambria" panose="02040503050406030204" pitchFamily="18" charset="0"/>
              </a:rPr>
              <a:t>CSV and TSV files are generic in nature and can be shared. There are many tools like Google Sheets</a:t>
            </a:r>
          </a:p>
          <a:p>
            <a:r>
              <a:rPr lang="en-US" dirty="0">
                <a:latin typeface="Cambria" panose="02040503050406030204" pitchFamily="18" charset="0"/>
              </a:rPr>
              <a:t>and Microsoft Excel to process these files.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4463" y="1371600"/>
            <a:ext cx="10384537" cy="2294218"/>
          </a:xfrm>
          <a:prstGeom prst="rect">
            <a:avLst/>
          </a:prstGeom>
        </p:spPr>
        <p:txBody>
          <a:bodyPr vert="horz" wrap="square" lIns="0" tIns="138430" rIns="0" bIns="0" rtlCol="0">
            <a:spAutoFit/>
          </a:bodyPr>
          <a:lstStyle/>
          <a:p>
            <a:pPr marL="457200" indent="-457200">
              <a:buFont typeface="Wingdings" panose="05000000000000000000" pitchFamily="2" charset="2"/>
              <a:buChar char="v"/>
            </a:pPr>
            <a:r>
              <a:rPr lang="en-US" sz="2800" b="1" dirty="0">
                <a:latin typeface="Cambria,Bold"/>
              </a:rPr>
              <a:t>Database System </a:t>
            </a:r>
          </a:p>
          <a:p>
            <a:pPr marL="400050" indent="-400050">
              <a:buFont typeface="+mj-lt"/>
              <a:buAutoNum type="romanUcPeriod"/>
            </a:pPr>
            <a:r>
              <a:rPr lang="en-US" sz="2800" dirty="0">
                <a:latin typeface="Cambria" panose="02040503050406030204" pitchFamily="18" charset="0"/>
              </a:rPr>
              <a:t>Database files and a database management system</a:t>
            </a:r>
          </a:p>
          <a:p>
            <a:pPr marL="400050" indent="-400050">
              <a:buFont typeface="+mj-lt"/>
              <a:buAutoNum type="romanUcPeriod"/>
            </a:pPr>
            <a:r>
              <a:rPr lang="en-US" sz="2800" dirty="0">
                <a:latin typeface="Cambria" panose="02040503050406030204" pitchFamily="18" charset="0"/>
              </a:rPr>
              <a:t> original data and metadata.</a:t>
            </a:r>
          </a:p>
          <a:p>
            <a:pPr marL="400050" indent="-400050">
              <a:buFont typeface="+mj-lt"/>
              <a:buAutoNum type="romanUcPeriod"/>
            </a:pPr>
            <a:r>
              <a:rPr lang="en-US" sz="2800" dirty="0">
                <a:latin typeface="Cambria" panose="02040503050406030204" pitchFamily="18" charset="0"/>
              </a:rPr>
              <a:t> Database administrator, query processing, and transaction manager. </a:t>
            </a:r>
            <a:endParaRPr sz="2800" dirty="0">
              <a:latin typeface="Cambria" panose="02040503050406030204" pitchFamily="18" charset="0"/>
            </a:endParaRPr>
          </a:p>
        </p:txBody>
      </p:sp>
      <p:sp>
        <p:nvSpPr>
          <p:cNvPr id="3" name="object 3"/>
          <p:cNvSpPr txBox="1">
            <a:spLocks noGrp="1"/>
          </p:cNvSpPr>
          <p:nvPr>
            <p:ph type="title"/>
          </p:nvPr>
        </p:nvSpPr>
        <p:spPr>
          <a:xfrm>
            <a:off x="664463" y="688848"/>
            <a:ext cx="10922635" cy="864235"/>
          </a:xfrm>
          <a:prstGeom prst="rect">
            <a:avLst/>
          </a:prstGeom>
          <a:solidFill>
            <a:srgbClr val="FFFFFF"/>
          </a:solidFill>
        </p:spPr>
        <p:txBody>
          <a:bodyPr vert="horz" wrap="square" lIns="0" tIns="15875" rIns="0" bIns="0" rtlCol="0">
            <a:spAutoFit/>
          </a:bodyPr>
          <a:lstStyle/>
          <a:p>
            <a:pPr algn="ctr">
              <a:lnSpc>
                <a:spcPct val="100000"/>
              </a:lnSpc>
              <a:spcBef>
                <a:spcPts val="125"/>
              </a:spcBef>
            </a:pPr>
            <a:r>
              <a:rPr spc="-25" dirty="0"/>
              <a:t>Data</a:t>
            </a:r>
            <a:r>
              <a:rPr spc="-70" dirty="0"/>
              <a:t> </a:t>
            </a:r>
            <a:r>
              <a:rPr spc="-30" dirty="0"/>
              <a:t>Storage</a:t>
            </a:r>
          </a:p>
        </p:txBody>
      </p:sp>
      <p:sp>
        <p:nvSpPr>
          <p:cNvPr id="4" name="Rectangle 3"/>
          <p:cNvSpPr/>
          <p:nvPr/>
        </p:nvSpPr>
        <p:spPr>
          <a:xfrm>
            <a:off x="664463" y="3886200"/>
            <a:ext cx="10972800" cy="1384995"/>
          </a:xfrm>
          <a:prstGeom prst="rect">
            <a:avLst/>
          </a:prstGeom>
        </p:spPr>
        <p:txBody>
          <a:bodyPr wrap="square">
            <a:spAutoFit/>
          </a:bodyPr>
          <a:lstStyle/>
          <a:p>
            <a:pPr algn="just"/>
            <a:r>
              <a:rPr lang="en-US" sz="2400" dirty="0">
                <a:latin typeface="Cambria" panose="02040503050406030204" pitchFamily="18" charset="0"/>
              </a:rPr>
              <a:t>1.</a:t>
            </a:r>
            <a:r>
              <a:rPr lang="en-US" sz="2800" b="1" dirty="0">
                <a:latin typeface="Cambria" panose="02040503050406030204" pitchFamily="18" charset="0"/>
              </a:rPr>
              <a:t>A transactional database:</a:t>
            </a:r>
            <a:r>
              <a:rPr lang="en-US" sz="2800" dirty="0">
                <a:latin typeface="Cambria" panose="02040503050406030204" pitchFamily="18" charset="0"/>
              </a:rPr>
              <a:t> Each record is </a:t>
            </a:r>
            <a:r>
              <a:rPr lang="en-US" sz="2800" dirty="0" err="1">
                <a:latin typeface="Cambria" panose="02040503050406030204" pitchFamily="18" charset="0"/>
              </a:rPr>
              <a:t>atransaction</a:t>
            </a:r>
            <a:r>
              <a:rPr lang="en-US" sz="2800" b="1" dirty="0">
                <a:latin typeface="Cambria" panose="02040503050406030204" pitchFamily="18" charset="0"/>
              </a:rPr>
              <a:t> </a:t>
            </a:r>
          </a:p>
          <a:p>
            <a:pPr algn="just"/>
            <a:r>
              <a:rPr lang="en-US" sz="2800" dirty="0">
                <a:latin typeface="Cambria" panose="02040503050406030204" pitchFamily="18" charset="0"/>
              </a:rPr>
              <a:t>2. </a:t>
            </a:r>
            <a:r>
              <a:rPr lang="en-US" sz="2800" b="1" dirty="0">
                <a:latin typeface="Cambria" panose="02040503050406030204" pitchFamily="18" charset="0"/>
              </a:rPr>
              <a:t>Time-series database :</a:t>
            </a:r>
            <a:r>
              <a:rPr lang="en-US" sz="2800" dirty="0">
                <a:latin typeface="Cambria" panose="02040503050406030204" pitchFamily="18" charset="0"/>
              </a:rPr>
              <a:t> log files </a:t>
            </a:r>
            <a:endParaRPr lang="en-US" sz="2800" b="1" dirty="0">
              <a:latin typeface="Cambria" panose="02040503050406030204" pitchFamily="18" charset="0"/>
            </a:endParaRPr>
          </a:p>
          <a:p>
            <a:pPr algn="just"/>
            <a:r>
              <a:rPr lang="en-US" sz="2800" dirty="0">
                <a:latin typeface="Cambria" panose="02040503050406030204" pitchFamily="18" charset="0"/>
              </a:rPr>
              <a:t>3.</a:t>
            </a:r>
            <a:r>
              <a:rPr lang="en-US" sz="2800" b="1" dirty="0">
                <a:latin typeface="Cambria" panose="02040503050406030204" pitchFamily="18" charset="0"/>
              </a:rPr>
              <a:t>Spatial databases:</a:t>
            </a:r>
            <a:r>
              <a:rPr lang="en-US" sz="2800" dirty="0">
                <a:latin typeface="Cambria" panose="02040503050406030204" pitchFamily="18" charset="0"/>
              </a:rPr>
              <a:t> vector(</a:t>
            </a:r>
            <a:r>
              <a:rPr lang="en-US" sz="2800" dirty="0" err="1">
                <a:latin typeface="Cambria" panose="02040503050406030204" pitchFamily="18" charset="0"/>
              </a:rPr>
              <a:t>points,lines</a:t>
            </a:r>
            <a:r>
              <a:rPr lang="en-US" sz="2800" dirty="0">
                <a:latin typeface="Cambria" panose="02040503050406030204" pitchFamily="18" charset="0"/>
              </a:rPr>
              <a:t>)</a:t>
            </a:r>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664463" y="1371600"/>
            <a:ext cx="10384537" cy="1678665"/>
          </a:xfrm>
          <a:prstGeom prst="rect">
            <a:avLst/>
          </a:prstGeom>
        </p:spPr>
        <p:txBody>
          <a:bodyPr vert="horz" wrap="square" lIns="0" tIns="138430" rIns="0" bIns="0" rtlCol="0">
            <a:spAutoFit/>
          </a:bodyPr>
          <a:lstStyle/>
          <a:p>
            <a:pPr marL="457200" indent="-457200">
              <a:buFont typeface="Wingdings" panose="05000000000000000000" pitchFamily="2" charset="2"/>
              <a:buChar char="v"/>
            </a:pPr>
            <a:r>
              <a:rPr lang="en-US" sz="2800" b="1" dirty="0">
                <a:latin typeface="Cambria,Bold"/>
              </a:rPr>
              <a:t>Database System </a:t>
            </a:r>
          </a:p>
          <a:p>
            <a:pPr marL="400050" indent="-400050">
              <a:buFont typeface="+mj-lt"/>
              <a:buAutoNum type="romanUcPeriod"/>
            </a:pPr>
            <a:r>
              <a:rPr lang="en-US" sz="2400" dirty="0">
                <a:latin typeface="Cambria" panose="02040503050406030204" pitchFamily="18" charset="0"/>
              </a:rPr>
              <a:t>Database files and a database management system</a:t>
            </a:r>
          </a:p>
          <a:p>
            <a:pPr marL="400050" indent="-400050">
              <a:buFont typeface="+mj-lt"/>
              <a:buAutoNum type="romanUcPeriod"/>
            </a:pPr>
            <a:r>
              <a:rPr lang="en-US" sz="2400" dirty="0">
                <a:latin typeface="Cambria" panose="02040503050406030204" pitchFamily="18" charset="0"/>
              </a:rPr>
              <a:t> original data and metadata.</a:t>
            </a:r>
          </a:p>
          <a:p>
            <a:pPr marL="400050" indent="-400050">
              <a:buFont typeface="+mj-lt"/>
              <a:buAutoNum type="romanUcPeriod"/>
            </a:pPr>
            <a:r>
              <a:rPr lang="en-US" sz="2400" dirty="0">
                <a:latin typeface="Cambria" panose="02040503050406030204" pitchFamily="18" charset="0"/>
              </a:rPr>
              <a:t> Database administrator, query processing, and transaction manager. </a:t>
            </a:r>
            <a:endParaRPr sz="2400" dirty="0">
              <a:latin typeface="Cambria" panose="02040503050406030204" pitchFamily="18" charset="0"/>
            </a:endParaRPr>
          </a:p>
        </p:txBody>
      </p:sp>
      <p:sp>
        <p:nvSpPr>
          <p:cNvPr id="3" name="object 3"/>
          <p:cNvSpPr txBox="1">
            <a:spLocks noGrp="1"/>
          </p:cNvSpPr>
          <p:nvPr>
            <p:ph type="title"/>
          </p:nvPr>
        </p:nvSpPr>
        <p:spPr>
          <a:xfrm>
            <a:off x="664463" y="688848"/>
            <a:ext cx="10922635" cy="864235"/>
          </a:xfrm>
          <a:prstGeom prst="rect">
            <a:avLst/>
          </a:prstGeom>
          <a:solidFill>
            <a:srgbClr val="FFFFFF"/>
          </a:solidFill>
        </p:spPr>
        <p:txBody>
          <a:bodyPr vert="horz" wrap="square" lIns="0" tIns="15875" rIns="0" bIns="0" rtlCol="0">
            <a:spAutoFit/>
          </a:bodyPr>
          <a:lstStyle/>
          <a:p>
            <a:pPr algn="ctr">
              <a:lnSpc>
                <a:spcPct val="100000"/>
              </a:lnSpc>
              <a:spcBef>
                <a:spcPts val="125"/>
              </a:spcBef>
            </a:pPr>
            <a:r>
              <a:rPr spc="-25" dirty="0"/>
              <a:t>Data</a:t>
            </a:r>
            <a:r>
              <a:rPr spc="-70" dirty="0"/>
              <a:t> </a:t>
            </a:r>
            <a:r>
              <a:rPr spc="-30" dirty="0"/>
              <a:t>Storage</a:t>
            </a:r>
          </a:p>
        </p:txBody>
      </p:sp>
      <p:sp>
        <p:nvSpPr>
          <p:cNvPr id="4" name="Rectangle 3"/>
          <p:cNvSpPr/>
          <p:nvPr/>
        </p:nvSpPr>
        <p:spPr>
          <a:xfrm>
            <a:off x="533400" y="3124200"/>
            <a:ext cx="11506200" cy="3277820"/>
          </a:xfrm>
          <a:prstGeom prst="rect">
            <a:avLst/>
          </a:prstGeom>
        </p:spPr>
        <p:txBody>
          <a:bodyPr wrap="square">
            <a:spAutoFit/>
          </a:bodyPr>
          <a:lstStyle/>
          <a:p>
            <a:pPr algn="just"/>
            <a:r>
              <a:rPr lang="en-US" dirty="0">
                <a:latin typeface="Cambria" panose="02040503050406030204" pitchFamily="18" charset="0"/>
              </a:rPr>
              <a:t>1 </a:t>
            </a:r>
            <a:r>
              <a:rPr lang="en-US" sz="2300" b="1" dirty="0">
                <a:latin typeface="Cambria" panose="02040503050406030204" pitchFamily="18" charset="0"/>
              </a:rPr>
              <a:t>A transactional database </a:t>
            </a:r>
            <a:r>
              <a:rPr lang="en-US" sz="2300" dirty="0">
                <a:latin typeface="Cambria" panose="02040503050406030204" pitchFamily="18" charset="0"/>
              </a:rPr>
              <a:t>is a collection of transactional records. Each record is </a:t>
            </a:r>
            <a:r>
              <a:rPr lang="en-US" sz="2300" dirty="0" err="1">
                <a:latin typeface="Cambria" panose="02040503050406030204" pitchFamily="18" charset="0"/>
              </a:rPr>
              <a:t>atransaction</a:t>
            </a:r>
            <a:r>
              <a:rPr lang="en-US" sz="2300" dirty="0">
                <a:latin typeface="Cambria" panose="02040503050406030204" pitchFamily="18" charset="0"/>
              </a:rPr>
              <a:t>. A transaction may have a time stamp, identifier and a set of items, which may have links</a:t>
            </a:r>
          </a:p>
          <a:p>
            <a:pPr algn="just"/>
            <a:r>
              <a:rPr lang="en-US" sz="2300" dirty="0">
                <a:latin typeface="Cambria" panose="02040503050406030204" pitchFamily="18" charset="0"/>
              </a:rPr>
              <a:t>to other tables. </a:t>
            </a:r>
          </a:p>
          <a:p>
            <a:pPr algn="just"/>
            <a:r>
              <a:rPr lang="en-US" sz="2300" dirty="0">
                <a:latin typeface="Cambria" panose="02040503050406030204" pitchFamily="18" charset="0"/>
              </a:rPr>
              <a:t>2. </a:t>
            </a:r>
            <a:r>
              <a:rPr lang="en-US" sz="2300" b="1" dirty="0">
                <a:latin typeface="Cambria" panose="02040503050406030204" pitchFamily="18" charset="0"/>
              </a:rPr>
              <a:t>Time-series database </a:t>
            </a:r>
            <a:r>
              <a:rPr lang="en-US" sz="2300" dirty="0">
                <a:latin typeface="Cambria" panose="02040503050406030204" pitchFamily="18" charset="0"/>
              </a:rPr>
              <a:t>stores time related information like log files where data is associated with a time stamp. sequences of data- over a period (or repeated time span. Observing sales of product continuously may yield a time-series data.</a:t>
            </a:r>
          </a:p>
          <a:p>
            <a:pPr algn="just"/>
            <a:r>
              <a:rPr lang="en-US" sz="2300" dirty="0">
                <a:latin typeface="Cambria" panose="02040503050406030204" pitchFamily="18" charset="0"/>
              </a:rPr>
              <a:t>3. </a:t>
            </a:r>
            <a:r>
              <a:rPr lang="en-US" sz="2300" b="1" dirty="0">
                <a:latin typeface="Cambria" panose="02040503050406030204" pitchFamily="18" charset="0"/>
              </a:rPr>
              <a:t>Spatial databases</a:t>
            </a:r>
            <a:r>
              <a:rPr lang="en-US" sz="2300" dirty="0">
                <a:latin typeface="Cambria" panose="02040503050406030204" pitchFamily="18" charset="0"/>
              </a:rPr>
              <a:t> contain spatial information in a raster(pixel maps) or vector(</a:t>
            </a:r>
            <a:r>
              <a:rPr lang="en-US" sz="2300" dirty="0" err="1">
                <a:latin typeface="Cambria" panose="02040503050406030204" pitchFamily="18" charset="0"/>
              </a:rPr>
              <a:t>points,lines</a:t>
            </a:r>
            <a:r>
              <a:rPr lang="en-US" sz="2300" dirty="0">
                <a:latin typeface="Cambria" panose="02040503050406030204" pitchFamily="18" charset="0"/>
              </a:rPr>
              <a:t>) format. </a:t>
            </a:r>
            <a:endParaRPr lang="en-US" sz="2300" dirty="0"/>
          </a:p>
        </p:txBody>
      </p:sp>
    </p:spTree>
    <p:extLst>
      <p:ext uri="{BB962C8B-B14F-4D97-AF65-F5344CB8AC3E}">
        <p14:creationId xmlns:p14="http://schemas.microsoft.com/office/powerpoint/2010/main" val="4050337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4463" y="1574692"/>
            <a:ext cx="5029200" cy="443711"/>
          </a:xfrm>
          <a:prstGeom prst="rect">
            <a:avLst/>
          </a:prstGeom>
        </p:spPr>
        <p:txBody>
          <a:bodyPr vert="horz" wrap="square" lIns="0" tIns="12700" rIns="0" bIns="0" rtlCol="0">
            <a:spAutoFit/>
          </a:bodyPr>
          <a:lstStyle/>
          <a:p>
            <a:pPr marL="299085" indent="-287020">
              <a:lnSpc>
                <a:spcPct val="100000"/>
              </a:lnSpc>
              <a:spcBef>
                <a:spcPts val="100"/>
              </a:spcBef>
              <a:buClr>
                <a:srgbClr val="92278F"/>
              </a:buClr>
              <a:buSzPct val="80555"/>
              <a:buFont typeface="Arial MT"/>
              <a:buChar char="•"/>
              <a:tabLst>
                <a:tab pos="299085" algn="l"/>
                <a:tab pos="299720" algn="l"/>
              </a:tabLst>
            </a:pPr>
            <a:r>
              <a:rPr sz="2800" b="1" spc="-114" dirty="0">
                <a:latin typeface="Verdana"/>
                <a:cs typeface="Verdana"/>
              </a:rPr>
              <a:t>O</a:t>
            </a:r>
            <a:r>
              <a:rPr sz="2800" b="1" spc="-105" dirty="0">
                <a:latin typeface="Verdana"/>
                <a:cs typeface="Verdana"/>
              </a:rPr>
              <a:t>T</a:t>
            </a:r>
            <a:r>
              <a:rPr sz="2800" b="1" spc="-135" dirty="0">
                <a:latin typeface="Verdana"/>
                <a:cs typeface="Verdana"/>
              </a:rPr>
              <a:t>H</a:t>
            </a:r>
            <a:r>
              <a:rPr sz="2800" b="1" spc="-165" dirty="0">
                <a:latin typeface="Verdana"/>
                <a:cs typeface="Verdana"/>
              </a:rPr>
              <a:t>E</a:t>
            </a:r>
            <a:r>
              <a:rPr sz="2800" b="1" spc="-175" dirty="0">
                <a:latin typeface="Verdana"/>
                <a:cs typeface="Verdana"/>
              </a:rPr>
              <a:t>R</a:t>
            </a:r>
            <a:r>
              <a:rPr sz="2800" b="1" spc="-135" dirty="0">
                <a:latin typeface="Verdana"/>
                <a:cs typeface="Verdana"/>
              </a:rPr>
              <a:t> </a:t>
            </a:r>
            <a:r>
              <a:rPr sz="2800" b="1" spc="-360" dirty="0">
                <a:latin typeface="Verdana"/>
                <a:cs typeface="Verdana"/>
              </a:rPr>
              <a:t>T</a:t>
            </a:r>
            <a:r>
              <a:rPr sz="2800" b="1" spc="-35" dirty="0">
                <a:latin typeface="Verdana"/>
                <a:cs typeface="Verdana"/>
              </a:rPr>
              <a:t>Y</a:t>
            </a:r>
            <a:r>
              <a:rPr sz="2800" b="1" spc="-180" dirty="0">
                <a:latin typeface="Verdana"/>
                <a:cs typeface="Verdana"/>
              </a:rPr>
              <a:t>PES</a:t>
            </a:r>
            <a:endParaRPr sz="2800" b="1" dirty="0">
              <a:latin typeface="Verdana"/>
              <a:cs typeface="Verdana"/>
            </a:endParaRPr>
          </a:p>
        </p:txBody>
      </p:sp>
      <p:sp>
        <p:nvSpPr>
          <p:cNvPr id="3" name="object 3"/>
          <p:cNvSpPr txBox="1">
            <a:spLocks noGrp="1"/>
          </p:cNvSpPr>
          <p:nvPr>
            <p:ph type="title"/>
          </p:nvPr>
        </p:nvSpPr>
        <p:spPr>
          <a:xfrm>
            <a:off x="664463" y="688848"/>
            <a:ext cx="10922635" cy="864235"/>
          </a:xfrm>
          <a:prstGeom prst="rect">
            <a:avLst/>
          </a:prstGeom>
          <a:solidFill>
            <a:srgbClr val="FFFFFF"/>
          </a:solidFill>
        </p:spPr>
        <p:txBody>
          <a:bodyPr vert="horz" wrap="square" lIns="0" tIns="15875" rIns="0" bIns="0" rtlCol="0">
            <a:spAutoFit/>
          </a:bodyPr>
          <a:lstStyle/>
          <a:p>
            <a:pPr algn="ctr">
              <a:lnSpc>
                <a:spcPct val="100000"/>
              </a:lnSpc>
              <a:spcBef>
                <a:spcPts val="125"/>
              </a:spcBef>
            </a:pPr>
            <a:r>
              <a:rPr spc="-25" dirty="0"/>
              <a:t>Data</a:t>
            </a:r>
            <a:r>
              <a:rPr spc="-70" dirty="0"/>
              <a:t> </a:t>
            </a:r>
            <a:r>
              <a:rPr spc="-30" dirty="0"/>
              <a:t>Storage</a:t>
            </a:r>
          </a:p>
        </p:txBody>
      </p:sp>
      <p:pic>
        <p:nvPicPr>
          <p:cNvPr id="4" name="object 4"/>
          <p:cNvPicPr/>
          <p:nvPr/>
        </p:nvPicPr>
        <p:blipFill>
          <a:blip r:embed="rId2" cstate="print"/>
          <a:stretch>
            <a:fillRect/>
          </a:stretch>
        </p:blipFill>
        <p:spPr>
          <a:xfrm>
            <a:off x="990600" y="2162425"/>
            <a:ext cx="9938129" cy="339385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4463" y="688848"/>
            <a:ext cx="10922635" cy="570028"/>
          </a:xfrm>
          <a:prstGeom prst="rect">
            <a:avLst/>
          </a:prstGeom>
          <a:solidFill>
            <a:srgbClr val="FFFFFF"/>
          </a:solidFill>
        </p:spPr>
        <p:txBody>
          <a:bodyPr vert="horz" wrap="square" lIns="0" tIns="15875" rIns="0" bIns="0" rtlCol="0">
            <a:spAutoFit/>
          </a:bodyPr>
          <a:lstStyle/>
          <a:p>
            <a:pPr algn="ctr">
              <a:lnSpc>
                <a:spcPct val="100000"/>
              </a:lnSpc>
              <a:spcBef>
                <a:spcPts val="125"/>
              </a:spcBef>
            </a:pPr>
            <a:r>
              <a:rPr lang="en-US" sz="3600" dirty="0"/>
              <a:t>BIG DATA ANALYTICS AND TYPES OF ANALYTICS</a:t>
            </a:r>
            <a:endParaRPr sz="3600" dirty="0"/>
          </a:p>
        </p:txBody>
      </p:sp>
      <p:sp>
        <p:nvSpPr>
          <p:cNvPr id="3" name="Rectangle 2"/>
          <p:cNvSpPr/>
          <p:nvPr/>
        </p:nvSpPr>
        <p:spPr>
          <a:xfrm>
            <a:off x="653090" y="1258876"/>
            <a:ext cx="10994137" cy="646331"/>
          </a:xfrm>
          <a:prstGeom prst="rect">
            <a:avLst/>
          </a:prstGeom>
        </p:spPr>
        <p:txBody>
          <a:bodyPr wrap="square">
            <a:spAutoFit/>
          </a:bodyPr>
          <a:lstStyle/>
          <a:p>
            <a:r>
              <a:rPr lang="en-US" dirty="0">
                <a:latin typeface="Cambria" panose="02040503050406030204" pitchFamily="18" charset="0"/>
              </a:rPr>
              <a:t>Data analytics refers to the process of data collection, preprocessing and analysis.</a:t>
            </a:r>
          </a:p>
          <a:p>
            <a:endParaRPr lang="en-US" dirty="0"/>
          </a:p>
        </p:txBody>
      </p:sp>
      <p:sp>
        <p:nvSpPr>
          <p:cNvPr id="4" name="Rectangle 3"/>
          <p:cNvSpPr/>
          <p:nvPr/>
        </p:nvSpPr>
        <p:spPr>
          <a:xfrm>
            <a:off x="457200" y="1582041"/>
            <a:ext cx="11353800" cy="3785652"/>
          </a:xfrm>
          <a:prstGeom prst="rect">
            <a:avLst/>
          </a:prstGeom>
        </p:spPr>
        <p:txBody>
          <a:bodyPr wrap="square">
            <a:spAutoFit/>
          </a:bodyPr>
          <a:lstStyle/>
          <a:p>
            <a:pPr marL="342900" indent="-342900">
              <a:buAutoNum type="arabicPeriod"/>
            </a:pPr>
            <a:r>
              <a:rPr lang="en-US" sz="2400" b="1" dirty="0">
                <a:latin typeface="Cambria" panose="02040503050406030204" pitchFamily="18" charset="0"/>
              </a:rPr>
              <a:t>Descriptive analytics: </a:t>
            </a:r>
          </a:p>
          <a:p>
            <a:pPr marL="285750" indent="-285750">
              <a:buFont typeface="Wingdings" panose="05000000000000000000" pitchFamily="2" charset="2"/>
              <a:buChar char="q"/>
            </a:pPr>
            <a:r>
              <a:rPr lang="en-US" sz="2400" dirty="0"/>
              <a:t>Describing the main features of the data. </a:t>
            </a:r>
          </a:p>
          <a:p>
            <a:r>
              <a:rPr lang="en-US" sz="2400" b="1" dirty="0">
                <a:latin typeface="Cambria" panose="02040503050406030204" pitchFamily="18" charset="0"/>
              </a:rPr>
              <a:t>2. Diagnostic analytics:</a:t>
            </a:r>
          </a:p>
          <a:p>
            <a:pPr marL="342900" indent="-342900">
              <a:buFont typeface="Wingdings" panose="05000000000000000000" pitchFamily="2" charset="2"/>
              <a:buChar char="q"/>
            </a:pPr>
            <a:r>
              <a:rPr lang="en-US" sz="2400" dirty="0"/>
              <a:t>question – ‘Why?’.(casual analysis)</a:t>
            </a:r>
          </a:p>
          <a:p>
            <a:pPr marL="342900" indent="-342900">
              <a:buFont typeface="Wingdings" panose="05000000000000000000" pitchFamily="2" charset="2"/>
              <a:buChar char="q"/>
            </a:pPr>
            <a:r>
              <a:rPr lang="en-US" sz="2400" dirty="0"/>
              <a:t>the cause and effect of the events.</a:t>
            </a:r>
          </a:p>
          <a:p>
            <a:r>
              <a:rPr lang="en-US" sz="2400" b="1" dirty="0">
                <a:latin typeface="Cambria" panose="02040503050406030204" pitchFamily="18" charset="0"/>
              </a:rPr>
              <a:t>3. Predictive analytics:</a:t>
            </a:r>
          </a:p>
          <a:p>
            <a:pPr marL="342900" indent="-342900">
              <a:buFont typeface="Wingdings" panose="05000000000000000000" pitchFamily="2" charset="2"/>
              <a:buChar char="q"/>
            </a:pPr>
            <a:r>
              <a:rPr lang="en-US" sz="2400" dirty="0"/>
              <a:t>What will happen in future given this data?</a:t>
            </a:r>
            <a:endParaRPr lang="en-US" sz="2400" b="1" dirty="0">
              <a:latin typeface="Cambria" panose="02040503050406030204" pitchFamily="18" charset="0"/>
            </a:endParaRPr>
          </a:p>
          <a:p>
            <a:r>
              <a:rPr lang="en-US" sz="2400" b="1" dirty="0">
                <a:latin typeface="Cambria" panose="02040503050406030204" pitchFamily="18" charset="0"/>
              </a:rPr>
              <a:t>4. Prescriptive analytics</a:t>
            </a:r>
          </a:p>
          <a:p>
            <a:pPr marL="342900" indent="-342900">
              <a:buFont typeface="Wingdings" panose="05000000000000000000" pitchFamily="2" charset="2"/>
              <a:buChar char="q"/>
            </a:pPr>
            <a:r>
              <a:rPr lang="en-US" sz="2400" dirty="0"/>
              <a:t>finding the best course of action for the business organizations. Prescriptive analytics goes beyond prediction and helps in decision making by giving a set of actions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64463" y="688848"/>
            <a:ext cx="10922635" cy="693138"/>
          </a:xfrm>
          <a:prstGeom prst="rect">
            <a:avLst/>
          </a:prstGeom>
          <a:solidFill>
            <a:srgbClr val="FFFFFF"/>
          </a:solidFill>
        </p:spPr>
        <p:txBody>
          <a:bodyPr vert="horz" wrap="square" lIns="0" tIns="15875" rIns="0" bIns="0" rtlCol="0">
            <a:spAutoFit/>
          </a:bodyPr>
          <a:lstStyle/>
          <a:p>
            <a:pPr marL="1905" algn="ctr">
              <a:lnSpc>
                <a:spcPct val="100000"/>
              </a:lnSpc>
              <a:spcBef>
                <a:spcPts val="125"/>
              </a:spcBef>
            </a:pPr>
            <a:r>
              <a:rPr lang="en-US" sz="4400" dirty="0"/>
              <a:t>BIG DATA ANALYSIS FRAMEWORK</a:t>
            </a:r>
            <a:endParaRPr sz="4400" spc="-20" dirty="0"/>
          </a:p>
        </p:txBody>
      </p:sp>
      <p:pic>
        <p:nvPicPr>
          <p:cNvPr id="4" name="object 4"/>
          <p:cNvPicPr/>
          <p:nvPr/>
        </p:nvPicPr>
        <p:blipFill>
          <a:blip r:embed="rId2" cstate="print"/>
          <a:stretch>
            <a:fillRect/>
          </a:stretch>
        </p:blipFill>
        <p:spPr>
          <a:xfrm>
            <a:off x="1676400" y="2522220"/>
            <a:ext cx="5828686" cy="2811780"/>
          </a:xfrm>
          <a:prstGeom prst="rect">
            <a:avLst/>
          </a:prstGeom>
        </p:spPr>
      </p:pic>
      <p:sp>
        <p:nvSpPr>
          <p:cNvPr id="5" name="Rectangle 4"/>
          <p:cNvSpPr/>
          <p:nvPr/>
        </p:nvSpPr>
        <p:spPr>
          <a:xfrm>
            <a:off x="1219200" y="1582771"/>
            <a:ext cx="6172200" cy="369332"/>
          </a:xfrm>
          <a:prstGeom prst="rect">
            <a:avLst/>
          </a:prstGeom>
        </p:spPr>
        <p:txBody>
          <a:bodyPr wrap="square">
            <a:spAutoFit/>
          </a:bodyPr>
          <a:lstStyle/>
          <a:p>
            <a:r>
              <a:rPr lang="en-US" dirty="0">
                <a:latin typeface="Cambria" panose="02040503050406030204" pitchFamily="18" charset="0"/>
              </a:rPr>
              <a:t>Is a layered architecture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4901" y="688849"/>
            <a:ext cx="10982197" cy="615553"/>
          </a:xfrm>
        </p:spPr>
        <p:txBody>
          <a:bodyPr/>
          <a:lstStyle/>
          <a:p>
            <a:r>
              <a:rPr lang="en-US" sz="4000" dirty="0"/>
              <a:t>BIG DATA ANALYSIS FRAMEWORK</a:t>
            </a:r>
          </a:p>
        </p:txBody>
      </p:sp>
      <p:sp>
        <p:nvSpPr>
          <p:cNvPr id="3" name="Text Placeholder 2"/>
          <p:cNvSpPr>
            <a:spLocks noGrp="1"/>
          </p:cNvSpPr>
          <p:nvPr>
            <p:ph type="body" idx="1"/>
          </p:nvPr>
        </p:nvSpPr>
        <p:spPr>
          <a:xfrm>
            <a:off x="604902" y="1676400"/>
            <a:ext cx="10982196" cy="3939540"/>
          </a:xfrm>
        </p:spPr>
        <p:txBody>
          <a:bodyPr/>
          <a:lstStyle/>
          <a:p>
            <a:pPr marL="342900" indent="-342900">
              <a:buFont typeface="+mj-lt"/>
              <a:buAutoNum type="arabicPeriod"/>
            </a:pPr>
            <a:r>
              <a:rPr lang="en-US" sz="2800" b="1" dirty="0"/>
              <a:t>Data Connection Layer</a:t>
            </a:r>
            <a:r>
              <a:rPr lang="en-US" b="1" dirty="0"/>
              <a:t>: </a:t>
            </a:r>
            <a:r>
              <a:rPr lang="en-US" sz="2400" dirty="0"/>
              <a:t>It has data ingestion mechanisms and data connectors. Data ingestion means taking raw data and importing it into appropriate data structures through </a:t>
            </a:r>
            <a:r>
              <a:rPr lang="en-US" sz="2400" b="1" dirty="0"/>
              <a:t>ETL process(extract, transform and load operations).</a:t>
            </a:r>
          </a:p>
          <a:p>
            <a:pPr marL="342900" indent="-342900">
              <a:buFont typeface="+mj-lt"/>
              <a:buAutoNum type="arabicPeriod"/>
            </a:pPr>
            <a:r>
              <a:rPr lang="en-US" sz="2800" b="1" dirty="0"/>
              <a:t>Data Management Layer: </a:t>
            </a:r>
            <a:r>
              <a:rPr lang="en-US" sz="2400" dirty="0"/>
              <a:t>It performs preprocessing of data. The purpose of this layer is to allow parallel execution of queries, and read, write and data management tas</a:t>
            </a:r>
            <a:r>
              <a:rPr lang="en-US" dirty="0"/>
              <a:t>ks. </a:t>
            </a:r>
          </a:p>
          <a:p>
            <a:pPr marL="342900" indent="-342900">
              <a:buFont typeface="+mj-lt"/>
              <a:buAutoNum type="arabicPeriod"/>
            </a:pPr>
            <a:r>
              <a:rPr lang="en-US" sz="2800" b="1" dirty="0"/>
              <a:t>Data Analytic Layer: </a:t>
            </a:r>
            <a:r>
              <a:rPr lang="en-US" sz="2400" dirty="0"/>
              <a:t>statistical tests, machine learning algorithms to understand, and construction of machine learning models.</a:t>
            </a:r>
          </a:p>
          <a:p>
            <a:pPr marL="342900" indent="-342900">
              <a:buFont typeface="+mj-lt"/>
              <a:buAutoNum type="arabicPeriod"/>
            </a:pPr>
            <a:r>
              <a:rPr lang="en-US" sz="2400" dirty="0"/>
              <a:t> </a:t>
            </a:r>
            <a:r>
              <a:rPr lang="en-US" sz="2800" b="1" dirty="0"/>
              <a:t>Presentation Layer: D</a:t>
            </a:r>
            <a:r>
              <a:rPr lang="en-US" sz="2400" dirty="0"/>
              <a:t>ashboards, and applications that display the analytical engines and machine learning algorithms</a:t>
            </a:r>
          </a:p>
        </p:txBody>
      </p:sp>
    </p:spTree>
    <p:extLst>
      <p:ext uri="{BB962C8B-B14F-4D97-AF65-F5344CB8AC3E}">
        <p14:creationId xmlns:p14="http://schemas.microsoft.com/office/powerpoint/2010/main" val="2798190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900" y="381000"/>
            <a:ext cx="10982197" cy="530352"/>
          </a:xfrm>
        </p:spPr>
        <p:txBody>
          <a:bodyPr/>
          <a:lstStyle/>
          <a:p>
            <a:r>
              <a:rPr lang="en-US" dirty="0"/>
              <a:t>Big Data processing cycle</a:t>
            </a:r>
          </a:p>
        </p:txBody>
      </p:sp>
      <p:sp>
        <p:nvSpPr>
          <p:cNvPr id="3" name="Text Placeholder 2"/>
          <p:cNvSpPr>
            <a:spLocks noGrp="1"/>
          </p:cNvSpPr>
          <p:nvPr>
            <p:ph type="body" idx="1"/>
          </p:nvPr>
        </p:nvSpPr>
        <p:spPr>
          <a:xfrm>
            <a:off x="604900" y="1295401"/>
            <a:ext cx="10982197" cy="2739211"/>
          </a:xfrm>
        </p:spPr>
        <p:txBody>
          <a:bodyPr/>
          <a:lstStyle/>
          <a:p>
            <a:pPr algn="just"/>
            <a:r>
              <a:rPr lang="en-US" dirty="0"/>
              <a:t>Big Data processing cycle involves data management that consists of the following steps.</a:t>
            </a:r>
          </a:p>
          <a:p>
            <a:pPr algn="just"/>
            <a:r>
              <a:rPr lang="en-US" sz="3200" dirty="0"/>
              <a:t>1. Data collection</a:t>
            </a:r>
          </a:p>
          <a:p>
            <a:pPr algn="just"/>
            <a:r>
              <a:rPr lang="en-US" sz="3200" dirty="0"/>
              <a:t>2. Data preprocessing</a:t>
            </a:r>
          </a:p>
          <a:p>
            <a:pPr algn="just"/>
            <a:r>
              <a:rPr lang="en-US" sz="3200" dirty="0"/>
              <a:t>3. Applications of machine learning algorithm</a:t>
            </a:r>
          </a:p>
          <a:p>
            <a:pPr algn="just"/>
            <a:r>
              <a:rPr lang="en-US" sz="3200" dirty="0"/>
              <a:t>4. Interpretation of results and visualization of machine learning algorithm</a:t>
            </a:r>
          </a:p>
        </p:txBody>
      </p:sp>
    </p:spTree>
    <p:extLst>
      <p:ext uri="{BB962C8B-B14F-4D97-AF65-F5344CB8AC3E}">
        <p14:creationId xmlns:p14="http://schemas.microsoft.com/office/powerpoint/2010/main" val="1884318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26509" y="3548634"/>
            <a:ext cx="4788535" cy="635000"/>
          </a:xfrm>
          <a:prstGeom prst="rect">
            <a:avLst/>
          </a:prstGeom>
        </p:spPr>
        <p:txBody>
          <a:bodyPr vert="horz" wrap="square" lIns="0" tIns="12065" rIns="0" bIns="0" rtlCol="0">
            <a:spAutoFit/>
          </a:bodyPr>
          <a:lstStyle/>
          <a:p>
            <a:pPr marL="12700">
              <a:lnSpc>
                <a:spcPct val="100000"/>
              </a:lnSpc>
              <a:spcBef>
                <a:spcPts val="95"/>
              </a:spcBef>
            </a:pPr>
            <a:r>
              <a:rPr sz="4000" b="1" spc="-15" dirty="0">
                <a:latin typeface="Calibri"/>
                <a:cs typeface="Calibri"/>
              </a:rPr>
              <a:t>Understanding</a:t>
            </a:r>
            <a:r>
              <a:rPr sz="4000" b="1" spc="20" dirty="0">
                <a:latin typeface="Calibri"/>
                <a:cs typeface="Calibri"/>
              </a:rPr>
              <a:t> </a:t>
            </a:r>
            <a:r>
              <a:rPr sz="4000" b="1" spc="-5" dirty="0">
                <a:latin typeface="Calibri"/>
                <a:cs typeface="Calibri"/>
              </a:rPr>
              <a:t>of</a:t>
            </a:r>
            <a:r>
              <a:rPr sz="4000" b="1" spc="-25" dirty="0">
                <a:latin typeface="Calibri"/>
                <a:cs typeface="Calibri"/>
              </a:rPr>
              <a:t> </a:t>
            </a:r>
            <a:r>
              <a:rPr sz="4000" b="1" spc="-30" dirty="0">
                <a:latin typeface="Calibri"/>
                <a:cs typeface="Calibri"/>
              </a:rPr>
              <a:t>Data</a:t>
            </a:r>
            <a:endParaRPr sz="4000">
              <a:latin typeface="Calibri"/>
              <a:cs typeface="Calibri"/>
            </a:endParaRPr>
          </a:p>
        </p:txBody>
      </p:sp>
      <p:sp>
        <p:nvSpPr>
          <p:cNvPr id="3" name="object 3"/>
          <p:cNvSpPr txBox="1">
            <a:spLocks noGrp="1"/>
          </p:cNvSpPr>
          <p:nvPr>
            <p:ph type="ctrTitle"/>
          </p:nvPr>
        </p:nvSpPr>
        <p:spPr>
          <a:prstGeom prst="rect">
            <a:avLst/>
          </a:prstGeom>
        </p:spPr>
        <p:txBody>
          <a:bodyPr vert="horz" wrap="square" lIns="0" tIns="12065" rIns="0" bIns="0" rtlCol="0">
            <a:spAutoFit/>
          </a:bodyPr>
          <a:lstStyle/>
          <a:p>
            <a:pPr marL="175895">
              <a:lnSpc>
                <a:spcPct val="100000"/>
              </a:lnSpc>
              <a:spcBef>
                <a:spcPts val="95"/>
              </a:spcBef>
            </a:pPr>
            <a:r>
              <a:rPr spc="-20" dirty="0"/>
              <a:t>Chapter</a:t>
            </a:r>
            <a:r>
              <a:rPr spc="-45" dirty="0"/>
              <a:t> </a:t>
            </a:r>
            <a:r>
              <a:rPr spc="-5" dirty="0"/>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10982197" cy="615553"/>
          </a:xfrm>
        </p:spPr>
        <p:txBody>
          <a:bodyPr/>
          <a:lstStyle/>
          <a:p>
            <a:r>
              <a:rPr lang="en-US" sz="4000" dirty="0"/>
              <a:t>1.Data Collection</a:t>
            </a:r>
          </a:p>
        </p:txBody>
      </p:sp>
      <p:sp>
        <p:nvSpPr>
          <p:cNvPr id="3" name="Text Placeholder 2"/>
          <p:cNvSpPr>
            <a:spLocks noGrp="1"/>
          </p:cNvSpPr>
          <p:nvPr>
            <p:ph type="body" idx="1"/>
          </p:nvPr>
        </p:nvSpPr>
        <p:spPr>
          <a:xfrm>
            <a:off x="609600" y="990600"/>
            <a:ext cx="10353166" cy="3508653"/>
          </a:xfrm>
        </p:spPr>
        <p:txBody>
          <a:bodyPr/>
          <a:lstStyle/>
          <a:p>
            <a:r>
              <a:rPr lang="en-US" sz="2400" dirty="0"/>
              <a:t>Time is spent for collection of good quality data. ‘Good data’ is one that has the following properties:</a:t>
            </a:r>
          </a:p>
          <a:p>
            <a:pPr algn="just"/>
            <a:r>
              <a:rPr lang="en-US" sz="2400" dirty="0"/>
              <a:t>1. </a:t>
            </a:r>
            <a:r>
              <a:rPr lang="en-US" sz="2800" b="1" dirty="0"/>
              <a:t>Timeliness</a:t>
            </a:r>
            <a:r>
              <a:rPr lang="en-US" sz="2400" dirty="0"/>
              <a:t> – The data should be relevant and not stale or obsolete data.</a:t>
            </a:r>
          </a:p>
          <a:p>
            <a:pPr algn="just"/>
            <a:r>
              <a:rPr lang="en-US" sz="2400" dirty="0"/>
              <a:t>2. </a:t>
            </a:r>
            <a:r>
              <a:rPr lang="en-US" sz="2800" b="1" dirty="0"/>
              <a:t>Relevancy –</a:t>
            </a:r>
            <a:r>
              <a:rPr lang="en-US" sz="2400" dirty="0"/>
              <a:t> The data should be relevant and ready for the machine learning or data mining algorithms. All the necessary information should be available and there should be no bias in the data.</a:t>
            </a:r>
          </a:p>
          <a:p>
            <a:pPr algn="just"/>
            <a:r>
              <a:rPr lang="en-US" sz="2400" dirty="0"/>
              <a:t>3. </a:t>
            </a:r>
            <a:r>
              <a:rPr lang="en-US" sz="2800" b="1" dirty="0"/>
              <a:t>Knowledge about the data </a:t>
            </a:r>
            <a:r>
              <a:rPr lang="en-US" sz="2400" dirty="0"/>
              <a:t>– The data should be understandable and interpretable, and should be self-sufficient for the required application as desired by the domain knowledge engineer</a:t>
            </a:r>
            <a:r>
              <a:rPr lang="en-US" dirty="0"/>
              <a:t>.</a:t>
            </a:r>
          </a:p>
        </p:txBody>
      </p:sp>
    </p:spTree>
    <p:extLst>
      <p:ext uri="{BB962C8B-B14F-4D97-AF65-F5344CB8AC3E}">
        <p14:creationId xmlns:p14="http://schemas.microsoft.com/office/powerpoint/2010/main" val="924585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19200"/>
            <a:ext cx="10982197" cy="615553"/>
          </a:xfrm>
        </p:spPr>
        <p:txBody>
          <a:bodyPr/>
          <a:lstStyle/>
          <a:p>
            <a:r>
              <a:rPr lang="en-US" sz="4000" dirty="0"/>
              <a:t>1.Data Collection</a:t>
            </a:r>
          </a:p>
        </p:txBody>
      </p:sp>
      <p:sp>
        <p:nvSpPr>
          <p:cNvPr id="3" name="Text Placeholder 2"/>
          <p:cNvSpPr>
            <a:spLocks noGrp="1"/>
          </p:cNvSpPr>
          <p:nvPr>
            <p:ph type="body" idx="1"/>
          </p:nvPr>
        </p:nvSpPr>
        <p:spPr>
          <a:xfrm>
            <a:off x="685800" y="2438400"/>
            <a:ext cx="10353166" cy="2031325"/>
          </a:xfrm>
        </p:spPr>
        <p:txBody>
          <a:bodyPr/>
          <a:lstStyle/>
          <a:p>
            <a:r>
              <a:rPr lang="en-US" sz="2400" dirty="0"/>
              <a:t>Time is spent for collection of good quality data. ‘Good data’ is one that has the following properties:</a:t>
            </a:r>
          </a:p>
          <a:p>
            <a:pPr marL="514350" indent="-514350" algn="just">
              <a:buAutoNum type="arabicPeriod"/>
            </a:pPr>
            <a:r>
              <a:rPr lang="en-US" sz="2800" b="1" dirty="0"/>
              <a:t>Timeliness</a:t>
            </a:r>
            <a:r>
              <a:rPr lang="en-US" sz="2400" dirty="0"/>
              <a:t> –</a:t>
            </a:r>
          </a:p>
          <a:p>
            <a:pPr marL="457200" indent="-457200" algn="just">
              <a:buAutoNum type="arabicPeriod"/>
            </a:pPr>
            <a:r>
              <a:rPr lang="en-US" sz="2800" b="1" dirty="0"/>
              <a:t>Relevancy –</a:t>
            </a:r>
            <a:r>
              <a:rPr lang="en-US" sz="2400" dirty="0"/>
              <a:t>.</a:t>
            </a:r>
          </a:p>
          <a:p>
            <a:pPr algn="just"/>
            <a:r>
              <a:rPr lang="en-US" sz="2400" b="1" dirty="0"/>
              <a:t>3</a:t>
            </a:r>
            <a:r>
              <a:rPr lang="en-US" sz="2400" dirty="0"/>
              <a:t>. </a:t>
            </a:r>
            <a:r>
              <a:rPr lang="en-US" sz="2800" b="1" dirty="0"/>
              <a:t>Knowledge about the data </a:t>
            </a:r>
            <a:r>
              <a:rPr lang="en-US" sz="2400" dirty="0"/>
              <a:t>– </a:t>
            </a:r>
            <a:endParaRPr lang="en-US" dirty="0"/>
          </a:p>
        </p:txBody>
      </p:sp>
    </p:spTree>
    <p:extLst>
      <p:ext uri="{BB962C8B-B14F-4D97-AF65-F5344CB8AC3E}">
        <p14:creationId xmlns:p14="http://schemas.microsoft.com/office/powerpoint/2010/main" val="2937120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90386" y="83025"/>
            <a:ext cx="10982197" cy="677108"/>
          </a:xfrm>
        </p:spPr>
        <p:txBody>
          <a:bodyPr/>
          <a:lstStyle/>
          <a:p>
            <a:r>
              <a:rPr lang="en-US" sz="4400" dirty="0"/>
              <a:t>1.Data Collection</a:t>
            </a:r>
          </a:p>
        </p:txBody>
      </p:sp>
      <p:sp>
        <p:nvSpPr>
          <p:cNvPr id="3" name="Text Placeholder 2"/>
          <p:cNvSpPr>
            <a:spLocks noGrp="1"/>
          </p:cNvSpPr>
          <p:nvPr>
            <p:ph type="body" idx="1"/>
          </p:nvPr>
        </p:nvSpPr>
        <p:spPr>
          <a:xfrm>
            <a:off x="533401" y="914400"/>
            <a:ext cx="10972800" cy="4985980"/>
          </a:xfrm>
        </p:spPr>
        <p:txBody>
          <a:bodyPr/>
          <a:lstStyle/>
          <a:p>
            <a:r>
              <a:rPr lang="en-US" sz="2400" dirty="0"/>
              <a:t>open/public data, social media data and multimodal data.</a:t>
            </a:r>
          </a:p>
          <a:p>
            <a:r>
              <a:rPr lang="en-US" sz="2400" dirty="0"/>
              <a:t>1. </a:t>
            </a:r>
            <a:r>
              <a:rPr lang="en-US" sz="2800" b="1" dirty="0"/>
              <a:t>Open or public data source </a:t>
            </a:r>
            <a:r>
              <a:rPr lang="en-US" sz="2400" dirty="0"/>
              <a:t>–Does not have any stringent copyright rules or restrictions. • Digital libraries that have huge amount of text data as well as document images • Scientific domains with a huge collection of experimental data like genomic data and biological data • Healthcare systems that use extensive databases like patient databases, health insurance data, doctors’ information, and bioinformatics information</a:t>
            </a:r>
          </a:p>
          <a:p>
            <a:r>
              <a:rPr lang="en-US" sz="2400" dirty="0"/>
              <a:t>2. </a:t>
            </a:r>
            <a:r>
              <a:rPr lang="en-US" sz="2800" b="1" dirty="0"/>
              <a:t>Social media – </a:t>
            </a:r>
            <a:r>
              <a:rPr lang="en-US" sz="2400" dirty="0"/>
              <a:t>Twitter, Facebook, YouTube, and Instagram. </a:t>
            </a:r>
          </a:p>
          <a:p>
            <a:r>
              <a:rPr lang="en-US" sz="2400" dirty="0"/>
              <a:t>3. </a:t>
            </a:r>
            <a:r>
              <a:rPr lang="en-US" sz="2800" b="1" dirty="0"/>
              <a:t>Multimodal data -</a:t>
            </a:r>
            <a:r>
              <a:rPr lang="en-US" sz="2400" dirty="0"/>
              <a:t>Many modes such as text, video, audio</a:t>
            </a:r>
          </a:p>
          <a:p>
            <a:r>
              <a:rPr lang="en-US" sz="2400" dirty="0"/>
              <a:t>and mixed types. Some of them are listed below:</a:t>
            </a:r>
          </a:p>
          <a:p>
            <a:r>
              <a:rPr lang="en-US" sz="2400" dirty="0"/>
              <a:t>• Image archives contain larger image databases along with numeric and text data</a:t>
            </a:r>
          </a:p>
          <a:p>
            <a:r>
              <a:rPr lang="en-US" sz="2400" dirty="0"/>
              <a:t>• The World Wide Web (WWW) has huge amount of data that is distributed on the Internet.</a:t>
            </a:r>
          </a:p>
          <a:p>
            <a:endParaRPr lang="en-US" sz="2400" dirty="0"/>
          </a:p>
        </p:txBody>
      </p:sp>
    </p:spTree>
    <p:extLst>
      <p:ext uri="{BB962C8B-B14F-4D97-AF65-F5344CB8AC3E}">
        <p14:creationId xmlns:p14="http://schemas.microsoft.com/office/powerpoint/2010/main" val="2659956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134" y="609600"/>
            <a:ext cx="10982197" cy="677108"/>
          </a:xfrm>
        </p:spPr>
        <p:txBody>
          <a:bodyPr/>
          <a:lstStyle/>
          <a:p>
            <a:r>
              <a:rPr lang="en-US" sz="4400" dirty="0"/>
              <a:t>1.Data Collection</a:t>
            </a:r>
          </a:p>
        </p:txBody>
      </p:sp>
      <p:sp>
        <p:nvSpPr>
          <p:cNvPr id="3" name="Text Placeholder 2"/>
          <p:cNvSpPr>
            <a:spLocks noGrp="1"/>
          </p:cNvSpPr>
          <p:nvPr>
            <p:ph type="body" idx="1"/>
          </p:nvPr>
        </p:nvSpPr>
        <p:spPr>
          <a:xfrm>
            <a:off x="685800" y="1600200"/>
            <a:ext cx="10972800" cy="1661993"/>
          </a:xfrm>
        </p:spPr>
        <p:txBody>
          <a:bodyPr/>
          <a:lstStyle/>
          <a:p>
            <a:r>
              <a:rPr lang="en-US" sz="2400" dirty="0"/>
              <a:t>open/public data, social media data and multimodal data.</a:t>
            </a:r>
          </a:p>
          <a:p>
            <a:r>
              <a:rPr lang="en-US" sz="2400" dirty="0"/>
              <a:t>1. </a:t>
            </a:r>
            <a:r>
              <a:rPr lang="en-US" sz="2800" b="1" dirty="0"/>
              <a:t>Open or public data source </a:t>
            </a:r>
            <a:r>
              <a:rPr lang="en-US" sz="2400" dirty="0"/>
              <a:t>–</a:t>
            </a:r>
          </a:p>
          <a:p>
            <a:r>
              <a:rPr lang="en-US" sz="2400" dirty="0"/>
              <a:t>2. </a:t>
            </a:r>
            <a:r>
              <a:rPr lang="en-US" sz="2800" b="1" dirty="0"/>
              <a:t>Social media –</a:t>
            </a:r>
          </a:p>
          <a:p>
            <a:r>
              <a:rPr lang="en-US" sz="2400" dirty="0"/>
              <a:t>3. </a:t>
            </a:r>
            <a:r>
              <a:rPr lang="en-US" sz="2800" b="1" dirty="0"/>
              <a:t>Multimodal data -</a:t>
            </a:r>
            <a:endParaRPr lang="en-US" sz="2400" dirty="0"/>
          </a:p>
        </p:txBody>
      </p:sp>
    </p:spTree>
    <p:extLst>
      <p:ext uri="{BB962C8B-B14F-4D97-AF65-F5344CB8AC3E}">
        <p14:creationId xmlns:p14="http://schemas.microsoft.com/office/powerpoint/2010/main" val="3494666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701" y="457200"/>
            <a:ext cx="10982197" cy="1354217"/>
          </a:xfrm>
        </p:spPr>
        <p:txBody>
          <a:bodyPr/>
          <a:lstStyle/>
          <a:p>
            <a:r>
              <a:rPr lang="en-US" sz="4400" dirty="0"/>
              <a:t>2.Data Preprocessing</a:t>
            </a:r>
            <a:br>
              <a:rPr lang="en-US" sz="4400" dirty="0"/>
            </a:br>
            <a:endParaRPr lang="en-US" sz="4400" dirty="0"/>
          </a:p>
        </p:txBody>
      </p:sp>
      <p:sp>
        <p:nvSpPr>
          <p:cNvPr id="3" name="Text Placeholder 2"/>
          <p:cNvSpPr>
            <a:spLocks noGrp="1"/>
          </p:cNvSpPr>
          <p:nvPr>
            <p:ph type="body" idx="1"/>
          </p:nvPr>
        </p:nvSpPr>
        <p:spPr>
          <a:xfrm>
            <a:off x="457200" y="1600200"/>
            <a:ext cx="11125200" cy="3631763"/>
          </a:xfrm>
        </p:spPr>
        <p:txBody>
          <a:bodyPr/>
          <a:lstStyle/>
          <a:p>
            <a:r>
              <a:rPr lang="en-US" sz="2800" b="1" dirty="0"/>
              <a:t>In real world, the available data is ’dirty’. </a:t>
            </a:r>
          </a:p>
          <a:p>
            <a:r>
              <a:rPr lang="en-US" dirty="0"/>
              <a:t>• </a:t>
            </a:r>
            <a:r>
              <a:rPr lang="en-US" sz="3200" dirty="0"/>
              <a:t>Incomplete data • Inaccurate data</a:t>
            </a:r>
          </a:p>
          <a:p>
            <a:r>
              <a:rPr lang="en-US" sz="3200" dirty="0"/>
              <a:t>• Outlier data • Data with missing values</a:t>
            </a:r>
          </a:p>
          <a:p>
            <a:r>
              <a:rPr lang="en-US" sz="3200" dirty="0"/>
              <a:t>• Data with inconsistent values • Duplicate data</a:t>
            </a:r>
          </a:p>
          <a:p>
            <a:pPr marL="457200" indent="-457200">
              <a:buFont typeface="Wingdings" panose="05000000000000000000" pitchFamily="2" charset="2"/>
              <a:buChar char="ü"/>
            </a:pPr>
            <a:r>
              <a:rPr lang="en-US" sz="2800" dirty="0"/>
              <a:t>Data preprocessing improves the quality of the data mining techniques. </a:t>
            </a:r>
          </a:p>
          <a:p>
            <a:pPr marL="457200" indent="-457200">
              <a:buFont typeface="Wingdings" panose="05000000000000000000" pitchFamily="2" charset="2"/>
              <a:buChar char="ü"/>
            </a:pPr>
            <a:r>
              <a:rPr lang="en-US" sz="2800" dirty="0"/>
              <a:t> Raw data must be preprocessed to give accurate results. </a:t>
            </a:r>
          </a:p>
          <a:p>
            <a:pPr marL="457200" indent="-457200">
              <a:buFont typeface="Wingdings" panose="05000000000000000000" pitchFamily="2" charset="2"/>
              <a:buChar char="ü"/>
            </a:pPr>
            <a:r>
              <a:rPr lang="en-US" sz="2800" dirty="0"/>
              <a:t>The process of detection and removal of errors in data </a:t>
            </a:r>
            <a:r>
              <a:rPr lang="en-US" sz="2800" dirty="0">
                <a:sym typeface="Wingdings" panose="05000000000000000000" pitchFamily="2" charset="2"/>
              </a:rPr>
              <a:t> </a:t>
            </a:r>
            <a:r>
              <a:rPr lang="en-US" sz="2800" dirty="0"/>
              <a:t>data cleaning.</a:t>
            </a:r>
          </a:p>
          <a:p>
            <a:pPr marL="457200" indent="-457200">
              <a:buFont typeface="Wingdings" panose="05000000000000000000" pitchFamily="2" charset="2"/>
              <a:buChar char="ü"/>
            </a:pPr>
            <a:r>
              <a:rPr lang="en-US" sz="2800" dirty="0"/>
              <a:t>Making the data processable for ML algorithms</a:t>
            </a:r>
            <a:r>
              <a:rPr lang="en-US" sz="2800" dirty="0">
                <a:sym typeface="Wingdings" panose="05000000000000000000" pitchFamily="2" charset="2"/>
              </a:rPr>
              <a:t> </a:t>
            </a:r>
            <a:r>
              <a:rPr lang="en-US" sz="2800" dirty="0"/>
              <a:t>Data wrangling</a:t>
            </a:r>
          </a:p>
        </p:txBody>
      </p:sp>
    </p:spTree>
    <p:extLst>
      <p:ext uri="{BB962C8B-B14F-4D97-AF65-F5344CB8AC3E}">
        <p14:creationId xmlns:p14="http://schemas.microsoft.com/office/powerpoint/2010/main" val="3044587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5800" y="381000"/>
            <a:ext cx="9712463" cy="2269669"/>
          </a:xfrm>
          <a:prstGeom prst="rect">
            <a:avLst/>
          </a:prstGeom>
        </p:spPr>
      </p:pic>
      <p:sp>
        <p:nvSpPr>
          <p:cNvPr id="5" name="Rectangle 4"/>
          <p:cNvSpPr/>
          <p:nvPr/>
        </p:nvSpPr>
        <p:spPr>
          <a:xfrm>
            <a:off x="457200" y="2971800"/>
            <a:ext cx="11579826" cy="2677656"/>
          </a:xfrm>
          <a:prstGeom prst="rect">
            <a:avLst/>
          </a:prstGeom>
        </p:spPr>
        <p:txBody>
          <a:bodyPr wrap="square">
            <a:spAutoFit/>
          </a:bodyPr>
          <a:lstStyle/>
          <a:p>
            <a:pPr marL="285750" indent="-285750">
              <a:buFont typeface="Arial" panose="020B0604020202020204" pitchFamily="34" charset="0"/>
              <a:buChar char="•"/>
            </a:pPr>
            <a:r>
              <a:rPr lang="en-US" sz="2800" dirty="0">
                <a:latin typeface="Cambria" panose="02040503050406030204" pitchFamily="18" charset="0"/>
              </a:rPr>
              <a:t>Salary = ’ ’ is </a:t>
            </a:r>
            <a:r>
              <a:rPr lang="en-US" sz="2800" b="1" dirty="0">
                <a:latin typeface="Cambria" panose="02040503050406030204" pitchFamily="18" charset="0"/>
              </a:rPr>
              <a:t>incomplete data</a:t>
            </a:r>
            <a:r>
              <a:rPr lang="en-US" sz="2800" dirty="0">
                <a:latin typeface="Cambria" panose="02040503050406030204" pitchFamily="18" charset="0"/>
              </a:rPr>
              <a:t>.</a:t>
            </a:r>
          </a:p>
          <a:p>
            <a:pPr marL="285750" indent="-285750">
              <a:buFont typeface="Arial" panose="020B0604020202020204" pitchFamily="34" charset="0"/>
              <a:buChar char="•"/>
            </a:pPr>
            <a:r>
              <a:rPr lang="en-US" sz="2800" dirty="0">
                <a:latin typeface="Cambria" panose="02040503050406030204" pitchFamily="18" charset="0"/>
              </a:rPr>
              <a:t> </a:t>
            </a:r>
            <a:r>
              <a:rPr lang="en-US" sz="2800" dirty="0" err="1"/>
              <a:t>DoB</a:t>
            </a:r>
            <a:r>
              <a:rPr lang="en-US" sz="2800" dirty="0"/>
              <a:t> of patients, John, Andre, and Raju, is the </a:t>
            </a:r>
            <a:r>
              <a:rPr lang="en-US" sz="2800" b="1" dirty="0"/>
              <a:t>missing data. </a:t>
            </a:r>
          </a:p>
          <a:p>
            <a:pPr marL="285750" indent="-285750">
              <a:buFont typeface="Arial" panose="020B0604020202020204" pitchFamily="34" charset="0"/>
              <a:buChar char="•"/>
            </a:pPr>
            <a:r>
              <a:rPr lang="en-US" sz="2800" dirty="0"/>
              <a:t>The age of David is ‘5’ but his </a:t>
            </a:r>
            <a:r>
              <a:rPr lang="en-US" sz="2800" dirty="0" err="1"/>
              <a:t>DoB</a:t>
            </a:r>
            <a:r>
              <a:rPr lang="en-US" sz="2800" dirty="0"/>
              <a:t> - 10/10/1980 -</a:t>
            </a:r>
            <a:r>
              <a:rPr lang="en-US" sz="2800" dirty="0">
                <a:sym typeface="Wingdings" panose="05000000000000000000" pitchFamily="2" charset="2"/>
              </a:rPr>
              <a:t> </a:t>
            </a:r>
            <a:r>
              <a:rPr lang="en-US" sz="2800" b="1" dirty="0"/>
              <a:t>inconsistent data.</a:t>
            </a:r>
          </a:p>
          <a:p>
            <a:r>
              <a:rPr lang="en-US" sz="2800" b="1" dirty="0"/>
              <a:t>Outliers</a:t>
            </a:r>
            <a:r>
              <a:rPr lang="en-US" sz="2800" dirty="0"/>
              <a:t> :characteristics that are different from other data and have very unusual values. It might be a typographical error. It is often required to distinguish between noise and outlier data.</a:t>
            </a:r>
          </a:p>
        </p:txBody>
      </p:sp>
    </p:spTree>
    <p:extLst>
      <p:ext uri="{BB962C8B-B14F-4D97-AF65-F5344CB8AC3E}">
        <p14:creationId xmlns:p14="http://schemas.microsoft.com/office/powerpoint/2010/main" val="157547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381000" y="304800"/>
            <a:ext cx="11201400" cy="5755422"/>
          </a:xfrm>
          <a:prstGeom prst="rect">
            <a:avLst/>
          </a:prstGeom>
        </p:spPr>
        <p:txBody>
          <a:bodyPr wrap="square">
            <a:spAutoFit/>
          </a:bodyPr>
          <a:lstStyle/>
          <a:p>
            <a:r>
              <a:rPr lang="en-US" sz="2800" b="1" dirty="0">
                <a:latin typeface="Cambria,Bold"/>
              </a:rPr>
              <a:t>Missing Data Analysis</a:t>
            </a:r>
          </a:p>
          <a:p>
            <a:pPr algn="just"/>
            <a:r>
              <a:rPr lang="en-US" sz="2000" dirty="0">
                <a:latin typeface="Cambria" panose="02040503050406030204" pitchFamily="18" charset="0"/>
              </a:rPr>
              <a:t>1. </a:t>
            </a:r>
            <a:r>
              <a:rPr lang="en-US" sz="2000" b="1" dirty="0">
                <a:latin typeface="Cambria" panose="02040503050406030204" pitchFamily="18" charset="0"/>
              </a:rPr>
              <a:t>Ignore the tuple </a:t>
            </a:r>
            <a:r>
              <a:rPr lang="en-US" sz="2000" dirty="0">
                <a:latin typeface="Cambria" panose="02040503050406030204" pitchFamily="18" charset="0"/>
              </a:rPr>
              <a:t>– A tuple with missing data, especially the class label, is ignored. This</a:t>
            </a:r>
          </a:p>
          <a:p>
            <a:pPr algn="just"/>
            <a:r>
              <a:rPr lang="en-US" sz="2000" dirty="0">
                <a:latin typeface="Cambria" panose="02040503050406030204" pitchFamily="18" charset="0"/>
              </a:rPr>
              <a:t>method is not effective when the percentage of the missing values increases.</a:t>
            </a:r>
          </a:p>
          <a:p>
            <a:pPr algn="just"/>
            <a:r>
              <a:rPr lang="en-US" sz="2000" dirty="0">
                <a:latin typeface="Cambria" panose="02040503050406030204" pitchFamily="18" charset="0"/>
              </a:rPr>
              <a:t>2. </a:t>
            </a:r>
            <a:r>
              <a:rPr lang="en-US" sz="2000" b="1" dirty="0">
                <a:latin typeface="Cambria" panose="02040503050406030204" pitchFamily="18" charset="0"/>
              </a:rPr>
              <a:t>Fill in the values manually </a:t>
            </a:r>
            <a:r>
              <a:rPr lang="en-US" sz="2000" dirty="0">
                <a:latin typeface="Cambria" panose="02040503050406030204" pitchFamily="18" charset="0"/>
              </a:rPr>
              <a:t>– Here, the domain expert can </a:t>
            </a:r>
            <a:r>
              <a:rPr lang="en-US" sz="2000" dirty="0" err="1">
                <a:latin typeface="Cambria" panose="02040503050406030204" pitchFamily="18" charset="0"/>
              </a:rPr>
              <a:t>analyse</a:t>
            </a:r>
            <a:r>
              <a:rPr lang="en-US" sz="2000" dirty="0">
                <a:latin typeface="Cambria" panose="02040503050406030204" pitchFamily="18" charset="0"/>
              </a:rPr>
              <a:t> the data tables and carry</a:t>
            </a:r>
          </a:p>
          <a:p>
            <a:pPr algn="just"/>
            <a:r>
              <a:rPr lang="en-US" sz="2000" dirty="0">
                <a:latin typeface="Cambria" panose="02040503050406030204" pitchFamily="18" charset="0"/>
              </a:rPr>
              <a:t>out the analysis and fill in the values manually. But, this is time consuming and may not</a:t>
            </a:r>
          </a:p>
          <a:p>
            <a:pPr algn="just"/>
            <a:r>
              <a:rPr lang="en-US" sz="2000" dirty="0">
                <a:latin typeface="Cambria" panose="02040503050406030204" pitchFamily="18" charset="0"/>
              </a:rPr>
              <a:t>be feasible for larger sets.</a:t>
            </a:r>
          </a:p>
          <a:p>
            <a:pPr algn="just"/>
            <a:r>
              <a:rPr lang="en-US" sz="2000" dirty="0">
                <a:latin typeface="Cambria" panose="02040503050406030204" pitchFamily="18" charset="0"/>
              </a:rPr>
              <a:t>3. </a:t>
            </a:r>
            <a:r>
              <a:rPr lang="en-US" sz="2000" b="1" dirty="0">
                <a:latin typeface="Cambria" panose="02040503050406030204" pitchFamily="18" charset="0"/>
              </a:rPr>
              <a:t>A global constant can be used to fill in the missing attributes</a:t>
            </a:r>
            <a:r>
              <a:rPr lang="en-US" sz="2000" dirty="0">
                <a:latin typeface="Cambria" panose="02040503050406030204" pitchFamily="18" charset="0"/>
              </a:rPr>
              <a:t>. The missing values may be ’Unknown’ or be ’Infinity’. But, some data mining results may give spurious results by </a:t>
            </a:r>
            <a:r>
              <a:rPr lang="en-US" sz="2000" dirty="0" err="1">
                <a:latin typeface="Cambria" panose="02040503050406030204" pitchFamily="18" charset="0"/>
              </a:rPr>
              <a:t>analysing</a:t>
            </a:r>
            <a:r>
              <a:rPr lang="en-US" sz="2000" dirty="0">
                <a:latin typeface="Cambria" panose="02040503050406030204" pitchFamily="18" charset="0"/>
              </a:rPr>
              <a:t> these labels.</a:t>
            </a:r>
          </a:p>
          <a:p>
            <a:pPr algn="just"/>
            <a:r>
              <a:rPr lang="en-US" sz="2000" dirty="0">
                <a:latin typeface="Cambria" panose="02040503050406030204" pitchFamily="18" charset="0"/>
              </a:rPr>
              <a:t>4. </a:t>
            </a:r>
            <a:r>
              <a:rPr lang="en-US" sz="2000" b="1" dirty="0">
                <a:latin typeface="Cambria" panose="02040503050406030204" pitchFamily="18" charset="0"/>
              </a:rPr>
              <a:t>The attribute value may be filled by the attribute value.</a:t>
            </a:r>
            <a:r>
              <a:rPr lang="en-US" sz="2000" dirty="0">
                <a:latin typeface="Cambria" panose="02040503050406030204" pitchFamily="18" charset="0"/>
              </a:rPr>
              <a:t> Say, the average income can replace</a:t>
            </a:r>
          </a:p>
          <a:p>
            <a:pPr algn="just"/>
            <a:r>
              <a:rPr lang="en-US" sz="2000" dirty="0">
                <a:latin typeface="Cambria" panose="02040503050406030204" pitchFamily="18" charset="0"/>
              </a:rPr>
              <a:t>a missing value.</a:t>
            </a:r>
          </a:p>
          <a:p>
            <a:pPr algn="just"/>
            <a:r>
              <a:rPr lang="en-US" sz="2000" dirty="0">
                <a:latin typeface="Cambria" panose="02040503050406030204" pitchFamily="18" charset="0"/>
              </a:rPr>
              <a:t>5. </a:t>
            </a:r>
            <a:r>
              <a:rPr lang="en-US" sz="2000" b="1" dirty="0">
                <a:latin typeface="Cambria" panose="02040503050406030204" pitchFamily="18" charset="0"/>
              </a:rPr>
              <a:t>Use the attribute mean for all samples belonging to the same class</a:t>
            </a:r>
            <a:r>
              <a:rPr lang="en-US" sz="2000" dirty="0">
                <a:latin typeface="Cambria" panose="02040503050406030204" pitchFamily="18" charset="0"/>
              </a:rPr>
              <a:t>. Here, the average value</a:t>
            </a:r>
          </a:p>
          <a:p>
            <a:pPr algn="just"/>
            <a:r>
              <a:rPr lang="en-US" sz="2000" dirty="0">
                <a:latin typeface="Cambria" panose="02040503050406030204" pitchFamily="18" charset="0"/>
              </a:rPr>
              <a:t>replaces the missing values of all tuples that fall in this group.</a:t>
            </a:r>
          </a:p>
          <a:p>
            <a:pPr algn="just"/>
            <a:r>
              <a:rPr lang="en-US" sz="2000" dirty="0">
                <a:latin typeface="Cambria" panose="02040503050406030204" pitchFamily="18" charset="0"/>
              </a:rPr>
              <a:t>6. </a:t>
            </a:r>
            <a:r>
              <a:rPr lang="en-US" sz="2000" b="1" dirty="0">
                <a:latin typeface="Cambria" panose="02040503050406030204" pitchFamily="18" charset="0"/>
              </a:rPr>
              <a:t>Use the most possible value to fill in the missing value</a:t>
            </a:r>
            <a:r>
              <a:rPr lang="en-US" sz="2000" dirty="0">
                <a:latin typeface="Cambria" panose="02040503050406030204" pitchFamily="18" charset="0"/>
              </a:rPr>
              <a:t>. The most probable value can be</a:t>
            </a:r>
          </a:p>
          <a:p>
            <a:pPr algn="just"/>
            <a:r>
              <a:rPr lang="en-US" sz="2000" dirty="0">
                <a:latin typeface="Cambria" panose="02040503050406030204" pitchFamily="18" charset="0"/>
              </a:rPr>
              <a:t>obtained from other methods like classification and decision tree prediction.</a:t>
            </a:r>
          </a:p>
          <a:p>
            <a:pPr algn="just"/>
            <a:r>
              <a:rPr lang="en-US" sz="2000" dirty="0">
                <a:latin typeface="Cambria" panose="02040503050406030204" pitchFamily="18" charset="0"/>
              </a:rPr>
              <a:t>Some of these methods introduce bias in the data. The filled value may not be correct and could</a:t>
            </a:r>
          </a:p>
          <a:p>
            <a:pPr algn="just"/>
            <a:r>
              <a:rPr lang="en-US" sz="2000" dirty="0">
                <a:latin typeface="Cambria" panose="02040503050406030204" pitchFamily="18" charset="0"/>
              </a:rPr>
              <a:t>be just an estimated value. Hence, the difference between the estimated and the original value is</a:t>
            </a:r>
          </a:p>
          <a:p>
            <a:pPr algn="just"/>
            <a:r>
              <a:rPr lang="en-US" sz="2000" dirty="0">
                <a:latin typeface="Cambria" panose="02040503050406030204" pitchFamily="18" charset="0"/>
              </a:rPr>
              <a:t>called an error or bias.</a:t>
            </a:r>
            <a:endParaRPr lang="en-US" sz="2000" dirty="0"/>
          </a:p>
        </p:txBody>
      </p:sp>
    </p:spTree>
    <p:extLst>
      <p:ext uri="{BB962C8B-B14F-4D97-AF65-F5344CB8AC3E}">
        <p14:creationId xmlns:p14="http://schemas.microsoft.com/office/powerpoint/2010/main" val="3092384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11201400" cy="4647426"/>
          </a:xfrm>
          <a:prstGeom prst="rect">
            <a:avLst/>
          </a:prstGeom>
        </p:spPr>
        <p:txBody>
          <a:bodyPr wrap="square">
            <a:spAutoFit/>
          </a:bodyPr>
          <a:lstStyle/>
          <a:p>
            <a:pPr algn="ctr"/>
            <a:r>
              <a:rPr lang="en-US" sz="4400" b="1" dirty="0">
                <a:latin typeface="Cambria,Bold"/>
              </a:rPr>
              <a:t>Missing Data Analysis</a:t>
            </a:r>
          </a:p>
          <a:p>
            <a:endParaRPr lang="en-US" sz="2800" b="1" dirty="0">
              <a:latin typeface="Cambria,Bold"/>
            </a:endParaRPr>
          </a:p>
          <a:p>
            <a:pPr marL="514350" indent="-514350" algn="just">
              <a:buAutoNum type="arabicPeriod"/>
            </a:pPr>
            <a:r>
              <a:rPr lang="en-US" sz="2800" b="1" dirty="0">
                <a:latin typeface="Cambria" panose="02040503050406030204" pitchFamily="18" charset="0"/>
              </a:rPr>
              <a:t>Ignore the tuple</a:t>
            </a:r>
          </a:p>
          <a:p>
            <a:pPr marL="514350" indent="-514350" algn="just">
              <a:buAutoNum type="arabicPeriod"/>
            </a:pPr>
            <a:r>
              <a:rPr lang="en-US" sz="2800" b="1" dirty="0">
                <a:latin typeface="Cambria" panose="02040503050406030204" pitchFamily="18" charset="0"/>
              </a:rPr>
              <a:t>Fill in the values manually </a:t>
            </a:r>
            <a:endParaRPr lang="en-US" sz="2800" dirty="0">
              <a:latin typeface="Cambria" panose="02040503050406030204" pitchFamily="18" charset="0"/>
            </a:endParaRPr>
          </a:p>
          <a:p>
            <a:pPr marL="514350" indent="-514350" algn="just">
              <a:buAutoNum type="arabicPeriod"/>
            </a:pPr>
            <a:r>
              <a:rPr lang="en-US" sz="2800" b="1" dirty="0">
                <a:latin typeface="Cambria" panose="02040503050406030204" pitchFamily="18" charset="0"/>
              </a:rPr>
              <a:t>A global constant can be used to fill in the missing attributes</a:t>
            </a:r>
            <a:r>
              <a:rPr lang="en-US" sz="2800" dirty="0">
                <a:latin typeface="Cambria" panose="02040503050406030204" pitchFamily="18" charset="0"/>
              </a:rPr>
              <a:t>:’ Unknown’ or be ’Infinity’. </a:t>
            </a:r>
          </a:p>
          <a:p>
            <a:pPr algn="just"/>
            <a:r>
              <a:rPr lang="en-US" sz="2800" b="1" dirty="0">
                <a:latin typeface="Cambria" panose="02040503050406030204" pitchFamily="18" charset="0"/>
              </a:rPr>
              <a:t>4. The attribute value may be filled by the attribute value.</a:t>
            </a:r>
            <a:r>
              <a:rPr lang="en-US" sz="2800" dirty="0">
                <a:latin typeface="Cambria" panose="02040503050406030204" pitchFamily="18" charset="0"/>
              </a:rPr>
              <a:t> </a:t>
            </a:r>
          </a:p>
          <a:p>
            <a:pPr algn="just"/>
            <a:r>
              <a:rPr lang="en-US" sz="2800" dirty="0">
                <a:latin typeface="Cambria" panose="02040503050406030204" pitchFamily="18" charset="0"/>
              </a:rPr>
              <a:t>5. </a:t>
            </a:r>
            <a:r>
              <a:rPr lang="en-US" sz="2800" b="1" dirty="0">
                <a:latin typeface="Cambria" panose="02040503050406030204" pitchFamily="18" charset="0"/>
              </a:rPr>
              <a:t>Use the attribute mean for all samples belonging to the same class</a:t>
            </a:r>
            <a:r>
              <a:rPr lang="en-US" sz="2800" dirty="0">
                <a:latin typeface="Cambria" panose="02040503050406030204" pitchFamily="18" charset="0"/>
              </a:rPr>
              <a:t>. </a:t>
            </a:r>
          </a:p>
          <a:p>
            <a:pPr algn="just"/>
            <a:r>
              <a:rPr lang="en-US" sz="2800" dirty="0">
                <a:latin typeface="Cambria" panose="02040503050406030204" pitchFamily="18" charset="0"/>
              </a:rPr>
              <a:t>6. </a:t>
            </a:r>
            <a:r>
              <a:rPr lang="en-US" sz="2800" b="1" dirty="0">
                <a:latin typeface="Cambria" panose="02040503050406030204" pitchFamily="18" charset="0"/>
              </a:rPr>
              <a:t>Use the most possible value to fill in the missing value</a:t>
            </a:r>
            <a:r>
              <a:rPr lang="en-US" sz="2800" dirty="0">
                <a:latin typeface="Cambria" panose="02040503050406030204" pitchFamily="18" charset="0"/>
              </a:rPr>
              <a:t>. </a:t>
            </a:r>
          </a:p>
        </p:txBody>
      </p:sp>
    </p:spTree>
    <p:extLst>
      <p:ext uri="{BB962C8B-B14F-4D97-AF65-F5344CB8AC3E}">
        <p14:creationId xmlns:p14="http://schemas.microsoft.com/office/powerpoint/2010/main" val="3625095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10982197" cy="1354217"/>
          </a:xfrm>
        </p:spPr>
        <p:txBody>
          <a:bodyPr/>
          <a:lstStyle/>
          <a:p>
            <a:pPr algn="ctr"/>
            <a:r>
              <a:rPr lang="en-US" sz="4400" dirty="0"/>
              <a:t>Removal of Noisy or Outlier Data</a:t>
            </a:r>
            <a:br>
              <a:rPr lang="en-US" sz="4400" dirty="0"/>
            </a:br>
            <a:endParaRPr lang="en-US" sz="4400" dirty="0"/>
          </a:p>
        </p:txBody>
      </p:sp>
      <p:sp>
        <p:nvSpPr>
          <p:cNvPr id="3" name="Text Placeholder 2"/>
          <p:cNvSpPr>
            <a:spLocks noGrp="1"/>
          </p:cNvSpPr>
          <p:nvPr>
            <p:ph type="body" idx="1"/>
          </p:nvPr>
        </p:nvSpPr>
        <p:spPr>
          <a:xfrm>
            <a:off x="533400" y="1066800"/>
            <a:ext cx="10982197" cy="4308872"/>
          </a:xfrm>
        </p:spPr>
        <p:txBody>
          <a:bodyPr/>
          <a:lstStyle/>
          <a:p>
            <a:pPr marL="457200" indent="-457200" algn="just">
              <a:buFont typeface="+mj-lt"/>
              <a:buAutoNum type="arabicPeriod"/>
            </a:pPr>
            <a:r>
              <a:rPr lang="en-US" sz="2800" dirty="0"/>
              <a:t>Noise is a random error or variance in a measured value.</a:t>
            </a:r>
          </a:p>
          <a:p>
            <a:pPr marL="457200" indent="-457200" algn="just">
              <a:buFont typeface="+mj-lt"/>
              <a:buAutoNum type="arabicPeriod"/>
            </a:pPr>
            <a:r>
              <a:rPr lang="en-US" sz="2800" dirty="0"/>
              <a:t>Removed using binning -the given data values are sorted and distributed into equal frequency bins. The bins are also called as buckets. </a:t>
            </a:r>
          </a:p>
          <a:p>
            <a:pPr marL="457200" indent="-457200" algn="just">
              <a:buFont typeface="+mj-lt"/>
              <a:buAutoNum type="arabicPeriod"/>
            </a:pPr>
            <a:r>
              <a:rPr lang="en-US" sz="2800" dirty="0"/>
              <a:t>The binning method then uses the neighbor values to smooth the noisy data.</a:t>
            </a:r>
          </a:p>
          <a:p>
            <a:pPr marL="342900" indent="-342900" algn="just">
              <a:buFont typeface="Wingdings" panose="05000000000000000000" pitchFamily="2" charset="2"/>
              <a:buChar char="q"/>
            </a:pPr>
            <a:r>
              <a:rPr lang="en-US" sz="2800" dirty="0"/>
              <a:t> </a:t>
            </a:r>
            <a:r>
              <a:rPr lang="en-US" sz="2800" b="1" dirty="0"/>
              <a:t>‘smoothing by means’ </a:t>
            </a:r>
            <a:r>
              <a:rPr lang="en-US" sz="2800" dirty="0"/>
              <a:t>mean of the bin removes the values of the bins</a:t>
            </a:r>
          </a:p>
          <a:p>
            <a:pPr marL="342900" indent="-342900" algn="just">
              <a:buFont typeface="Wingdings" panose="05000000000000000000" pitchFamily="2" charset="2"/>
              <a:buChar char="q"/>
            </a:pPr>
            <a:r>
              <a:rPr lang="en-US" sz="2800" dirty="0"/>
              <a:t> ‘</a:t>
            </a:r>
            <a:r>
              <a:rPr lang="en-US" sz="2800" b="1" dirty="0"/>
              <a:t>smoothing by bin medians</a:t>
            </a:r>
            <a:r>
              <a:rPr lang="en-US" sz="2800" dirty="0"/>
              <a:t>’ where the bin median replaces the bin values</a:t>
            </a:r>
          </a:p>
          <a:p>
            <a:pPr marL="342900" indent="-342900" algn="just">
              <a:buFont typeface="Wingdings" panose="05000000000000000000" pitchFamily="2" charset="2"/>
              <a:buChar char="q"/>
            </a:pPr>
            <a:r>
              <a:rPr lang="en-US" sz="2800" dirty="0"/>
              <a:t>  </a:t>
            </a:r>
            <a:r>
              <a:rPr lang="en-US" sz="2800" b="1" dirty="0"/>
              <a:t>‘smoothing by bin boundaries</a:t>
            </a:r>
            <a:r>
              <a:rPr lang="en-US" sz="2800" dirty="0"/>
              <a:t>’ the closest bin boundary. </a:t>
            </a:r>
          </a:p>
          <a:p>
            <a:pPr marL="342900" indent="-342900" algn="just">
              <a:buFont typeface="Wingdings" panose="05000000000000000000" pitchFamily="2" charset="2"/>
              <a:buChar char="q"/>
            </a:pPr>
            <a:r>
              <a:rPr lang="en-US" sz="2800" b="1" dirty="0"/>
              <a:t>The maximum and minimum values </a:t>
            </a:r>
            <a:r>
              <a:rPr lang="en-US" sz="2800" dirty="0"/>
              <a:t>are called bin boundaries. </a:t>
            </a:r>
          </a:p>
        </p:txBody>
      </p:sp>
    </p:spTree>
    <p:extLst>
      <p:ext uri="{BB962C8B-B14F-4D97-AF65-F5344CB8AC3E}">
        <p14:creationId xmlns:p14="http://schemas.microsoft.com/office/powerpoint/2010/main" val="1823209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902" y="304800"/>
            <a:ext cx="10982197" cy="769441"/>
          </a:xfrm>
        </p:spPr>
        <p:txBody>
          <a:bodyPr/>
          <a:lstStyle/>
          <a:p>
            <a:r>
              <a:rPr lang="en-US" dirty="0"/>
              <a:t>Example </a:t>
            </a:r>
          </a:p>
        </p:txBody>
      </p:sp>
      <p:sp>
        <p:nvSpPr>
          <p:cNvPr id="3" name="Text Placeholder 2"/>
          <p:cNvSpPr>
            <a:spLocks noGrp="1"/>
          </p:cNvSpPr>
          <p:nvPr>
            <p:ph type="body" idx="1"/>
          </p:nvPr>
        </p:nvSpPr>
        <p:spPr>
          <a:xfrm>
            <a:off x="604902" y="1074241"/>
            <a:ext cx="11202686" cy="5105400"/>
          </a:xfrm>
        </p:spPr>
        <p:txBody>
          <a:bodyPr/>
          <a:lstStyle/>
          <a:p>
            <a:r>
              <a:rPr lang="en-US" sz="2400" b="1" dirty="0"/>
              <a:t>Example 2.1: Consider the following set: S = {12, 14, 19, 22, 24, 26, 28, 31, 34}. Apply various binning techniques and show the result.</a:t>
            </a:r>
          </a:p>
          <a:p>
            <a:r>
              <a:rPr lang="en-US" sz="2300" dirty="0"/>
              <a:t>Solution: By equal-frequency bin method, the data should be distributed across bins. Let us</a:t>
            </a:r>
          </a:p>
          <a:p>
            <a:r>
              <a:rPr lang="en-US" sz="2300" dirty="0"/>
              <a:t>assume the bins of size 3, then the above data is distributed across the bins as shown below:</a:t>
            </a:r>
          </a:p>
          <a:p>
            <a:r>
              <a:rPr lang="de-DE" sz="2300" dirty="0"/>
              <a:t>Bin 1 : 12 , 14, 19</a:t>
            </a:r>
          </a:p>
          <a:p>
            <a:r>
              <a:rPr lang="de-DE" sz="2300" dirty="0"/>
              <a:t>Bin 2 : 22, 24, 26</a:t>
            </a:r>
          </a:p>
          <a:p>
            <a:r>
              <a:rPr lang="de-DE" sz="2300" dirty="0"/>
              <a:t>Bin 3 : 28, 31, 32</a:t>
            </a:r>
          </a:p>
          <a:p>
            <a:r>
              <a:rPr lang="en-US" sz="2300" dirty="0"/>
              <a:t>By smoothing bins method, the bins are replaced by the bin means. </a:t>
            </a:r>
          </a:p>
          <a:p>
            <a:r>
              <a:rPr lang="de-DE" sz="2300" dirty="0"/>
              <a:t>Bin 1 : 15, 15, 15</a:t>
            </a:r>
          </a:p>
          <a:p>
            <a:r>
              <a:rPr lang="de-DE" sz="2300" dirty="0"/>
              <a:t>Bin 2 : 24, 24, 24</a:t>
            </a:r>
          </a:p>
          <a:p>
            <a:r>
              <a:rPr lang="de-DE" sz="2300" dirty="0"/>
              <a:t>Bin 3 : 30.3, 30.3, 30.3</a:t>
            </a:r>
          </a:p>
          <a:p>
            <a:r>
              <a:rPr lang="en-US" sz="2300" dirty="0"/>
              <a:t>Using smoothing by bin boundaries method, the bins' values would be like:</a:t>
            </a:r>
          </a:p>
          <a:p>
            <a:r>
              <a:rPr lang="de-DE" sz="2300" dirty="0"/>
              <a:t>Bin 1 : 12, 12, 19</a:t>
            </a:r>
          </a:p>
          <a:p>
            <a:r>
              <a:rPr lang="de-DE" sz="2300" dirty="0"/>
              <a:t>Bin 2 : 22, 22, 26</a:t>
            </a:r>
          </a:p>
          <a:p>
            <a:r>
              <a:rPr lang="de-DE" sz="2300" dirty="0"/>
              <a:t>Bin 3 : 28, 32, 32</a:t>
            </a:r>
            <a:endParaRPr lang="en-US" sz="2300" dirty="0"/>
          </a:p>
        </p:txBody>
      </p:sp>
    </p:spTree>
    <p:extLst>
      <p:ext uri="{BB962C8B-B14F-4D97-AF65-F5344CB8AC3E}">
        <p14:creationId xmlns:p14="http://schemas.microsoft.com/office/powerpoint/2010/main" val="996832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9880" y="1553083"/>
            <a:ext cx="10591800" cy="3294492"/>
          </a:xfrm>
          <a:prstGeom prst="rect">
            <a:avLst/>
          </a:prstGeom>
        </p:spPr>
        <p:txBody>
          <a:bodyPr vert="horz" wrap="square" lIns="0" tIns="138430" rIns="0" bIns="0" rtlCol="0">
            <a:spAutoFit/>
          </a:bodyPr>
          <a:lstStyle/>
          <a:p>
            <a:pPr marL="299085" indent="-287020">
              <a:lnSpc>
                <a:spcPct val="100000"/>
              </a:lnSpc>
              <a:spcBef>
                <a:spcPts val="1090"/>
              </a:spcBef>
              <a:buClr>
                <a:srgbClr val="92278F"/>
              </a:buClr>
              <a:buSzPct val="80555"/>
              <a:buFont typeface="Arial MT"/>
              <a:buChar char="•"/>
              <a:tabLst>
                <a:tab pos="299085" algn="l"/>
                <a:tab pos="299720" algn="l"/>
              </a:tabLst>
            </a:pPr>
            <a:r>
              <a:rPr sz="2400" spc="20" dirty="0">
                <a:latin typeface="Verdana"/>
                <a:cs typeface="Verdana"/>
              </a:rPr>
              <a:t>D</a:t>
            </a:r>
            <a:r>
              <a:rPr sz="2400" spc="50" dirty="0">
                <a:latin typeface="Verdana"/>
                <a:cs typeface="Verdana"/>
              </a:rPr>
              <a:t>A</a:t>
            </a:r>
            <a:r>
              <a:rPr sz="2400" spc="-360" dirty="0">
                <a:latin typeface="Verdana"/>
                <a:cs typeface="Verdana"/>
              </a:rPr>
              <a:t>T</a:t>
            </a:r>
            <a:r>
              <a:rPr sz="2400" spc="100" dirty="0">
                <a:latin typeface="Verdana"/>
                <a:cs typeface="Verdana"/>
              </a:rPr>
              <a:t>A</a:t>
            </a:r>
            <a:r>
              <a:rPr sz="2400" spc="-145" dirty="0">
                <a:latin typeface="Verdana"/>
                <a:cs typeface="Verdana"/>
              </a:rPr>
              <a:t> </a:t>
            </a:r>
            <a:r>
              <a:rPr sz="2400" spc="120" dirty="0">
                <a:latin typeface="Verdana"/>
                <a:cs typeface="Verdana"/>
              </a:rPr>
              <a:t>A</a:t>
            </a:r>
            <a:r>
              <a:rPr sz="2400" spc="-170" dirty="0">
                <a:latin typeface="Verdana"/>
                <a:cs typeface="Verdana"/>
              </a:rPr>
              <a:t>RE</a:t>
            </a:r>
            <a:r>
              <a:rPr sz="2400" spc="-160" dirty="0">
                <a:latin typeface="Verdana"/>
                <a:cs typeface="Verdana"/>
              </a:rPr>
              <a:t> </a:t>
            </a:r>
            <a:r>
              <a:rPr sz="2400" spc="-30" dirty="0">
                <a:latin typeface="Verdana"/>
                <a:cs typeface="Verdana"/>
              </a:rPr>
              <a:t>F</a:t>
            </a:r>
            <a:r>
              <a:rPr sz="2400" spc="-10" dirty="0">
                <a:latin typeface="Verdana"/>
                <a:cs typeface="Verdana"/>
              </a:rPr>
              <a:t>A</a:t>
            </a:r>
            <a:r>
              <a:rPr sz="2400" spc="-75" dirty="0">
                <a:latin typeface="Verdana"/>
                <a:cs typeface="Verdana"/>
              </a:rPr>
              <a:t>C</a:t>
            </a:r>
            <a:r>
              <a:rPr sz="2400" spc="-80" dirty="0">
                <a:latin typeface="Verdana"/>
                <a:cs typeface="Verdana"/>
              </a:rPr>
              <a:t>T</a:t>
            </a:r>
            <a:r>
              <a:rPr sz="2400" spc="-335" dirty="0">
                <a:latin typeface="Verdana"/>
                <a:cs typeface="Verdana"/>
              </a:rPr>
              <a:t>S</a:t>
            </a:r>
            <a:endParaRPr sz="2400" dirty="0">
              <a:latin typeface="Verdana"/>
              <a:cs typeface="Verdana"/>
            </a:endParaRPr>
          </a:p>
          <a:p>
            <a:pPr marL="299085" indent="-287020">
              <a:lnSpc>
                <a:spcPct val="100000"/>
              </a:lnSpc>
              <a:spcBef>
                <a:spcPts val="994"/>
              </a:spcBef>
              <a:buClr>
                <a:srgbClr val="92278F"/>
              </a:buClr>
              <a:buSzPct val="80555"/>
              <a:buFont typeface="Arial MT"/>
              <a:buChar char="•"/>
              <a:tabLst>
                <a:tab pos="299085" algn="l"/>
                <a:tab pos="299720" algn="l"/>
              </a:tabLst>
            </a:pPr>
            <a:r>
              <a:rPr sz="2400" spc="-30" dirty="0">
                <a:latin typeface="Verdana"/>
                <a:cs typeface="Verdana"/>
              </a:rPr>
              <a:t>F</a:t>
            </a:r>
            <a:r>
              <a:rPr sz="2400" spc="-15" dirty="0">
                <a:latin typeface="Verdana"/>
                <a:cs typeface="Verdana"/>
              </a:rPr>
              <a:t>A</a:t>
            </a:r>
            <a:r>
              <a:rPr sz="2400" spc="-75" dirty="0">
                <a:latin typeface="Verdana"/>
                <a:cs typeface="Verdana"/>
              </a:rPr>
              <a:t>C</a:t>
            </a:r>
            <a:r>
              <a:rPr sz="2400" spc="-80" dirty="0">
                <a:latin typeface="Verdana"/>
                <a:cs typeface="Verdana"/>
              </a:rPr>
              <a:t>T</a:t>
            </a:r>
            <a:r>
              <a:rPr sz="2400" spc="-335" dirty="0">
                <a:latin typeface="Verdana"/>
                <a:cs typeface="Verdana"/>
              </a:rPr>
              <a:t>S</a:t>
            </a:r>
            <a:r>
              <a:rPr sz="2400" spc="-150" dirty="0">
                <a:latin typeface="Verdana"/>
                <a:cs typeface="Verdana"/>
              </a:rPr>
              <a:t> </a:t>
            </a:r>
            <a:r>
              <a:rPr sz="2400" spc="120" dirty="0">
                <a:latin typeface="Verdana"/>
                <a:cs typeface="Verdana"/>
              </a:rPr>
              <a:t>A</a:t>
            </a:r>
            <a:r>
              <a:rPr sz="2400" spc="-165" dirty="0">
                <a:latin typeface="Verdana"/>
                <a:cs typeface="Verdana"/>
              </a:rPr>
              <a:t>RE </a:t>
            </a:r>
            <a:r>
              <a:rPr sz="2400" spc="-335" dirty="0">
                <a:latin typeface="Verdana"/>
                <a:cs typeface="Verdana"/>
              </a:rPr>
              <a:t>I</a:t>
            </a:r>
            <a:r>
              <a:rPr sz="2400" spc="-15" dirty="0">
                <a:latin typeface="Verdana"/>
                <a:cs typeface="Verdana"/>
              </a:rPr>
              <a:t>N</a:t>
            </a:r>
            <a:r>
              <a:rPr sz="2400" spc="-145" dirty="0">
                <a:latin typeface="Verdana"/>
                <a:cs typeface="Verdana"/>
              </a:rPr>
              <a:t> </a:t>
            </a:r>
            <a:r>
              <a:rPr sz="2400" spc="-360" dirty="0">
                <a:latin typeface="Verdana"/>
                <a:cs typeface="Verdana"/>
              </a:rPr>
              <a:t>T</a:t>
            </a:r>
            <a:r>
              <a:rPr sz="2400" spc="-135" dirty="0">
                <a:latin typeface="Verdana"/>
                <a:cs typeface="Verdana"/>
              </a:rPr>
              <a:t>H</a:t>
            </a:r>
            <a:r>
              <a:rPr sz="2400" spc="-175" dirty="0">
                <a:latin typeface="Verdana"/>
                <a:cs typeface="Verdana"/>
              </a:rPr>
              <a:t>E</a:t>
            </a:r>
            <a:r>
              <a:rPr sz="2400" spc="-140" dirty="0">
                <a:latin typeface="Verdana"/>
                <a:cs typeface="Verdana"/>
              </a:rPr>
              <a:t> </a:t>
            </a:r>
            <a:r>
              <a:rPr sz="2400" spc="-160" dirty="0">
                <a:latin typeface="Verdana"/>
                <a:cs typeface="Verdana"/>
              </a:rPr>
              <a:t>F</a:t>
            </a:r>
            <a:r>
              <a:rPr sz="2400" spc="135" dirty="0">
                <a:latin typeface="Verdana"/>
                <a:cs typeface="Verdana"/>
              </a:rPr>
              <a:t>O</a:t>
            </a:r>
            <a:r>
              <a:rPr sz="2400" spc="-10" dirty="0">
                <a:latin typeface="Verdana"/>
                <a:cs typeface="Verdana"/>
              </a:rPr>
              <a:t>RM</a:t>
            </a:r>
            <a:r>
              <a:rPr sz="2400" spc="-150" dirty="0">
                <a:latin typeface="Verdana"/>
                <a:cs typeface="Verdana"/>
              </a:rPr>
              <a:t> </a:t>
            </a:r>
            <a:r>
              <a:rPr sz="2400" spc="135" dirty="0">
                <a:latin typeface="Verdana"/>
                <a:cs typeface="Verdana"/>
              </a:rPr>
              <a:t>O</a:t>
            </a:r>
            <a:r>
              <a:rPr sz="2400" spc="-165" dirty="0">
                <a:latin typeface="Verdana"/>
                <a:cs typeface="Verdana"/>
              </a:rPr>
              <a:t>F</a:t>
            </a:r>
            <a:r>
              <a:rPr sz="2400" spc="-130" dirty="0">
                <a:latin typeface="Verdana"/>
                <a:cs typeface="Verdana"/>
              </a:rPr>
              <a:t> </a:t>
            </a:r>
            <a:r>
              <a:rPr sz="2400" spc="-80" dirty="0">
                <a:latin typeface="Verdana"/>
                <a:cs typeface="Verdana"/>
              </a:rPr>
              <a:t>N</a:t>
            </a:r>
            <a:r>
              <a:rPr sz="2400" spc="-110" dirty="0">
                <a:latin typeface="Verdana"/>
                <a:cs typeface="Verdana"/>
              </a:rPr>
              <a:t>U</a:t>
            </a:r>
            <a:r>
              <a:rPr sz="2400" spc="140" dirty="0">
                <a:latin typeface="Verdana"/>
                <a:cs typeface="Verdana"/>
              </a:rPr>
              <a:t>M</a:t>
            </a:r>
            <a:r>
              <a:rPr sz="2400" spc="-200" dirty="0">
                <a:latin typeface="Verdana"/>
                <a:cs typeface="Verdana"/>
              </a:rPr>
              <a:t>B</a:t>
            </a:r>
            <a:r>
              <a:rPr sz="2400" spc="-190" dirty="0">
                <a:latin typeface="Verdana"/>
                <a:cs typeface="Verdana"/>
              </a:rPr>
              <a:t>E</a:t>
            </a:r>
            <a:r>
              <a:rPr sz="2400" spc="-220" dirty="0">
                <a:latin typeface="Verdana"/>
                <a:cs typeface="Verdana"/>
              </a:rPr>
              <a:t>RS,</a:t>
            </a:r>
            <a:r>
              <a:rPr sz="2400" spc="-114" dirty="0">
                <a:latin typeface="Verdana"/>
                <a:cs typeface="Verdana"/>
              </a:rPr>
              <a:t> </a:t>
            </a:r>
            <a:r>
              <a:rPr sz="2400" spc="120" dirty="0">
                <a:latin typeface="Verdana"/>
                <a:cs typeface="Verdana"/>
              </a:rPr>
              <a:t>A</a:t>
            </a:r>
            <a:r>
              <a:rPr sz="2400" spc="-170" dirty="0">
                <a:latin typeface="Verdana"/>
                <a:cs typeface="Verdana"/>
              </a:rPr>
              <a:t>U</a:t>
            </a:r>
            <a:r>
              <a:rPr sz="2400" spc="-265" dirty="0">
                <a:latin typeface="Verdana"/>
                <a:cs typeface="Verdana"/>
              </a:rPr>
              <a:t>D</a:t>
            </a:r>
            <a:r>
              <a:rPr sz="2400" spc="-114" dirty="0">
                <a:latin typeface="Verdana"/>
                <a:cs typeface="Verdana"/>
              </a:rPr>
              <a:t>I</a:t>
            </a:r>
            <a:r>
              <a:rPr sz="2400" spc="135" dirty="0">
                <a:latin typeface="Verdana"/>
                <a:cs typeface="Verdana"/>
              </a:rPr>
              <a:t>O</a:t>
            </a:r>
            <a:r>
              <a:rPr sz="2400" spc="-160" dirty="0">
                <a:latin typeface="Verdana"/>
                <a:cs typeface="Verdana"/>
              </a:rPr>
              <a:t>,</a:t>
            </a:r>
            <a:r>
              <a:rPr sz="2400" spc="-165" dirty="0">
                <a:latin typeface="Verdana"/>
                <a:cs typeface="Verdana"/>
              </a:rPr>
              <a:t> </a:t>
            </a:r>
            <a:r>
              <a:rPr sz="2400" spc="15" dirty="0">
                <a:latin typeface="Verdana"/>
                <a:cs typeface="Verdana"/>
              </a:rPr>
              <a:t>V</a:t>
            </a:r>
            <a:r>
              <a:rPr sz="2400" spc="-335" dirty="0">
                <a:latin typeface="Verdana"/>
                <a:cs typeface="Verdana"/>
              </a:rPr>
              <a:t>I</a:t>
            </a:r>
            <a:r>
              <a:rPr sz="2400" spc="-30" dirty="0">
                <a:latin typeface="Verdana"/>
                <a:cs typeface="Verdana"/>
              </a:rPr>
              <a:t>DE</a:t>
            </a:r>
            <a:r>
              <a:rPr sz="2400" spc="-35" dirty="0">
                <a:latin typeface="Verdana"/>
                <a:cs typeface="Verdana"/>
              </a:rPr>
              <a:t>O</a:t>
            </a:r>
            <a:r>
              <a:rPr sz="2400" spc="-160" dirty="0">
                <a:latin typeface="Verdana"/>
                <a:cs typeface="Verdana"/>
              </a:rPr>
              <a:t>,</a:t>
            </a:r>
            <a:r>
              <a:rPr sz="2400" spc="-140" dirty="0">
                <a:latin typeface="Verdana"/>
                <a:cs typeface="Verdana"/>
              </a:rPr>
              <a:t> </a:t>
            </a:r>
            <a:r>
              <a:rPr sz="2400" spc="120" dirty="0">
                <a:latin typeface="Verdana"/>
                <a:cs typeface="Verdana"/>
              </a:rPr>
              <a:t>A</a:t>
            </a:r>
            <a:r>
              <a:rPr sz="2400" spc="-30" dirty="0">
                <a:latin typeface="Verdana"/>
                <a:cs typeface="Verdana"/>
              </a:rPr>
              <a:t>ND</a:t>
            </a:r>
            <a:r>
              <a:rPr sz="2400" spc="-155" dirty="0">
                <a:latin typeface="Verdana"/>
                <a:cs typeface="Verdana"/>
              </a:rPr>
              <a:t> </a:t>
            </a:r>
            <a:r>
              <a:rPr sz="2400" spc="-335" dirty="0">
                <a:latin typeface="Verdana"/>
                <a:cs typeface="Verdana"/>
              </a:rPr>
              <a:t>I</a:t>
            </a:r>
            <a:r>
              <a:rPr sz="2400" spc="140" dirty="0">
                <a:latin typeface="Verdana"/>
                <a:cs typeface="Verdana"/>
              </a:rPr>
              <a:t>M</a:t>
            </a:r>
            <a:r>
              <a:rPr sz="2400" spc="105" dirty="0">
                <a:latin typeface="Verdana"/>
                <a:cs typeface="Verdana"/>
              </a:rPr>
              <a:t>A</a:t>
            </a:r>
            <a:r>
              <a:rPr sz="2400" spc="-5" dirty="0">
                <a:latin typeface="Verdana"/>
                <a:cs typeface="Verdana"/>
              </a:rPr>
              <a:t>GE</a:t>
            </a:r>
            <a:endParaRPr sz="2400" dirty="0">
              <a:latin typeface="Verdana"/>
              <a:cs typeface="Verdana"/>
            </a:endParaRPr>
          </a:p>
          <a:p>
            <a:pPr marL="299085" indent="-287020">
              <a:lnSpc>
                <a:spcPct val="100000"/>
              </a:lnSpc>
              <a:spcBef>
                <a:spcPts val="1000"/>
              </a:spcBef>
              <a:buClr>
                <a:srgbClr val="92278F"/>
              </a:buClr>
              <a:buSzPct val="80555"/>
              <a:buFont typeface="Arial MT"/>
              <a:buChar char="•"/>
              <a:tabLst>
                <a:tab pos="299085" algn="l"/>
                <a:tab pos="299720" algn="l"/>
              </a:tabLst>
            </a:pPr>
            <a:r>
              <a:rPr sz="2400" spc="-125" dirty="0">
                <a:latin typeface="Verdana"/>
                <a:cs typeface="Verdana"/>
              </a:rPr>
              <a:t>NEE</a:t>
            </a:r>
            <a:r>
              <a:rPr sz="2400" spc="-50" dirty="0">
                <a:latin typeface="Verdana"/>
                <a:cs typeface="Verdana"/>
              </a:rPr>
              <a:t>D</a:t>
            </a:r>
            <a:r>
              <a:rPr sz="2400" spc="-130" dirty="0">
                <a:latin typeface="Verdana"/>
                <a:cs typeface="Verdana"/>
              </a:rPr>
              <a:t> </a:t>
            </a:r>
            <a:r>
              <a:rPr sz="2400" spc="-360" dirty="0">
                <a:latin typeface="Verdana"/>
                <a:cs typeface="Verdana"/>
              </a:rPr>
              <a:t>T</a:t>
            </a:r>
            <a:r>
              <a:rPr sz="2400" spc="145" dirty="0">
                <a:latin typeface="Verdana"/>
                <a:cs typeface="Verdana"/>
              </a:rPr>
              <a:t>O</a:t>
            </a:r>
            <a:r>
              <a:rPr sz="2400" spc="-135" dirty="0">
                <a:latin typeface="Verdana"/>
                <a:cs typeface="Verdana"/>
              </a:rPr>
              <a:t> </a:t>
            </a:r>
            <a:r>
              <a:rPr sz="2400" spc="120" dirty="0">
                <a:latin typeface="Verdana"/>
                <a:cs typeface="Verdana"/>
              </a:rPr>
              <a:t>A</a:t>
            </a:r>
            <a:r>
              <a:rPr sz="2400" spc="45" dirty="0">
                <a:latin typeface="Verdana"/>
                <a:cs typeface="Verdana"/>
              </a:rPr>
              <a:t>N</a:t>
            </a:r>
            <a:r>
              <a:rPr sz="2400" spc="60" dirty="0">
                <a:latin typeface="Verdana"/>
                <a:cs typeface="Verdana"/>
              </a:rPr>
              <a:t>A</a:t>
            </a:r>
            <a:r>
              <a:rPr sz="2400" spc="-105" dirty="0">
                <a:latin typeface="Verdana"/>
                <a:cs typeface="Verdana"/>
              </a:rPr>
              <a:t>L</a:t>
            </a:r>
            <a:r>
              <a:rPr sz="2400" spc="-110" dirty="0">
                <a:latin typeface="Verdana"/>
                <a:cs typeface="Verdana"/>
              </a:rPr>
              <a:t>Y</a:t>
            </a:r>
            <a:r>
              <a:rPr sz="2400" spc="-275" dirty="0">
                <a:latin typeface="Verdana"/>
                <a:cs typeface="Verdana"/>
              </a:rPr>
              <a:t>ZE</a:t>
            </a:r>
            <a:r>
              <a:rPr sz="2400" spc="-175" dirty="0">
                <a:latin typeface="Verdana"/>
                <a:cs typeface="Verdana"/>
              </a:rPr>
              <a:t> </a:t>
            </a:r>
            <a:r>
              <a:rPr sz="2400" spc="20" dirty="0">
                <a:latin typeface="Verdana"/>
                <a:cs typeface="Verdana"/>
              </a:rPr>
              <a:t>D</a:t>
            </a:r>
            <a:r>
              <a:rPr sz="2400" spc="50" dirty="0">
                <a:latin typeface="Verdana"/>
                <a:cs typeface="Verdana"/>
              </a:rPr>
              <a:t>A</a:t>
            </a:r>
            <a:r>
              <a:rPr sz="2400" spc="-360" dirty="0">
                <a:latin typeface="Verdana"/>
                <a:cs typeface="Verdana"/>
              </a:rPr>
              <a:t>T</a:t>
            </a:r>
            <a:r>
              <a:rPr sz="2400" spc="100" dirty="0">
                <a:latin typeface="Verdana"/>
                <a:cs typeface="Verdana"/>
              </a:rPr>
              <a:t>A</a:t>
            </a:r>
            <a:r>
              <a:rPr sz="2400" spc="-160" dirty="0">
                <a:latin typeface="Verdana"/>
                <a:cs typeface="Verdana"/>
              </a:rPr>
              <a:t> </a:t>
            </a:r>
            <a:r>
              <a:rPr spc="-60" dirty="0">
                <a:latin typeface="Verdana"/>
                <a:cs typeface="Verdana"/>
              </a:rPr>
              <a:t>FOR</a:t>
            </a:r>
            <a:r>
              <a:rPr spc="-135" dirty="0">
                <a:latin typeface="Verdana"/>
                <a:cs typeface="Verdana"/>
              </a:rPr>
              <a:t> </a:t>
            </a:r>
            <a:r>
              <a:rPr spc="-355" dirty="0">
                <a:latin typeface="Verdana"/>
                <a:cs typeface="Verdana"/>
              </a:rPr>
              <a:t>T</a:t>
            </a:r>
            <a:r>
              <a:rPr spc="120" dirty="0">
                <a:latin typeface="Verdana"/>
                <a:cs typeface="Verdana"/>
              </a:rPr>
              <a:t>A</a:t>
            </a:r>
            <a:r>
              <a:rPr spc="-335" dirty="0">
                <a:latin typeface="Verdana"/>
                <a:cs typeface="Verdana"/>
              </a:rPr>
              <a:t>K</a:t>
            </a:r>
            <a:r>
              <a:rPr spc="-180" dirty="0">
                <a:latin typeface="Verdana"/>
                <a:cs typeface="Verdana"/>
              </a:rPr>
              <a:t>I</a:t>
            </a:r>
            <a:r>
              <a:rPr spc="75" dirty="0">
                <a:latin typeface="Verdana"/>
                <a:cs typeface="Verdana"/>
              </a:rPr>
              <a:t>NG</a:t>
            </a:r>
            <a:r>
              <a:rPr spc="-165" dirty="0">
                <a:latin typeface="Verdana"/>
                <a:cs typeface="Verdana"/>
              </a:rPr>
              <a:t> </a:t>
            </a:r>
            <a:r>
              <a:rPr spc="-110" dirty="0">
                <a:latin typeface="Verdana"/>
                <a:cs typeface="Verdana"/>
              </a:rPr>
              <a:t>DEC</a:t>
            </a:r>
            <a:r>
              <a:rPr spc="-45" dirty="0">
                <a:latin typeface="Verdana"/>
                <a:cs typeface="Verdana"/>
              </a:rPr>
              <a:t>I</a:t>
            </a:r>
            <a:r>
              <a:rPr spc="-430" dirty="0">
                <a:latin typeface="Verdana"/>
                <a:cs typeface="Verdana"/>
              </a:rPr>
              <a:t>S</a:t>
            </a:r>
            <a:r>
              <a:rPr spc="-254" dirty="0">
                <a:latin typeface="Verdana"/>
                <a:cs typeface="Verdana"/>
              </a:rPr>
              <a:t>I</a:t>
            </a:r>
            <a:r>
              <a:rPr spc="-75" dirty="0">
                <a:latin typeface="Verdana"/>
                <a:cs typeface="Verdana"/>
              </a:rPr>
              <a:t>ONS</a:t>
            </a:r>
            <a:r>
              <a:rPr lang="en-US" sz="2400" spc="-75" dirty="0">
                <a:latin typeface="Verdana"/>
                <a:cs typeface="Verdana"/>
              </a:rPr>
              <a:t>.</a:t>
            </a:r>
          </a:p>
          <a:p>
            <a:pPr marL="299085" indent="-287020">
              <a:lnSpc>
                <a:spcPct val="100000"/>
              </a:lnSpc>
              <a:spcBef>
                <a:spcPts val="1000"/>
              </a:spcBef>
              <a:buClr>
                <a:srgbClr val="92278F"/>
              </a:buClr>
              <a:buSzPct val="80555"/>
              <a:buFont typeface="Arial MT"/>
              <a:buChar char="•"/>
              <a:tabLst>
                <a:tab pos="299085" algn="l"/>
                <a:tab pos="299720" algn="l"/>
              </a:tabLst>
            </a:pPr>
            <a:r>
              <a:rPr lang="en-US" sz="2400" dirty="0"/>
              <a:t>data sources like flat files, databases, or data warehouses. </a:t>
            </a:r>
          </a:p>
          <a:p>
            <a:pPr marL="342900" indent="-342900">
              <a:buFont typeface="Arial" panose="020B0604020202020204" pitchFamily="34" charset="0"/>
              <a:buChar char="•"/>
            </a:pPr>
            <a:r>
              <a:rPr lang="en-US" sz="2800" dirty="0"/>
              <a:t>Operational data : normal business procedures and processes. For example, daily sales data</a:t>
            </a:r>
          </a:p>
          <a:p>
            <a:pPr marL="342900" indent="-342900">
              <a:buFont typeface="Arial" panose="020B0604020202020204" pitchFamily="34" charset="0"/>
              <a:buChar char="•"/>
            </a:pPr>
            <a:r>
              <a:rPr lang="en-US" sz="2800" dirty="0"/>
              <a:t>Non-operational data used for decision making.</a:t>
            </a:r>
            <a:endParaRPr sz="2800" dirty="0">
              <a:latin typeface="Verdana"/>
              <a:cs typeface="Verdana"/>
            </a:endParaRPr>
          </a:p>
        </p:txBody>
      </p:sp>
      <p:sp>
        <p:nvSpPr>
          <p:cNvPr id="3" name="object 3"/>
          <p:cNvSpPr txBox="1">
            <a:spLocks noGrp="1"/>
          </p:cNvSpPr>
          <p:nvPr>
            <p:ph type="title"/>
          </p:nvPr>
        </p:nvSpPr>
        <p:spPr>
          <a:xfrm>
            <a:off x="664463" y="688848"/>
            <a:ext cx="10922635" cy="864235"/>
          </a:xfrm>
          <a:prstGeom prst="rect">
            <a:avLst/>
          </a:prstGeom>
          <a:solidFill>
            <a:srgbClr val="FFFFFF"/>
          </a:solidFill>
        </p:spPr>
        <p:txBody>
          <a:bodyPr vert="horz" wrap="square" lIns="0" tIns="15875" rIns="0" bIns="0" rtlCol="0">
            <a:spAutoFit/>
          </a:bodyPr>
          <a:lstStyle/>
          <a:p>
            <a:pPr algn="ctr">
              <a:lnSpc>
                <a:spcPct val="100000"/>
              </a:lnSpc>
              <a:spcBef>
                <a:spcPts val="125"/>
              </a:spcBef>
            </a:pPr>
            <a:r>
              <a:rPr spc="-15" dirty="0"/>
              <a:t>What</a:t>
            </a:r>
            <a:r>
              <a:rPr spc="-25" dirty="0"/>
              <a:t> </a:t>
            </a:r>
            <a:r>
              <a:rPr spc="-10" dirty="0"/>
              <a:t>is</a:t>
            </a:r>
            <a:r>
              <a:rPr spc="-25" dirty="0"/>
              <a:t> </a:t>
            </a:r>
            <a:r>
              <a:rPr spc="-20" dirty="0"/>
              <a:t>Data?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901" y="688848"/>
            <a:ext cx="10982197" cy="677108"/>
          </a:xfrm>
        </p:spPr>
        <p:txBody>
          <a:bodyPr/>
          <a:lstStyle/>
          <a:p>
            <a:r>
              <a:rPr lang="en-US" sz="4400" dirty="0"/>
              <a:t>Data Integration and Data Transformations</a:t>
            </a:r>
          </a:p>
        </p:txBody>
      </p:sp>
      <p:sp>
        <p:nvSpPr>
          <p:cNvPr id="3" name="Text Placeholder 2"/>
          <p:cNvSpPr>
            <a:spLocks noGrp="1"/>
          </p:cNvSpPr>
          <p:nvPr>
            <p:ph type="body" idx="1"/>
          </p:nvPr>
        </p:nvSpPr>
        <p:spPr>
          <a:xfrm>
            <a:off x="604902" y="1524001"/>
            <a:ext cx="11129898" cy="3570208"/>
          </a:xfrm>
        </p:spPr>
        <p:txBody>
          <a:bodyPr/>
          <a:lstStyle/>
          <a:p>
            <a:pPr marL="457200" indent="-457200" algn="just">
              <a:buFont typeface="+mj-lt"/>
              <a:buAutoNum type="arabicPeriod"/>
            </a:pPr>
            <a:r>
              <a:rPr lang="en-US" sz="2800" dirty="0"/>
              <a:t>Merge data from multiple sources into a single data source. Lead to redundant data. </a:t>
            </a:r>
          </a:p>
          <a:p>
            <a:pPr marL="457200" indent="-457200" algn="just">
              <a:buFont typeface="+mj-lt"/>
              <a:buAutoNum type="arabicPeriod"/>
            </a:pPr>
            <a:r>
              <a:rPr lang="en-US" sz="2800" dirty="0"/>
              <a:t>Goal of data integration is to detect and remove redundancies that arise from integration. </a:t>
            </a:r>
          </a:p>
          <a:p>
            <a:pPr marL="457200" indent="-457200" algn="just">
              <a:buFont typeface="+mj-lt"/>
              <a:buAutoNum type="arabicPeriod"/>
            </a:pPr>
            <a:r>
              <a:rPr lang="en-US" sz="2800" dirty="0"/>
              <a:t>Normalization, the attribute values are scaled to fit in a range (say 0-1) to improve the performance of the data mining  algorithm. </a:t>
            </a:r>
          </a:p>
          <a:p>
            <a:pPr marL="457200" indent="-457200" algn="just">
              <a:buFont typeface="+mj-lt"/>
              <a:buAutoNum type="arabicPeriod"/>
            </a:pPr>
            <a:r>
              <a:rPr lang="en-US" sz="2400" dirty="0"/>
              <a:t> </a:t>
            </a:r>
            <a:r>
              <a:rPr lang="en-US" sz="3200" b="1" dirty="0"/>
              <a:t>Min-Max</a:t>
            </a:r>
          </a:p>
          <a:p>
            <a:pPr marL="514350" indent="-514350" algn="just">
              <a:buFont typeface="+mj-lt"/>
              <a:buAutoNum type="arabicPeriod"/>
            </a:pPr>
            <a:r>
              <a:rPr lang="en-US" sz="3200" b="1" dirty="0"/>
              <a:t> z-Score</a:t>
            </a:r>
          </a:p>
        </p:txBody>
      </p:sp>
    </p:spTree>
    <p:extLst>
      <p:ext uri="{BB962C8B-B14F-4D97-AF65-F5344CB8AC3E}">
        <p14:creationId xmlns:p14="http://schemas.microsoft.com/office/powerpoint/2010/main" val="1668399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606" y="530816"/>
            <a:ext cx="10982197" cy="533400"/>
          </a:xfrm>
        </p:spPr>
        <p:txBody>
          <a:bodyPr/>
          <a:lstStyle/>
          <a:p>
            <a:r>
              <a:rPr lang="en-US" dirty="0"/>
              <a:t>Min-Max Procedure</a:t>
            </a:r>
          </a:p>
        </p:txBody>
      </p:sp>
      <p:sp>
        <p:nvSpPr>
          <p:cNvPr id="3" name="Text Placeholder 2"/>
          <p:cNvSpPr>
            <a:spLocks noGrp="1"/>
          </p:cNvSpPr>
          <p:nvPr>
            <p:ph type="body" idx="1"/>
          </p:nvPr>
        </p:nvSpPr>
        <p:spPr>
          <a:xfrm>
            <a:off x="567370" y="1676400"/>
            <a:ext cx="10196067" cy="861774"/>
          </a:xfrm>
        </p:spPr>
        <p:txBody>
          <a:bodyPr/>
          <a:lstStyle/>
          <a:p>
            <a:pPr marL="342900" indent="-342900">
              <a:buFont typeface="+mj-lt"/>
              <a:buAutoNum type="arabicPeriod"/>
            </a:pPr>
            <a:r>
              <a:rPr lang="en-US" sz="2800" dirty="0"/>
              <a:t>Each variable V is normalized by its difference with the minimum value divided by the range to a new range, say 0–1. </a:t>
            </a:r>
          </a:p>
        </p:txBody>
      </p:sp>
      <p:pic>
        <p:nvPicPr>
          <p:cNvPr id="4" name="Picture 3"/>
          <p:cNvPicPr>
            <a:picLocks noChangeAspect="1"/>
          </p:cNvPicPr>
          <p:nvPr/>
        </p:nvPicPr>
        <p:blipFill>
          <a:blip r:embed="rId2"/>
          <a:stretch>
            <a:fillRect/>
          </a:stretch>
        </p:blipFill>
        <p:spPr>
          <a:xfrm>
            <a:off x="1828800" y="3177654"/>
            <a:ext cx="9448800" cy="1066800"/>
          </a:xfrm>
          <a:prstGeom prst="rect">
            <a:avLst/>
          </a:prstGeom>
        </p:spPr>
      </p:pic>
      <p:sp>
        <p:nvSpPr>
          <p:cNvPr id="5" name="Rectangle 4"/>
          <p:cNvSpPr/>
          <p:nvPr/>
        </p:nvSpPr>
        <p:spPr>
          <a:xfrm>
            <a:off x="725606" y="4267200"/>
            <a:ext cx="10786430" cy="1384995"/>
          </a:xfrm>
          <a:prstGeom prst="rect">
            <a:avLst/>
          </a:prstGeom>
        </p:spPr>
        <p:txBody>
          <a:bodyPr wrap="square">
            <a:spAutoFit/>
          </a:bodyPr>
          <a:lstStyle/>
          <a:p>
            <a:r>
              <a:rPr lang="en-US" sz="2800" dirty="0"/>
              <a:t>Min and max are the minimum and maximum of the given data, new max and new min are the </a:t>
            </a:r>
            <a:r>
              <a:rPr lang="en-US" sz="2800" dirty="0">
                <a:latin typeface="Cambria" panose="02040503050406030204" pitchFamily="18" charset="0"/>
              </a:rPr>
              <a:t>minimum and maximum of the target range, say 0 and 1.</a:t>
            </a:r>
            <a:endParaRPr lang="en-US" sz="2800" dirty="0"/>
          </a:p>
        </p:txBody>
      </p:sp>
    </p:spTree>
    <p:extLst>
      <p:ext uri="{BB962C8B-B14F-4D97-AF65-F5344CB8AC3E}">
        <p14:creationId xmlns:p14="http://schemas.microsoft.com/office/powerpoint/2010/main" val="9144983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901" y="688848"/>
            <a:ext cx="10982197" cy="1292662"/>
          </a:xfrm>
        </p:spPr>
        <p:txBody>
          <a:bodyPr/>
          <a:lstStyle/>
          <a:p>
            <a:r>
              <a:rPr lang="en-US" sz="2800" dirty="0">
                <a:latin typeface="Cambria" panose="02040503050406030204" pitchFamily="18" charset="0"/>
              </a:rPr>
              <a:t>Consider the set: V = {88, 90, 92, 94}. Apply Min-Max procedure and map the marks </a:t>
            </a:r>
            <a:r>
              <a:rPr lang="en-US" sz="2800" dirty="0"/>
              <a:t>to a new range 0–1.</a:t>
            </a:r>
            <a:br>
              <a:rPr lang="en-US" sz="2800" dirty="0"/>
            </a:br>
            <a:endParaRPr lang="en-US" sz="2800" dirty="0"/>
          </a:p>
        </p:txBody>
      </p:sp>
      <p:sp>
        <p:nvSpPr>
          <p:cNvPr id="3" name="Text Placeholder 2"/>
          <p:cNvSpPr>
            <a:spLocks noGrp="1"/>
          </p:cNvSpPr>
          <p:nvPr>
            <p:ph type="body" idx="1"/>
          </p:nvPr>
        </p:nvSpPr>
        <p:spPr>
          <a:xfrm>
            <a:off x="685800" y="1694815"/>
            <a:ext cx="10272267" cy="738664"/>
          </a:xfrm>
        </p:spPr>
        <p:txBody>
          <a:bodyPr/>
          <a:lstStyle/>
          <a:p>
            <a:r>
              <a:rPr lang="en-US" sz="2400" dirty="0"/>
              <a:t>Solution: The minimum of the list V is 88 and maximum is 94. The new min and new max are 0 and 1, respectively. </a:t>
            </a:r>
          </a:p>
        </p:txBody>
      </p:sp>
      <p:pic>
        <p:nvPicPr>
          <p:cNvPr id="4" name="Picture 3"/>
          <p:cNvPicPr>
            <a:picLocks noChangeAspect="1"/>
          </p:cNvPicPr>
          <p:nvPr/>
        </p:nvPicPr>
        <p:blipFill>
          <a:blip r:embed="rId2"/>
          <a:stretch>
            <a:fillRect/>
          </a:stretch>
        </p:blipFill>
        <p:spPr>
          <a:xfrm>
            <a:off x="685800" y="2433479"/>
            <a:ext cx="7391400" cy="3962400"/>
          </a:xfrm>
          <a:prstGeom prst="rect">
            <a:avLst/>
          </a:prstGeom>
        </p:spPr>
      </p:pic>
      <p:sp>
        <p:nvSpPr>
          <p:cNvPr id="5" name="Rectangle 4"/>
          <p:cNvSpPr/>
          <p:nvPr/>
        </p:nvSpPr>
        <p:spPr>
          <a:xfrm>
            <a:off x="8610600" y="2614185"/>
            <a:ext cx="2743200" cy="1754326"/>
          </a:xfrm>
          <a:prstGeom prst="rect">
            <a:avLst/>
          </a:prstGeom>
        </p:spPr>
        <p:txBody>
          <a:bodyPr wrap="square">
            <a:spAutoFit/>
          </a:bodyPr>
          <a:lstStyle/>
          <a:p>
            <a:r>
              <a:rPr lang="en-US" dirty="0">
                <a:latin typeface="Cambria" panose="02040503050406030204" pitchFamily="18" charset="0"/>
              </a:rPr>
              <a:t>Marks {88, 90, 92, 94} are mapped to the new range {0, 0.33, 0.66, 1}. Thus, the Min-Max normalization range is between 0 and 1.</a:t>
            </a:r>
            <a:endParaRPr lang="en-US" dirty="0"/>
          </a:p>
        </p:txBody>
      </p:sp>
    </p:spTree>
    <p:extLst>
      <p:ext uri="{BB962C8B-B14F-4D97-AF65-F5344CB8AC3E}">
        <p14:creationId xmlns:p14="http://schemas.microsoft.com/office/powerpoint/2010/main" val="37399070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7521"/>
            <a:ext cx="10982197" cy="454152"/>
          </a:xfrm>
        </p:spPr>
        <p:txBody>
          <a:bodyPr/>
          <a:lstStyle/>
          <a:p>
            <a:r>
              <a:rPr lang="en-US" dirty="0"/>
              <a:t>z-Score Normalization</a:t>
            </a:r>
          </a:p>
        </p:txBody>
      </p:sp>
      <p:sp>
        <p:nvSpPr>
          <p:cNvPr id="3" name="Text Placeholder 2"/>
          <p:cNvSpPr>
            <a:spLocks noGrp="1"/>
          </p:cNvSpPr>
          <p:nvPr>
            <p:ph type="body" idx="1"/>
          </p:nvPr>
        </p:nvSpPr>
        <p:spPr>
          <a:xfrm>
            <a:off x="762000" y="1447800"/>
            <a:ext cx="10829797" cy="4493538"/>
          </a:xfrm>
        </p:spPr>
        <p:txBody>
          <a:bodyPr/>
          <a:lstStyle/>
          <a:p>
            <a:pPr algn="just"/>
            <a:r>
              <a:rPr lang="en-US" sz="3600" dirty="0"/>
              <a:t>Difference between the field value and mean value, and by scaling this difference by standard deviation of the attribute.</a:t>
            </a:r>
          </a:p>
          <a:p>
            <a:pPr algn="just"/>
            <a:endParaRPr lang="en-US" sz="2800" dirty="0"/>
          </a:p>
          <a:p>
            <a:pPr algn="just"/>
            <a:endParaRPr lang="en-US" sz="2800" dirty="0"/>
          </a:p>
          <a:p>
            <a:pPr algn="just"/>
            <a:endParaRPr lang="en-US" sz="2800" dirty="0"/>
          </a:p>
          <a:p>
            <a:pPr algn="just"/>
            <a:endParaRPr lang="en-US" sz="2800" dirty="0"/>
          </a:p>
          <a:p>
            <a:pPr algn="just"/>
            <a:r>
              <a:rPr lang="en-US" sz="3600" dirty="0"/>
              <a:t>Here, s is the standard deviation of the list V and m is the mean of the list V.</a:t>
            </a:r>
          </a:p>
        </p:txBody>
      </p:sp>
      <p:pic>
        <p:nvPicPr>
          <p:cNvPr id="6" name="Picture 5"/>
          <p:cNvPicPr>
            <a:picLocks noChangeAspect="1"/>
          </p:cNvPicPr>
          <p:nvPr/>
        </p:nvPicPr>
        <p:blipFill>
          <a:blip r:embed="rId2"/>
          <a:stretch>
            <a:fillRect/>
          </a:stretch>
        </p:blipFill>
        <p:spPr>
          <a:xfrm>
            <a:off x="3048000" y="3429000"/>
            <a:ext cx="3429000" cy="838200"/>
          </a:xfrm>
          <a:prstGeom prst="rect">
            <a:avLst/>
          </a:prstGeom>
        </p:spPr>
      </p:pic>
    </p:spTree>
    <p:extLst>
      <p:ext uri="{BB962C8B-B14F-4D97-AF65-F5344CB8AC3E}">
        <p14:creationId xmlns:p14="http://schemas.microsoft.com/office/powerpoint/2010/main" val="27751228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901" y="688848"/>
            <a:ext cx="10982197" cy="1107996"/>
          </a:xfrm>
        </p:spPr>
        <p:txBody>
          <a:bodyPr/>
          <a:lstStyle/>
          <a:p>
            <a:r>
              <a:rPr lang="en-US" sz="3600" dirty="0"/>
              <a:t>Example 2.3: Consider the mark list V = {10, 20, 30}, convert the marks to z-score</a:t>
            </a:r>
          </a:p>
        </p:txBody>
      </p:sp>
      <p:sp>
        <p:nvSpPr>
          <p:cNvPr id="3" name="Text Placeholder 2"/>
          <p:cNvSpPr>
            <a:spLocks noGrp="1"/>
          </p:cNvSpPr>
          <p:nvPr>
            <p:ph type="body" idx="1"/>
          </p:nvPr>
        </p:nvSpPr>
        <p:spPr>
          <a:xfrm>
            <a:off x="604901" y="1676400"/>
            <a:ext cx="10500867" cy="861774"/>
          </a:xfrm>
        </p:spPr>
        <p:txBody>
          <a:bodyPr/>
          <a:lstStyle/>
          <a:p>
            <a:pPr algn="just"/>
            <a:r>
              <a:rPr lang="en-US" sz="2800" dirty="0"/>
              <a:t>Solution: The mean and Sample Standard deviation (s) values of the list V are 20 and 10, respectively. </a:t>
            </a:r>
          </a:p>
        </p:txBody>
      </p:sp>
      <p:pic>
        <p:nvPicPr>
          <p:cNvPr id="4" name="Picture 3"/>
          <p:cNvPicPr>
            <a:picLocks noChangeAspect="1"/>
          </p:cNvPicPr>
          <p:nvPr/>
        </p:nvPicPr>
        <p:blipFill>
          <a:blip r:embed="rId2"/>
          <a:stretch>
            <a:fillRect/>
          </a:stretch>
        </p:blipFill>
        <p:spPr>
          <a:xfrm>
            <a:off x="2286000" y="2727979"/>
            <a:ext cx="6324600" cy="2567226"/>
          </a:xfrm>
          <a:prstGeom prst="rect">
            <a:avLst/>
          </a:prstGeom>
        </p:spPr>
      </p:pic>
      <p:sp>
        <p:nvSpPr>
          <p:cNvPr id="5" name="Rectangle 4"/>
          <p:cNvSpPr/>
          <p:nvPr/>
        </p:nvSpPr>
        <p:spPr>
          <a:xfrm>
            <a:off x="685800" y="5485010"/>
            <a:ext cx="11125200" cy="523220"/>
          </a:xfrm>
          <a:prstGeom prst="rect">
            <a:avLst/>
          </a:prstGeom>
        </p:spPr>
        <p:txBody>
          <a:bodyPr wrap="square">
            <a:spAutoFit/>
          </a:bodyPr>
          <a:lstStyle/>
          <a:p>
            <a:r>
              <a:rPr lang="en-US" sz="2800" dirty="0">
                <a:latin typeface="Cambria" panose="02040503050406030204" pitchFamily="18" charset="0"/>
              </a:rPr>
              <a:t>Hence, the z-score of the marks 10, 20, 30 are -1, 0 and 1, respectively.</a:t>
            </a:r>
            <a:endParaRPr lang="en-US" sz="2800" dirty="0"/>
          </a:p>
        </p:txBody>
      </p:sp>
    </p:spTree>
    <p:extLst>
      <p:ext uri="{BB962C8B-B14F-4D97-AF65-F5344CB8AC3E}">
        <p14:creationId xmlns:p14="http://schemas.microsoft.com/office/powerpoint/2010/main" val="8290552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10982197" cy="615553"/>
          </a:xfrm>
        </p:spPr>
        <p:txBody>
          <a:bodyPr/>
          <a:lstStyle/>
          <a:p>
            <a:r>
              <a:rPr lang="en-US" sz="4000" b="0" dirty="0"/>
              <a:t>2</a:t>
            </a:r>
            <a:r>
              <a:rPr lang="en-US" sz="4000" dirty="0"/>
              <a:t>.4 DESCRIPTIVE STATISTICS</a:t>
            </a:r>
          </a:p>
        </p:txBody>
      </p:sp>
      <p:sp>
        <p:nvSpPr>
          <p:cNvPr id="3" name="Text Placeholder 2"/>
          <p:cNvSpPr>
            <a:spLocks noGrp="1"/>
          </p:cNvSpPr>
          <p:nvPr>
            <p:ph type="body" idx="1"/>
          </p:nvPr>
        </p:nvSpPr>
        <p:spPr>
          <a:xfrm>
            <a:off x="762000" y="1371600"/>
            <a:ext cx="10744200" cy="3447098"/>
          </a:xfrm>
        </p:spPr>
        <p:txBody>
          <a:bodyPr/>
          <a:lstStyle/>
          <a:p>
            <a:pPr marL="514350" indent="-514350">
              <a:buFont typeface="+mj-lt"/>
              <a:buAutoNum type="arabicPeriod"/>
            </a:pPr>
            <a:r>
              <a:rPr lang="en-US" sz="2800" dirty="0"/>
              <a:t>It is used to summarize and describe data. </a:t>
            </a:r>
          </a:p>
          <a:p>
            <a:r>
              <a:rPr lang="en-US" sz="2800" b="1" dirty="0"/>
              <a:t>Dataset and Data Types</a:t>
            </a:r>
          </a:p>
          <a:p>
            <a:pPr marL="514350" indent="-514350" algn="just">
              <a:buFont typeface="+mj-lt"/>
              <a:buAutoNum type="arabicPeriod"/>
            </a:pPr>
            <a:r>
              <a:rPr lang="en-US" sz="2800" dirty="0"/>
              <a:t>A dataset can be assumed to be a collection of data objects. </a:t>
            </a:r>
          </a:p>
          <a:p>
            <a:pPr marL="514350" indent="-514350" algn="just">
              <a:buFont typeface="+mj-lt"/>
              <a:buAutoNum type="arabicPeriod"/>
            </a:pPr>
            <a:r>
              <a:rPr lang="en-US" sz="2800" dirty="0"/>
              <a:t>The data objects may be records, points, vectors, patterns, events, cases, samples or observations.</a:t>
            </a:r>
          </a:p>
          <a:p>
            <a:pPr marL="514350" indent="-514350" algn="just">
              <a:buFont typeface="+mj-lt"/>
              <a:buAutoNum type="arabicPeriod"/>
            </a:pPr>
            <a:r>
              <a:rPr lang="en-US" sz="2800" dirty="0"/>
              <a:t> These records contain many attributes.</a:t>
            </a:r>
          </a:p>
          <a:p>
            <a:pPr marL="514350" indent="-514350" algn="just">
              <a:buFont typeface="+mj-lt"/>
              <a:buAutoNum type="arabicPeriod"/>
            </a:pPr>
            <a:r>
              <a:rPr lang="en-US" sz="2800" dirty="0"/>
              <a:t>An attribute can be defined as the property or characteristics of an object.</a:t>
            </a:r>
          </a:p>
        </p:txBody>
      </p:sp>
    </p:spTree>
    <p:extLst>
      <p:ext uri="{BB962C8B-B14F-4D97-AF65-F5344CB8AC3E}">
        <p14:creationId xmlns:p14="http://schemas.microsoft.com/office/powerpoint/2010/main" val="8700373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10982197" cy="615553"/>
          </a:xfrm>
        </p:spPr>
        <p:txBody>
          <a:bodyPr/>
          <a:lstStyle/>
          <a:p>
            <a:r>
              <a:rPr lang="en-US" sz="4000" b="0" dirty="0"/>
              <a:t>2</a:t>
            </a:r>
            <a:r>
              <a:rPr lang="en-US" sz="4000" dirty="0"/>
              <a:t>.4 DESCRIPTIVE STATISTICS</a:t>
            </a:r>
          </a:p>
        </p:txBody>
      </p:sp>
      <p:sp>
        <p:nvSpPr>
          <p:cNvPr id="3" name="Text Placeholder 2"/>
          <p:cNvSpPr>
            <a:spLocks noGrp="1"/>
          </p:cNvSpPr>
          <p:nvPr>
            <p:ph type="body" idx="1"/>
          </p:nvPr>
        </p:nvSpPr>
        <p:spPr>
          <a:xfrm>
            <a:off x="762000" y="1371600"/>
            <a:ext cx="10744200" cy="2585323"/>
          </a:xfrm>
        </p:spPr>
        <p:txBody>
          <a:bodyPr/>
          <a:lstStyle/>
          <a:p>
            <a:pPr marL="514350" indent="-514350">
              <a:buFont typeface="+mj-lt"/>
              <a:buAutoNum type="arabicPeriod"/>
            </a:pPr>
            <a:r>
              <a:rPr lang="en-US" sz="2800" dirty="0"/>
              <a:t>It is used to summarize and describe data. </a:t>
            </a:r>
          </a:p>
          <a:p>
            <a:r>
              <a:rPr lang="en-US" sz="2800" b="1" dirty="0"/>
              <a:t>Dataset and Data Types</a:t>
            </a:r>
          </a:p>
          <a:p>
            <a:pPr marL="514350" indent="-514350" algn="just">
              <a:buFont typeface="+mj-lt"/>
              <a:buAutoNum type="arabicPeriod"/>
            </a:pPr>
            <a:r>
              <a:rPr lang="en-US" sz="2800" dirty="0"/>
              <a:t>Every attribute should be associated with a value. </a:t>
            </a:r>
          </a:p>
          <a:p>
            <a:pPr marL="514350" indent="-514350" algn="just">
              <a:buFont typeface="+mj-lt"/>
              <a:buAutoNum type="arabicPeriod"/>
            </a:pPr>
            <a:r>
              <a:rPr lang="en-US" sz="2800" dirty="0"/>
              <a:t>This process is called measurement. </a:t>
            </a:r>
          </a:p>
          <a:p>
            <a:pPr marL="514350" indent="-514350" algn="just">
              <a:buFont typeface="+mj-lt"/>
              <a:buAutoNum type="arabicPeriod"/>
            </a:pPr>
            <a:r>
              <a:rPr lang="en-US" sz="2800" dirty="0"/>
              <a:t>The type of attribute determines the data types, often referred to as measurement scale types.</a:t>
            </a:r>
          </a:p>
        </p:txBody>
      </p:sp>
    </p:spTree>
    <p:extLst>
      <p:ext uri="{BB962C8B-B14F-4D97-AF65-F5344CB8AC3E}">
        <p14:creationId xmlns:p14="http://schemas.microsoft.com/office/powerpoint/2010/main" val="29516159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752600" y="685800"/>
            <a:ext cx="8534400" cy="2819400"/>
          </a:xfrm>
          <a:prstGeom prst="rect">
            <a:avLst/>
          </a:prstGeom>
        </p:spPr>
      </p:pic>
      <p:sp>
        <p:nvSpPr>
          <p:cNvPr id="6" name="Rectangle 5"/>
          <p:cNvSpPr/>
          <p:nvPr/>
        </p:nvSpPr>
        <p:spPr>
          <a:xfrm>
            <a:off x="457200" y="3886200"/>
            <a:ext cx="6096000" cy="1077218"/>
          </a:xfrm>
          <a:prstGeom prst="rect">
            <a:avLst/>
          </a:prstGeom>
        </p:spPr>
        <p:txBody>
          <a:bodyPr>
            <a:spAutoFit/>
          </a:bodyPr>
          <a:lstStyle/>
          <a:p>
            <a:r>
              <a:rPr lang="en-US" sz="3200" dirty="0">
                <a:latin typeface="Cambria" panose="02040503050406030204" pitchFamily="18" charset="0"/>
              </a:rPr>
              <a:t>1. Categorical or qualitative data</a:t>
            </a:r>
          </a:p>
          <a:p>
            <a:r>
              <a:rPr lang="en-US" sz="3200" dirty="0">
                <a:latin typeface="Cambria" panose="02040503050406030204" pitchFamily="18" charset="0"/>
              </a:rPr>
              <a:t>2. Numerical or quantitative data</a:t>
            </a:r>
          </a:p>
        </p:txBody>
      </p:sp>
      <p:pic>
        <p:nvPicPr>
          <p:cNvPr id="7" name="Picture 6"/>
          <p:cNvPicPr>
            <a:picLocks noChangeAspect="1"/>
          </p:cNvPicPr>
          <p:nvPr/>
        </p:nvPicPr>
        <p:blipFill>
          <a:blip r:embed="rId3"/>
          <a:stretch>
            <a:fillRect/>
          </a:stretch>
        </p:blipFill>
        <p:spPr>
          <a:xfrm>
            <a:off x="6324600" y="4191000"/>
            <a:ext cx="5334000" cy="1981200"/>
          </a:xfrm>
          <a:prstGeom prst="rect">
            <a:avLst/>
          </a:prstGeom>
        </p:spPr>
      </p:pic>
    </p:spTree>
    <p:extLst>
      <p:ext uri="{BB962C8B-B14F-4D97-AF65-F5344CB8AC3E}">
        <p14:creationId xmlns:p14="http://schemas.microsoft.com/office/powerpoint/2010/main" val="19542160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1" y="-152400"/>
            <a:ext cx="11206098" cy="1219201"/>
          </a:xfrm>
        </p:spPr>
        <p:txBody>
          <a:bodyPr/>
          <a:lstStyle/>
          <a:p>
            <a:r>
              <a:rPr lang="en-US" dirty="0"/>
              <a:t>Categorical or Qualitative Data</a:t>
            </a:r>
          </a:p>
        </p:txBody>
      </p:sp>
      <p:sp>
        <p:nvSpPr>
          <p:cNvPr id="3" name="Text Placeholder 2"/>
          <p:cNvSpPr>
            <a:spLocks noGrp="1"/>
          </p:cNvSpPr>
          <p:nvPr>
            <p:ph type="body" idx="1"/>
          </p:nvPr>
        </p:nvSpPr>
        <p:spPr>
          <a:xfrm>
            <a:off x="538099" y="914400"/>
            <a:ext cx="11049000" cy="4308872"/>
          </a:xfrm>
        </p:spPr>
        <p:txBody>
          <a:bodyPr/>
          <a:lstStyle/>
          <a:p>
            <a:pPr algn="just"/>
            <a:r>
              <a:rPr lang="en-US" sz="2400" b="1" dirty="0"/>
              <a:t>•</a:t>
            </a:r>
            <a:r>
              <a:rPr lang="en-US" sz="2800" b="1" dirty="0"/>
              <a:t>Nominal Data </a:t>
            </a:r>
            <a:r>
              <a:rPr lang="en-US" sz="2800" dirty="0"/>
              <a:t>–patient ID. </a:t>
            </a:r>
          </a:p>
          <a:p>
            <a:pPr marL="514350" indent="-514350" algn="just">
              <a:buFont typeface="+mj-lt"/>
              <a:buAutoNum type="arabicPeriod"/>
            </a:pPr>
            <a:r>
              <a:rPr lang="en-US" sz="2800" dirty="0"/>
              <a:t>Data that can be categorized does not have numerical value. </a:t>
            </a:r>
          </a:p>
          <a:p>
            <a:pPr marL="514350" indent="-514350" algn="just">
              <a:buFont typeface="+mj-lt"/>
              <a:buAutoNum type="arabicPeriod"/>
            </a:pPr>
            <a:r>
              <a:rPr lang="en-US" sz="2800" dirty="0"/>
              <a:t>Nominal data type provides only information but has no ordering among data. </a:t>
            </a:r>
          </a:p>
          <a:p>
            <a:pPr marL="514350" indent="-514350" algn="just">
              <a:buFont typeface="+mj-lt"/>
              <a:buAutoNum type="arabicPeriod"/>
            </a:pPr>
            <a:r>
              <a:rPr lang="en-US" sz="2800" dirty="0"/>
              <a:t>Only operations like (=, ≠) are meaningful for these data. </a:t>
            </a:r>
          </a:p>
          <a:p>
            <a:pPr algn="just"/>
            <a:r>
              <a:rPr lang="en-US" sz="2800" dirty="0"/>
              <a:t>•</a:t>
            </a:r>
            <a:r>
              <a:rPr lang="en-US" sz="2800" b="1" dirty="0"/>
              <a:t>Ordinal Data </a:t>
            </a:r>
            <a:r>
              <a:rPr lang="en-US" sz="2800" dirty="0"/>
              <a:t>– </a:t>
            </a:r>
          </a:p>
          <a:p>
            <a:pPr marL="514350" indent="-514350" algn="just">
              <a:buFont typeface="+mj-lt"/>
              <a:buAutoNum type="arabicPeriod"/>
            </a:pPr>
            <a:r>
              <a:rPr lang="en-US" sz="2800" dirty="0"/>
              <a:t>It provides enough information and has natural order. </a:t>
            </a:r>
          </a:p>
          <a:p>
            <a:pPr marL="514350" indent="-514350" algn="just">
              <a:buFont typeface="+mj-lt"/>
              <a:buAutoNum type="arabicPeriod"/>
            </a:pPr>
            <a:r>
              <a:rPr lang="en-US" sz="2800" dirty="0"/>
              <a:t>Fever = {Low, Medium, High} is an ordinal data. Certainly, low is less than medium and medium is less than high, irrespective of the value. </a:t>
            </a:r>
          </a:p>
          <a:p>
            <a:pPr marL="514350" indent="-514350" algn="just">
              <a:buFont typeface="+mj-lt"/>
              <a:buAutoNum type="arabicPeriod"/>
            </a:pPr>
            <a:r>
              <a:rPr lang="en-US" sz="2800" dirty="0"/>
              <a:t>Any transformation can be applied to these data to get a new value.</a:t>
            </a:r>
          </a:p>
        </p:txBody>
      </p:sp>
    </p:spTree>
    <p:extLst>
      <p:ext uri="{BB962C8B-B14F-4D97-AF65-F5344CB8AC3E}">
        <p14:creationId xmlns:p14="http://schemas.microsoft.com/office/powerpoint/2010/main" val="10014051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51936"/>
            <a:ext cx="10982197" cy="738664"/>
          </a:xfrm>
        </p:spPr>
        <p:txBody>
          <a:bodyPr/>
          <a:lstStyle/>
          <a:p>
            <a:r>
              <a:rPr lang="en-US" sz="4800" dirty="0"/>
              <a:t>Numeric or Qualitative Data</a:t>
            </a:r>
          </a:p>
        </p:txBody>
      </p:sp>
      <p:sp>
        <p:nvSpPr>
          <p:cNvPr id="3" name="Text Placeholder 2"/>
          <p:cNvSpPr>
            <a:spLocks noGrp="1"/>
          </p:cNvSpPr>
          <p:nvPr>
            <p:ph type="body" idx="1"/>
          </p:nvPr>
        </p:nvSpPr>
        <p:spPr>
          <a:xfrm>
            <a:off x="609600" y="990600"/>
            <a:ext cx="11201400" cy="3508653"/>
          </a:xfrm>
        </p:spPr>
        <p:txBody>
          <a:bodyPr/>
          <a:lstStyle/>
          <a:p>
            <a:r>
              <a:rPr lang="en-US" sz="2000" dirty="0"/>
              <a:t>•</a:t>
            </a:r>
            <a:r>
              <a:rPr lang="en-US" sz="3200" b="1" dirty="0"/>
              <a:t>Interval Data </a:t>
            </a:r>
            <a:r>
              <a:rPr lang="en-US" sz="2800" b="1" dirty="0"/>
              <a:t>–</a:t>
            </a:r>
          </a:p>
          <a:p>
            <a:pPr marL="514350" indent="-514350">
              <a:buFont typeface="+mj-lt"/>
              <a:buAutoNum type="arabicPeriod"/>
            </a:pPr>
            <a:r>
              <a:rPr lang="en-US" sz="2800" dirty="0"/>
              <a:t> Interval data is a numeric data for which the differences between values are meaningful. </a:t>
            </a:r>
          </a:p>
          <a:p>
            <a:pPr marL="514350" indent="-514350">
              <a:buFont typeface="+mj-lt"/>
              <a:buAutoNum type="arabicPeriod"/>
            </a:pPr>
            <a:r>
              <a:rPr lang="en-US" sz="2800" dirty="0"/>
              <a:t>For example, there is a difference between 30 degree and 40 degree. </a:t>
            </a:r>
          </a:p>
          <a:p>
            <a:pPr marL="514350" indent="-514350">
              <a:buFont typeface="+mj-lt"/>
              <a:buAutoNum type="arabicPeriod"/>
            </a:pPr>
            <a:r>
              <a:rPr lang="en-US" sz="2800" dirty="0"/>
              <a:t>Only the permissible operations are + and -.</a:t>
            </a:r>
          </a:p>
          <a:p>
            <a:r>
              <a:rPr lang="en-US" sz="2800" dirty="0"/>
              <a:t>•</a:t>
            </a:r>
            <a:r>
              <a:rPr lang="en-US" sz="2800" b="1" dirty="0"/>
              <a:t>Ratio Data –</a:t>
            </a:r>
          </a:p>
          <a:p>
            <a:pPr marL="514350" indent="-514350">
              <a:buFont typeface="+mj-lt"/>
              <a:buAutoNum type="arabicPeriod"/>
            </a:pPr>
            <a:r>
              <a:rPr lang="en-US" sz="2800" dirty="0"/>
              <a:t> For ratio data, both differences and ratio are meaningful. </a:t>
            </a:r>
          </a:p>
          <a:p>
            <a:endParaRPr lang="en-US" sz="2800" dirty="0"/>
          </a:p>
        </p:txBody>
      </p:sp>
    </p:spTree>
    <p:extLst>
      <p:ext uri="{BB962C8B-B14F-4D97-AF65-F5344CB8AC3E}">
        <p14:creationId xmlns:p14="http://schemas.microsoft.com/office/powerpoint/2010/main" val="3359758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4463" y="688848"/>
            <a:ext cx="10922635" cy="785471"/>
          </a:xfrm>
          <a:prstGeom prst="rect">
            <a:avLst/>
          </a:prstGeom>
          <a:solidFill>
            <a:srgbClr val="FFFFFF"/>
          </a:solidFill>
        </p:spPr>
        <p:txBody>
          <a:bodyPr vert="horz" wrap="square" lIns="0" tIns="15875" rIns="0" bIns="0" rtlCol="0">
            <a:spAutoFit/>
          </a:bodyPr>
          <a:lstStyle/>
          <a:p>
            <a:pPr marL="1270" algn="ctr">
              <a:lnSpc>
                <a:spcPct val="100000"/>
              </a:lnSpc>
              <a:spcBef>
                <a:spcPts val="125"/>
              </a:spcBef>
            </a:pPr>
            <a:r>
              <a:rPr lang="en-US" dirty="0"/>
              <a:t>Elements /</a:t>
            </a:r>
            <a:r>
              <a:rPr spc="-20" dirty="0"/>
              <a:t>Characteristics</a:t>
            </a:r>
            <a:r>
              <a:rPr spc="-50" dirty="0"/>
              <a:t> </a:t>
            </a:r>
            <a:r>
              <a:rPr dirty="0"/>
              <a:t>of</a:t>
            </a:r>
            <a:r>
              <a:rPr spc="-5" dirty="0"/>
              <a:t> </a:t>
            </a:r>
            <a:r>
              <a:rPr dirty="0"/>
              <a:t>Big</a:t>
            </a:r>
            <a:r>
              <a:rPr spc="-20" dirty="0"/>
              <a:t> </a:t>
            </a:r>
            <a:r>
              <a:rPr spc="-25" dirty="0"/>
              <a:t>Data</a:t>
            </a:r>
          </a:p>
        </p:txBody>
      </p:sp>
      <p:sp>
        <p:nvSpPr>
          <p:cNvPr id="4" name="TextBox 3"/>
          <p:cNvSpPr txBox="1"/>
          <p:nvPr/>
        </p:nvSpPr>
        <p:spPr>
          <a:xfrm>
            <a:off x="664463" y="1905000"/>
            <a:ext cx="11070337" cy="2739211"/>
          </a:xfrm>
          <a:prstGeom prst="rect">
            <a:avLst/>
          </a:prstGeom>
          <a:noFill/>
        </p:spPr>
        <p:txBody>
          <a:bodyPr wrap="square" rtlCol="0">
            <a:spAutoFit/>
          </a:bodyPr>
          <a:lstStyle/>
          <a:p>
            <a:pPr marL="342900" indent="-342900">
              <a:buAutoNum type="arabicPeriod"/>
            </a:pPr>
            <a:r>
              <a:rPr lang="en-US" sz="3600" dirty="0"/>
              <a:t>small-scale computer is called ‘small data’: volume is less and can be stored and processed.</a:t>
            </a:r>
          </a:p>
          <a:p>
            <a:pPr marL="342900" indent="-342900">
              <a:buAutoNum type="arabicPeriod"/>
            </a:pPr>
            <a:r>
              <a:rPr lang="en-US" sz="3600" dirty="0"/>
              <a:t>Big data, on the other hand, is a larger data whose volume is much larger than ‘small data’</a:t>
            </a:r>
          </a:p>
          <a:p>
            <a:pPr marL="457200" indent="-457200">
              <a:buAutoNum type="arabicPeriod"/>
            </a:pPr>
            <a:endParaRPr lang="en-US"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609600"/>
            <a:ext cx="9876535" cy="3816429"/>
          </a:xfrm>
        </p:spPr>
        <p:txBody>
          <a:bodyPr/>
          <a:lstStyle/>
          <a:p>
            <a:r>
              <a:rPr lang="en-US" sz="2400" dirty="0"/>
              <a:t>Another way of classifying the data is to classify it as:</a:t>
            </a:r>
          </a:p>
          <a:p>
            <a:r>
              <a:rPr lang="en-US" sz="2800" b="1" dirty="0"/>
              <a:t>1.Discrete Data </a:t>
            </a:r>
            <a:r>
              <a:rPr lang="en-US" sz="2800" dirty="0"/>
              <a:t>This kind of data is recorded as integers. </a:t>
            </a:r>
          </a:p>
          <a:p>
            <a:r>
              <a:rPr lang="en-US" sz="2800" b="1" dirty="0"/>
              <a:t>2.Continuous Data </a:t>
            </a:r>
            <a:r>
              <a:rPr lang="en-US" sz="2800" dirty="0"/>
              <a:t>It can be fitted into a range and includes decimal point. For example, age is a continuous data. Though age appears to be discrete data, one may be 12.5 years old and it makes sense. Patient height and weight are all continuous data.</a:t>
            </a:r>
          </a:p>
          <a:p>
            <a:endParaRPr lang="en-US" sz="2800" dirty="0"/>
          </a:p>
          <a:p>
            <a:r>
              <a:rPr lang="en-US" sz="2800" dirty="0"/>
              <a:t>Third way of classifying the data is based on the number of variables used in the dataset</a:t>
            </a:r>
            <a:r>
              <a:rPr lang="en-US" sz="2400" dirty="0"/>
              <a:t>. </a:t>
            </a:r>
          </a:p>
        </p:txBody>
      </p:sp>
      <p:pic>
        <p:nvPicPr>
          <p:cNvPr id="4" name="Picture 3"/>
          <p:cNvPicPr>
            <a:picLocks noChangeAspect="1"/>
          </p:cNvPicPr>
          <p:nvPr/>
        </p:nvPicPr>
        <p:blipFill>
          <a:blip r:embed="rId2"/>
          <a:stretch>
            <a:fillRect/>
          </a:stretch>
        </p:blipFill>
        <p:spPr>
          <a:xfrm>
            <a:off x="3733800" y="4953000"/>
            <a:ext cx="5024638" cy="1487172"/>
          </a:xfrm>
          <a:prstGeom prst="rect">
            <a:avLst/>
          </a:prstGeom>
        </p:spPr>
      </p:pic>
    </p:spTree>
    <p:extLst>
      <p:ext uri="{BB962C8B-B14F-4D97-AF65-F5344CB8AC3E}">
        <p14:creationId xmlns:p14="http://schemas.microsoft.com/office/powerpoint/2010/main" val="138550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901" y="688848"/>
            <a:ext cx="10982197" cy="553998"/>
          </a:xfrm>
        </p:spPr>
        <p:txBody>
          <a:bodyPr/>
          <a:lstStyle/>
          <a:p>
            <a:r>
              <a:rPr lang="en-US" sz="3600" dirty="0"/>
              <a:t>UNIVARIATE DATA ANALYSIS AND VISUALIZATION</a:t>
            </a:r>
          </a:p>
        </p:txBody>
      </p:sp>
      <p:sp>
        <p:nvSpPr>
          <p:cNvPr id="4" name="Rectangle 3"/>
          <p:cNvSpPr/>
          <p:nvPr/>
        </p:nvSpPr>
        <p:spPr>
          <a:xfrm>
            <a:off x="604901" y="1447800"/>
            <a:ext cx="10901298" cy="4031873"/>
          </a:xfrm>
          <a:prstGeom prst="rect">
            <a:avLst/>
          </a:prstGeom>
        </p:spPr>
        <p:txBody>
          <a:bodyPr wrap="square">
            <a:spAutoFit/>
          </a:bodyPr>
          <a:lstStyle/>
          <a:p>
            <a:pPr marL="457200" indent="-457200" algn="just">
              <a:buFont typeface="+mj-lt"/>
              <a:buAutoNum type="arabicPeriod"/>
            </a:pPr>
            <a:r>
              <a:rPr lang="en-US" sz="3200" dirty="0">
                <a:latin typeface="Cambria" panose="02040503050406030204" pitchFamily="18" charset="0"/>
              </a:rPr>
              <a:t>The dataset has only one variable. A variable can be called as a category.</a:t>
            </a:r>
          </a:p>
          <a:p>
            <a:pPr marL="457200" indent="-457200" algn="just">
              <a:buFont typeface="+mj-lt"/>
              <a:buAutoNum type="arabicPeriod"/>
            </a:pPr>
            <a:r>
              <a:rPr lang="en-US" sz="3200" dirty="0">
                <a:latin typeface="Cambria" panose="02040503050406030204" pitchFamily="18" charset="0"/>
              </a:rPr>
              <a:t> </a:t>
            </a:r>
            <a:r>
              <a:rPr lang="en-US" sz="3200" dirty="0" err="1">
                <a:latin typeface="Cambria" panose="02040503050406030204" pitchFamily="18" charset="0"/>
              </a:rPr>
              <a:t>Univariate</a:t>
            </a:r>
            <a:r>
              <a:rPr lang="en-US" sz="3200" dirty="0">
                <a:latin typeface="Cambria" panose="02040503050406030204" pitchFamily="18" charset="0"/>
              </a:rPr>
              <a:t> does not deal with cause or relationships. </a:t>
            </a:r>
          </a:p>
          <a:p>
            <a:pPr marL="457200" indent="-457200" algn="just">
              <a:buFont typeface="+mj-lt"/>
              <a:buAutoNum type="arabicPeriod"/>
            </a:pPr>
            <a:r>
              <a:rPr lang="en-US" sz="3200" dirty="0">
                <a:latin typeface="Cambria" panose="02040503050406030204" pitchFamily="18" charset="0"/>
              </a:rPr>
              <a:t>The aim of </a:t>
            </a:r>
            <a:r>
              <a:rPr lang="en-US" sz="3200" dirty="0" err="1">
                <a:latin typeface="Cambria" panose="02040503050406030204" pitchFamily="18" charset="0"/>
              </a:rPr>
              <a:t>univariate</a:t>
            </a:r>
            <a:r>
              <a:rPr lang="en-US" sz="3200" dirty="0">
                <a:latin typeface="Cambria" panose="02040503050406030204" pitchFamily="18" charset="0"/>
              </a:rPr>
              <a:t> analysis is to describe data and find patterns.</a:t>
            </a:r>
          </a:p>
          <a:p>
            <a:pPr marL="457200" indent="-457200" algn="just">
              <a:buFont typeface="+mj-lt"/>
              <a:buAutoNum type="arabicPeriod"/>
            </a:pPr>
            <a:r>
              <a:rPr lang="en-US" sz="3200" dirty="0">
                <a:latin typeface="Cambria" panose="02040503050406030204" pitchFamily="18" charset="0"/>
              </a:rPr>
              <a:t>It involves finding the frequency distributions, central tendency measures, dispersion or variation, and shape of the data.</a:t>
            </a:r>
            <a:endParaRPr lang="en-US" sz="3200" dirty="0"/>
          </a:p>
        </p:txBody>
      </p:sp>
    </p:spTree>
    <p:extLst>
      <p:ext uri="{BB962C8B-B14F-4D97-AF65-F5344CB8AC3E}">
        <p14:creationId xmlns:p14="http://schemas.microsoft.com/office/powerpoint/2010/main" val="10994352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901" y="688848"/>
            <a:ext cx="10982197" cy="769441"/>
          </a:xfrm>
        </p:spPr>
        <p:txBody>
          <a:bodyPr/>
          <a:lstStyle/>
          <a:p>
            <a:r>
              <a:rPr lang="en-US" dirty="0"/>
              <a:t>2.5.1 Data Visualization</a:t>
            </a:r>
          </a:p>
        </p:txBody>
      </p:sp>
      <p:sp>
        <p:nvSpPr>
          <p:cNvPr id="3" name="Text Placeholder 2"/>
          <p:cNvSpPr>
            <a:spLocks noGrp="1"/>
          </p:cNvSpPr>
          <p:nvPr>
            <p:ph type="body" idx="1"/>
          </p:nvPr>
        </p:nvSpPr>
        <p:spPr>
          <a:xfrm>
            <a:off x="604902" y="1458289"/>
            <a:ext cx="10982196" cy="1846659"/>
          </a:xfrm>
        </p:spPr>
        <p:txBody>
          <a:bodyPr/>
          <a:lstStyle/>
          <a:p>
            <a:pPr algn="just"/>
            <a:r>
              <a:rPr lang="en-US" sz="2400" b="1" dirty="0"/>
              <a:t>Bar Chart </a:t>
            </a:r>
            <a:r>
              <a:rPr lang="en-US" sz="2400" dirty="0"/>
              <a:t>A Bar chart (or Bar graph) is used to display the frequency distribution for variables. Bar charts are used to illustrate discrete data. The charts can also help to explain the counts of nominal data. It also helps in comparing the frequency of different groups. The bar chart for students' marks {45, 60, 60, 80, 85} with Student ID = {1, 2, 3, 4, 5} is shown below</a:t>
            </a:r>
          </a:p>
        </p:txBody>
      </p:sp>
      <p:pic>
        <p:nvPicPr>
          <p:cNvPr id="5" name="Picture 4"/>
          <p:cNvPicPr>
            <a:picLocks noChangeAspect="1"/>
          </p:cNvPicPr>
          <p:nvPr/>
        </p:nvPicPr>
        <p:blipFill>
          <a:blip r:embed="rId2"/>
          <a:stretch>
            <a:fillRect/>
          </a:stretch>
        </p:blipFill>
        <p:spPr>
          <a:xfrm>
            <a:off x="1600200" y="3505200"/>
            <a:ext cx="7986268" cy="2590800"/>
          </a:xfrm>
          <a:prstGeom prst="rect">
            <a:avLst/>
          </a:prstGeom>
        </p:spPr>
      </p:pic>
    </p:spTree>
    <p:extLst>
      <p:ext uri="{BB962C8B-B14F-4D97-AF65-F5344CB8AC3E}">
        <p14:creationId xmlns:p14="http://schemas.microsoft.com/office/powerpoint/2010/main" val="36954494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536637"/>
            <a:ext cx="11201400" cy="1292662"/>
          </a:xfrm>
        </p:spPr>
        <p:txBody>
          <a:bodyPr/>
          <a:lstStyle/>
          <a:p>
            <a:r>
              <a:rPr lang="en-US" sz="2800" b="1" dirty="0"/>
              <a:t>Pie Chart </a:t>
            </a:r>
            <a:r>
              <a:rPr lang="en-US" sz="2800" dirty="0"/>
              <a:t>These are equally helpful in illustrating the </a:t>
            </a:r>
            <a:r>
              <a:rPr lang="en-US" sz="2800" dirty="0" err="1"/>
              <a:t>univariate</a:t>
            </a:r>
            <a:r>
              <a:rPr lang="en-US" sz="2800" dirty="0"/>
              <a:t> data. The percentage frequency distribution of students' marks {22, 22, 40, 40, 70, 70, 70, 85, 90, 90} is below.</a:t>
            </a:r>
          </a:p>
        </p:txBody>
      </p:sp>
      <p:pic>
        <p:nvPicPr>
          <p:cNvPr id="4" name="Picture 3"/>
          <p:cNvPicPr>
            <a:picLocks noChangeAspect="1"/>
          </p:cNvPicPr>
          <p:nvPr/>
        </p:nvPicPr>
        <p:blipFill>
          <a:blip r:embed="rId2"/>
          <a:stretch>
            <a:fillRect/>
          </a:stretch>
        </p:blipFill>
        <p:spPr>
          <a:xfrm>
            <a:off x="3352800" y="1829299"/>
            <a:ext cx="5257800" cy="3132540"/>
          </a:xfrm>
          <a:prstGeom prst="rect">
            <a:avLst/>
          </a:prstGeom>
        </p:spPr>
      </p:pic>
      <p:sp>
        <p:nvSpPr>
          <p:cNvPr id="5" name="Rectangle 4"/>
          <p:cNvSpPr/>
          <p:nvPr/>
        </p:nvSpPr>
        <p:spPr>
          <a:xfrm>
            <a:off x="609600" y="4961839"/>
            <a:ext cx="11201400" cy="1200329"/>
          </a:xfrm>
          <a:prstGeom prst="rect">
            <a:avLst/>
          </a:prstGeom>
        </p:spPr>
        <p:txBody>
          <a:bodyPr wrap="square">
            <a:spAutoFit/>
          </a:bodyPr>
          <a:lstStyle/>
          <a:p>
            <a:pPr algn="just"/>
            <a:r>
              <a:rPr lang="en-US" sz="2400" dirty="0">
                <a:latin typeface="Cambria" panose="02040503050406030204" pitchFamily="18" charset="0"/>
              </a:rPr>
              <a:t>It can be observed that the number of students with 22 marks are 2. The total number of students are 10. So, 2/10 × 100 = 20% space in a pie of 100% is allotted for marks 22 .</a:t>
            </a:r>
            <a:endParaRPr lang="en-US" sz="2400" dirty="0"/>
          </a:p>
        </p:txBody>
      </p:sp>
    </p:spTree>
    <p:extLst>
      <p:ext uri="{BB962C8B-B14F-4D97-AF65-F5344CB8AC3E}">
        <p14:creationId xmlns:p14="http://schemas.microsoft.com/office/powerpoint/2010/main" val="10343745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533400"/>
            <a:ext cx="11125200" cy="1723549"/>
          </a:xfrm>
        </p:spPr>
        <p:txBody>
          <a:bodyPr/>
          <a:lstStyle/>
          <a:p>
            <a:pPr algn="just"/>
            <a:r>
              <a:rPr lang="en-US" sz="2800" b="1" dirty="0"/>
              <a:t>Histogram </a:t>
            </a:r>
            <a:r>
              <a:rPr lang="en-US" sz="2800" dirty="0"/>
              <a:t>showing frequency distributions. The histogram for students’ marks {45, 60, 60, 80, 85} in the group range of 0-25, 26-50, 51-75, 76-100 is given below in Figure 2.5. One can visually inspect from Figure 2.5 that the number of students in the range 76-100 is 2.</a:t>
            </a:r>
          </a:p>
        </p:txBody>
      </p:sp>
      <p:pic>
        <p:nvPicPr>
          <p:cNvPr id="5" name="Picture 4"/>
          <p:cNvPicPr>
            <a:picLocks noChangeAspect="1"/>
          </p:cNvPicPr>
          <p:nvPr/>
        </p:nvPicPr>
        <p:blipFill>
          <a:blip r:embed="rId2"/>
          <a:stretch>
            <a:fillRect/>
          </a:stretch>
        </p:blipFill>
        <p:spPr>
          <a:xfrm>
            <a:off x="3276600" y="2808498"/>
            <a:ext cx="5824670" cy="3820902"/>
          </a:xfrm>
          <a:prstGeom prst="rect">
            <a:avLst/>
          </a:prstGeom>
        </p:spPr>
      </p:pic>
    </p:spTree>
    <p:extLst>
      <p:ext uri="{BB962C8B-B14F-4D97-AF65-F5344CB8AC3E}">
        <p14:creationId xmlns:p14="http://schemas.microsoft.com/office/powerpoint/2010/main" val="30583845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533400"/>
            <a:ext cx="11201400" cy="1785104"/>
          </a:xfrm>
        </p:spPr>
        <p:txBody>
          <a:bodyPr/>
          <a:lstStyle/>
          <a:p>
            <a:pPr algn="just"/>
            <a:r>
              <a:rPr lang="en-US" sz="3200" b="1" dirty="0"/>
              <a:t>Dot Plots </a:t>
            </a:r>
            <a:r>
              <a:rPr lang="en-US" sz="2800" dirty="0"/>
              <a:t>less clustered as compared to bar charts. Dot plot of English marks for five students with ID as {1, 2, 3, 4, 5} and marks {45, 60, 60, 80, 85} is given. The advantage is that by visual inspection one can find out who got more marks.</a:t>
            </a:r>
          </a:p>
        </p:txBody>
      </p:sp>
      <p:pic>
        <p:nvPicPr>
          <p:cNvPr id="5" name="Picture 4"/>
          <p:cNvPicPr>
            <a:picLocks noChangeAspect="1"/>
          </p:cNvPicPr>
          <p:nvPr/>
        </p:nvPicPr>
        <p:blipFill>
          <a:blip r:embed="rId2"/>
          <a:stretch>
            <a:fillRect/>
          </a:stretch>
        </p:blipFill>
        <p:spPr>
          <a:xfrm>
            <a:off x="4109614" y="3505200"/>
            <a:ext cx="3343742" cy="2457793"/>
          </a:xfrm>
          <a:prstGeom prst="rect">
            <a:avLst/>
          </a:prstGeom>
        </p:spPr>
      </p:pic>
    </p:spTree>
    <p:extLst>
      <p:ext uri="{BB962C8B-B14F-4D97-AF65-F5344CB8AC3E}">
        <p14:creationId xmlns:p14="http://schemas.microsoft.com/office/powerpoint/2010/main" val="15793031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901" y="688848"/>
            <a:ext cx="10982197" cy="769441"/>
          </a:xfrm>
        </p:spPr>
        <p:txBody>
          <a:bodyPr/>
          <a:lstStyle/>
          <a:p>
            <a:r>
              <a:rPr lang="en-US" dirty="0"/>
              <a:t>2.5.2 Central Tendency</a:t>
            </a:r>
          </a:p>
        </p:txBody>
      </p:sp>
      <p:sp>
        <p:nvSpPr>
          <p:cNvPr id="3" name="Text Placeholder 2"/>
          <p:cNvSpPr>
            <a:spLocks noGrp="1"/>
          </p:cNvSpPr>
          <p:nvPr>
            <p:ph type="body" idx="1"/>
          </p:nvPr>
        </p:nvSpPr>
        <p:spPr>
          <a:xfrm>
            <a:off x="604901" y="1371600"/>
            <a:ext cx="10982197" cy="2154436"/>
          </a:xfrm>
        </p:spPr>
        <p:txBody>
          <a:bodyPr/>
          <a:lstStyle/>
          <a:p>
            <a:r>
              <a:rPr lang="en-US" sz="2800" b="1" dirty="0"/>
              <a:t>1. Mean </a:t>
            </a:r>
            <a:r>
              <a:rPr lang="en-US" sz="2800" dirty="0"/>
              <a:t>– Arithmetic average (or mean) is a measure of central tendency that represents the ‘center’ of the dataset. Mathematically, the average of all the values in the sample (population) is denoted as x. Let x1, x2, … , </a:t>
            </a:r>
            <a:r>
              <a:rPr lang="en-US" sz="2800" dirty="0" err="1"/>
              <a:t>xN</a:t>
            </a:r>
            <a:r>
              <a:rPr lang="en-US" sz="2800" dirty="0"/>
              <a:t> be a set of ‘N’ values or observations, then the arithmetic mean is given as</a:t>
            </a:r>
            <a:r>
              <a:rPr lang="en-US" sz="2400" dirty="0"/>
              <a:t>:</a:t>
            </a:r>
          </a:p>
        </p:txBody>
      </p:sp>
      <p:pic>
        <p:nvPicPr>
          <p:cNvPr id="4" name="Picture 3"/>
          <p:cNvPicPr>
            <a:picLocks noChangeAspect="1"/>
          </p:cNvPicPr>
          <p:nvPr/>
        </p:nvPicPr>
        <p:blipFill>
          <a:blip r:embed="rId2"/>
          <a:stretch>
            <a:fillRect/>
          </a:stretch>
        </p:blipFill>
        <p:spPr>
          <a:xfrm>
            <a:off x="3124200" y="3273253"/>
            <a:ext cx="3843936" cy="932123"/>
          </a:xfrm>
          <a:prstGeom prst="rect">
            <a:avLst/>
          </a:prstGeom>
        </p:spPr>
      </p:pic>
      <p:sp>
        <p:nvSpPr>
          <p:cNvPr id="5" name="Rectangle 4"/>
          <p:cNvSpPr/>
          <p:nvPr/>
        </p:nvSpPr>
        <p:spPr>
          <a:xfrm>
            <a:off x="612862" y="4296149"/>
            <a:ext cx="11198138" cy="1077218"/>
          </a:xfrm>
          <a:prstGeom prst="rect">
            <a:avLst/>
          </a:prstGeom>
        </p:spPr>
        <p:txBody>
          <a:bodyPr wrap="square">
            <a:spAutoFit/>
          </a:bodyPr>
          <a:lstStyle/>
          <a:p>
            <a:r>
              <a:rPr lang="en-US" dirty="0">
                <a:latin typeface="Cambria" panose="02040503050406030204" pitchFamily="18" charset="0"/>
              </a:rPr>
              <a:t>•</a:t>
            </a:r>
            <a:r>
              <a:rPr lang="en-US" sz="3200" dirty="0"/>
              <a:t>Weighted mean –weighted mean gives different importance to all items as the item importance varies.</a:t>
            </a:r>
          </a:p>
        </p:txBody>
      </p:sp>
    </p:spTree>
    <p:extLst>
      <p:ext uri="{BB962C8B-B14F-4D97-AF65-F5344CB8AC3E}">
        <p14:creationId xmlns:p14="http://schemas.microsoft.com/office/powerpoint/2010/main" val="23018700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457200"/>
            <a:ext cx="11353800" cy="1292662"/>
          </a:xfrm>
        </p:spPr>
        <p:txBody>
          <a:bodyPr/>
          <a:lstStyle/>
          <a:p>
            <a:pPr algn="just"/>
            <a:r>
              <a:rPr lang="en-US" sz="3600" b="1" dirty="0"/>
              <a:t>Geometric mean </a:t>
            </a:r>
            <a:r>
              <a:rPr lang="en-US" sz="2400" dirty="0"/>
              <a:t>– Let x1, x2, … , </a:t>
            </a:r>
            <a:r>
              <a:rPr lang="en-US" sz="2400" dirty="0" err="1"/>
              <a:t>xN</a:t>
            </a:r>
            <a:r>
              <a:rPr lang="en-US" sz="2400" dirty="0"/>
              <a:t> be a set of ‘N’ values or observations. Geometric mean is the Nth root of the product of N items. The formula for computing geometric mean is given as follows: </a:t>
            </a:r>
          </a:p>
        </p:txBody>
      </p:sp>
      <p:pic>
        <p:nvPicPr>
          <p:cNvPr id="4" name="Picture 3"/>
          <p:cNvPicPr>
            <a:picLocks noChangeAspect="1"/>
          </p:cNvPicPr>
          <p:nvPr/>
        </p:nvPicPr>
        <p:blipFill>
          <a:blip r:embed="rId2"/>
          <a:stretch>
            <a:fillRect/>
          </a:stretch>
        </p:blipFill>
        <p:spPr>
          <a:xfrm>
            <a:off x="2286000" y="2057400"/>
            <a:ext cx="7086600" cy="1066800"/>
          </a:xfrm>
          <a:prstGeom prst="rect">
            <a:avLst/>
          </a:prstGeom>
        </p:spPr>
      </p:pic>
      <p:sp>
        <p:nvSpPr>
          <p:cNvPr id="5" name="Rectangle 4"/>
          <p:cNvSpPr/>
          <p:nvPr/>
        </p:nvSpPr>
        <p:spPr>
          <a:xfrm>
            <a:off x="534537" y="3352800"/>
            <a:ext cx="10895463" cy="1384995"/>
          </a:xfrm>
          <a:prstGeom prst="rect">
            <a:avLst/>
          </a:prstGeom>
        </p:spPr>
        <p:txBody>
          <a:bodyPr wrap="square">
            <a:spAutoFit/>
          </a:bodyPr>
          <a:lstStyle/>
          <a:p>
            <a:pPr algn="just"/>
            <a:r>
              <a:rPr lang="en-US" sz="2800" dirty="0">
                <a:latin typeface="Cambria" panose="02040503050406030204" pitchFamily="18" charset="0"/>
              </a:rPr>
              <a:t>Here, n is the number of items and xi are values. In larger cases, computing geometric mean is difficult. Hence, it is usually calculated as</a:t>
            </a:r>
            <a:r>
              <a:rPr lang="en-US" sz="2000" dirty="0">
                <a:latin typeface="Cambria" panose="02040503050406030204" pitchFamily="18" charset="0"/>
              </a:rPr>
              <a:t>:</a:t>
            </a:r>
            <a:endParaRPr lang="en-US" sz="2000" dirty="0"/>
          </a:p>
        </p:txBody>
      </p:sp>
      <p:pic>
        <p:nvPicPr>
          <p:cNvPr id="7" name="Picture 6"/>
          <p:cNvPicPr>
            <a:picLocks noChangeAspect="1"/>
          </p:cNvPicPr>
          <p:nvPr/>
        </p:nvPicPr>
        <p:blipFill>
          <a:blip r:embed="rId3"/>
          <a:stretch>
            <a:fillRect/>
          </a:stretch>
        </p:blipFill>
        <p:spPr>
          <a:xfrm>
            <a:off x="3962400" y="4953000"/>
            <a:ext cx="3982006" cy="885949"/>
          </a:xfrm>
          <a:prstGeom prst="rect">
            <a:avLst/>
          </a:prstGeom>
        </p:spPr>
      </p:pic>
    </p:spTree>
    <p:extLst>
      <p:ext uri="{BB962C8B-B14F-4D97-AF65-F5344CB8AC3E}">
        <p14:creationId xmlns:p14="http://schemas.microsoft.com/office/powerpoint/2010/main" val="30463329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609600"/>
            <a:ext cx="11049000" cy="1723549"/>
          </a:xfrm>
        </p:spPr>
        <p:txBody>
          <a:bodyPr/>
          <a:lstStyle/>
          <a:p>
            <a:r>
              <a:rPr lang="en-US" sz="2400" b="1" dirty="0"/>
              <a:t>2. </a:t>
            </a:r>
            <a:r>
              <a:rPr lang="en-US" sz="2800" b="1" dirty="0"/>
              <a:t>Median </a:t>
            </a:r>
            <a:r>
              <a:rPr lang="en-US" sz="2800" dirty="0"/>
              <a:t>– The middle value in the distribution is called median. If the total  number of items in the distribution is odd, then the middle value is called median. A median class is that class where (N/2)</a:t>
            </a:r>
            <a:r>
              <a:rPr lang="en-US" sz="2800" baseline="30000" dirty="0" err="1"/>
              <a:t>th</a:t>
            </a:r>
            <a:r>
              <a:rPr lang="en-US" sz="2800" dirty="0"/>
              <a:t> item is present. In the continuous case, the median is given by the formula</a:t>
            </a:r>
          </a:p>
        </p:txBody>
      </p:sp>
      <p:pic>
        <p:nvPicPr>
          <p:cNvPr id="4" name="Picture 3"/>
          <p:cNvPicPr>
            <a:picLocks noChangeAspect="1"/>
          </p:cNvPicPr>
          <p:nvPr/>
        </p:nvPicPr>
        <p:blipFill>
          <a:blip r:embed="rId2"/>
          <a:stretch>
            <a:fillRect/>
          </a:stretch>
        </p:blipFill>
        <p:spPr>
          <a:xfrm>
            <a:off x="2438400" y="2362200"/>
            <a:ext cx="7772400" cy="990600"/>
          </a:xfrm>
          <a:prstGeom prst="rect">
            <a:avLst/>
          </a:prstGeom>
        </p:spPr>
      </p:pic>
      <p:sp>
        <p:nvSpPr>
          <p:cNvPr id="5" name="Rectangle 4"/>
          <p:cNvSpPr/>
          <p:nvPr/>
        </p:nvSpPr>
        <p:spPr>
          <a:xfrm>
            <a:off x="838200" y="3733800"/>
            <a:ext cx="11353800" cy="1200329"/>
          </a:xfrm>
          <a:prstGeom prst="rect">
            <a:avLst/>
          </a:prstGeom>
        </p:spPr>
        <p:txBody>
          <a:bodyPr wrap="square">
            <a:spAutoFit/>
          </a:bodyPr>
          <a:lstStyle/>
          <a:p>
            <a:r>
              <a:rPr lang="en-US" sz="2400" dirty="0"/>
              <a:t>Median class is that class where N/2th item is present. Here, </a:t>
            </a:r>
            <a:r>
              <a:rPr lang="en-US" sz="2400" dirty="0" err="1"/>
              <a:t>i</a:t>
            </a:r>
            <a:r>
              <a:rPr lang="en-US" sz="2400" dirty="0"/>
              <a:t> is the class interval of the</a:t>
            </a:r>
          </a:p>
          <a:p>
            <a:r>
              <a:rPr lang="en-US" sz="2400" dirty="0"/>
              <a:t>median class and L1 is the lower limit of median class, f is the frequency of the median class, and </a:t>
            </a:r>
            <a:r>
              <a:rPr lang="en-US" sz="2400" dirty="0" err="1"/>
              <a:t>cf</a:t>
            </a:r>
            <a:r>
              <a:rPr lang="en-US" sz="2400" dirty="0"/>
              <a:t> is the cumulative frequency of all classes preceding median.</a:t>
            </a:r>
          </a:p>
        </p:txBody>
      </p:sp>
      <p:sp>
        <p:nvSpPr>
          <p:cNvPr id="6" name="Rectangle 5"/>
          <p:cNvSpPr/>
          <p:nvPr/>
        </p:nvSpPr>
        <p:spPr>
          <a:xfrm>
            <a:off x="762000" y="5181600"/>
            <a:ext cx="10896600" cy="954107"/>
          </a:xfrm>
          <a:prstGeom prst="rect">
            <a:avLst/>
          </a:prstGeom>
        </p:spPr>
        <p:txBody>
          <a:bodyPr wrap="square">
            <a:spAutoFit/>
          </a:bodyPr>
          <a:lstStyle/>
          <a:p>
            <a:r>
              <a:rPr lang="en-US" sz="2400" dirty="0"/>
              <a:t>3. </a:t>
            </a:r>
            <a:r>
              <a:rPr lang="en-US" sz="2800" dirty="0"/>
              <a:t>Mode – Mode is the value that occurs more frequently in the dataset.  the value that has the highest frequency is called mode.</a:t>
            </a:r>
          </a:p>
        </p:txBody>
      </p:sp>
    </p:spTree>
    <p:extLst>
      <p:ext uri="{BB962C8B-B14F-4D97-AF65-F5344CB8AC3E}">
        <p14:creationId xmlns:p14="http://schemas.microsoft.com/office/powerpoint/2010/main" val="23499468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49" y="304800"/>
            <a:ext cx="10982197" cy="738664"/>
          </a:xfrm>
        </p:spPr>
        <p:txBody>
          <a:bodyPr/>
          <a:lstStyle/>
          <a:p>
            <a:r>
              <a:rPr lang="en-US" sz="4800" dirty="0"/>
              <a:t>2.5.3 Dispersion</a:t>
            </a:r>
          </a:p>
        </p:txBody>
      </p:sp>
      <p:sp>
        <p:nvSpPr>
          <p:cNvPr id="3" name="Text Placeholder 2"/>
          <p:cNvSpPr>
            <a:spLocks noGrp="1"/>
          </p:cNvSpPr>
          <p:nvPr>
            <p:ph type="body" idx="1"/>
          </p:nvPr>
        </p:nvSpPr>
        <p:spPr>
          <a:xfrm>
            <a:off x="618549" y="1149866"/>
            <a:ext cx="11129898" cy="1107996"/>
          </a:xfrm>
        </p:spPr>
        <p:txBody>
          <a:bodyPr/>
          <a:lstStyle/>
          <a:p>
            <a:pPr algn="just"/>
            <a:r>
              <a:rPr lang="en-US" sz="2400" dirty="0"/>
              <a:t>The spreadout of a dataset around the central tendency (mean, median or mode) is called dispersion. Dispersion is represented by various ways such as range, variance, standard deviation, and standard error. These are second order measures.</a:t>
            </a:r>
          </a:p>
        </p:txBody>
      </p:sp>
      <p:sp>
        <p:nvSpPr>
          <p:cNvPr id="4" name="Rectangle 3"/>
          <p:cNvSpPr/>
          <p:nvPr/>
        </p:nvSpPr>
        <p:spPr>
          <a:xfrm>
            <a:off x="457201" y="2362200"/>
            <a:ext cx="11291246" cy="1569660"/>
          </a:xfrm>
          <a:prstGeom prst="rect">
            <a:avLst/>
          </a:prstGeom>
        </p:spPr>
        <p:txBody>
          <a:bodyPr wrap="square">
            <a:spAutoFit/>
          </a:bodyPr>
          <a:lstStyle/>
          <a:p>
            <a:pPr algn="just"/>
            <a:r>
              <a:rPr lang="en-US" sz="2000" b="1" dirty="0">
                <a:latin typeface="Cambria,Bold"/>
              </a:rPr>
              <a:t>1.Range -</a:t>
            </a:r>
            <a:r>
              <a:rPr lang="en-US" sz="2400" dirty="0">
                <a:latin typeface="Cambria" panose="02040503050406030204" pitchFamily="18" charset="0"/>
              </a:rPr>
              <a:t>Difference between the maximum and minimum of values of the given list</a:t>
            </a:r>
          </a:p>
          <a:p>
            <a:pPr algn="just"/>
            <a:r>
              <a:rPr lang="en-US" sz="2400" dirty="0">
                <a:latin typeface="Cambria" panose="02040503050406030204" pitchFamily="18" charset="0"/>
              </a:rPr>
              <a:t>of data.</a:t>
            </a:r>
          </a:p>
          <a:p>
            <a:pPr algn="just"/>
            <a:r>
              <a:rPr lang="en-US" sz="2000" b="1" dirty="0">
                <a:latin typeface="Cambria,Bold"/>
              </a:rPr>
              <a:t>2.Standard Deviation </a:t>
            </a:r>
            <a:r>
              <a:rPr lang="en-US" sz="2400" dirty="0">
                <a:latin typeface="Cambria" panose="02040503050406030204" pitchFamily="18" charset="0"/>
              </a:rPr>
              <a:t>Standard deviation is the average distance from the mean of</a:t>
            </a:r>
          </a:p>
          <a:p>
            <a:pPr algn="just"/>
            <a:r>
              <a:rPr lang="en-US" sz="2400" dirty="0">
                <a:latin typeface="Cambria" panose="02040503050406030204" pitchFamily="18" charset="0"/>
              </a:rPr>
              <a:t>the dataset to each point.</a:t>
            </a:r>
          </a:p>
        </p:txBody>
      </p:sp>
      <p:sp>
        <p:nvSpPr>
          <p:cNvPr id="5" name="Rectangle 4"/>
          <p:cNvSpPr/>
          <p:nvPr/>
        </p:nvSpPr>
        <p:spPr>
          <a:xfrm>
            <a:off x="457200" y="5257800"/>
            <a:ext cx="10972800" cy="1015663"/>
          </a:xfrm>
          <a:prstGeom prst="rect">
            <a:avLst/>
          </a:prstGeom>
        </p:spPr>
        <p:txBody>
          <a:bodyPr wrap="square">
            <a:spAutoFit/>
          </a:bodyPr>
          <a:lstStyle/>
          <a:p>
            <a:r>
              <a:rPr lang="en-US" sz="2000" dirty="0">
                <a:latin typeface="Cambria" panose="02040503050406030204" pitchFamily="18" charset="0"/>
              </a:rPr>
              <a:t>The formula for sample standard deviation is given by: Here, N is the size of the population, xi is observation or value from the population and m is the population mean. Often, N – 1 is used instead of N in the denominator of Eq. (2.8).</a:t>
            </a:r>
          </a:p>
        </p:txBody>
      </p:sp>
      <p:pic>
        <p:nvPicPr>
          <p:cNvPr id="6" name="Picture 5"/>
          <p:cNvPicPr>
            <a:picLocks noChangeAspect="1"/>
          </p:cNvPicPr>
          <p:nvPr/>
        </p:nvPicPr>
        <p:blipFill>
          <a:blip r:embed="rId2"/>
          <a:stretch>
            <a:fillRect/>
          </a:stretch>
        </p:blipFill>
        <p:spPr>
          <a:xfrm>
            <a:off x="3657600" y="4158670"/>
            <a:ext cx="3880200" cy="838200"/>
          </a:xfrm>
          <a:prstGeom prst="rect">
            <a:avLst/>
          </a:prstGeom>
        </p:spPr>
      </p:pic>
    </p:spTree>
    <p:extLst>
      <p:ext uri="{BB962C8B-B14F-4D97-AF65-F5344CB8AC3E}">
        <p14:creationId xmlns:p14="http://schemas.microsoft.com/office/powerpoint/2010/main" val="1514631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4463" y="688848"/>
            <a:ext cx="10922635" cy="785471"/>
          </a:xfrm>
          <a:prstGeom prst="rect">
            <a:avLst/>
          </a:prstGeom>
          <a:solidFill>
            <a:srgbClr val="FFFFFF"/>
          </a:solidFill>
        </p:spPr>
        <p:txBody>
          <a:bodyPr vert="horz" wrap="square" lIns="0" tIns="15875" rIns="0" bIns="0" rtlCol="0">
            <a:spAutoFit/>
          </a:bodyPr>
          <a:lstStyle/>
          <a:p>
            <a:pPr marL="1270" algn="ctr">
              <a:lnSpc>
                <a:spcPct val="100000"/>
              </a:lnSpc>
              <a:spcBef>
                <a:spcPts val="125"/>
              </a:spcBef>
            </a:pPr>
            <a:r>
              <a:rPr lang="en-US" dirty="0"/>
              <a:t>Elements /</a:t>
            </a:r>
            <a:r>
              <a:rPr spc="-20" dirty="0"/>
              <a:t>Characteristics</a:t>
            </a:r>
            <a:r>
              <a:rPr spc="-50" dirty="0"/>
              <a:t> </a:t>
            </a:r>
            <a:r>
              <a:rPr dirty="0"/>
              <a:t>of</a:t>
            </a:r>
            <a:r>
              <a:rPr spc="-5" dirty="0"/>
              <a:t> </a:t>
            </a:r>
            <a:r>
              <a:rPr dirty="0"/>
              <a:t>Big</a:t>
            </a:r>
            <a:r>
              <a:rPr spc="-20" dirty="0"/>
              <a:t> </a:t>
            </a:r>
            <a:r>
              <a:rPr spc="-25" dirty="0"/>
              <a:t>Data</a:t>
            </a:r>
          </a:p>
        </p:txBody>
      </p:sp>
      <p:sp>
        <p:nvSpPr>
          <p:cNvPr id="6" name="TextBox 5"/>
          <p:cNvSpPr txBox="1"/>
          <p:nvPr/>
        </p:nvSpPr>
        <p:spPr>
          <a:xfrm>
            <a:off x="534537" y="1629728"/>
            <a:ext cx="11201399" cy="4647426"/>
          </a:xfrm>
          <a:prstGeom prst="rect">
            <a:avLst/>
          </a:prstGeom>
          <a:noFill/>
        </p:spPr>
        <p:txBody>
          <a:bodyPr wrap="square" rtlCol="0">
            <a:spAutoFit/>
          </a:bodyPr>
          <a:lstStyle/>
          <a:p>
            <a:pPr marL="342900" indent="-342900">
              <a:buAutoNum type="arabicPeriod"/>
            </a:pPr>
            <a:r>
              <a:rPr lang="en-US" sz="3200" u="sng" dirty="0"/>
              <a:t>Volume </a:t>
            </a:r>
            <a:r>
              <a:rPr lang="en-US" sz="3200" dirty="0"/>
              <a:t>–GB,TB,PB,HB(1 Million TB)</a:t>
            </a:r>
          </a:p>
          <a:p>
            <a:pPr marL="342900" indent="-342900">
              <a:buAutoNum type="arabicPeriod"/>
            </a:pPr>
            <a:r>
              <a:rPr lang="en-US" sz="3200" u="sng" dirty="0"/>
              <a:t>Velocity</a:t>
            </a:r>
            <a:r>
              <a:rPr lang="en-US" sz="3200" dirty="0"/>
              <a:t> – The fast arrival speed of data and its increase in data volume is noted as velocity</a:t>
            </a:r>
          </a:p>
          <a:p>
            <a:pPr marL="342900" indent="-342900">
              <a:buAutoNum type="arabicPeriod"/>
            </a:pPr>
            <a:r>
              <a:rPr lang="en-US" sz="2800" dirty="0"/>
              <a:t> </a:t>
            </a:r>
            <a:r>
              <a:rPr lang="en-US" sz="3200" u="sng" dirty="0"/>
              <a:t>Variety</a:t>
            </a:r>
          </a:p>
          <a:p>
            <a:pPr marL="342900" indent="-342900">
              <a:buFont typeface="Wingdings" panose="05000000000000000000" pitchFamily="2" charset="2"/>
              <a:buChar char="Ø"/>
            </a:pPr>
            <a:r>
              <a:rPr lang="en-US" sz="2400" dirty="0"/>
              <a:t> </a:t>
            </a:r>
            <a:r>
              <a:rPr lang="en-US" sz="2800" dirty="0"/>
              <a:t>Form – There are many forms of data. Data types range from text, graph, audio, video, to maps.</a:t>
            </a:r>
          </a:p>
          <a:p>
            <a:pPr marL="342900" indent="-342900">
              <a:buFont typeface="Wingdings" panose="05000000000000000000" pitchFamily="2" charset="2"/>
              <a:buChar char="Ø"/>
            </a:pPr>
            <a:r>
              <a:rPr lang="en-US" sz="2800" dirty="0"/>
              <a:t> Function – various sources like human conversations, transaction records, and old archive data.</a:t>
            </a:r>
          </a:p>
          <a:p>
            <a:pPr marL="342900" indent="-342900">
              <a:buFont typeface="Wingdings" panose="05000000000000000000" pitchFamily="2" charset="2"/>
              <a:buChar char="Ø"/>
            </a:pPr>
            <a:r>
              <a:rPr lang="en-US" sz="2800" dirty="0"/>
              <a:t> Source of data –open/public data, social media data and multimodal data.</a:t>
            </a:r>
            <a:endParaRPr lang="en-US" sz="3200" dirty="0"/>
          </a:p>
        </p:txBody>
      </p:sp>
    </p:spTree>
    <p:extLst>
      <p:ext uri="{BB962C8B-B14F-4D97-AF65-F5344CB8AC3E}">
        <p14:creationId xmlns:p14="http://schemas.microsoft.com/office/powerpoint/2010/main" val="34196547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381000"/>
            <a:ext cx="11277600" cy="4739759"/>
          </a:xfrm>
        </p:spPr>
        <p:txBody>
          <a:bodyPr/>
          <a:lstStyle/>
          <a:p>
            <a:r>
              <a:rPr lang="en-US" sz="2800" b="1" dirty="0"/>
              <a:t>Quartiles and Inter Quartile Range </a:t>
            </a:r>
          </a:p>
          <a:p>
            <a:pPr marL="457200" indent="-457200">
              <a:buFont typeface="+mj-lt"/>
              <a:buAutoNum type="arabicPeriod"/>
            </a:pPr>
            <a:r>
              <a:rPr lang="en-US" sz="2800" dirty="0"/>
              <a:t>Percentiles are about data that are less than the coordinates by some percentage of the total value. </a:t>
            </a:r>
          </a:p>
          <a:p>
            <a:r>
              <a:rPr lang="en-US" sz="2800" dirty="0"/>
              <a:t>2.kth percentile is the property that the k% of the data lies at or below Xi. </a:t>
            </a:r>
          </a:p>
          <a:p>
            <a:r>
              <a:rPr lang="en-US" sz="2800" dirty="0"/>
              <a:t>3.For example, median is 50th percentile and can be denoted as Q0.50. The 25th percentile is called first quartile (Q1) and the 75th percentile is called third quartile (Q3).</a:t>
            </a:r>
          </a:p>
          <a:p>
            <a:r>
              <a:rPr lang="en-US" sz="2800" dirty="0"/>
              <a:t>4. Inter Quartile Range (IQR) is the difference between Q3 and Q1.</a:t>
            </a:r>
          </a:p>
          <a:p>
            <a:r>
              <a:rPr lang="en-US" sz="2800" dirty="0"/>
              <a:t>5.Outliers are normally the values falling apart at least by the amount 1.5 × IQR above the third quartile or below the first quartile.</a:t>
            </a:r>
          </a:p>
          <a:p>
            <a:r>
              <a:rPr lang="en-US" sz="2800" dirty="0"/>
              <a:t>Interquartile is defined by Q0.75 – Q0.25.</a:t>
            </a:r>
          </a:p>
        </p:txBody>
      </p:sp>
    </p:spTree>
    <p:extLst>
      <p:ext uri="{BB962C8B-B14F-4D97-AF65-F5344CB8AC3E}">
        <p14:creationId xmlns:p14="http://schemas.microsoft.com/office/powerpoint/2010/main" val="16183414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533400"/>
            <a:ext cx="11201400" cy="4431983"/>
          </a:xfrm>
        </p:spPr>
        <p:txBody>
          <a:bodyPr/>
          <a:lstStyle/>
          <a:p>
            <a:pPr algn="just"/>
            <a:r>
              <a:rPr lang="en-US" sz="2400" b="1" dirty="0"/>
              <a:t>Example 2.4: For patients’ age list {12, 14, 19, 22, 24, 26, 28, 31, 34}, find the IQR.</a:t>
            </a:r>
          </a:p>
          <a:p>
            <a:pPr algn="just"/>
            <a:r>
              <a:rPr lang="en-US" sz="2400" dirty="0"/>
              <a:t>Solution: The median is in the fifth position. In this case, 24 is the median. The first quartile is median of the scores below the mean i.e., {12, 14, 19, 22}. Hence, it’s the median of the list below 24. In this case, the median is the average of the second and third values, that is, Q0.25 = 16.5.</a:t>
            </a:r>
          </a:p>
          <a:p>
            <a:pPr algn="just"/>
            <a:r>
              <a:rPr lang="en-US" sz="2400" dirty="0"/>
              <a:t>Similarly, the third quartile is the median of the values above the median, that is {26, 28, 31, 34}.</a:t>
            </a:r>
          </a:p>
          <a:p>
            <a:pPr algn="just"/>
            <a:r>
              <a:rPr lang="en-US" sz="2400" dirty="0"/>
              <a:t>So, Q0.75 is the average of the seventh and eighth score. In this case, it is 28 + 31/2 = 59/2 = 29.5.</a:t>
            </a:r>
          </a:p>
          <a:p>
            <a:pPr algn="just"/>
            <a:r>
              <a:rPr lang="en-US" sz="2400" dirty="0"/>
              <a:t>Hence, the IQR using Eq. (2.10) is:</a:t>
            </a:r>
          </a:p>
          <a:p>
            <a:pPr algn="just"/>
            <a:r>
              <a:rPr lang="en-US" sz="2400" dirty="0"/>
              <a:t>= Q0.75 – Q0.25</a:t>
            </a:r>
          </a:p>
          <a:p>
            <a:pPr algn="just"/>
            <a:r>
              <a:rPr lang="en-US" sz="2400" dirty="0"/>
              <a:t>= 29.5-16.5 = 13</a:t>
            </a:r>
          </a:p>
        </p:txBody>
      </p:sp>
      <p:sp>
        <p:nvSpPr>
          <p:cNvPr id="4" name="Rectangle 3"/>
          <p:cNvSpPr/>
          <p:nvPr/>
        </p:nvSpPr>
        <p:spPr>
          <a:xfrm>
            <a:off x="533400" y="4971070"/>
            <a:ext cx="11201400" cy="1200329"/>
          </a:xfrm>
          <a:prstGeom prst="rect">
            <a:avLst/>
          </a:prstGeom>
        </p:spPr>
        <p:txBody>
          <a:bodyPr wrap="square">
            <a:spAutoFit/>
          </a:bodyPr>
          <a:lstStyle/>
          <a:p>
            <a:pPr algn="just"/>
            <a:r>
              <a:rPr lang="en-US" sz="2400" b="1" dirty="0">
                <a:latin typeface="Cambria,Bold"/>
              </a:rPr>
              <a:t>Five-point Summary and Box Plots </a:t>
            </a:r>
            <a:r>
              <a:rPr lang="en-US" sz="2400" dirty="0"/>
              <a:t>The median, quartiles Q1 and Q3, and minimum and maximum written in the order &lt; Minimum, Q1, Median, Q3, Maximum &gt; is known as five-point summary</a:t>
            </a:r>
          </a:p>
        </p:txBody>
      </p:sp>
    </p:spTree>
    <p:extLst>
      <p:ext uri="{BB962C8B-B14F-4D97-AF65-F5344CB8AC3E}">
        <p14:creationId xmlns:p14="http://schemas.microsoft.com/office/powerpoint/2010/main" val="19886290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1553083"/>
            <a:ext cx="10901298" cy="1846659"/>
          </a:xfrm>
        </p:spPr>
        <p:txBody>
          <a:bodyPr/>
          <a:lstStyle/>
          <a:p>
            <a:pPr algn="just"/>
            <a:r>
              <a:rPr lang="en-US" sz="2400" dirty="0"/>
              <a:t>Example 2.5: Find the 5-point summary of the list {13, 11, 2, 3, 4, 8, 9}.</a:t>
            </a:r>
          </a:p>
          <a:p>
            <a:pPr algn="just"/>
            <a:r>
              <a:rPr lang="en-US" sz="2400" dirty="0"/>
              <a:t>Solution: The minimum is 2 and the maximum is 13. The Q1, Q2 and Q3 are 3, 8 and 11, respectively. Hence, 5-point summary is {2, 3, 8, 11, 13}, that is, {minimum, Q1, median, Q3, maximum}. Box plots are useful for describing 5-point summary. The Box plot for the set is given in Figure 2.7.</a:t>
            </a:r>
          </a:p>
        </p:txBody>
      </p:sp>
      <p:pic>
        <p:nvPicPr>
          <p:cNvPr id="5" name="Picture 4"/>
          <p:cNvPicPr>
            <a:picLocks noChangeAspect="1"/>
          </p:cNvPicPr>
          <p:nvPr/>
        </p:nvPicPr>
        <p:blipFill>
          <a:blip r:embed="rId2"/>
          <a:stretch>
            <a:fillRect/>
          </a:stretch>
        </p:blipFill>
        <p:spPr>
          <a:xfrm>
            <a:off x="3810000" y="4038600"/>
            <a:ext cx="2867425" cy="1762371"/>
          </a:xfrm>
          <a:prstGeom prst="rect">
            <a:avLst/>
          </a:prstGeom>
        </p:spPr>
      </p:pic>
    </p:spTree>
    <p:extLst>
      <p:ext uri="{BB962C8B-B14F-4D97-AF65-F5344CB8AC3E}">
        <p14:creationId xmlns:p14="http://schemas.microsoft.com/office/powerpoint/2010/main" val="3495403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533400"/>
            <a:ext cx="11125200" cy="3631763"/>
          </a:xfrm>
        </p:spPr>
        <p:txBody>
          <a:bodyPr/>
          <a:lstStyle/>
          <a:p>
            <a:pPr algn="just"/>
            <a:r>
              <a:rPr lang="en-US" sz="2800" b="1" dirty="0"/>
              <a:t>2.5.4 Shape</a:t>
            </a:r>
          </a:p>
          <a:p>
            <a:pPr algn="just"/>
            <a:r>
              <a:rPr lang="en-US" sz="2800" dirty="0" err="1"/>
              <a:t>Skewness</a:t>
            </a:r>
            <a:r>
              <a:rPr lang="en-US" sz="2800" dirty="0"/>
              <a:t> and Kurtosis (called moments) indicate the symmetry/asymmetry and peak location of the dataset.</a:t>
            </a:r>
          </a:p>
          <a:p>
            <a:pPr algn="just"/>
            <a:r>
              <a:rPr lang="en-US" sz="3200" b="1" dirty="0" err="1"/>
              <a:t>Skewness</a:t>
            </a:r>
            <a:endParaRPr lang="en-US" sz="3200" b="1" dirty="0"/>
          </a:p>
          <a:p>
            <a:pPr algn="just"/>
            <a:r>
              <a:rPr lang="en-US" sz="2800" dirty="0"/>
              <a:t>The measures of direction and degree of symmetry are called measures of third order. </a:t>
            </a:r>
            <a:r>
              <a:rPr lang="en-US" sz="3200" dirty="0" err="1"/>
              <a:t>skewness</a:t>
            </a:r>
            <a:r>
              <a:rPr lang="en-US" sz="3200" dirty="0"/>
              <a:t> should be zero as in ideal normal distribution. </a:t>
            </a:r>
            <a:r>
              <a:rPr lang="en-US" sz="2800" dirty="0"/>
              <a:t>More often, the given dataset may not have perfect symmetry (consider the following Figure 2.8).</a:t>
            </a:r>
          </a:p>
        </p:txBody>
      </p:sp>
      <p:pic>
        <p:nvPicPr>
          <p:cNvPr id="4" name="Picture 3"/>
          <p:cNvPicPr>
            <a:picLocks noChangeAspect="1"/>
          </p:cNvPicPr>
          <p:nvPr/>
        </p:nvPicPr>
        <p:blipFill>
          <a:blip r:embed="rId2"/>
          <a:stretch>
            <a:fillRect/>
          </a:stretch>
        </p:blipFill>
        <p:spPr>
          <a:xfrm>
            <a:off x="2351632" y="4343400"/>
            <a:ext cx="6716168" cy="2057400"/>
          </a:xfrm>
          <a:prstGeom prst="rect">
            <a:avLst/>
          </a:prstGeom>
        </p:spPr>
      </p:pic>
    </p:spTree>
    <p:extLst>
      <p:ext uri="{BB962C8B-B14F-4D97-AF65-F5344CB8AC3E}">
        <p14:creationId xmlns:p14="http://schemas.microsoft.com/office/powerpoint/2010/main" val="41730534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38200" y="609600"/>
            <a:ext cx="10210800" cy="1194188"/>
          </a:xfrm>
          <a:prstGeom prst="rect">
            <a:avLst/>
          </a:prstGeom>
        </p:spPr>
      </p:pic>
      <p:pic>
        <p:nvPicPr>
          <p:cNvPr id="6" name="Picture 5"/>
          <p:cNvPicPr>
            <a:picLocks noChangeAspect="1"/>
          </p:cNvPicPr>
          <p:nvPr/>
        </p:nvPicPr>
        <p:blipFill>
          <a:blip r:embed="rId3"/>
          <a:stretch>
            <a:fillRect/>
          </a:stretch>
        </p:blipFill>
        <p:spPr>
          <a:xfrm>
            <a:off x="371635" y="1981200"/>
            <a:ext cx="11143930" cy="4228350"/>
          </a:xfrm>
          <a:prstGeom prst="rect">
            <a:avLst/>
          </a:prstGeom>
        </p:spPr>
      </p:pic>
    </p:spTree>
    <p:extLst>
      <p:ext uri="{BB962C8B-B14F-4D97-AF65-F5344CB8AC3E}">
        <p14:creationId xmlns:p14="http://schemas.microsoft.com/office/powerpoint/2010/main" val="33246346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38200" y="1120965"/>
            <a:ext cx="10169096" cy="5039011"/>
          </a:xfrm>
          <a:prstGeom prst="rect">
            <a:avLst/>
          </a:prstGeom>
        </p:spPr>
      </p:pic>
    </p:spTree>
    <p:extLst>
      <p:ext uri="{BB962C8B-B14F-4D97-AF65-F5344CB8AC3E}">
        <p14:creationId xmlns:p14="http://schemas.microsoft.com/office/powerpoint/2010/main" val="29306040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901" y="688848"/>
            <a:ext cx="10982197" cy="769441"/>
          </a:xfrm>
        </p:spPr>
        <p:txBody>
          <a:bodyPr/>
          <a:lstStyle/>
          <a:p>
            <a:r>
              <a:rPr lang="en-US" dirty="0"/>
              <a:t>MAD and CV</a:t>
            </a:r>
          </a:p>
        </p:txBody>
      </p:sp>
      <p:pic>
        <p:nvPicPr>
          <p:cNvPr id="4" name="Picture 3"/>
          <p:cNvPicPr>
            <a:picLocks noChangeAspect="1"/>
          </p:cNvPicPr>
          <p:nvPr/>
        </p:nvPicPr>
        <p:blipFill>
          <a:blip r:embed="rId2"/>
          <a:stretch>
            <a:fillRect/>
          </a:stretch>
        </p:blipFill>
        <p:spPr>
          <a:xfrm>
            <a:off x="762000" y="1828800"/>
            <a:ext cx="10350414" cy="3944438"/>
          </a:xfrm>
          <a:prstGeom prst="rect">
            <a:avLst/>
          </a:prstGeom>
        </p:spPr>
      </p:pic>
    </p:spTree>
    <p:extLst>
      <p:ext uri="{BB962C8B-B14F-4D97-AF65-F5344CB8AC3E}">
        <p14:creationId xmlns:p14="http://schemas.microsoft.com/office/powerpoint/2010/main" val="443906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85800"/>
            <a:ext cx="11049000" cy="4031873"/>
          </a:xfrm>
          <a:prstGeom prst="rect">
            <a:avLst/>
          </a:prstGeom>
        </p:spPr>
        <p:txBody>
          <a:bodyPr wrap="square">
            <a:spAutoFit/>
          </a:bodyPr>
          <a:lstStyle/>
          <a:p>
            <a:r>
              <a:rPr lang="en-US" sz="2400" dirty="0">
                <a:latin typeface="Cambria" panose="02040503050406030204" pitchFamily="18" charset="0"/>
              </a:rPr>
              <a:t>4. </a:t>
            </a:r>
            <a:r>
              <a:rPr lang="en-US" sz="3200" u="sng" dirty="0">
                <a:latin typeface="Cambria" panose="02040503050406030204" pitchFamily="18" charset="0"/>
              </a:rPr>
              <a:t>Veracity of dat</a:t>
            </a:r>
            <a:r>
              <a:rPr lang="en-US" sz="3200" dirty="0">
                <a:latin typeface="Cambria" panose="02040503050406030204" pitchFamily="18" charset="0"/>
              </a:rPr>
              <a:t>a –conformity to the facts, truthfulness, believability, and confidence in data</a:t>
            </a:r>
          </a:p>
          <a:p>
            <a:r>
              <a:rPr lang="en-US" sz="3200" dirty="0">
                <a:latin typeface="Cambria" panose="02040503050406030204" pitchFamily="18" charset="0"/>
              </a:rPr>
              <a:t>5. </a:t>
            </a:r>
            <a:r>
              <a:rPr lang="en-US" sz="3200" u="sng" dirty="0">
                <a:latin typeface="Cambria" panose="02040503050406030204" pitchFamily="18" charset="0"/>
              </a:rPr>
              <a:t>Validity</a:t>
            </a:r>
            <a:r>
              <a:rPr lang="en-US" sz="3200" dirty="0">
                <a:latin typeface="Cambria" panose="02040503050406030204" pitchFamily="18" charset="0"/>
              </a:rPr>
              <a:t> – Validity is the accuracy of the data for taking decisions or for any other goals that are needed by the given problem.</a:t>
            </a:r>
          </a:p>
          <a:p>
            <a:r>
              <a:rPr lang="en-US" sz="3200" dirty="0">
                <a:latin typeface="Cambria" panose="02040503050406030204" pitchFamily="18" charset="0"/>
              </a:rPr>
              <a:t>6. </a:t>
            </a:r>
            <a:r>
              <a:rPr lang="en-US" sz="3200" u="sng" dirty="0">
                <a:latin typeface="Cambria" panose="02040503050406030204" pitchFamily="18" charset="0"/>
              </a:rPr>
              <a:t>Value </a:t>
            </a:r>
            <a:r>
              <a:rPr lang="en-US" sz="3200" dirty="0">
                <a:latin typeface="Cambria" panose="02040503050406030204" pitchFamily="18" charset="0"/>
              </a:rPr>
              <a:t>– Value is the characteristic of big data that indicates the value of the information that is extracted from the data and its influence on the decisions that are taken based on it.</a:t>
            </a:r>
            <a:endParaRPr lang="en-US" sz="3200" dirty="0"/>
          </a:p>
        </p:txBody>
      </p:sp>
    </p:spTree>
    <p:extLst>
      <p:ext uri="{BB962C8B-B14F-4D97-AF65-F5344CB8AC3E}">
        <p14:creationId xmlns:p14="http://schemas.microsoft.com/office/powerpoint/2010/main" val="3714406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a:xfrm>
            <a:off x="604902" y="1694815"/>
            <a:ext cx="10353166" cy="861774"/>
          </a:xfrm>
        </p:spPr>
        <p:txBody>
          <a:bodyPr/>
          <a:lstStyle/>
          <a:p>
            <a:pPr algn="just"/>
            <a:r>
              <a:rPr lang="en-US" sz="2800" dirty="0"/>
              <a:t>The data quality of the numeric attributes is determined by factors like precision, bias, and accuracy</a:t>
            </a:r>
          </a:p>
        </p:txBody>
      </p:sp>
      <p:sp>
        <p:nvSpPr>
          <p:cNvPr id="4" name="Rectangle 3"/>
          <p:cNvSpPr/>
          <p:nvPr/>
        </p:nvSpPr>
        <p:spPr>
          <a:xfrm>
            <a:off x="538098" y="2671025"/>
            <a:ext cx="11049000" cy="2862322"/>
          </a:xfrm>
          <a:prstGeom prst="rect">
            <a:avLst/>
          </a:prstGeom>
        </p:spPr>
        <p:txBody>
          <a:bodyPr wrap="square">
            <a:spAutoFit/>
          </a:bodyPr>
          <a:lstStyle/>
          <a:p>
            <a:pPr marL="285750" indent="-285750">
              <a:buFont typeface="Wingdings" panose="05000000000000000000" pitchFamily="2" charset="2"/>
              <a:buChar char="Ø"/>
            </a:pPr>
            <a:r>
              <a:rPr lang="en-US" sz="3200" b="1" u="sng" dirty="0">
                <a:latin typeface="Cambria" panose="02040503050406030204" pitchFamily="18" charset="0"/>
              </a:rPr>
              <a:t>Precision</a:t>
            </a:r>
            <a:r>
              <a:rPr lang="en-US" sz="3200" dirty="0">
                <a:latin typeface="Cambria" panose="02040503050406030204" pitchFamily="18" charset="0"/>
              </a:rPr>
              <a:t>: </a:t>
            </a:r>
            <a:r>
              <a:rPr lang="en-US" sz="2800" dirty="0">
                <a:latin typeface="Cambria" panose="02040503050406030204" pitchFamily="18" charset="0"/>
              </a:rPr>
              <a:t>closeness of repeated measurements. standard deviation is used to measure the precision.</a:t>
            </a:r>
            <a:endParaRPr lang="en-US" sz="2000" dirty="0">
              <a:latin typeface="Cambria" panose="02040503050406030204" pitchFamily="18" charset="0"/>
            </a:endParaRPr>
          </a:p>
          <a:p>
            <a:pPr marL="285750" indent="-285750">
              <a:buFont typeface="Wingdings" panose="05000000000000000000" pitchFamily="2" charset="2"/>
              <a:buChar char="Ø"/>
            </a:pPr>
            <a:r>
              <a:rPr lang="en-US" sz="2000" dirty="0">
                <a:latin typeface="Cambria" panose="02040503050406030204" pitchFamily="18" charset="0"/>
              </a:rPr>
              <a:t> </a:t>
            </a:r>
            <a:r>
              <a:rPr lang="en-US" sz="3200" b="1" u="sng" dirty="0">
                <a:latin typeface="Cambria" panose="02040503050406030204" pitchFamily="18" charset="0"/>
              </a:rPr>
              <a:t>Bias </a:t>
            </a:r>
            <a:r>
              <a:rPr lang="en-US" sz="3200" dirty="0">
                <a:latin typeface="Cambria" panose="02040503050406030204" pitchFamily="18" charset="0"/>
              </a:rPr>
              <a:t>:</a:t>
            </a:r>
            <a:r>
              <a:rPr lang="en-US" sz="2000" dirty="0">
                <a:latin typeface="Cambria" panose="02040503050406030204" pitchFamily="18" charset="0"/>
              </a:rPr>
              <a:t> </a:t>
            </a:r>
            <a:r>
              <a:rPr lang="en-US" sz="2800" dirty="0">
                <a:latin typeface="Cambria" panose="02040503050406030204" pitchFamily="18" charset="0"/>
              </a:rPr>
              <a:t>systematic result due to erroneous assumptions of the algorithms or procedures.</a:t>
            </a:r>
          </a:p>
          <a:p>
            <a:pPr marL="285750" indent="-285750">
              <a:buFont typeface="Wingdings" panose="05000000000000000000" pitchFamily="2" charset="2"/>
              <a:buChar char="Ø"/>
            </a:pPr>
            <a:r>
              <a:rPr lang="en-US" sz="3200" b="1" u="sng" dirty="0">
                <a:latin typeface="Cambria" panose="02040503050406030204" pitchFamily="18" charset="0"/>
              </a:rPr>
              <a:t>Accuracy</a:t>
            </a:r>
            <a:r>
              <a:rPr lang="en-US" sz="3200" dirty="0">
                <a:latin typeface="Cambria" panose="02040503050406030204" pitchFamily="18" charset="0"/>
              </a:rPr>
              <a:t> </a:t>
            </a:r>
            <a:r>
              <a:rPr lang="en-US" sz="2800" dirty="0">
                <a:latin typeface="Cambria" panose="02040503050406030204" pitchFamily="18" charset="0"/>
              </a:rPr>
              <a:t>is the degree of measurement of errors to the true value of the quantity. </a:t>
            </a:r>
          </a:p>
        </p:txBody>
      </p:sp>
    </p:spTree>
    <p:extLst>
      <p:ext uri="{BB962C8B-B14F-4D97-AF65-F5344CB8AC3E}">
        <p14:creationId xmlns:p14="http://schemas.microsoft.com/office/powerpoint/2010/main" val="1406977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95400" y="2057400"/>
            <a:ext cx="4134485" cy="2123658"/>
          </a:xfrm>
          <a:prstGeom prst="rect">
            <a:avLst/>
          </a:prstGeom>
        </p:spPr>
        <p:txBody>
          <a:bodyPr vert="horz" wrap="square" lIns="0" tIns="12700" rIns="0" bIns="0" rtlCol="0">
            <a:spAutoFit/>
          </a:bodyPr>
          <a:lstStyle/>
          <a:p>
            <a:pPr marL="12700">
              <a:lnSpc>
                <a:spcPct val="100000"/>
              </a:lnSpc>
              <a:spcBef>
                <a:spcPts val="100"/>
              </a:spcBef>
            </a:pPr>
            <a:r>
              <a:rPr lang="en-US" sz="3600" b="1" dirty="0"/>
              <a:t>Types of Data</a:t>
            </a:r>
            <a:endParaRPr sz="4000" dirty="0">
              <a:latin typeface="Verdana"/>
              <a:cs typeface="Verdana"/>
            </a:endParaRPr>
          </a:p>
          <a:p>
            <a:pPr marL="299085" indent="-287020">
              <a:lnSpc>
                <a:spcPct val="100000"/>
              </a:lnSpc>
              <a:spcBef>
                <a:spcPts val="1480"/>
              </a:spcBef>
              <a:buClr>
                <a:srgbClr val="92278F"/>
              </a:buClr>
              <a:buSzPct val="80555"/>
              <a:buFont typeface="Arial MT"/>
              <a:buChar char="•"/>
              <a:tabLst>
                <a:tab pos="299085" algn="l"/>
                <a:tab pos="299720" algn="l"/>
              </a:tabLst>
            </a:pPr>
            <a:r>
              <a:rPr sz="2400" spc="-365" dirty="0">
                <a:latin typeface="Verdana"/>
                <a:cs typeface="Verdana"/>
              </a:rPr>
              <a:t>S</a:t>
            </a:r>
            <a:r>
              <a:rPr sz="2400" spc="-335" dirty="0">
                <a:latin typeface="Verdana"/>
                <a:cs typeface="Verdana"/>
              </a:rPr>
              <a:t>T</a:t>
            </a:r>
            <a:r>
              <a:rPr sz="2400" spc="-150" dirty="0">
                <a:latin typeface="Verdana"/>
                <a:cs typeface="Verdana"/>
              </a:rPr>
              <a:t>R</a:t>
            </a:r>
            <a:r>
              <a:rPr sz="2400" spc="-185" dirty="0">
                <a:latin typeface="Verdana"/>
                <a:cs typeface="Verdana"/>
              </a:rPr>
              <a:t>U</a:t>
            </a:r>
            <a:r>
              <a:rPr sz="2400" spc="-75" dirty="0">
                <a:latin typeface="Verdana"/>
                <a:cs typeface="Verdana"/>
              </a:rPr>
              <a:t>C</a:t>
            </a:r>
            <a:r>
              <a:rPr sz="2400" spc="-80" dirty="0">
                <a:latin typeface="Verdana"/>
                <a:cs typeface="Verdana"/>
              </a:rPr>
              <a:t>T</a:t>
            </a:r>
            <a:r>
              <a:rPr sz="2400" spc="-170" dirty="0">
                <a:latin typeface="Verdana"/>
                <a:cs typeface="Verdana"/>
              </a:rPr>
              <a:t>U</a:t>
            </a:r>
            <a:r>
              <a:rPr sz="2400" spc="-130" dirty="0">
                <a:latin typeface="Verdana"/>
                <a:cs typeface="Verdana"/>
              </a:rPr>
              <a:t>RED</a:t>
            </a:r>
            <a:r>
              <a:rPr sz="2400" spc="-95" dirty="0">
                <a:latin typeface="Verdana"/>
                <a:cs typeface="Verdana"/>
              </a:rPr>
              <a:t> </a:t>
            </a:r>
            <a:r>
              <a:rPr sz="2400" spc="20" dirty="0">
                <a:latin typeface="Verdana"/>
                <a:cs typeface="Verdana"/>
              </a:rPr>
              <a:t>D</a:t>
            </a:r>
            <a:r>
              <a:rPr sz="2400" spc="50" dirty="0">
                <a:latin typeface="Verdana"/>
                <a:cs typeface="Verdana"/>
              </a:rPr>
              <a:t>A</a:t>
            </a:r>
            <a:r>
              <a:rPr sz="2400" spc="-360" dirty="0">
                <a:latin typeface="Verdana"/>
                <a:cs typeface="Verdana"/>
              </a:rPr>
              <a:t>T</a:t>
            </a:r>
            <a:r>
              <a:rPr sz="2400" spc="100" dirty="0">
                <a:latin typeface="Verdana"/>
                <a:cs typeface="Verdana"/>
              </a:rPr>
              <a:t>A</a:t>
            </a:r>
            <a:endParaRPr sz="2400" dirty="0">
              <a:latin typeface="Verdana"/>
              <a:cs typeface="Verdana"/>
            </a:endParaRPr>
          </a:p>
          <a:p>
            <a:pPr marL="299085" indent="-287020">
              <a:lnSpc>
                <a:spcPct val="100000"/>
              </a:lnSpc>
              <a:spcBef>
                <a:spcPts val="1005"/>
              </a:spcBef>
              <a:buClr>
                <a:srgbClr val="92278F"/>
              </a:buClr>
              <a:buSzPct val="80555"/>
              <a:buFont typeface="Arial MT"/>
              <a:buChar char="•"/>
              <a:tabLst>
                <a:tab pos="299085" algn="l"/>
                <a:tab pos="299720" algn="l"/>
              </a:tabLst>
            </a:pPr>
            <a:r>
              <a:rPr sz="2400" spc="-120" dirty="0">
                <a:latin typeface="Verdana"/>
                <a:cs typeface="Verdana"/>
              </a:rPr>
              <a:t>SE</a:t>
            </a:r>
            <a:r>
              <a:rPr sz="2400" spc="-135" dirty="0">
                <a:latin typeface="Verdana"/>
                <a:cs typeface="Verdana"/>
              </a:rPr>
              <a:t>M</a:t>
            </a:r>
            <a:r>
              <a:rPr sz="2400" spc="-330" dirty="0">
                <a:latin typeface="Verdana"/>
                <a:cs typeface="Verdana"/>
              </a:rPr>
              <a:t>I</a:t>
            </a:r>
            <a:r>
              <a:rPr sz="2400" spc="-220" dirty="0">
                <a:latin typeface="Verdana"/>
                <a:cs typeface="Verdana"/>
              </a:rPr>
              <a:t>-</a:t>
            </a:r>
            <a:r>
              <a:rPr sz="2400" spc="-365" dirty="0">
                <a:latin typeface="Verdana"/>
                <a:cs typeface="Verdana"/>
              </a:rPr>
              <a:t>S</a:t>
            </a:r>
            <a:r>
              <a:rPr sz="2400" spc="-335" dirty="0">
                <a:latin typeface="Verdana"/>
                <a:cs typeface="Verdana"/>
              </a:rPr>
              <a:t>T</a:t>
            </a:r>
            <a:r>
              <a:rPr sz="2400" spc="-150" dirty="0">
                <a:latin typeface="Verdana"/>
                <a:cs typeface="Verdana"/>
              </a:rPr>
              <a:t>R</a:t>
            </a:r>
            <a:r>
              <a:rPr sz="2400" spc="-185" dirty="0">
                <a:latin typeface="Verdana"/>
                <a:cs typeface="Verdana"/>
              </a:rPr>
              <a:t>U</a:t>
            </a:r>
            <a:r>
              <a:rPr sz="2400" spc="-75" dirty="0">
                <a:latin typeface="Verdana"/>
                <a:cs typeface="Verdana"/>
              </a:rPr>
              <a:t>C</a:t>
            </a:r>
            <a:r>
              <a:rPr sz="2400" spc="-80" dirty="0">
                <a:latin typeface="Verdana"/>
                <a:cs typeface="Verdana"/>
              </a:rPr>
              <a:t>T</a:t>
            </a:r>
            <a:r>
              <a:rPr sz="2400" spc="-170" dirty="0">
                <a:latin typeface="Verdana"/>
                <a:cs typeface="Verdana"/>
              </a:rPr>
              <a:t>U</a:t>
            </a:r>
            <a:r>
              <a:rPr sz="2400" spc="-130" dirty="0">
                <a:latin typeface="Verdana"/>
                <a:cs typeface="Verdana"/>
              </a:rPr>
              <a:t>RED</a:t>
            </a:r>
            <a:r>
              <a:rPr sz="2400" spc="-135" dirty="0">
                <a:latin typeface="Verdana"/>
                <a:cs typeface="Verdana"/>
              </a:rPr>
              <a:t> </a:t>
            </a:r>
            <a:r>
              <a:rPr sz="2400" spc="-45" dirty="0">
                <a:latin typeface="Verdana"/>
                <a:cs typeface="Verdana"/>
              </a:rPr>
              <a:t>D</a:t>
            </a:r>
            <a:r>
              <a:rPr sz="2400" spc="120" dirty="0">
                <a:latin typeface="Verdana"/>
                <a:cs typeface="Verdana"/>
              </a:rPr>
              <a:t>A</a:t>
            </a:r>
            <a:r>
              <a:rPr sz="2400" spc="-360" dirty="0">
                <a:latin typeface="Verdana"/>
                <a:cs typeface="Verdana"/>
              </a:rPr>
              <a:t>T</a:t>
            </a:r>
            <a:r>
              <a:rPr sz="2400" spc="100" dirty="0">
                <a:latin typeface="Verdana"/>
                <a:cs typeface="Verdana"/>
              </a:rPr>
              <a:t>A</a:t>
            </a:r>
            <a:endParaRPr sz="2400" dirty="0">
              <a:latin typeface="Verdana"/>
              <a:cs typeface="Verdana"/>
            </a:endParaRPr>
          </a:p>
          <a:p>
            <a:pPr marL="299085" indent="-287020">
              <a:lnSpc>
                <a:spcPct val="100000"/>
              </a:lnSpc>
              <a:spcBef>
                <a:spcPts val="1000"/>
              </a:spcBef>
              <a:buClr>
                <a:srgbClr val="92278F"/>
              </a:buClr>
              <a:buSzPct val="80555"/>
              <a:buFont typeface="Arial MT"/>
              <a:buChar char="•"/>
              <a:tabLst>
                <a:tab pos="299085" algn="l"/>
                <a:tab pos="299720" algn="l"/>
              </a:tabLst>
            </a:pPr>
            <a:r>
              <a:rPr sz="2400" spc="-170" dirty="0">
                <a:latin typeface="Verdana"/>
                <a:cs typeface="Verdana"/>
              </a:rPr>
              <a:t>U</a:t>
            </a:r>
            <a:r>
              <a:rPr sz="2400" spc="-245" dirty="0">
                <a:latin typeface="Verdana"/>
                <a:cs typeface="Verdana"/>
              </a:rPr>
              <a:t>NS</a:t>
            </a:r>
            <a:r>
              <a:rPr sz="2400" spc="-220" dirty="0">
                <a:latin typeface="Verdana"/>
                <a:cs typeface="Verdana"/>
              </a:rPr>
              <a:t>T</a:t>
            </a:r>
            <a:r>
              <a:rPr sz="2400" spc="-150" dirty="0">
                <a:latin typeface="Verdana"/>
                <a:cs typeface="Verdana"/>
              </a:rPr>
              <a:t>R</a:t>
            </a:r>
            <a:r>
              <a:rPr sz="2400" spc="-185" dirty="0">
                <a:latin typeface="Verdana"/>
                <a:cs typeface="Verdana"/>
              </a:rPr>
              <a:t>U</a:t>
            </a:r>
            <a:r>
              <a:rPr sz="2400" spc="-90" dirty="0">
                <a:latin typeface="Verdana"/>
                <a:cs typeface="Verdana"/>
              </a:rPr>
              <a:t>CT</a:t>
            </a:r>
            <a:r>
              <a:rPr sz="2400" spc="-114" dirty="0">
                <a:latin typeface="Verdana"/>
                <a:cs typeface="Verdana"/>
              </a:rPr>
              <a:t>U</a:t>
            </a:r>
            <a:r>
              <a:rPr sz="2400" spc="-130" dirty="0">
                <a:latin typeface="Verdana"/>
                <a:cs typeface="Verdana"/>
              </a:rPr>
              <a:t>RED</a:t>
            </a:r>
            <a:r>
              <a:rPr sz="2400" spc="-85" dirty="0">
                <a:latin typeface="Verdana"/>
                <a:cs typeface="Verdana"/>
              </a:rPr>
              <a:t> </a:t>
            </a:r>
            <a:r>
              <a:rPr sz="2400" spc="20" dirty="0">
                <a:latin typeface="Verdana"/>
                <a:cs typeface="Verdana"/>
              </a:rPr>
              <a:t>D</a:t>
            </a:r>
            <a:r>
              <a:rPr sz="2400" spc="50" dirty="0">
                <a:latin typeface="Verdana"/>
                <a:cs typeface="Verdana"/>
              </a:rPr>
              <a:t>A</a:t>
            </a:r>
            <a:r>
              <a:rPr sz="2400" spc="-360" dirty="0">
                <a:latin typeface="Verdana"/>
                <a:cs typeface="Verdana"/>
              </a:rPr>
              <a:t>T</a:t>
            </a:r>
            <a:r>
              <a:rPr sz="2400" spc="100" dirty="0">
                <a:latin typeface="Verdana"/>
                <a:cs typeface="Verdana"/>
              </a:rPr>
              <a:t>A</a:t>
            </a:r>
            <a:endParaRPr sz="2400" dirty="0">
              <a:latin typeface="Verdana"/>
              <a:cs typeface="Verdana"/>
            </a:endParaRPr>
          </a:p>
        </p:txBody>
      </p:sp>
      <p:sp>
        <p:nvSpPr>
          <p:cNvPr id="3" name="object 3"/>
          <p:cNvSpPr txBox="1">
            <a:spLocks noGrp="1"/>
          </p:cNvSpPr>
          <p:nvPr>
            <p:ph type="title"/>
          </p:nvPr>
        </p:nvSpPr>
        <p:spPr>
          <a:xfrm>
            <a:off x="664463" y="688848"/>
            <a:ext cx="10922635" cy="864235"/>
          </a:xfrm>
          <a:prstGeom prst="rect">
            <a:avLst/>
          </a:prstGeom>
          <a:solidFill>
            <a:srgbClr val="FFFFFF"/>
          </a:solidFill>
        </p:spPr>
        <p:txBody>
          <a:bodyPr vert="horz" wrap="square" lIns="0" tIns="15875" rIns="0" bIns="0" rtlCol="0">
            <a:spAutoFit/>
          </a:bodyPr>
          <a:lstStyle/>
          <a:p>
            <a:pPr algn="ctr">
              <a:lnSpc>
                <a:spcPct val="100000"/>
              </a:lnSpc>
              <a:spcBef>
                <a:spcPts val="125"/>
              </a:spcBef>
            </a:pPr>
            <a:r>
              <a:rPr spc="-25" dirty="0"/>
              <a:t>Data</a:t>
            </a:r>
            <a:r>
              <a:rPr spc="-70" dirty="0"/>
              <a:t> </a:t>
            </a:r>
            <a:r>
              <a:rPr spc="-15" dirty="0"/>
              <a:t>Sources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52734" y="1009688"/>
            <a:ext cx="11201400" cy="5378395"/>
          </a:xfrm>
          <a:prstGeom prst="rect">
            <a:avLst/>
          </a:prstGeom>
        </p:spPr>
        <p:txBody>
          <a:bodyPr vert="horz" wrap="square" lIns="0" tIns="12700" rIns="0" bIns="0" rtlCol="0">
            <a:spAutoFit/>
          </a:bodyPr>
          <a:lstStyle/>
          <a:p>
            <a:pPr marL="457200" indent="-457200">
              <a:buFont typeface="+mj-lt"/>
              <a:buAutoNum type="arabicPeriod"/>
            </a:pPr>
            <a:r>
              <a:rPr lang="en-US" sz="2400" b="1" spc="5" dirty="0">
                <a:latin typeface="Verdana"/>
                <a:cs typeface="Verdana"/>
              </a:rPr>
              <a:t>R</a:t>
            </a:r>
            <a:r>
              <a:rPr sz="1800" b="1" spc="5" dirty="0">
                <a:latin typeface="Verdana"/>
                <a:cs typeface="Verdana"/>
              </a:rPr>
              <a:t>EC</a:t>
            </a:r>
            <a:r>
              <a:rPr sz="1800" b="1" spc="-5" dirty="0">
                <a:latin typeface="Verdana"/>
                <a:cs typeface="Verdana"/>
              </a:rPr>
              <a:t>O</a:t>
            </a:r>
            <a:r>
              <a:rPr sz="1800" b="1" spc="-105" dirty="0">
                <a:latin typeface="Verdana"/>
                <a:cs typeface="Verdana"/>
              </a:rPr>
              <a:t>RD</a:t>
            </a:r>
            <a:r>
              <a:rPr sz="1800" b="1" spc="-135" dirty="0">
                <a:latin typeface="Verdana"/>
                <a:cs typeface="Verdana"/>
              </a:rPr>
              <a:t> </a:t>
            </a:r>
            <a:r>
              <a:rPr sz="1800" b="1" spc="20" dirty="0">
                <a:latin typeface="Verdana"/>
                <a:cs typeface="Verdana"/>
              </a:rPr>
              <a:t>D</a:t>
            </a:r>
            <a:r>
              <a:rPr sz="1800" b="1" spc="45" dirty="0">
                <a:latin typeface="Verdana"/>
                <a:cs typeface="Verdana"/>
              </a:rPr>
              <a:t>A</a:t>
            </a:r>
            <a:r>
              <a:rPr sz="1800" b="1" spc="-360" dirty="0">
                <a:latin typeface="Verdana"/>
                <a:cs typeface="Verdana"/>
              </a:rPr>
              <a:t>T</a:t>
            </a:r>
            <a:r>
              <a:rPr sz="1800" b="1" spc="100" dirty="0">
                <a:latin typeface="Verdana"/>
                <a:cs typeface="Verdana"/>
              </a:rPr>
              <a:t>A</a:t>
            </a:r>
            <a:r>
              <a:rPr lang="en-US" sz="1800" b="1" spc="100" dirty="0">
                <a:latin typeface="Verdana"/>
                <a:cs typeface="Verdana"/>
              </a:rPr>
              <a:t>: </a:t>
            </a:r>
          </a:p>
          <a:p>
            <a:pPr marL="285750" indent="-285750">
              <a:buFont typeface="Wingdings" panose="05000000000000000000" pitchFamily="2" charset="2"/>
              <a:buChar char="Ø"/>
            </a:pPr>
            <a:r>
              <a:rPr lang="en-US" sz="2400" b="1" dirty="0"/>
              <a:t>The measurements in matrix. Rows- entities, cases, or records. </a:t>
            </a:r>
          </a:p>
          <a:p>
            <a:pPr marL="285750" indent="-285750">
              <a:buFont typeface="Wingdings" panose="05000000000000000000" pitchFamily="2" charset="2"/>
              <a:buChar char="Ø"/>
            </a:pPr>
            <a:r>
              <a:rPr lang="en-US" sz="2400" b="1" dirty="0"/>
              <a:t>The columns -attributes, features, or fields. </a:t>
            </a:r>
          </a:p>
          <a:p>
            <a:pPr marL="285750" indent="-285750">
              <a:buFont typeface="Wingdings" panose="05000000000000000000" pitchFamily="2" charset="2"/>
              <a:buChar char="Ø"/>
            </a:pPr>
            <a:r>
              <a:rPr lang="en-US" sz="2400" b="1" dirty="0"/>
              <a:t>Label is the term that is used to describe the individual observations.</a:t>
            </a:r>
            <a:endParaRPr sz="2000" b="1" dirty="0">
              <a:latin typeface="Verdana"/>
              <a:cs typeface="Verdana"/>
            </a:endParaRPr>
          </a:p>
          <a:p>
            <a:pPr marL="12065">
              <a:lnSpc>
                <a:spcPct val="100000"/>
              </a:lnSpc>
              <a:spcBef>
                <a:spcPts val="1005"/>
              </a:spcBef>
              <a:buClr>
                <a:srgbClr val="92278F"/>
              </a:buClr>
              <a:buSzPct val="80555"/>
              <a:tabLst>
                <a:tab pos="299085" algn="l"/>
                <a:tab pos="299720" algn="l"/>
              </a:tabLst>
            </a:pPr>
            <a:r>
              <a:rPr lang="en-US" sz="2400" b="1" spc="5" dirty="0">
                <a:latin typeface="Verdana"/>
                <a:cs typeface="Verdana"/>
              </a:rPr>
              <a:t>2.</a:t>
            </a:r>
            <a:r>
              <a:rPr b="1" spc="5" dirty="0">
                <a:latin typeface="Verdana"/>
                <a:cs typeface="Verdana"/>
              </a:rPr>
              <a:t>GRAPHICS DATA</a:t>
            </a:r>
            <a:endParaRPr lang="en-US" b="1" spc="5" dirty="0">
              <a:latin typeface="Verdana"/>
              <a:cs typeface="Verdana"/>
            </a:endParaRPr>
          </a:p>
          <a:p>
            <a:pPr marL="342900" indent="-342900">
              <a:buFont typeface="Wingdings" panose="05000000000000000000" pitchFamily="2" charset="2"/>
              <a:buChar char="Ø"/>
            </a:pPr>
            <a:r>
              <a:rPr lang="en-US" sz="2000" dirty="0"/>
              <a:t> </a:t>
            </a:r>
            <a:r>
              <a:rPr lang="en-US" sz="2000" b="1" dirty="0"/>
              <a:t>Relationships among objects. hyperlink  </a:t>
            </a:r>
          </a:p>
          <a:p>
            <a:pPr marL="12065">
              <a:spcBef>
                <a:spcPts val="1005"/>
              </a:spcBef>
              <a:buClr>
                <a:srgbClr val="92278F"/>
              </a:buClr>
              <a:buSzPct val="80555"/>
              <a:tabLst>
                <a:tab pos="299085" algn="l"/>
                <a:tab pos="299720" algn="l"/>
              </a:tabLst>
            </a:pPr>
            <a:r>
              <a:rPr lang="en-US" sz="2400" b="1" spc="5" dirty="0">
                <a:latin typeface="Verdana"/>
                <a:cs typeface="Verdana"/>
              </a:rPr>
              <a:t>3. </a:t>
            </a:r>
            <a:r>
              <a:rPr b="1" spc="5" dirty="0">
                <a:latin typeface="Verdana"/>
                <a:cs typeface="Verdana"/>
              </a:rPr>
              <a:t>DATA MATRIX</a:t>
            </a:r>
            <a:endParaRPr lang="en-US" b="1" spc="5" dirty="0">
              <a:latin typeface="Verdana"/>
              <a:cs typeface="Verdana"/>
            </a:endParaRPr>
          </a:p>
          <a:p>
            <a:pPr marL="342900" indent="-342900">
              <a:buFont typeface="Wingdings" panose="05000000000000000000" pitchFamily="2" charset="2"/>
              <a:buChar char="Ø"/>
            </a:pPr>
            <a:r>
              <a:rPr lang="en-US" sz="2400" b="1" spc="5" dirty="0">
                <a:latin typeface="Verdana"/>
                <a:cs typeface="Verdana"/>
              </a:rPr>
              <a:t> </a:t>
            </a:r>
            <a:r>
              <a:rPr lang="en-US" sz="2000" b="1" dirty="0"/>
              <a:t>It is a variation of the record type ,numeric attributes. Matrix operations can be applied on these data.</a:t>
            </a:r>
          </a:p>
          <a:p>
            <a:r>
              <a:rPr lang="en-US" sz="2400" b="1" spc="5" dirty="0">
                <a:latin typeface="Verdana"/>
                <a:cs typeface="Verdana"/>
              </a:rPr>
              <a:t>4</a:t>
            </a:r>
            <a:r>
              <a:rPr lang="en-US" sz="2000" dirty="0"/>
              <a:t>.</a:t>
            </a:r>
            <a:r>
              <a:rPr b="1" spc="5" dirty="0">
                <a:latin typeface="Verdana"/>
                <a:cs typeface="Verdana"/>
              </a:rPr>
              <a:t>ORDERED DATA </a:t>
            </a:r>
            <a:r>
              <a:rPr sz="1800" spc="-245" dirty="0">
                <a:latin typeface="Verdana"/>
                <a:cs typeface="Verdana"/>
              </a:rPr>
              <a:t>–</a:t>
            </a:r>
            <a:r>
              <a:rPr sz="1800" spc="-130" dirty="0">
                <a:latin typeface="Verdana"/>
                <a:cs typeface="Verdana"/>
              </a:rPr>
              <a:t> </a:t>
            </a:r>
            <a:endParaRPr lang="en-US" sz="1800" spc="-130" dirty="0">
              <a:latin typeface="Verdana"/>
              <a:cs typeface="Verdana"/>
            </a:endParaRPr>
          </a:p>
          <a:p>
            <a:pPr marL="285750" indent="-285750">
              <a:buFont typeface="Wingdings" panose="05000000000000000000" pitchFamily="2" charset="2"/>
              <a:buChar char="Ø"/>
            </a:pPr>
            <a:r>
              <a:rPr lang="en-US" sz="2000" b="1" dirty="0"/>
              <a:t>Temporal data </a:t>
            </a:r>
            <a:r>
              <a:rPr lang="en-US" sz="2000" dirty="0"/>
              <a:t>–with time.</a:t>
            </a:r>
          </a:p>
          <a:p>
            <a:pPr marL="285750" indent="-285750">
              <a:buFont typeface="Wingdings" panose="05000000000000000000" pitchFamily="2" charset="2"/>
              <a:buChar char="Ø"/>
            </a:pPr>
            <a:r>
              <a:rPr lang="en-US" sz="2000" b="1" dirty="0"/>
              <a:t> Sequence data </a:t>
            </a:r>
            <a:r>
              <a:rPr lang="en-US" sz="2000" dirty="0"/>
              <a:t>– It is like sequential data but does not have time stamps. This data involves the</a:t>
            </a:r>
          </a:p>
          <a:p>
            <a:r>
              <a:rPr lang="en-US" sz="2000" dirty="0"/>
              <a:t>sequence of words or letters.</a:t>
            </a:r>
          </a:p>
          <a:p>
            <a:pPr marL="342900" indent="-342900">
              <a:buFont typeface="Wingdings" panose="05000000000000000000" pitchFamily="2" charset="2"/>
              <a:buChar char="Ø"/>
            </a:pPr>
            <a:r>
              <a:rPr lang="en-US" sz="2000" b="1" dirty="0"/>
              <a:t>Spatial data </a:t>
            </a:r>
            <a:r>
              <a:rPr lang="en-US" sz="2000" dirty="0"/>
              <a:t>– It has attributes such as positions or areas. For example, maps are spatial data</a:t>
            </a:r>
          </a:p>
          <a:p>
            <a:r>
              <a:rPr lang="en-US" sz="2000" dirty="0"/>
              <a:t>where the points are related by location.</a:t>
            </a:r>
            <a:endParaRPr sz="2000" dirty="0"/>
          </a:p>
        </p:txBody>
      </p:sp>
      <p:sp>
        <p:nvSpPr>
          <p:cNvPr id="3" name="object 3"/>
          <p:cNvSpPr txBox="1">
            <a:spLocks noGrp="1"/>
          </p:cNvSpPr>
          <p:nvPr>
            <p:ph type="title"/>
          </p:nvPr>
        </p:nvSpPr>
        <p:spPr>
          <a:xfrm>
            <a:off x="533400" y="152400"/>
            <a:ext cx="10922635" cy="864235"/>
          </a:xfrm>
          <a:prstGeom prst="rect">
            <a:avLst/>
          </a:prstGeom>
          <a:solidFill>
            <a:srgbClr val="FFFFFF"/>
          </a:solidFill>
        </p:spPr>
        <p:txBody>
          <a:bodyPr vert="horz" wrap="square" lIns="0" tIns="15875" rIns="0" bIns="0" rtlCol="0">
            <a:spAutoFit/>
          </a:bodyPr>
          <a:lstStyle/>
          <a:p>
            <a:pPr algn="ctr">
              <a:lnSpc>
                <a:spcPct val="100000"/>
              </a:lnSpc>
              <a:spcBef>
                <a:spcPts val="125"/>
              </a:spcBef>
            </a:pPr>
            <a:r>
              <a:rPr spc="-5" dirty="0"/>
              <a:t>Structured</a:t>
            </a:r>
            <a:r>
              <a:rPr spc="-60" dirty="0"/>
              <a:t> </a:t>
            </a:r>
            <a:r>
              <a:rPr spc="-25" dirty="0"/>
              <a:t>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618</TotalTime>
  <Words>4348</Words>
  <Application>Microsoft Office PowerPoint</Application>
  <PresentationFormat>Widescreen</PresentationFormat>
  <Paragraphs>305</Paragraphs>
  <Slides>56</Slides>
  <Notes>0</Notes>
  <HiddenSlides>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56</vt:i4>
      </vt:variant>
    </vt:vector>
  </HeadingPairs>
  <TitlesOfParts>
    <vt:vector size="65" baseType="lpstr">
      <vt:lpstr>Arial</vt:lpstr>
      <vt:lpstr>Arial MT</vt:lpstr>
      <vt:lpstr>Calibri</vt:lpstr>
      <vt:lpstr>Cambria</vt:lpstr>
      <vt:lpstr>Cambria,Bold</vt:lpstr>
      <vt:lpstr>Candara</vt:lpstr>
      <vt:lpstr>Verdana</vt:lpstr>
      <vt:lpstr>Wingdings</vt:lpstr>
      <vt:lpstr>Office Theme</vt:lpstr>
      <vt:lpstr>PowerPoint Presentation</vt:lpstr>
      <vt:lpstr>Chapter 2</vt:lpstr>
      <vt:lpstr>What is Data?</vt:lpstr>
      <vt:lpstr>Elements /Characteristics of Big Data</vt:lpstr>
      <vt:lpstr>Elements /Characteristics of Big Data</vt:lpstr>
      <vt:lpstr>PowerPoint Presentation</vt:lpstr>
      <vt:lpstr>PowerPoint Presentation</vt:lpstr>
      <vt:lpstr>Data Sources</vt:lpstr>
      <vt:lpstr>Structured Data</vt:lpstr>
      <vt:lpstr>Unstructured Data</vt:lpstr>
      <vt:lpstr>Semi-Structured Data</vt:lpstr>
      <vt:lpstr>Data Storage</vt:lpstr>
      <vt:lpstr>Data Storage</vt:lpstr>
      <vt:lpstr>Data Storage</vt:lpstr>
      <vt:lpstr>Data Storage</vt:lpstr>
      <vt:lpstr>BIG DATA ANALYTICS AND TYPES OF ANALYTICS</vt:lpstr>
      <vt:lpstr>BIG DATA ANALYSIS FRAMEWORK</vt:lpstr>
      <vt:lpstr>BIG DATA ANALYSIS FRAMEWORK</vt:lpstr>
      <vt:lpstr>Big Data processing cycle</vt:lpstr>
      <vt:lpstr>1.Data Collection</vt:lpstr>
      <vt:lpstr>1.Data Collection</vt:lpstr>
      <vt:lpstr>1.Data Collection</vt:lpstr>
      <vt:lpstr>1.Data Collection</vt:lpstr>
      <vt:lpstr>2.Data Preprocessing </vt:lpstr>
      <vt:lpstr>PowerPoint Presentation</vt:lpstr>
      <vt:lpstr>PowerPoint Presentation</vt:lpstr>
      <vt:lpstr>PowerPoint Presentation</vt:lpstr>
      <vt:lpstr>Removal of Noisy or Outlier Data </vt:lpstr>
      <vt:lpstr>Example </vt:lpstr>
      <vt:lpstr>Data Integration and Data Transformations</vt:lpstr>
      <vt:lpstr>Min-Max Procedure</vt:lpstr>
      <vt:lpstr>Consider the set: V = {88, 90, 92, 94}. Apply Min-Max procedure and map the marks to a new range 0–1. </vt:lpstr>
      <vt:lpstr>z-Score Normalization</vt:lpstr>
      <vt:lpstr>Example 2.3: Consider the mark list V = {10, 20, 30}, convert the marks to z-score</vt:lpstr>
      <vt:lpstr>2.4 DESCRIPTIVE STATISTICS</vt:lpstr>
      <vt:lpstr>2.4 DESCRIPTIVE STATISTICS</vt:lpstr>
      <vt:lpstr>PowerPoint Presentation</vt:lpstr>
      <vt:lpstr>Categorical or Qualitative Data</vt:lpstr>
      <vt:lpstr>Numeric or Qualitative Data</vt:lpstr>
      <vt:lpstr>PowerPoint Presentation</vt:lpstr>
      <vt:lpstr>UNIVARIATE DATA ANALYSIS AND VISUALIZATION</vt:lpstr>
      <vt:lpstr>2.5.1 Data Visualization</vt:lpstr>
      <vt:lpstr>PowerPoint Presentation</vt:lpstr>
      <vt:lpstr>PowerPoint Presentation</vt:lpstr>
      <vt:lpstr>PowerPoint Presentation</vt:lpstr>
      <vt:lpstr>2.5.2 Central Tendency</vt:lpstr>
      <vt:lpstr>PowerPoint Presentation</vt:lpstr>
      <vt:lpstr>PowerPoint Presentation</vt:lpstr>
      <vt:lpstr>2.5.3 Dispersion</vt:lpstr>
      <vt:lpstr>PowerPoint Presentation</vt:lpstr>
      <vt:lpstr>PowerPoint Presentation</vt:lpstr>
      <vt:lpstr>PowerPoint Presentation</vt:lpstr>
      <vt:lpstr>PowerPoint Presentation</vt:lpstr>
      <vt:lpstr>PowerPoint Presentation</vt:lpstr>
      <vt:lpstr>PowerPoint Presentation</vt:lpstr>
      <vt:lpstr>MAD and CV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BASAVARAJU S V</dc:creator>
  <cp:lastModifiedBy>Hazaratali.S. Mogalalli</cp:lastModifiedBy>
  <cp:revision>38</cp:revision>
  <dcterms:created xsi:type="dcterms:W3CDTF">2024-03-20T07:04:24Z</dcterms:created>
  <dcterms:modified xsi:type="dcterms:W3CDTF">2024-06-24T11:37:58Z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2024-03-07T00:00:00Z</vt:filetime>
  </property>
  <property fmtid="{D5CDD505-2E9C-101B-9397-08002B2CF9AE}" pid="3" name="LastSaved">
    <vt:filetime>2024-03-20T00:00:00Z</vt:filetime>
  </property>
</Properties>
</file>