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258" r:id="rId3"/>
    <p:sldId id="259" r:id="rId4"/>
    <p:sldId id="324" r:id="rId5"/>
    <p:sldId id="260" r:id="rId6"/>
    <p:sldId id="325" r:id="rId7"/>
    <p:sldId id="262" r:id="rId8"/>
    <p:sldId id="326" r:id="rId9"/>
    <p:sldId id="327" r:id="rId10"/>
    <p:sldId id="328" r:id="rId11"/>
    <p:sldId id="268" r:id="rId12"/>
    <p:sldId id="331" r:id="rId13"/>
    <p:sldId id="269" r:id="rId14"/>
    <p:sldId id="270" r:id="rId15"/>
    <p:sldId id="329" r:id="rId16"/>
    <p:sldId id="274" r:id="rId17"/>
    <p:sldId id="273" r:id="rId18"/>
    <p:sldId id="330" r:id="rId19"/>
    <p:sldId id="314" r:id="rId20"/>
    <p:sldId id="315" r:id="rId21"/>
    <p:sldId id="316" r:id="rId22"/>
    <p:sldId id="275" r:id="rId23"/>
    <p:sldId id="276" r:id="rId24"/>
    <p:sldId id="277" r:id="rId25"/>
    <p:sldId id="278" r:id="rId26"/>
    <p:sldId id="279" r:id="rId27"/>
    <p:sldId id="281" r:id="rId28"/>
    <p:sldId id="317" r:id="rId29"/>
    <p:sldId id="335" r:id="rId30"/>
    <p:sldId id="318" r:id="rId31"/>
    <p:sldId id="282" r:id="rId32"/>
    <p:sldId id="283" r:id="rId33"/>
    <p:sldId id="284" r:id="rId34"/>
    <p:sldId id="332" r:id="rId35"/>
    <p:sldId id="285" r:id="rId36"/>
    <p:sldId id="333" r:id="rId37"/>
    <p:sldId id="286" r:id="rId38"/>
    <p:sldId id="287" r:id="rId39"/>
    <p:sldId id="288" r:id="rId40"/>
    <p:sldId id="290" r:id="rId41"/>
    <p:sldId id="323" r:id="rId42"/>
    <p:sldId id="334" r:id="rId43"/>
    <p:sldId id="321" r:id="rId44"/>
    <p:sldId id="336" r:id="rId45"/>
    <p:sldId id="291" r:id="rId46"/>
    <p:sldId id="292" r:id="rId47"/>
    <p:sldId id="293" r:id="rId48"/>
    <p:sldId id="294" r:id="rId49"/>
    <p:sldId id="295" r:id="rId50"/>
    <p:sldId id="296" r:id="rId51"/>
    <p:sldId id="297" r:id="rId52"/>
    <p:sldId id="298" r:id="rId53"/>
    <p:sldId id="29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A1C65F-F5C1-488E-83D6-C216B216A40C}"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733829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1C65F-F5C1-488E-83D6-C216B216A40C}"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2211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1C65F-F5C1-488E-83D6-C216B216A40C}"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13605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A1C65F-F5C1-488E-83D6-C216B216A40C}"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148002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A1C65F-F5C1-488E-83D6-C216B216A40C}"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58986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A1C65F-F5C1-488E-83D6-C216B216A40C}"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56666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A1C65F-F5C1-488E-83D6-C216B216A40C}"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16275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A1C65F-F5C1-488E-83D6-C216B216A40C}"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20396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1C65F-F5C1-488E-83D6-C216B216A40C}"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230637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1C65F-F5C1-488E-83D6-C216B216A40C}"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85123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A1C65F-F5C1-488E-83D6-C216B216A40C}"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87F9-2068-4818-99AC-FBCC075BDC4D}" type="slidenum">
              <a:rPr lang="en-US" smtClean="0"/>
              <a:t>‹#›</a:t>
            </a:fld>
            <a:endParaRPr lang="en-US"/>
          </a:p>
        </p:txBody>
      </p:sp>
    </p:spTree>
    <p:extLst>
      <p:ext uri="{BB962C8B-B14F-4D97-AF65-F5344CB8AC3E}">
        <p14:creationId xmlns:p14="http://schemas.microsoft.com/office/powerpoint/2010/main" val="33483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A1C65F-F5C1-488E-83D6-C216B216A40C}" type="datetimeFigureOut">
              <a:rPr lang="en-US" smtClean="0"/>
              <a:t>4/15/2024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687F9-2068-4818-99AC-FBCC075BDC4D}" type="slidenum">
              <a:rPr lang="en-US" smtClean="0"/>
              <a:t>‹#›</a:t>
            </a:fld>
            <a:endParaRPr lang="en-US"/>
          </a:p>
        </p:txBody>
      </p:sp>
    </p:spTree>
    <p:extLst>
      <p:ext uri="{BB962C8B-B14F-4D97-AF65-F5344CB8AC3E}">
        <p14:creationId xmlns:p14="http://schemas.microsoft.com/office/powerpoint/2010/main" val="72500830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7">
            <a:extLst>
              <a:ext uri="{FF2B5EF4-FFF2-40B4-BE49-F238E27FC236}">
                <a16:creationId xmlns:a16="http://schemas.microsoft.com/office/drawing/2014/main" xmlns="" id="{F934C0CB-925F-4639-A541-191AE9DA791C}"/>
              </a:ext>
            </a:extLst>
          </p:cNvPr>
          <p:cNvSpPr>
            <a:spLocks noChangeArrowheads="1"/>
          </p:cNvSpPr>
          <p:nvPr/>
        </p:nvSpPr>
        <p:spPr bwMode="auto">
          <a:xfrm>
            <a:off x="2133600" y="344489"/>
            <a:ext cx="7924800" cy="762000"/>
          </a:xfrm>
          <a:prstGeom prst="rect">
            <a:avLst/>
          </a:prstGeom>
          <a:noFill/>
          <a:ln w="9525">
            <a:noFill/>
            <a:miter lim="800000"/>
            <a:headEnd/>
            <a:tailEnd/>
          </a:ln>
          <a:effectLst/>
        </p:spPr>
        <p:txBody>
          <a:bodyPr anchor="ctr"/>
          <a:lstStyle/>
          <a:p>
            <a:pPr algn="ctr" defTabSz="865188">
              <a:defRPr/>
            </a:pPr>
            <a:r>
              <a:rPr lang="en-US" sz="3600" b="1" dirty="0">
                <a:solidFill>
                  <a:schemeClr val="tx1">
                    <a:lumMod val="95000"/>
                    <a:lumOff val="5000"/>
                  </a:schemeClr>
                </a:solidFill>
                <a:latin typeface="+mj-lt"/>
                <a:ea typeface="SimSun" panose="02010600030101010101" pitchFamily="2" charset="-122"/>
                <a:cs typeface="+mj-cs"/>
              </a:rPr>
              <a:t>Unit 1 Chapter 2 </a:t>
            </a:r>
          </a:p>
        </p:txBody>
      </p:sp>
      <p:sp>
        <p:nvSpPr>
          <p:cNvPr id="2052" name="Rectangle 20">
            <a:extLst>
              <a:ext uri="{FF2B5EF4-FFF2-40B4-BE49-F238E27FC236}">
                <a16:creationId xmlns:a16="http://schemas.microsoft.com/office/drawing/2014/main" xmlns="" id="{E60698E5-8549-4899-AF9B-99D1BB2A5CD3}"/>
              </a:ext>
            </a:extLst>
          </p:cNvPr>
          <p:cNvSpPr>
            <a:spLocks noChangeArrowheads="1"/>
          </p:cNvSpPr>
          <p:nvPr/>
        </p:nvSpPr>
        <p:spPr bwMode="auto">
          <a:xfrm>
            <a:off x="4404574" y="1106489"/>
            <a:ext cx="53833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defRPr/>
            </a:pPr>
            <a:r>
              <a:rPr lang="en-US" altLang="en-US" sz="3600" dirty="0">
                <a:solidFill>
                  <a:schemeClr val="tx1">
                    <a:lumMod val="95000"/>
                    <a:lumOff val="5000"/>
                  </a:schemeClr>
                </a:solidFill>
                <a:latin typeface="+mj-lt"/>
                <a:ea typeface="SimSun" panose="02010600030101010101" pitchFamily="2" charset="-122"/>
                <a:cs typeface="+mj-cs"/>
              </a:rPr>
              <a:t>Intelligent Agents</a:t>
            </a:r>
          </a:p>
        </p:txBody>
      </p:sp>
      <p:sp>
        <p:nvSpPr>
          <p:cNvPr id="2" name="Footer Placeholder 1">
            <a:extLst>
              <a:ext uri="{FF2B5EF4-FFF2-40B4-BE49-F238E27FC236}">
                <a16:creationId xmlns:a16="http://schemas.microsoft.com/office/drawing/2014/main" xmlns="" id="{45C0BBEF-892F-4302-B8C4-6BC284C6E1C3}"/>
              </a:ext>
            </a:extLst>
          </p:cNvPr>
          <p:cNvSpPr>
            <a:spLocks noGrp="1"/>
          </p:cNvSpPr>
          <p:nvPr>
            <p:ph type="ftr" sz="quarter" idx="11"/>
          </p:nvPr>
        </p:nvSpPr>
        <p:spPr/>
        <p:txBody>
          <a:bodyPr/>
          <a:lstStyle/>
          <a:p>
            <a:pPr>
              <a:defRPr/>
            </a:pPr>
            <a:endParaRPr lang="en-US" altLang="zh-CN" dirty="0"/>
          </a:p>
        </p:txBody>
      </p:sp>
      <p:sp>
        <p:nvSpPr>
          <p:cNvPr id="3" name="Rectangle 2"/>
          <p:cNvSpPr/>
          <p:nvPr/>
        </p:nvSpPr>
        <p:spPr>
          <a:xfrm>
            <a:off x="1581954" y="2514820"/>
            <a:ext cx="9622665" cy="1077218"/>
          </a:xfrm>
          <a:prstGeom prst="rect">
            <a:avLst/>
          </a:prstGeom>
        </p:spPr>
        <p:txBody>
          <a:bodyPr wrap="square">
            <a:spAutoFit/>
          </a:bodyPr>
          <a:lstStyle/>
          <a:p>
            <a:pPr algn="just"/>
            <a:r>
              <a:rPr lang="en-US" sz="3200" dirty="0">
                <a:latin typeface="Times New Roman" panose="02020603050405020304" pitchFamily="18" charset="0"/>
                <a:ea typeface="Times New Roman" panose="02020603050405020304" pitchFamily="18" charset="0"/>
              </a:rPr>
              <a:t>Agents and environments, good behavior, concept of rationality, nature of environments, structure of agents.</a:t>
            </a:r>
            <a:r>
              <a:rPr lang="en-US" sz="3200" dirty="0">
                <a:highlight>
                  <a:srgbClr val="FFFF00"/>
                </a:highlight>
                <a:latin typeface="Times New Roman" panose="02020603050405020304" pitchFamily="18" charset="0"/>
                <a:ea typeface="Times New Roman" panose="02020603050405020304" pitchFamily="18" charset="0"/>
              </a:rPr>
              <a:t> </a:t>
            </a:r>
            <a:endParaRPr lang="en-US" sz="3200" dirty="0"/>
          </a:p>
        </p:txBody>
      </p:sp>
    </p:spTree>
    <p:extLst>
      <p:ext uri="{BB962C8B-B14F-4D97-AF65-F5344CB8AC3E}">
        <p14:creationId xmlns:p14="http://schemas.microsoft.com/office/powerpoint/2010/main" val="667165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70020" y="-47960"/>
            <a:ext cx="10515600" cy="1325563"/>
          </a:xfrm>
        </p:spPr>
        <p:txBody>
          <a:bodyPr/>
          <a:lstStyle/>
          <a:p>
            <a:r>
              <a:rPr lang="en-US" dirty="0" smtClean="0"/>
              <a:t>Rationality </a:t>
            </a:r>
            <a:r>
              <a:rPr lang="en-US" dirty="0"/>
              <a:t>and </a:t>
            </a:r>
            <a:r>
              <a:rPr lang="en-US" b="1" dirty="0"/>
              <a:t>omniscience</a:t>
            </a:r>
            <a:endParaRPr lang="en-US" dirty="0"/>
          </a:p>
        </p:txBody>
      </p:sp>
      <p:sp>
        <p:nvSpPr>
          <p:cNvPr id="3" name="Content Placeholder 2"/>
          <p:cNvSpPr>
            <a:spLocks noGrp="1"/>
          </p:cNvSpPr>
          <p:nvPr>
            <p:ph idx="1"/>
          </p:nvPr>
        </p:nvSpPr>
        <p:spPr>
          <a:xfrm>
            <a:off x="477592" y="1516532"/>
            <a:ext cx="11499760" cy="4351338"/>
          </a:xfrm>
        </p:spPr>
        <p:txBody>
          <a:bodyPr>
            <a:normAutofit/>
          </a:bodyPr>
          <a:lstStyle/>
          <a:p>
            <a:pPr algn="just">
              <a:buFont typeface="Wingdings" panose="05000000000000000000" pitchFamily="2" charset="2"/>
              <a:buChar char="Ø"/>
            </a:pPr>
            <a:r>
              <a:rPr lang="en-US" sz="3600" dirty="0" smtClean="0"/>
              <a:t>An omniscient agent </a:t>
            </a:r>
            <a:r>
              <a:rPr lang="en-US" sz="3600" dirty="0"/>
              <a:t>knows the </a:t>
            </a:r>
            <a:r>
              <a:rPr lang="en-US" sz="3600" i="1" dirty="0"/>
              <a:t>actual </a:t>
            </a:r>
            <a:r>
              <a:rPr lang="en-US" sz="3600" dirty="0"/>
              <a:t>outcome of its actions and can act accordingly; but omniscience </a:t>
            </a:r>
            <a:r>
              <a:rPr lang="en-US" sz="3600" dirty="0" smtClean="0"/>
              <a:t>is impossible </a:t>
            </a:r>
            <a:r>
              <a:rPr lang="en-US" sz="3600" dirty="0"/>
              <a:t>in reality</a:t>
            </a:r>
            <a:r>
              <a:rPr lang="en-US" sz="3600" dirty="0" smtClean="0"/>
              <a:t>.</a:t>
            </a:r>
          </a:p>
          <a:p>
            <a:pPr marL="0" indent="0" algn="just">
              <a:buNone/>
            </a:pPr>
            <a:endParaRPr lang="en-US" sz="3600" dirty="0" smtClean="0"/>
          </a:p>
          <a:p>
            <a:pPr algn="just">
              <a:buFont typeface="Wingdings" panose="05000000000000000000" pitchFamily="2" charset="2"/>
              <a:buChar char="Ø"/>
            </a:pPr>
            <a:r>
              <a:rPr lang="en-US" sz="3600" dirty="0"/>
              <a:t> </a:t>
            </a:r>
            <a:r>
              <a:rPr lang="en-US" sz="3600" b="1" dirty="0" smtClean="0"/>
              <a:t>Rationality</a:t>
            </a:r>
            <a:r>
              <a:rPr lang="en-US" sz="3600" dirty="0" smtClean="0"/>
              <a:t> maximizes </a:t>
            </a:r>
            <a:r>
              <a:rPr lang="en-US" sz="3600" i="1" dirty="0" smtClean="0"/>
              <a:t>expected </a:t>
            </a:r>
            <a:r>
              <a:rPr lang="en-US" sz="3600" dirty="0"/>
              <a:t>performance, while </a:t>
            </a:r>
            <a:r>
              <a:rPr lang="en-US" sz="3600" b="1" dirty="0"/>
              <a:t>perfection </a:t>
            </a:r>
            <a:r>
              <a:rPr lang="en-US" sz="3600" dirty="0"/>
              <a:t>maximizes </a:t>
            </a:r>
            <a:r>
              <a:rPr lang="en-US" sz="3600" i="1" dirty="0"/>
              <a:t>actual </a:t>
            </a:r>
            <a:r>
              <a:rPr lang="en-US" sz="3600" dirty="0" smtClean="0"/>
              <a:t>performance.</a:t>
            </a:r>
          </a:p>
        </p:txBody>
      </p:sp>
    </p:spTree>
    <p:extLst>
      <p:ext uri="{BB962C8B-B14F-4D97-AF65-F5344CB8AC3E}">
        <p14:creationId xmlns:p14="http://schemas.microsoft.com/office/powerpoint/2010/main" val="299780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26" y="-3310"/>
            <a:ext cx="9705975" cy="604837"/>
          </a:xfrm>
        </p:spPr>
        <p:txBody>
          <a:bodyPr>
            <a:normAutofit fontScale="90000"/>
          </a:bodyPr>
          <a:lstStyle/>
          <a:p>
            <a:r>
              <a:rPr lang="en-US" b="1" dirty="0" smtClean="0">
                <a:solidFill>
                  <a:schemeClr val="tx1">
                    <a:lumMod val="95000"/>
                    <a:lumOff val="5000"/>
                  </a:schemeClr>
                </a:solidFill>
              </a:rPr>
              <a:t>Rational agent and Omniscience</a:t>
            </a:r>
            <a:endParaRPr lang="en-US" dirty="0">
              <a:solidFill>
                <a:schemeClr val="tx1">
                  <a:lumMod val="95000"/>
                  <a:lumOff val="5000"/>
                </a:schemeClr>
              </a:solidFill>
            </a:endParaRPr>
          </a:p>
        </p:txBody>
      </p:sp>
      <p:sp>
        <p:nvSpPr>
          <p:cNvPr id="3" name="Content Placeholder 2"/>
          <p:cNvSpPr>
            <a:spLocks noGrp="1"/>
          </p:cNvSpPr>
          <p:nvPr>
            <p:ph idx="1"/>
          </p:nvPr>
        </p:nvSpPr>
        <p:spPr>
          <a:xfrm>
            <a:off x="554597" y="472185"/>
            <a:ext cx="11435633" cy="6385815"/>
          </a:xfrm>
        </p:spPr>
        <p:txBody>
          <a:bodyPr>
            <a:noAutofit/>
          </a:bodyPr>
          <a:lstStyle/>
          <a:p>
            <a:pPr algn="just"/>
            <a:r>
              <a:rPr lang="en-US" sz="3200" b="1" dirty="0">
                <a:solidFill>
                  <a:schemeClr val="tx1">
                    <a:lumMod val="95000"/>
                    <a:lumOff val="5000"/>
                  </a:schemeClr>
                </a:solidFill>
              </a:rPr>
              <a:t>Omniscience</a:t>
            </a:r>
            <a:endParaRPr lang="en-US" sz="3200" dirty="0" smtClean="0"/>
          </a:p>
          <a:p>
            <a:pPr algn="just"/>
            <a:r>
              <a:rPr lang="en-US" sz="3200" dirty="0" smtClean="0"/>
              <a:t>An </a:t>
            </a:r>
            <a:r>
              <a:rPr lang="en-US" sz="3200" dirty="0"/>
              <a:t>omniscient agent knows the </a:t>
            </a:r>
            <a:r>
              <a:rPr lang="en-US" sz="3200" i="1" dirty="0"/>
              <a:t>actual </a:t>
            </a:r>
            <a:r>
              <a:rPr lang="en-US" sz="3200" dirty="0"/>
              <a:t>outcome of its actions and can act accordingly; but omniscience is impossible in reality</a:t>
            </a:r>
            <a:endParaRPr lang="en-US" sz="3200" dirty="0" smtClean="0"/>
          </a:p>
          <a:p>
            <a:pPr algn="just"/>
            <a:r>
              <a:rPr lang="en-US" sz="3200" b="1" dirty="0">
                <a:solidFill>
                  <a:schemeClr val="tx1">
                    <a:lumMod val="95000"/>
                    <a:lumOff val="5000"/>
                  </a:schemeClr>
                </a:solidFill>
              </a:rPr>
              <a:t>learning</a:t>
            </a:r>
            <a:endParaRPr lang="en-US" sz="3200" dirty="0"/>
          </a:p>
          <a:p>
            <a:pPr algn="just"/>
            <a:r>
              <a:rPr lang="en-US" sz="3200" dirty="0" smtClean="0"/>
              <a:t>Rational agent: </a:t>
            </a:r>
          </a:p>
          <a:p>
            <a:pPr algn="just"/>
            <a:r>
              <a:rPr lang="en-US" sz="3200" dirty="0" smtClean="0"/>
              <a:t>Learn and gather </a:t>
            </a:r>
            <a:r>
              <a:rPr lang="en-US" sz="3200" dirty="0"/>
              <a:t>information </a:t>
            </a:r>
            <a:r>
              <a:rPr lang="en-US" sz="3200" dirty="0" smtClean="0"/>
              <a:t>from </a:t>
            </a:r>
            <a:r>
              <a:rPr lang="en-US" sz="3200" dirty="0"/>
              <a:t>what it perceives. </a:t>
            </a:r>
            <a:endParaRPr lang="en-US" sz="3200" dirty="0" smtClean="0"/>
          </a:p>
          <a:p>
            <a:pPr algn="just"/>
            <a:r>
              <a:rPr lang="en-US" sz="3200" dirty="0" smtClean="0"/>
              <a:t>The </a:t>
            </a:r>
            <a:r>
              <a:rPr lang="en-US" sz="3200" dirty="0"/>
              <a:t>agent’s initial configuration could </a:t>
            </a:r>
            <a:r>
              <a:rPr lang="en-US" sz="3200" dirty="0" smtClean="0"/>
              <a:t>reflect some </a:t>
            </a:r>
            <a:r>
              <a:rPr lang="en-US" sz="3200" dirty="0"/>
              <a:t>prior knowledge of the environment, but as the agent gains experience this may </a:t>
            </a:r>
            <a:r>
              <a:rPr lang="en-US" sz="3200" dirty="0" smtClean="0"/>
              <a:t>be modified </a:t>
            </a:r>
            <a:r>
              <a:rPr lang="en-US" sz="3200" dirty="0"/>
              <a:t>and augmented. </a:t>
            </a:r>
            <a:endParaRPr lang="en-US" sz="3200" dirty="0" smtClean="0"/>
          </a:p>
          <a:p>
            <a:pPr algn="just"/>
            <a:r>
              <a:rPr lang="en-US" sz="3200" dirty="0" smtClean="0"/>
              <a:t>There </a:t>
            </a:r>
            <a:r>
              <a:rPr lang="en-US" sz="3200" dirty="0"/>
              <a:t>are extreme cases in which the environment is </a:t>
            </a:r>
            <a:r>
              <a:rPr lang="en-US" sz="3200" dirty="0" smtClean="0"/>
              <a:t>completely known </a:t>
            </a:r>
            <a:r>
              <a:rPr lang="en-US" sz="3200" i="1" dirty="0"/>
              <a:t>a </a:t>
            </a:r>
            <a:r>
              <a:rPr lang="en-US" sz="3200" b="1" i="1" dirty="0"/>
              <a:t>priori</a:t>
            </a:r>
            <a:r>
              <a:rPr lang="en-US" sz="3200" b="1" dirty="0" smtClean="0"/>
              <a:t>.</a:t>
            </a:r>
          </a:p>
        </p:txBody>
      </p:sp>
    </p:spTree>
    <p:extLst>
      <p:ext uri="{BB962C8B-B14F-4D97-AF65-F5344CB8AC3E}">
        <p14:creationId xmlns:p14="http://schemas.microsoft.com/office/powerpoint/2010/main" val="1722993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726" y="-3310"/>
            <a:ext cx="9705975" cy="604837"/>
          </a:xfrm>
        </p:spPr>
        <p:txBody>
          <a:bodyPr>
            <a:normAutofit fontScale="90000"/>
          </a:bodyPr>
          <a:lstStyle/>
          <a:p>
            <a:r>
              <a:rPr lang="en-US" b="1" dirty="0" smtClean="0">
                <a:solidFill>
                  <a:schemeClr val="tx1">
                    <a:lumMod val="95000"/>
                    <a:lumOff val="5000"/>
                  </a:schemeClr>
                </a:solidFill>
              </a:rPr>
              <a:t>Rational agent and Omniscience</a:t>
            </a:r>
            <a:endParaRPr lang="en-US" dirty="0">
              <a:solidFill>
                <a:schemeClr val="tx1">
                  <a:lumMod val="95000"/>
                  <a:lumOff val="5000"/>
                </a:schemeClr>
              </a:solidFill>
            </a:endParaRPr>
          </a:p>
        </p:txBody>
      </p:sp>
      <p:sp>
        <p:nvSpPr>
          <p:cNvPr id="3" name="Content Placeholder 2"/>
          <p:cNvSpPr>
            <a:spLocks noGrp="1"/>
          </p:cNvSpPr>
          <p:nvPr>
            <p:ph idx="1"/>
          </p:nvPr>
        </p:nvSpPr>
        <p:spPr>
          <a:xfrm>
            <a:off x="0" y="1218770"/>
            <a:ext cx="11822805" cy="4292998"/>
          </a:xfrm>
        </p:spPr>
        <p:txBody>
          <a:bodyPr>
            <a:noAutofit/>
          </a:bodyPr>
          <a:lstStyle/>
          <a:p>
            <a:pPr algn="just"/>
            <a:endParaRPr lang="en-US" sz="2400" b="1" dirty="0" smtClean="0"/>
          </a:p>
          <a:p>
            <a:pPr algn="just"/>
            <a:r>
              <a:rPr lang="en-US" sz="2400" b="1" dirty="0">
                <a:solidFill>
                  <a:schemeClr val="tx1">
                    <a:lumMod val="95000"/>
                    <a:lumOff val="5000"/>
                  </a:schemeClr>
                </a:solidFill>
              </a:rPr>
              <a:t>autonomy</a:t>
            </a:r>
            <a:endParaRPr lang="en-US" sz="2400" dirty="0"/>
          </a:p>
          <a:p>
            <a:pPr algn="just"/>
            <a:r>
              <a:rPr lang="en-US" sz="2400" dirty="0" smtClean="0"/>
              <a:t>A </a:t>
            </a:r>
            <a:r>
              <a:rPr lang="en-US" sz="2400" dirty="0"/>
              <a:t>rational agent should </a:t>
            </a:r>
            <a:r>
              <a:rPr lang="en-US" sz="2400" dirty="0" smtClean="0"/>
              <a:t>be autonomous—it </a:t>
            </a:r>
            <a:r>
              <a:rPr lang="en-US" sz="2400" dirty="0"/>
              <a:t>should learn what it can to compensate for partial or incorrect prior </a:t>
            </a:r>
            <a:r>
              <a:rPr lang="en-US" sz="2400" dirty="0" smtClean="0"/>
              <a:t>knowledge.</a:t>
            </a:r>
          </a:p>
          <a:p>
            <a:pPr algn="just"/>
            <a:r>
              <a:rPr lang="en-US" sz="2400" b="1" dirty="0">
                <a:solidFill>
                  <a:schemeClr val="tx1">
                    <a:lumMod val="95000"/>
                    <a:lumOff val="5000"/>
                  </a:schemeClr>
                </a:solidFill>
              </a:rPr>
              <a:t>task environment </a:t>
            </a:r>
            <a:endParaRPr lang="en-US" sz="2400" b="1" dirty="0" smtClean="0">
              <a:solidFill>
                <a:schemeClr val="tx1">
                  <a:lumMod val="95000"/>
                  <a:lumOff val="5000"/>
                </a:schemeClr>
              </a:solidFill>
            </a:endParaRPr>
          </a:p>
          <a:p>
            <a:pPr algn="just"/>
            <a:r>
              <a:rPr lang="en-US" sz="2400" dirty="0"/>
              <a:t>Task environments, which are essentially the “problems” to which rational agents are the “solutions.</a:t>
            </a:r>
          </a:p>
          <a:p>
            <a:pPr algn="just"/>
            <a:endParaRPr lang="en-US" sz="2400" b="1" dirty="0">
              <a:solidFill>
                <a:schemeClr val="tx1">
                  <a:lumMod val="95000"/>
                  <a:lumOff val="5000"/>
                </a:schemeClr>
              </a:solidFill>
            </a:endParaRPr>
          </a:p>
          <a:p>
            <a:pPr algn="just"/>
            <a:endParaRPr lang="en-US" sz="2400" dirty="0" smtClean="0"/>
          </a:p>
          <a:p>
            <a:pPr algn="just"/>
            <a:endParaRPr lang="en-US" sz="2400" dirty="0"/>
          </a:p>
        </p:txBody>
      </p:sp>
    </p:spTree>
    <p:extLst>
      <p:ext uri="{BB962C8B-B14F-4D97-AF65-F5344CB8AC3E}">
        <p14:creationId xmlns:p14="http://schemas.microsoft.com/office/powerpoint/2010/main" val="3667541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5026" y="4763"/>
            <a:ext cx="8867775" cy="1320800"/>
          </a:xfrm>
        </p:spPr>
        <p:txBody>
          <a:bodyPr/>
          <a:lstStyle/>
          <a:p>
            <a:r>
              <a:rPr lang="en-US" b="1" dirty="0">
                <a:solidFill>
                  <a:schemeClr val="tx1">
                    <a:lumMod val="95000"/>
                    <a:lumOff val="5000"/>
                  </a:schemeClr>
                </a:solidFill>
              </a:rPr>
              <a:t>Specifying the task environment</a:t>
            </a:r>
            <a:endParaRPr lang="en-US" dirty="0">
              <a:solidFill>
                <a:schemeClr val="tx1">
                  <a:lumMod val="95000"/>
                  <a:lumOff val="5000"/>
                </a:schemeClr>
              </a:solidFill>
            </a:endParaRPr>
          </a:p>
        </p:txBody>
      </p:sp>
      <p:sp>
        <p:nvSpPr>
          <p:cNvPr id="3" name="Content Placeholder 2"/>
          <p:cNvSpPr>
            <a:spLocks noGrp="1"/>
          </p:cNvSpPr>
          <p:nvPr>
            <p:ph idx="1"/>
          </p:nvPr>
        </p:nvSpPr>
        <p:spPr>
          <a:xfrm>
            <a:off x="258651" y="2533963"/>
            <a:ext cx="11499760" cy="2926679"/>
          </a:xfrm>
        </p:spPr>
        <p:txBody>
          <a:bodyPr>
            <a:normAutofit/>
          </a:bodyPr>
          <a:lstStyle/>
          <a:p>
            <a:r>
              <a:rPr lang="en-US" b="1" dirty="0" smtClean="0"/>
              <a:t>PEAS </a:t>
            </a:r>
            <a:r>
              <a:rPr lang="en-US" dirty="0"/>
              <a:t>(</a:t>
            </a:r>
            <a:r>
              <a:rPr lang="en-US" b="1" dirty="0"/>
              <a:t>P</a:t>
            </a:r>
            <a:r>
              <a:rPr lang="en-US" dirty="0"/>
              <a:t>erformance, </a:t>
            </a:r>
            <a:r>
              <a:rPr lang="en-US" b="1" dirty="0"/>
              <a:t>E</a:t>
            </a:r>
            <a:r>
              <a:rPr lang="en-US" dirty="0"/>
              <a:t>nvironment, </a:t>
            </a:r>
            <a:r>
              <a:rPr lang="en-US" b="1" dirty="0"/>
              <a:t>A</a:t>
            </a:r>
            <a:r>
              <a:rPr lang="en-US" dirty="0"/>
              <a:t>ctuators, </a:t>
            </a:r>
            <a:r>
              <a:rPr lang="en-US" b="1" dirty="0"/>
              <a:t>S</a:t>
            </a:r>
            <a:r>
              <a:rPr lang="en-US" dirty="0"/>
              <a:t>ensors</a:t>
            </a:r>
            <a:r>
              <a:rPr lang="en-US" dirty="0" smtClean="0"/>
              <a:t>)</a:t>
            </a:r>
          </a:p>
          <a:p>
            <a:r>
              <a:rPr lang="en-US" dirty="0" smtClean="0"/>
              <a:t>An automated </a:t>
            </a:r>
            <a:r>
              <a:rPr lang="en-US" dirty="0"/>
              <a:t>taxi driver. </a:t>
            </a:r>
          </a:p>
        </p:txBody>
      </p:sp>
    </p:spTree>
    <p:extLst>
      <p:ext uri="{BB962C8B-B14F-4D97-AF65-F5344CB8AC3E}">
        <p14:creationId xmlns:p14="http://schemas.microsoft.com/office/powerpoint/2010/main" val="2963551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pPr algn="ctr"/>
            <a:r>
              <a:rPr lang="en-US" b="1" dirty="0" smtClean="0"/>
              <a:t>Task environment</a:t>
            </a:r>
            <a:endParaRPr lang="en-US" b="1" dirty="0"/>
          </a:p>
        </p:txBody>
      </p:sp>
      <p:sp>
        <p:nvSpPr>
          <p:cNvPr id="3" name="Content Placeholder 2"/>
          <p:cNvSpPr>
            <a:spLocks noGrp="1"/>
          </p:cNvSpPr>
          <p:nvPr>
            <p:ph idx="1"/>
          </p:nvPr>
        </p:nvSpPr>
        <p:spPr>
          <a:xfrm>
            <a:off x="361681" y="1442685"/>
            <a:ext cx="11474004" cy="4351338"/>
          </a:xfrm>
        </p:spPr>
        <p:txBody>
          <a:bodyPr>
            <a:normAutofit/>
          </a:bodyPr>
          <a:lstStyle/>
          <a:p>
            <a:pPr>
              <a:buFont typeface="Wingdings" panose="05000000000000000000" pitchFamily="2" charset="2"/>
              <a:buChar char="v"/>
            </a:pPr>
            <a:r>
              <a:rPr lang="en-US" dirty="0" smtClean="0"/>
              <a:t>The full driving task is extremely </a:t>
            </a:r>
            <a:r>
              <a:rPr lang="en-US" b="1" i="1" dirty="0" smtClean="0"/>
              <a:t>open-ended</a:t>
            </a:r>
            <a:r>
              <a:rPr lang="en-US" b="1" dirty="0" smtClean="0"/>
              <a:t>. </a:t>
            </a:r>
          </a:p>
          <a:p>
            <a:pPr>
              <a:buFont typeface="Wingdings" panose="05000000000000000000" pitchFamily="2" charset="2"/>
              <a:buChar char="v"/>
            </a:pPr>
            <a:r>
              <a:rPr lang="en-US" dirty="0" smtClean="0"/>
              <a:t>PEAS description for the taxi’s task environment. </a:t>
            </a:r>
            <a:endParaRPr lang="en-US" dirty="0"/>
          </a:p>
        </p:txBody>
      </p:sp>
      <p:pic>
        <p:nvPicPr>
          <p:cNvPr id="4" name="Picture 3"/>
          <p:cNvPicPr>
            <a:picLocks noChangeAspect="1"/>
          </p:cNvPicPr>
          <p:nvPr/>
        </p:nvPicPr>
        <p:blipFill>
          <a:blip r:embed="rId2"/>
          <a:stretch>
            <a:fillRect/>
          </a:stretch>
        </p:blipFill>
        <p:spPr>
          <a:xfrm>
            <a:off x="2082704" y="2691685"/>
            <a:ext cx="8026591" cy="2724489"/>
          </a:xfrm>
          <a:prstGeom prst="rect">
            <a:avLst/>
          </a:prstGeom>
        </p:spPr>
      </p:pic>
    </p:spTree>
    <p:extLst>
      <p:ext uri="{BB962C8B-B14F-4D97-AF65-F5344CB8AC3E}">
        <p14:creationId xmlns:p14="http://schemas.microsoft.com/office/powerpoint/2010/main" val="275033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90" y="151370"/>
            <a:ext cx="11525519" cy="6706629"/>
          </a:xfrm>
        </p:spPr>
        <p:txBody>
          <a:bodyPr>
            <a:normAutofit/>
          </a:bodyPr>
          <a:lstStyle/>
          <a:p>
            <a:pPr marL="514350" indent="-514350" algn="just">
              <a:buFont typeface="+mj-lt"/>
              <a:buAutoNum type="arabicPeriod"/>
            </a:pPr>
            <a:r>
              <a:rPr lang="en-US" b="1" dirty="0"/>
              <a:t>performance measure </a:t>
            </a:r>
            <a:r>
              <a:rPr lang="en-US" b="1" dirty="0" smtClean="0"/>
              <a:t>: </a:t>
            </a:r>
            <a:r>
              <a:rPr lang="en-US" dirty="0" smtClean="0"/>
              <a:t>getting </a:t>
            </a:r>
            <a:r>
              <a:rPr lang="en-US" dirty="0"/>
              <a:t>to the correct destination; minimizing fuel </a:t>
            </a:r>
            <a:r>
              <a:rPr lang="en-US" dirty="0" smtClean="0"/>
              <a:t>consumption, and </a:t>
            </a:r>
            <a:r>
              <a:rPr lang="en-US" dirty="0"/>
              <a:t>wear and tear; minimizing the trip time or cost; minimizing violations of </a:t>
            </a:r>
            <a:r>
              <a:rPr lang="en-US" dirty="0" smtClean="0"/>
              <a:t>traffic, laws </a:t>
            </a:r>
            <a:r>
              <a:rPr lang="en-US" dirty="0"/>
              <a:t>and disturbances to other drivers; maximizing safety and passenger comfort; </a:t>
            </a:r>
            <a:r>
              <a:rPr lang="en-US" dirty="0" smtClean="0"/>
              <a:t>maximizing profits.</a:t>
            </a:r>
          </a:p>
          <a:p>
            <a:pPr marL="514350" indent="-514350" algn="just">
              <a:buFont typeface="+mj-lt"/>
              <a:buAutoNum type="arabicPeriod"/>
            </a:pPr>
            <a:r>
              <a:rPr lang="en-US" dirty="0"/>
              <a:t> </a:t>
            </a:r>
            <a:r>
              <a:rPr lang="en-US" b="1" dirty="0" smtClean="0"/>
              <a:t>environment : </a:t>
            </a:r>
            <a:r>
              <a:rPr lang="en-US" dirty="0" smtClean="0"/>
              <a:t>roads</a:t>
            </a:r>
            <a:r>
              <a:rPr lang="en-US" dirty="0"/>
              <a:t>, </a:t>
            </a:r>
            <a:r>
              <a:rPr lang="en-US" dirty="0" smtClean="0"/>
              <a:t>pedestrians, stray animals, road works, police    cars, puddles </a:t>
            </a:r>
            <a:r>
              <a:rPr lang="en-US" dirty="0"/>
              <a:t>and </a:t>
            </a:r>
            <a:r>
              <a:rPr lang="en-US" dirty="0" smtClean="0"/>
              <a:t>potholes, interact </a:t>
            </a:r>
            <a:r>
              <a:rPr lang="en-US" dirty="0"/>
              <a:t>with potential and actual passengers. </a:t>
            </a:r>
            <a:endParaRPr lang="en-US" dirty="0" smtClean="0"/>
          </a:p>
          <a:p>
            <a:pPr marL="514350" indent="-514350" algn="just">
              <a:buFont typeface="+mj-lt"/>
              <a:buAutoNum type="arabicPeriod"/>
            </a:pPr>
            <a:r>
              <a:rPr lang="en-US" dirty="0"/>
              <a:t> </a:t>
            </a:r>
            <a:r>
              <a:rPr lang="en-US" b="1" dirty="0" smtClean="0"/>
              <a:t>actuators: </a:t>
            </a:r>
            <a:r>
              <a:rPr lang="en-US" dirty="0" smtClean="0"/>
              <a:t>control over </a:t>
            </a:r>
            <a:r>
              <a:rPr lang="en-US" dirty="0"/>
              <a:t>the engine through the accelerator and control over steering and braking. </a:t>
            </a:r>
            <a:r>
              <a:rPr lang="en-US" dirty="0" smtClean="0"/>
              <a:t>Output </a:t>
            </a:r>
            <a:r>
              <a:rPr lang="en-US" dirty="0"/>
              <a:t>to a display screen or voice synthesizer to talk back to the passengers, </a:t>
            </a:r>
            <a:r>
              <a:rPr lang="en-US" dirty="0" smtClean="0"/>
              <a:t>and perhaps </a:t>
            </a:r>
            <a:r>
              <a:rPr lang="en-US" dirty="0"/>
              <a:t>some way to communicate with other vehicles, politely or </a:t>
            </a:r>
            <a:r>
              <a:rPr lang="en-US" dirty="0" smtClean="0"/>
              <a:t>otherwise.</a:t>
            </a:r>
          </a:p>
          <a:p>
            <a:pPr marL="514350" indent="-514350" algn="just">
              <a:buFont typeface="+mj-lt"/>
              <a:buAutoNum type="arabicPeriod"/>
            </a:pPr>
            <a:r>
              <a:rPr lang="en-US" dirty="0"/>
              <a:t> </a:t>
            </a:r>
            <a:r>
              <a:rPr lang="en-US" b="1" dirty="0" smtClean="0"/>
              <a:t>sensors: </a:t>
            </a:r>
            <a:r>
              <a:rPr lang="en-US" dirty="0" smtClean="0"/>
              <a:t>one </a:t>
            </a:r>
            <a:r>
              <a:rPr lang="en-US" dirty="0"/>
              <a:t>or more controllable video cameras </a:t>
            </a:r>
            <a:r>
              <a:rPr lang="en-US" dirty="0" smtClean="0"/>
              <a:t>,infrared </a:t>
            </a:r>
            <a:r>
              <a:rPr lang="en-US" dirty="0"/>
              <a:t>or sonar sensors to detect </a:t>
            </a:r>
            <a:r>
              <a:rPr lang="en-US" dirty="0" smtClean="0"/>
              <a:t>distances to </a:t>
            </a:r>
            <a:r>
              <a:rPr lang="en-US" dirty="0"/>
              <a:t>other cars and obstacles. </a:t>
            </a:r>
            <a:r>
              <a:rPr lang="en-US" dirty="0" smtClean="0"/>
              <a:t>A </a:t>
            </a:r>
            <a:r>
              <a:rPr lang="en-US" dirty="0"/>
              <a:t>speedometer</a:t>
            </a:r>
            <a:r>
              <a:rPr lang="en-US" dirty="0" smtClean="0"/>
              <a:t>, and </a:t>
            </a:r>
            <a:r>
              <a:rPr lang="en-US" dirty="0"/>
              <a:t>to control the vehicle properly, especially on curves, it should have an </a:t>
            </a:r>
            <a:r>
              <a:rPr lang="en-US" dirty="0" smtClean="0"/>
              <a:t>accelerometer. GPS, Fuel sensors. </a:t>
            </a:r>
            <a:r>
              <a:rPr lang="en-US" dirty="0"/>
              <a:t>Finally, it will need a keyboard or microphone </a:t>
            </a:r>
            <a:r>
              <a:rPr lang="en-US" dirty="0" smtClean="0"/>
              <a:t>for the </a:t>
            </a:r>
            <a:r>
              <a:rPr lang="en-US" dirty="0"/>
              <a:t>passenger to request a destination.</a:t>
            </a:r>
          </a:p>
        </p:txBody>
      </p:sp>
    </p:spTree>
    <p:extLst>
      <p:ext uri="{BB962C8B-B14F-4D97-AF65-F5344CB8AC3E}">
        <p14:creationId xmlns:p14="http://schemas.microsoft.com/office/powerpoint/2010/main" val="2451575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software </a:t>
            </a:r>
            <a:r>
              <a:rPr lang="en-US" b="1" dirty="0"/>
              <a:t>agents </a:t>
            </a:r>
            <a:r>
              <a:rPr lang="en-US" dirty="0" smtClean="0"/>
              <a:t>(</a:t>
            </a:r>
            <a:r>
              <a:rPr lang="en-US" dirty="0"/>
              <a:t>or software robots or </a:t>
            </a:r>
            <a:r>
              <a:rPr lang="en-US" b="1" dirty="0" err="1"/>
              <a:t>softbots</a:t>
            </a:r>
            <a:r>
              <a:rPr lang="en-US" dirty="0"/>
              <a:t>) exist in rich, </a:t>
            </a:r>
            <a:r>
              <a:rPr lang="en-US" dirty="0" smtClean="0"/>
              <a:t>unlimited </a:t>
            </a:r>
            <a:r>
              <a:rPr lang="en-US" dirty="0"/>
              <a:t>domains. </a:t>
            </a:r>
            <a:endParaRPr lang="en-US" dirty="0" smtClean="0"/>
          </a:p>
          <a:p>
            <a:pPr algn="just"/>
            <a:r>
              <a:rPr lang="en-US" dirty="0" smtClean="0"/>
              <a:t>Imagine </a:t>
            </a:r>
            <a:r>
              <a:rPr lang="en-US" dirty="0"/>
              <a:t>a </a:t>
            </a:r>
            <a:r>
              <a:rPr lang="en-US" dirty="0" err="1"/>
              <a:t>softbot</a:t>
            </a:r>
            <a:r>
              <a:rPr lang="en-US" dirty="0"/>
              <a:t> Web site operator designed to scan Internet news sources </a:t>
            </a:r>
            <a:r>
              <a:rPr lang="en-US" dirty="0" smtClean="0"/>
              <a:t>and show </a:t>
            </a:r>
            <a:r>
              <a:rPr lang="en-US" dirty="0"/>
              <a:t>the interesting items to its users, while selling advertising space to generate </a:t>
            </a:r>
            <a:r>
              <a:rPr lang="en-US" dirty="0" smtClean="0"/>
              <a:t>revenue.</a:t>
            </a:r>
            <a:endParaRPr lang="en-US" dirty="0"/>
          </a:p>
        </p:txBody>
      </p:sp>
    </p:spTree>
    <p:extLst>
      <p:ext uri="{BB962C8B-B14F-4D97-AF65-F5344CB8AC3E}">
        <p14:creationId xmlns:p14="http://schemas.microsoft.com/office/powerpoint/2010/main" val="1441113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0"/>
            <a:ext cx="10515600" cy="901521"/>
          </a:xfrm>
        </p:spPr>
        <p:txBody>
          <a:bodyPr/>
          <a:lstStyle/>
          <a:p>
            <a:pPr algn="ctr"/>
            <a:r>
              <a:rPr lang="en-US" b="1" dirty="0"/>
              <a:t>Properties of task environments</a:t>
            </a:r>
            <a:endParaRPr lang="en-US" dirty="0"/>
          </a:p>
        </p:txBody>
      </p:sp>
      <p:pic>
        <p:nvPicPr>
          <p:cNvPr id="4" name="Content Placeholder 3"/>
          <p:cNvPicPr>
            <a:picLocks noGrp="1" noChangeAspect="1"/>
          </p:cNvPicPr>
          <p:nvPr>
            <p:ph idx="1"/>
          </p:nvPr>
        </p:nvPicPr>
        <p:blipFill>
          <a:blip r:embed="rId2"/>
          <a:stretch>
            <a:fillRect/>
          </a:stretch>
        </p:blipFill>
        <p:spPr>
          <a:xfrm>
            <a:off x="1236373" y="1065770"/>
            <a:ext cx="9517486" cy="5283513"/>
          </a:xfrm>
          <a:prstGeom prst="rect">
            <a:avLst/>
          </a:prstGeom>
        </p:spPr>
      </p:pic>
    </p:spTree>
    <p:extLst>
      <p:ext uri="{BB962C8B-B14F-4D97-AF65-F5344CB8AC3E}">
        <p14:creationId xmlns:p14="http://schemas.microsoft.com/office/powerpoint/2010/main" val="556482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3" y="0"/>
            <a:ext cx="10515600" cy="901521"/>
          </a:xfrm>
        </p:spPr>
        <p:txBody>
          <a:bodyPr/>
          <a:lstStyle/>
          <a:p>
            <a:pPr algn="ctr"/>
            <a:r>
              <a:rPr lang="en-US" b="1" dirty="0"/>
              <a:t>Properties of task environments</a:t>
            </a:r>
            <a:endParaRPr lang="en-US" dirty="0"/>
          </a:p>
        </p:txBody>
      </p:sp>
      <p:sp>
        <p:nvSpPr>
          <p:cNvPr id="3" name="Content Placeholder 2"/>
          <p:cNvSpPr>
            <a:spLocks noGrp="1"/>
          </p:cNvSpPr>
          <p:nvPr>
            <p:ph idx="1"/>
          </p:nvPr>
        </p:nvSpPr>
        <p:spPr/>
        <p:txBody>
          <a:bodyPr/>
          <a:lstStyle/>
          <a:p>
            <a:r>
              <a:rPr lang="en-US" b="1" dirty="0"/>
              <a:t>Fully observable </a:t>
            </a:r>
            <a:r>
              <a:rPr lang="en-US" dirty="0"/>
              <a:t>vs. </a:t>
            </a:r>
            <a:r>
              <a:rPr lang="en-US" b="1" dirty="0"/>
              <a:t>partially observable</a:t>
            </a:r>
            <a:r>
              <a:rPr lang="en-US" dirty="0" smtClean="0"/>
              <a:t>:</a:t>
            </a:r>
          </a:p>
          <a:p>
            <a:r>
              <a:rPr lang="en-US" b="1" dirty="0"/>
              <a:t>Single agent </a:t>
            </a:r>
            <a:r>
              <a:rPr lang="en-US" dirty="0"/>
              <a:t>vs. </a:t>
            </a:r>
            <a:r>
              <a:rPr lang="en-US" b="1" dirty="0" err="1" smtClean="0"/>
              <a:t>multiagent</a:t>
            </a:r>
            <a:endParaRPr lang="en-US" b="1" dirty="0" smtClean="0"/>
          </a:p>
          <a:p>
            <a:r>
              <a:rPr lang="en-US" b="1" dirty="0"/>
              <a:t>Deterministic </a:t>
            </a:r>
            <a:r>
              <a:rPr lang="en-US" dirty="0"/>
              <a:t>vs. </a:t>
            </a:r>
            <a:r>
              <a:rPr lang="en-US" b="1" dirty="0" smtClean="0"/>
              <a:t>stochastic</a:t>
            </a:r>
          </a:p>
          <a:p>
            <a:r>
              <a:rPr lang="en-US" b="1" dirty="0"/>
              <a:t>Episodic </a:t>
            </a:r>
            <a:r>
              <a:rPr lang="en-US" dirty="0"/>
              <a:t>vs. </a:t>
            </a:r>
            <a:r>
              <a:rPr lang="en-US" b="1" dirty="0" smtClean="0"/>
              <a:t>sequential</a:t>
            </a:r>
          </a:p>
          <a:p>
            <a:r>
              <a:rPr lang="en-US" b="1" dirty="0"/>
              <a:t>Static </a:t>
            </a:r>
            <a:r>
              <a:rPr lang="en-US" dirty="0"/>
              <a:t>vs. </a:t>
            </a:r>
            <a:r>
              <a:rPr lang="en-US" b="1" dirty="0"/>
              <a:t>dynamic</a:t>
            </a:r>
            <a:r>
              <a:rPr lang="en-US" dirty="0" smtClean="0"/>
              <a:t>:</a:t>
            </a:r>
          </a:p>
          <a:p>
            <a:r>
              <a:rPr lang="en-US" b="1" dirty="0"/>
              <a:t>Discrete </a:t>
            </a:r>
            <a:r>
              <a:rPr lang="en-US" dirty="0"/>
              <a:t>vs. </a:t>
            </a:r>
            <a:r>
              <a:rPr lang="en-US" b="1" dirty="0" smtClean="0"/>
              <a:t>continuous</a:t>
            </a:r>
          </a:p>
          <a:p>
            <a:r>
              <a:rPr lang="en-US" b="1" dirty="0"/>
              <a:t>Known </a:t>
            </a:r>
            <a:r>
              <a:rPr lang="en-US" dirty="0"/>
              <a:t>vs. </a:t>
            </a:r>
            <a:r>
              <a:rPr lang="en-US" b="1" dirty="0"/>
              <a:t>unknown</a:t>
            </a:r>
            <a:endParaRPr lang="en-US" dirty="0"/>
          </a:p>
        </p:txBody>
      </p:sp>
    </p:spTree>
    <p:extLst>
      <p:ext uri="{BB962C8B-B14F-4D97-AF65-F5344CB8AC3E}">
        <p14:creationId xmlns:p14="http://schemas.microsoft.com/office/powerpoint/2010/main" val="3159417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994" y="1"/>
            <a:ext cx="10515600" cy="888642"/>
          </a:xfrm>
        </p:spPr>
        <p:txBody>
          <a:bodyPr/>
          <a:lstStyle/>
          <a:p>
            <a:r>
              <a:rPr lang="en-US" b="1" dirty="0"/>
              <a:t>Properties of task environments</a:t>
            </a:r>
            <a:endParaRPr lang="en-US" dirty="0"/>
          </a:p>
        </p:txBody>
      </p:sp>
      <p:sp>
        <p:nvSpPr>
          <p:cNvPr id="3" name="Content Placeholder 2"/>
          <p:cNvSpPr>
            <a:spLocks noGrp="1"/>
          </p:cNvSpPr>
          <p:nvPr>
            <p:ph idx="1"/>
          </p:nvPr>
        </p:nvSpPr>
        <p:spPr>
          <a:xfrm>
            <a:off x="0" y="1297590"/>
            <a:ext cx="11938715" cy="5940336"/>
          </a:xfrm>
        </p:spPr>
        <p:txBody>
          <a:bodyPr>
            <a:normAutofit/>
          </a:bodyPr>
          <a:lstStyle/>
          <a:p>
            <a:pPr marL="514350" indent="-514350">
              <a:buFont typeface="+mj-lt"/>
              <a:buAutoNum type="arabicPeriod"/>
            </a:pPr>
            <a:r>
              <a:rPr lang="en-US" sz="3200" b="1" dirty="0"/>
              <a:t>Fully observable </a:t>
            </a:r>
            <a:r>
              <a:rPr lang="en-US" sz="3200" dirty="0"/>
              <a:t>vs. </a:t>
            </a:r>
            <a:r>
              <a:rPr lang="en-US" sz="3200" b="1" dirty="0"/>
              <a:t>partially observable</a:t>
            </a:r>
            <a:r>
              <a:rPr lang="en-US" sz="3200" dirty="0"/>
              <a:t>: </a:t>
            </a:r>
            <a:endParaRPr lang="en-US" sz="3200" dirty="0" smtClean="0"/>
          </a:p>
          <a:p>
            <a:pPr>
              <a:buFont typeface="Wingdings" panose="05000000000000000000" pitchFamily="2" charset="2"/>
              <a:buChar char="Ø"/>
            </a:pPr>
            <a:r>
              <a:rPr lang="en-US" dirty="0" smtClean="0"/>
              <a:t>If </a:t>
            </a:r>
            <a:r>
              <a:rPr lang="en-US" dirty="0"/>
              <a:t>an agent’s sensors give it access to </a:t>
            </a:r>
            <a:r>
              <a:rPr lang="en-US" dirty="0" smtClean="0"/>
              <a:t>the complete </a:t>
            </a:r>
            <a:r>
              <a:rPr lang="en-US" dirty="0"/>
              <a:t>state of the environment at each point in </a:t>
            </a:r>
            <a:r>
              <a:rPr lang="en-US" dirty="0" smtClean="0"/>
              <a:t>time. </a:t>
            </a:r>
          </a:p>
          <a:p>
            <a:pPr>
              <a:buFont typeface="Wingdings" panose="05000000000000000000" pitchFamily="2" charset="2"/>
              <a:buChar char="Ø"/>
            </a:pPr>
            <a:r>
              <a:rPr lang="en-US" dirty="0" smtClean="0"/>
              <a:t>All aspects </a:t>
            </a:r>
            <a:r>
              <a:rPr lang="en-US" dirty="0"/>
              <a:t>that are </a:t>
            </a:r>
            <a:r>
              <a:rPr lang="en-US" i="1" dirty="0"/>
              <a:t>relevant </a:t>
            </a:r>
            <a:r>
              <a:rPr lang="en-US" dirty="0"/>
              <a:t>to the choice of action; </a:t>
            </a:r>
            <a:endParaRPr lang="en-US" dirty="0" smtClean="0"/>
          </a:p>
          <a:p>
            <a:pPr>
              <a:buFont typeface="Wingdings" panose="05000000000000000000" pitchFamily="2" charset="2"/>
              <a:buChar char="Ø"/>
            </a:pPr>
            <a:r>
              <a:rPr lang="en-US" dirty="0" smtClean="0"/>
              <a:t>agent need not </a:t>
            </a:r>
            <a:r>
              <a:rPr lang="en-US" dirty="0"/>
              <a:t>maintain any internal state </a:t>
            </a:r>
            <a:endParaRPr lang="en-US" dirty="0" smtClean="0"/>
          </a:p>
          <a:p>
            <a:pPr>
              <a:buFont typeface="Wingdings" panose="05000000000000000000" pitchFamily="2" charset="2"/>
              <a:buChar char="Ø"/>
            </a:pPr>
            <a:r>
              <a:rPr lang="en-US" dirty="0" smtClean="0"/>
              <a:t>partially observable: because </a:t>
            </a:r>
            <a:r>
              <a:rPr lang="en-US" dirty="0"/>
              <a:t>of noisy </a:t>
            </a:r>
            <a:r>
              <a:rPr lang="en-US" dirty="0" smtClean="0"/>
              <a:t>and inaccurate </a:t>
            </a:r>
            <a:r>
              <a:rPr lang="en-US" dirty="0"/>
              <a:t>sensors or because parts of the state are </a:t>
            </a:r>
            <a:r>
              <a:rPr lang="en-US" dirty="0" smtClean="0"/>
              <a:t>simply missing </a:t>
            </a:r>
            <a:r>
              <a:rPr lang="en-US" dirty="0"/>
              <a:t>from the sensor </a:t>
            </a:r>
            <a:r>
              <a:rPr lang="en-US" dirty="0" smtClean="0"/>
              <a:t>data.</a:t>
            </a:r>
          </a:p>
          <a:p>
            <a:pPr>
              <a:buFont typeface="Wingdings" panose="05000000000000000000" pitchFamily="2" charset="2"/>
              <a:buChar char="Ø"/>
            </a:pPr>
            <a:r>
              <a:rPr lang="en-US" dirty="0"/>
              <a:t> </a:t>
            </a:r>
            <a:r>
              <a:rPr lang="en-US" dirty="0" smtClean="0"/>
              <a:t>a </a:t>
            </a:r>
            <a:r>
              <a:rPr lang="en-US" dirty="0"/>
              <a:t>vacuum agent with only a local dirt </a:t>
            </a:r>
            <a:r>
              <a:rPr lang="en-US" dirty="0" smtClean="0"/>
              <a:t>sensor cannot </a:t>
            </a:r>
            <a:r>
              <a:rPr lang="en-US" dirty="0"/>
              <a:t>tell whether there is dirt in other squares, and an automated taxi cannot see what </a:t>
            </a:r>
            <a:r>
              <a:rPr lang="en-US" dirty="0" smtClean="0"/>
              <a:t>other drivers </a:t>
            </a:r>
            <a:r>
              <a:rPr lang="en-US" dirty="0"/>
              <a:t>are thinking. </a:t>
            </a:r>
            <a:endParaRPr lang="en-US" dirty="0" smtClean="0"/>
          </a:p>
          <a:p>
            <a:pPr>
              <a:buFont typeface="Wingdings" panose="05000000000000000000" pitchFamily="2" charset="2"/>
              <a:buChar char="Ø"/>
            </a:pPr>
            <a:r>
              <a:rPr lang="en-US" dirty="0"/>
              <a:t> </a:t>
            </a:r>
            <a:r>
              <a:rPr lang="en-US" dirty="0" smtClean="0"/>
              <a:t>If </a:t>
            </a:r>
            <a:r>
              <a:rPr lang="en-US" dirty="0"/>
              <a:t>the agent has no sensors at all then the environment is </a:t>
            </a:r>
            <a:r>
              <a:rPr lang="en-US" b="1" dirty="0" smtClean="0"/>
              <a:t>unobservable</a:t>
            </a:r>
            <a:r>
              <a:rPr lang="en-US" dirty="0"/>
              <a:t>. </a:t>
            </a:r>
          </a:p>
        </p:txBody>
      </p:sp>
    </p:spTree>
    <p:extLst>
      <p:ext uri="{BB962C8B-B14F-4D97-AF65-F5344CB8AC3E}">
        <p14:creationId xmlns:p14="http://schemas.microsoft.com/office/powerpoint/2010/main" val="2534906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p:cNvSpPr>
          <p:nvPr>
            <p:ph type="title"/>
          </p:nvPr>
        </p:nvSpPr>
        <p:spPr>
          <a:xfrm>
            <a:off x="2202289" y="0"/>
            <a:ext cx="8665672" cy="1320800"/>
          </a:xfrm>
        </p:spPr>
        <p:txBody>
          <a:bodyPr/>
          <a:lstStyle/>
          <a:p>
            <a:pPr eaLnBrk="1" hangingPunct="1"/>
            <a:r>
              <a:rPr lang="en-US" altLang="zh-CN" dirty="0" smtClean="0">
                <a:ea typeface="SimSun" panose="02010600030101010101" pitchFamily="2" charset="-122"/>
              </a:rPr>
              <a:t>Review of Intelligent Agents</a:t>
            </a:r>
          </a:p>
        </p:txBody>
      </p:sp>
      <p:sp>
        <p:nvSpPr>
          <p:cNvPr id="8195" name="Rectangle 1027"/>
          <p:cNvSpPr>
            <a:spLocks noGrp="1"/>
          </p:cNvSpPr>
          <p:nvPr>
            <p:ph sz="half" idx="1"/>
          </p:nvPr>
        </p:nvSpPr>
        <p:spPr>
          <a:xfrm>
            <a:off x="1544638" y="1060451"/>
            <a:ext cx="9123362" cy="5191125"/>
          </a:xfrm>
        </p:spPr>
        <p:txBody>
          <a:bodyPr>
            <a:normAutofit lnSpcReduction="10000"/>
          </a:bodyPr>
          <a:lstStyle/>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Motivation</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Objectives</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Introduction</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Agents and Environments</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Rationality</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 Structure</a:t>
            </a:r>
          </a:p>
          <a:p>
            <a:pPr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Agent Types</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Simple reflex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Model-based reflex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Goal-based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Utility-based agent</a:t>
            </a:r>
          </a:p>
          <a:p>
            <a:pPr lvl="1" eaLnBrk="1" hangingPunct="1"/>
            <a:r>
              <a:rPr lang="en-US" altLang="zh-CN" dirty="0">
                <a:solidFill>
                  <a:schemeClr val="tx1">
                    <a:lumMod val="95000"/>
                    <a:lumOff val="5000"/>
                  </a:schemeClr>
                </a:solidFill>
                <a:latin typeface="Arial" panose="020B0604020202020204" pitchFamily="34" charset="0"/>
                <a:ea typeface="SimSun" panose="02010600030101010101" pitchFamily="2" charset="-122"/>
                <a:cs typeface="Arial" panose="020B0604020202020204" pitchFamily="34" charset="0"/>
              </a:rPr>
              <a:t>Learning agent</a:t>
            </a:r>
          </a:p>
          <a:p>
            <a:pPr eaLnBrk="1" hangingPunct="1"/>
            <a:endParaRPr lang="zh-CN" altLang="en-US" sz="1600" dirty="0">
              <a:ea typeface="SimSun" panose="02010600030101010101" pitchFamily="2" charset="-122"/>
            </a:endParaRPr>
          </a:p>
        </p:txBody>
      </p:sp>
    </p:spTree>
    <p:extLst>
      <p:ext uri="{BB962C8B-B14F-4D97-AF65-F5344CB8AC3E}">
        <p14:creationId xmlns:p14="http://schemas.microsoft.com/office/powerpoint/2010/main" val="4085901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329" y="-111394"/>
            <a:ext cx="10515600" cy="1064431"/>
          </a:xfrm>
        </p:spPr>
        <p:txBody>
          <a:bodyPr>
            <a:normAutofit/>
          </a:bodyPr>
          <a:lstStyle/>
          <a:p>
            <a:r>
              <a:rPr lang="en-US" sz="4000" b="1" dirty="0"/>
              <a:t>Properties of task environments</a:t>
            </a:r>
            <a:endParaRPr lang="en-US" sz="4000" dirty="0"/>
          </a:p>
        </p:txBody>
      </p:sp>
      <p:sp>
        <p:nvSpPr>
          <p:cNvPr id="3" name="Content Placeholder 2"/>
          <p:cNvSpPr>
            <a:spLocks noGrp="1"/>
          </p:cNvSpPr>
          <p:nvPr>
            <p:ph idx="1"/>
          </p:nvPr>
        </p:nvSpPr>
        <p:spPr>
          <a:xfrm>
            <a:off x="168499" y="2112135"/>
            <a:ext cx="11705823" cy="3644722"/>
          </a:xfrm>
        </p:spPr>
        <p:txBody>
          <a:bodyPr>
            <a:normAutofit/>
          </a:bodyPr>
          <a:lstStyle/>
          <a:p>
            <a:pPr marL="0" indent="0">
              <a:buNone/>
            </a:pPr>
            <a:r>
              <a:rPr lang="en-US" sz="3200" b="1" dirty="0"/>
              <a:t>2.Single agent vs. </a:t>
            </a:r>
            <a:r>
              <a:rPr lang="en-US" sz="3200" b="1" dirty="0" err="1"/>
              <a:t>multiagent</a:t>
            </a:r>
            <a:r>
              <a:rPr lang="en-US" sz="3200" b="1" dirty="0"/>
              <a:t>: </a:t>
            </a:r>
          </a:p>
          <a:p>
            <a:pPr>
              <a:buFont typeface="Wingdings" panose="05000000000000000000" pitchFamily="2" charset="2"/>
              <a:buChar char="Ø"/>
            </a:pPr>
            <a:r>
              <a:rPr lang="en-US" sz="3300" dirty="0" smtClean="0"/>
              <a:t>an </a:t>
            </a:r>
            <a:r>
              <a:rPr lang="en-US" sz="3300" dirty="0"/>
              <a:t>agent solving a crossword puzzle by itself is clearly in a single-agent </a:t>
            </a:r>
            <a:r>
              <a:rPr lang="en-US" sz="3300" dirty="0" smtClean="0"/>
              <a:t>environment</a:t>
            </a:r>
          </a:p>
          <a:p>
            <a:pPr>
              <a:buFont typeface="Wingdings" panose="05000000000000000000" pitchFamily="2" charset="2"/>
              <a:buChar char="Ø"/>
            </a:pPr>
            <a:r>
              <a:rPr lang="en-US" sz="3300" dirty="0" smtClean="0"/>
              <a:t>agent </a:t>
            </a:r>
            <a:r>
              <a:rPr lang="en-US" sz="3300" dirty="0"/>
              <a:t>playing chess is in a two agent environment.</a:t>
            </a:r>
          </a:p>
          <a:p>
            <a:pPr marL="0" indent="0">
              <a:buNone/>
            </a:pPr>
            <a:endParaRPr lang="en-US" sz="3300" dirty="0"/>
          </a:p>
          <a:p>
            <a:pPr marL="0" indent="0">
              <a:buNone/>
            </a:pPr>
            <a:endParaRPr lang="en-US" sz="3300" dirty="0"/>
          </a:p>
        </p:txBody>
      </p:sp>
    </p:spTree>
    <p:extLst>
      <p:ext uri="{BB962C8B-B14F-4D97-AF65-F5344CB8AC3E}">
        <p14:creationId xmlns:p14="http://schemas.microsoft.com/office/powerpoint/2010/main" val="4162761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668" y="277567"/>
            <a:ext cx="12050332" cy="6252022"/>
          </a:xfrm>
        </p:spPr>
        <p:txBody>
          <a:bodyPr>
            <a:normAutofit/>
          </a:bodyPr>
          <a:lstStyle/>
          <a:p>
            <a:pPr marL="0" indent="0">
              <a:buNone/>
            </a:pPr>
            <a:r>
              <a:rPr lang="en-US" sz="3500" b="1" dirty="0"/>
              <a:t>3.Deterministic vs. </a:t>
            </a:r>
            <a:r>
              <a:rPr lang="en-US" sz="3500" b="1" dirty="0" smtClean="0"/>
              <a:t>stochastic</a:t>
            </a:r>
          </a:p>
          <a:p>
            <a:pPr marL="0" indent="0">
              <a:buNone/>
            </a:pPr>
            <a:endParaRPr lang="en-US" sz="3500" b="1" dirty="0"/>
          </a:p>
          <a:p>
            <a:r>
              <a:rPr lang="en-US" sz="3200" dirty="0"/>
              <a:t>If the next state of the environment is completely determined by the current state and the action executed by the agent.</a:t>
            </a:r>
          </a:p>
          <a:p>
            <a:r>
              <a:rPr lang="en-US" sz="3200" dirty="0"/>
              <a:t>otherwise, it is stochastic.</a:t>
            </a:r>
          </a:p>
          <a:p>
            <a:r>
              <a:rPr lang="en-US" sz="3200" dirty="0"/>
              <a:t>If </a:t>
            </a:r>
            <a:r>
              <a:rPr lang="en-US" sz="3200" dirty="0" smtClean="0"/>
              <a:t>partially observable-</a:t>
            </a:r>
            <a:r>
              <a:rPr lang="en-US" sz="3200" dirty="0" smtClean="0">
                <a:sym typeface="Wingdings" panose="05000000000000000000" pitchFamily="2" charset="2"/>
              </a:rPr>
              <a:t></a:t>
            </a:r>
            <a:r>
              <a:rPr lang="en-US" sz="3200" dirty="0" smtClean="0"/>
              <a:t> </a:t>
            </a:r>
            <a:r>
              <a:rPr lang="en-US" sz="3200" dirty="0"/>
              <a:t>could </a:t>
            </a:r>
            <a:r>
              <a:rPr lang="en-US" sz="3200" dirty="0" smtClean="0"/>
              <a:t>be </a:t>
            </a:r>
            <a:r>
              <a:rPr lang="en-US" sz="3200" dirty="0"/>
              <a:t>stochastic.</a:t>
            </a:r>
          </a:p>
          <a:p>
            <a:r>
              <a:rPr lang="en-US" sz="3200" dirty="0"/>
              <a:t>The environment is uncertain if it is not fully observable or not deterministic.</a:t>
            </a:r>
          </a:p>
          <a:p>
            <a:r>
              <a:rPr lang="en-US" sz="3200" dirty="0"/>
              <a:t>N</a:t>
            </a:r>
            <a:r>
              <a:rPr lang="en-US" sz="3200" dirty="0" smtClean="0"/>
              <a:t>ondeterministic </a:t>
            </a:r>
            <a:r>
              <a:rPr lang="en-US" sz="3200" dirty="0"/>
              <a:t>environment is one in which actions are characterized by their possible outcomes, but no probabilities are attached to them.</a:t>
            </a:r>
          </a:p>
        </p:txBody>
      </p:sp>
    </p:spTree>
    <p:extLst>
      <p:ext uri="{BB962C8B-B14F-4D97-AF65-F5344CB8AC3E}">
        <p14:creationId xmlns:p14="http://schemas.microsoft.com/office/powerpoint/2010/main" val="1328278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0160"/>
            <a:ext cx="11881834" cy="6455491"/>
          </a:xfrm>
        </p:spPr>
        <p:txBody>
          <a:bodyPr>
            <a:normAutofit fontScale="92500" lnSpcReduction="10000"/>
          </a:bodyPr>
          <a:lstStyle/>
          <a:p>
            <a:pPr marL="0" indent="0">
              <a:buNone/>
            </a:pPr>
            <a:r>
              <a:rPr lang="en-US" sz="3500" b="1" dirty="0"/>
              <a:t>4.Episodic vs. </a:t>
            </a:r>
            <a:r>
              <a:rPr lang="en-US" sz="3500" b="1" dirty="0" smtClean="0"/>
              <a:t>sequential</a:t>
            </a:r>
          </a:p>
          <a:p>
            <a:pPr marL="0" indent="0">
              <a:buNone/>
            </a:pPr>
            <a:endParaRPr lang="en-US" sz="3500" b="1" dirty="0"/>
          </a:p>
          <a:p>
            <a:r>
              <a:rPr lang="en-US" sz="3500" dirty="0" smtClean="0"/>
              <a:t>The </a:t>
            </a:r>
            <a:r>
              <a:rPr lang="en-US" sz="3500" dirty="0"/>
              <a:t>agent’s experience </a:t>
            </a:r>
            <a:r>
              <a:rPr lang="en-US" sz="3500" dirty="0" smtClean="0"/>
              <a:t>is divided </a:t>
            </a:r>
            <a:r>
              <a:rPr lang="en-US" sz="3500" dirty="0"/>
              <a:t>into atomic episodes. </a:t>
            </a:r>
            <a:endParaRPr lang="en-US" sz="3500" dirty="0" smtClean="0"/>
          </a:p>
          <a:p>
            <a:r>
              <a:rPr lang="en-US" sz="3500" dirty="0" smtClean="0"/>
              <a:t>In </a:t>
            </a:r>
            <a:r>
              <a:rPr lang="en-US" sz="3500" dirty="0"/>
              <a:t>each episode the agent receives a percept and then </a:t>
            </a:r>
            <a:r>
              <a:rPr lang="en-US" sz="3500" dirty="0" smtClean="0"/>
              <a:t>performs a </a:t>
            </a:r>
            <a:r>
              <a:rPr lang="en-US" sz="3500" dirty="0"/>
              <a:t>single action</a:t>
            </a:r>
            <a:r>
              <a:rPr lang="en-US" sz="3500" dirty="0" smtClean="0"/>
              <a:t>.</a:t>
            </a:r>
          </a:p>
          <a:p>
            <a:r>
              <a:rPr lang="en-US" sz="3500" dirty="0"/>
              <a:t>N</a:t>
            </a:r>
            <a:r>
              <a:rPr lang="en-US" sz="3500" dirty="0" smtClean="0"/>
              <a:t>ext </a:t>
            </a:r>
            <a:r>
              <a:rPr lang="en-US" sz="3500" dirty="0"/>
              <a:t>episode does not depend on the actions taken in </a:t>
            </a:r>
            <a:r>
              <a:rPr lang="en-US" sz="3500" dirty="0" smtClean="0"/>
              <a:t>previous episodes. Many classification tasks are episodic</a:t>
            </a:r>
          </a:p>
          <a:p>
            <a:r>
              <a:rPr lang="en-US" sz="3500" b="1" dirty="0" smtClean="0"/>
              <a:t>sequential</a:t>
            </a:r>
            <a:r>
              <a:rPr lang="en-US" sz="3500" dirty="0" smtClean="0"/>
              <a:t> : </a:t>
            </a:r>
          </a:p>
          <a:p>
            <a:r>
              <a:rPr lang="en-US" sz="3500" dirty="0" smtClean="0"/>
              <a:t> </a:t>
            </a:r>
            <a:r>
              <a:rPr lang="en-US" sz="3500" dirty="0"/>
              <a:t>current decision could </a:t>
            </a:r>
            <a:r>
              <a:rPr lang="en-US" sz="3500" dirty="0" smtClean="0"/>
              <a:t>affect all future  decisions.</a:t>
            </a:r>
          </a:p>
          <a:p>
            <a:r>
              <a:rPr lang="en-US" sz="3500" dirty="0" err="1" smtClean="0"/>
              <a:t>Ex:Chess</a:t>
            </a:r>
            <a:r>
              <a:rPr lang="en-US" sz="3500" dirty="0" smtClean="0"/>
              <a:t> </a:t>
            </a:r>
            <a:r>
              <a:rPr lang="en-US" sz="3500" dirty="0"/>
              <a:t>and taxi driving are sequential: in both cases, short-term </a:t>
            </a:r>
            <a:r>
              <a:rPr lang="en-US" sz="3500" dirty="0" smtClean="0"/>
              <a:t>actions can </a:t>
            </a:r>
            <a:r>
              <a:rPr lang="en-US" sz="3500" dirty="0"/>
              <a:t>have long-term consequences. </a:t>
            </a:r>
            <a:endParaRPr lang="en-US" sz="3500" dirty="0" smtClean="0"/>
          </a:p>
          <a:p>
            <a:pPr algn="just"/>
            <a:r>
              <a:rPr lang="en-US" sz="3500" dirty="0" smtClean="0"/>
              <a:t>Episodic </a:t>
            </a:r>
            <a:r>
              <a:rPr lang="en-US" sz="3500" dirty="0"/>
              <a:t>environments are </a:t>
            </a:r>
            <a:r>
              <a:rPr lang="en-US" sz="3500" b="1" dirty="0"/>
              <a:t>much simpler </a:t>
            </a:r>
            <a:r>
              <a:rPr lang="en-US" sz="3500" dirty="0"/>
              <a:t>than </a:t>
            </a:r>
            <a:r>
              <a:rPr lang="en-US" sz="3500" dirty="0" smtClean="0"/>
              <a:t>sequential environments </a:t>
            </a:r>
            <a:r>
              <a:rPr lang="en-US" sz="3500" dirty="0"/>
              <a:t>because the agent does not need to think ahead.</a:t>
            </a:r>
            <a:endParaRPr lang="en-US" dirty="0"/>
          </a:p>
        </p:txBody>
      </p:sp>
    </p:spTree>
    <p:extLst>
      <p:ext uri="{BB962C8B-B14F-4D97-AF65-F5344CB8AC3E}">
        <p14:creationId xmlns:p14="http://schemas.microsoft.com/office/powerpoint/2010/main" val="19694132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6891"/>
            <a:ext cx="11874322" cy="6307092"/>
          </a:xfrm>
        </p:spPr>
        <p:txBody>
          <a:bodyPr>
            <a:normAutofit/>
          </a:bodyPr>
          <a:lstStyle/>
          <a:p>
            <a:pPr marL="0" indent="0">
              <a:buNone/>
            </a:pPr>
            <a:r>
              <a:rPr lang="en-US" sz="3200" b="1" dirty="0" smtClean="0"/>
              <a:t>5.Static </a:t>
            </a:r>
            <a:r>
              <a:rPr lang="en-US" sz="3200" dirty="0"/>
              <a:t>vs. </a:t>
            </a:r>
            <a:r>
              <a:rPr lang="en-US" sz="3200" b="1" dirty="0" smtClean="0"/>
              <a:t>dynamic</a:t>
            </a:r>
          </a:p>
          <a:p>
            <a:pPr marL="0" indent="0">
              <a:buNone/>
            </a:pPr>
            <a:endParaRPr lang="en-US" sz="3200" b="1" dirty="0" smtClean="0"/>
          </a:p>
          <a:p>
            <a:r>
              <a:rPr lang="en-US" dirty="0" smtClean="0"/>
              <a:t>The </a:t>
            </a:r>
            <a:r>
              <a:rPr lang="en-US" dirty="0"/>
              <a:t>environment </a:t>
            </a:r>
            <a:r>
              <a:rPr lang="en-US" dirty="0" smtClean="0"/>
              <a:t>and agent changes - dynamic otherwise</a:t>
            </a:r>
            <a:r>
              <a:rPr lang="en-US" dirty="0"/>
              <a:t>, </a:t>
            </a:r>
            <a:r>
              <a:rPr lang="en-US" dirty="0" smtClean="0"/>
              <a:t> </a:t>
            </a:r>
            <a:r>
              <a:rPr lang="en-US" dirty="0"/>
              <a:t>static. </a:t>
            </a:r>
            <a:endParaRPr lang="en-US" dirty="0" smtClean="0"/>
          </a:p>
          <a:p>
            <a:r>
              <a:rPr lang="en-US" dirty="0" smtClean="0"/>
              <a:t>Static environments are </a:t>
            </a:r>
            <a:r>
              <a:rPr lang="en-US" dirty="0"/>
              <a:t>easy to deal with because the agent need not keep looking at the world while it is </a:t>
            </a:r>
            <a:r>
              <a:rPr lang="en-US" dirty="0" smtClean="0"/>
              <a:t>deciding on </a:t>
            </a:r>
            <a:r>
              <a:rPr lang="en-US" dirty="0"/>
              <a:t>an action, nor need it worry about the passage of time. </a:t>
            </a:r>
            <a:endParaRPr lang="en-US" dirty="0" smtClean="0"/>
          </a:p>
          <a:p>
            <a:r>
              <a:rPr lang="en-US" dirty="0" err="1" smtClean="0"/>
              <a:t>Ex:Crossword</a:t>
            </a:r>
            <a:r>
              <a:rPr lang="en-US" dirty="0" smtClean="0"/>
              <a:t> </a:t>
            </a:r>
            <a:r>
              <a:rPr lang="en-US" dirty="0"/>
              <a:t>puzzles are static.</a:t>
            </a:r>
            <a:endParaRPr lang="en-US" dirty="0" smtClean="0"/>
          </a:p>
          <a:p>
            <a:r>
              <a:rPr lang="en-US" dirty="0" smtClean="0"/>
              <a:t>Dynamic environments are </a:t>
            </a:r>
            <a:r>
              <a:rPr lang="en-US" dirty="0"/>
              <a:t>continuously asking the agent what it wants to do; if it hasn’t decided yet</a:t>
            </a:r>
            <a:r>
              <a:rPr lang="en-US" dirty="0" smtClean="0"/>
              <a:t>, that </a:t>
            </a:r>
            <a:r>
              <a:rPr lang="en-US" dirty="0"/>
              <a:t>counts as deciding to do nothing. </a:t>
            </a:r>
            <a:endParaRPr lang="en-US" dirty="0" smtClean="0"/>
          </a:p>
          <a:p>
            <a:r>
              <a:rPr lang="en-US" dirty="0" smtClean="0"/>
              <a:t>Ex: Taxi driving </a:t>
            </a:r>
          </a:p>
          <a:p>
            <a:r>
              <a:rPr lang="en-US" dirty="0" smtClean="0"/>
              <a:t>If </a:t>
            </a:r>
            <a:r>
              <a:rPr lang="en-US" dirty="0"/>
              <a:t>the </a:t>
            </a:r>
            <a:r>
              <a:rPr lang="en-US" b="1" dirty="0"/>
              <a:t>environment </a:t>
            </a:r>
            <a:r>
              <a:rPr lang="en-US" dirty="0"/>
              <a:t>itself does not change with </a:t>
            </a:r>
            <a:r>
              <a:rPr lang="en-US" dirty="0" smtClean="0"/>
              <a:t>the passage </a:t>
            </a:r>
            <a:r>
              <a:rPr lang="en-US" dirty="0"/>
              <a:t>of time but the agent’s performance score </a:t>
            </a:r>
            <a:r>
              <a:rPr lang="en-US" dirty="0" smtClean="0"/>
              <a:t>does – </a:t>
            </a:r>
            <a:r>
              <a:rPr lang="en-US" b="1" dirty="0" err="1" smtClean="0"/>
              <a:t>semidynamic</a:t>
            </a:r>
            <a:r>
              <a:rPr lang="en-US" b="1" dirty="0" smtClean="0"/>
              <a:t>.</a:t>
            </a:r>
          </a:p>
          <a:p>
            <a:r>
              <a:rPr lang="en-US" b="1" dirty="0" err="1" smtClean="0"/>
              <a:t>Ex:</a:t>
            </a:r>
            <a:r>
              <a:rPr lang="en-US" dirty="0" err="1"/>
              <a:t>Chess</a:t>
            </a:r>
            <a:r>
              <a:rPr lang="en-US" dirty="0"/>
              <a:t>, when played with a clock</a:t>
            </a:r>
            <a:r>
              <a:rPr lang="en-US" dirty="0" smtClean="0"/>
              <a:t>, is </a:t>
            </a:r>
            <a:r>
              <a:rPr lang="en-US" dirty="0" err="1"/>
              <a:t>semidynamic</a:t>
            </a:r>
            <a:endParaRPr lang="en-US" dirty="0"/>
          </a:p>
        </p:txBody>
      </p:sp>
    </p:spTree>
    <p:extLst>
      <p:ext uri="{BB962C8B-B14F-4D97-AF65-F5344CB8AC3E}">
        <p14:creationId xmlns:p14="http://schemas.microsoft.com/office/powerpoint/2010/main" val="801763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531" y="241522"/>
            <a:ext cx="11558788" cy="5566849"/>
          </a:xfrm>
        </p:spPr>
        <p:txBody>
          <a:bodyPr>
            <a:normAutofit/>
          </a:bodyPr>
          <a:lstStyle/>
          <a:p>
            <a:pPr marL="0" indent="0">
              <a:buNone/>
            </a:pPr>
            <a:r>
              <a:rPr lang="en-US" b="1" dirty="0" smtClean="0"/>
              <a:t>6. Discrete </a:t>
            </a:r>
            <a:r>
              <a:rPr lang="en-US" dirty="0"/>
              <a:t>vs. </a:t>
            </a:r>
            <a:r>
              <a:rPr lang="en-US" b="1" dirty="0"/>
              <a:t>continuous</a:t>
            </a:r>
            <a:r>
              <a:rPr lang="en-US" dirty="0"/>
              <a:t>: </a:t>
            </a:r>
            <a:endParaRPr lang="en-US" dirty="0" smtClean="0"/>
          </a:p>
          <a:p>
            <a:pPr marL="0" indent="0">
              <a:buNone/>
            </a:pPr>
            <a:endParaRPr lang="en-US" dirty="0" smtClean="0"/>
          </a:p>
          <a:p>
            <a:pPr algn="just"/>
            <a:r>
              <a:rPr lang="en-US" sz="3000" i="1" dirty="0" smtClean="0"/>
              <a:t>state </a:t>
            </a:r>
            <a:r>
              <a:rPr lang="en-US" sz="3000" dirty="0"/>
              <a:t>of </a:t>
            </a:r>
            <a:r>
              <a:rPr lang="en-US" sz="3000" dirty="0" smtClean="0"/>
              <a:t>the environment</a:t>
            </a:r>
            <a:r>
              <a:rPr lang="en-US" sz="3000" dirty="0"/>
              <a:t>, to the way </a:t>
            </a:r>
            <a:r>
              <a:rPr lang="en-US" sz="3000" i="1" dirty="0"/>
              <a:t>time </a:t>
            </a:r>
            <a:r>
              <a:rPr lang="en-US" sz="3000" dirty="0"/>
              <a:t>is handled, and to the </a:t>
            </a:r>
            <a:r>
              <a:rPr lang="en-US" sz="3000" i="1" dirty="0"/>
              <a:t>percepts </a:t>
            </a:r>
            <a:r>
              <a:rPr lang="en-US" sz="3000" dirty="0"/>
              <a:t>and </a:t>
            </a:r>
            <a:r>
              <a:rPr lang="en-US" sz="3000" i="1" dirty="0"/>
              <a:t>actions </a:t>
            </a:r>
            <a:r>
              <a:rPr lang="en-US" sz="3000" dirty="0"/>
              <a:t>of the agent</a:t>
            </a:r>
            <a:r>
              <a:rPr lang="en-US" sz="3000" dirty="0" smtClean="0"/>
              <a:t>.</a:t>
            </a:r>
          </a:p>
          <a:p>
            <a:pPr algn="just"/>
            <a:r>
              <a:rPr lang="en-US" sz="3000" dirty="0" smtClean="0"/>
              <a:t> For example</a:t>
            </a:r>
            <a:r>
              <a:rPr lang="en-US" sz="3000" dirty="0"/>
              <a:t>, the chess environment has a finite number of distinct states (excluding the clock</a:t>
            </a:r>
            <a:r>
              <a:rPr lang="en-US" sz="3000" dirty="0" smtClean="0"/>
              <a:t>). Chess </a:t>
            </a:r>
            <a:r>
              <a:rPr lang="en-US" sz="3000" dirty="0"/>
              <a:t>also has a discrete set of percepts and actions. </a:t>
            </a:r>
            <a:endParaRPr lang="en-US" sz="3000" dirty="0" smtClean="0"/>
          </a:p>
          <a:p>
            <a:pPr algn="just"/>
            <a:r>
              <a:rPr lang="en-US" sz="3000" dirty="0" smtClean="0"/>
              <a:t>Taxi </a:t>
            </a:r>
            <a:r>
              <a:rPr lang="en-US" sz="3000" dirty="0"/>
              <a:t>driving is a continuous-state </a:t>
            </a:r>
            <a:r>
              <a:rPr lang="en-US" sz="3000" dirty="0" smtClean="0"/>
              <a:t>and continuous-time </a:t>
            </a:r>
            <a:r>
              <a:rPr lang="en-US" sz="3000" dirty="0"/>
              <a:t>problem: the speed and location of the taxi and of the other vehicles </a:t>
            </a:r>
            <a:r>
              <a:rPr lang="en-US" sz="3000" dirty="0" smtClean="0"/>
              <a:t>sweep through </a:t>
            </a:r>
            <a:r>
              <a:rPr lang="en-US" sz="3000" dirty="0"/>
              <a:t>a range of continuous values and do so smoothly over time. </a:t>
            </a:r>
            <a:r>
              <a:rPr lang="en-US" sz="3000" dirty="0" smtClean="0"/>
              <a:t> </a:t>
            </a:r>
          </a:p>
        </p:txBody>
      </p:sp>
    </p:spTree>
    <p:extLst>
      <p:ext uri="{BB962C8B-B14F-4D97-AF65-F5344CB8AC3E}">
        <p14:creationId xmlns:p14="http://schemas.microsoft.com/office/powerpoint/2010/main" val="1987613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77" y="331677"/>
            <a:ext cx="11654307" cy="5927456"/>
          </a:xfrm>
        </p:spPr>
        <p:txBody>
          <a:bodyPr>
            <a:normAutofit/>
          </a:bodyPr>
          <a:lstStyle/>
          <a:p>
            <a:pPr marL="0" indent="0">
              <a:buNone/>
            </a:pPr>
            <a:r>
              <a:rPr lang="en-US" sz="4000" b="1" dirty="0"/>
              <a:t>7.Known vs. unknown: </a:t>
            </a:r>
            <a:endParaRPr lang="en-US" sz="4000" b="1" dirty="0" smtClean="0"/>
          </a:p>
          <a:p>
            <a:pPr marL="0" indent="0">
              <a:buNone/>
            </a:pPr>
            <a:endParaRPr lang="en-US" sz="4000" b="1" dirty="0" smtClean="0"/>
          </a:p>
          <a:p>
            <a:pPr algn="just"/>
            <a:r>
              <a:rPr lang="en-US" dirty="0" smtClean="0"/>
              <a:t>Known: </a:t>
            </a:r>
            <a:r>
              <a:rPr lang="en-US" b="1" dirty="0" smtClean="0"/>
              <a:t>outcomes or </a:t>
            </a:r>
            <a:r>
              <a:rPr lang="en-US" b="1" dirty="0"/>
              <a:t>outcome probabilities </a:t>
            </a:r>
            <a:r>
              <a:rPr lang="en-US" b="1" dirty="0" smtClean="0"/>
              <a:t> for </a:t>
            </a:r>
            <a:r>
              <a:rPr lang="en-US" b="1" dirty="0"/>
              <a:t>all actions </a:t>
            </a:r>
            <a:r>
              <a:rPr lang="en-US" dirty="0"/>
              <a:t>are given</a:t>
            </a:r>
            <a:r>
              <a:rPr lang="en-US" dirty="0" smtClean="0"/>
              <a:t>.</a:t>
            </a:r>
          </a:p>
          <a:p>
            <a:pPr algn="just"/>
            <a:r>
              <a:rPr lang="en-US" dirty="0" smtClean="0"/>
              <a:t>Unknown</a:t>
            </a:r>
            <a:r>
              <a:rPr lang="en-US" dirty="0"/>
              <a:t>:</a:t>
            </a:r>
            <a:r>
              <a:rPr lang="en-US" dirty="0" smtClean="0"/>
              <a:t> the </a:t>
            </a:r>
            <a:r>
              <a:rPr lang="en-US" dirty="0"/>
              <a:t>agent will have to learn how it works in order to make good decisions. </a:t>
            </a:r>
            <a:endParaRPr lang="en-US" dirty="0" smtClean="0"/>
          </a:p>
          <a:p>
            <a:pPr algn="just"/>
            <a:r>
              <a:rPr lang="en-US" dirty="0" smtClean="0"/>
              <a:t>It </a:t>
            </a:r>
            <a:r>
              <a:rPr lang="en-US" dirty="0"/>
              <a:t>is quite possible for a </a:t>
            </a:r>
            <a:r>
              <a:rPr lang="en-US" b="1" i="1" dirty="0"/>
              <a:t>known </a:t>
            </a:r>
            <a:r>
              <a:rPr lang="en-US" b="1" dirty="0" smtClean="0"/>
              <a:t>environment to </a:t>
            </a:r>
            <a:r>
              <a:rPr lang="en-US" b="1" dirty="0"/>
              <a:t>be </a:t>
            </a:r>
            <a:r>
              <a:rPr lang="en-US" b="1" i="1" dirty="0"/>
              <a:t>partially </a:t>
            </a:r>
            <a:r>
              <a:rPr lang="en-US" b="1" dirty="0"/>
              <a:t>observable</a:t>
            </a:r>
            <a:r>
              <a:rPr lang="en-US" dirty="0" smtClean="0"/>
              <a:t>—</a:t>
            </a:r>
          </a:p>
          <a:p>
            <a:pPr algn="just"/>
            <a:r>
              <a:rPr lang="en-US" dirty="0" smtClean="0"/>
              <a:t>Ex: solitaire </a:t>
            </a:r>
            <a:r>
              <a:rPr lang="en-US" dirty="0"/>
              <a:t>card </a:t>
            </a:r>
            <a:r>
              <a:rPr lang="en-US" dirty="0" smtClean="0"/>
              <a:t>games: </a:t>
            </a:r>
            <a:r>
              <a:rPr lang="en-US" dirty="0"/>
              <a:t>I know the rules but </a:t>
            </a:r>
            <a:r>
              <a:rPr lang="en-US" dirty="0" smtClean="0"/>
              <a:t>am still </a:t>
            </a:r>
            <a:r>
              <a:rPr lang="en-US" dirty="0"/>
              <a:t>unable to see the cards that have not yet been turned over</a:t>
            </a:r>
            <a:r>
              <a:rPr lang="en-US" dirty="0" smtClean="0"/>
              <a:t>.</a:t>
            </a:r>
          </a:p>
          <a:p>
            <a:pPr algn="just"/>
            <a:r>
              <a:rPr lang="en-US" i="1" dirty="0" smtClean="0"/>
              <a:t>Unknown </a:t>
            </a:r>
            <a:r>
              <a:rPr lang="en-US" dirty="0" smtClean="0"/>
              <a:t>environment: </a:t>
            </a:r>
            <a:r>
              <a:rPr lang="en-US" dirty="0"/>
              <a:t>can be </a:t>
            </a:r>
            <a:r>
              <a:rPr lang="en-US" i="1" dirty="0"/>
              <a:t>fully </a:t>
            </a:r>
            <a:r>
              <a:rPr lang="en-US" dirty="0"/>
              <a:t>observable—in a new video game, the screen may show the </a:t>
            </a:r>
            <a:r>
              <a:rPr lang="en-US" dirty="0" smtClean="0"/>
              <a:t>entire game </a:t>
            </a:r>
            <a:r>
              <a:rPr lang="en-US" dirty="0"/>
              <a:t>state but I still don’t know what the buttons do until I try them.</a:t>
            </a:r>
          </a:p>
        </p:txBody>
      </p:sp>
    </p:spTree>
    <p:extLst>
      <p:ext uri="{BB962C8B-B14F-4D97-AF65-F5344CB8AC3E}">
        <p14:creationId xmlns:p14="http://schemas.microsoft.com/office/powerpoint/2010/main" val="40419862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4851" y="231820"/>
            <a:ext cx="10650828" cy="6143221"/>
          </a:xfrm>
          <a:prstGeom prst="rect">
            <a:avLst/>
          </a:prstGeom>
        </p:spPr>
      </p:pic>
    </p:spTree>
    <p:extLst>
      <p:ext uri="{BB962C8B-B14F-4D97-AF65-F5344CB8AC3E}">
        <p14:creationId xmlns:p14="http://schemas.microsoft.com/office/powerpoint/2010/main" val="2389824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dirty="0" smtClean="0"/>
              <a:t>THE </a:t>
            </a:r>
            <a:r>
              <a:rPr lang="en-US" dirty="0"/>
              <a:t>STRUCTURE OF AGENTS</a:t>
            </a:r>
          </a:p>
        </p:txBody>
      </p:sp>
      <p:sp>
        <p:nvSpPr>
          <p:cNvPr id="3" name="Content Placeholder 2"/>
          <p:cNvSpPr>
            <a:spLocks noGrp="1"/>
          </p:cNvSpPr>
          <p:nvPr>
            <p:ph idx="1"/>
          </p:nvPr>
        </p:nvSpPr>
        <p:spPr/>
        <p:txBody>
          <a:bodyPr/>
          <a:lstStyle/>
          <a:p>
            <a:r>
              <a:rPr lang="en-US" dirty="0"/>
              <a:t>The job of AI is to design an </a:t>
            </a:r>
            <a:r>
              <a:rPr lang="en-US" b="1" dirty="0"/>
              <a:t>agent program </a:t>
            </a:r>
            <a:r>
              <a:rPr lang="en-US" dirty="0"/>
              <a:t>that implements the agent function</a:t>
            </a:r>
            <a:r>
              <a:rPr lang="en-US" dirty="0" smtClean="0"/>
              <a:t>— the </a:t>
            </a:r>
            <a:r>
              <a:rPr lang="en-US" dirty="0"/>
              <a:t>mapping from percepts to actions</a:t>
            </a:r>
            <a:r>
              <a:rPr lang="en-US" dirty="0" smtClean="0"/>
              <a:t>.</a:t>
            </a:r>
          </a:p>
          <a:p>
            <a:r>
              <a:rPr lang="en-US" dirty="0" smtClean="0"/>
              <a:t>program </a:t>
            </a:r>
            <a:r>
              <a:rPr lang="en-US" dirty="0"/>
              <a:t>will run on </a:t>
            </a:r>
            <a:r>
              <a:rPr lang="en-US" dirty="0" smtClean="0"/>
              <a:t>computing </a:t>
            </a:r>
            <a:r>
              <a:rPr lang="en-US" dirty="0"/>
              <a:t>device with physical sensors and </a:t>
            </a:r>
            <a:r>
              <a:rPr lang="en-US" dirty="0" smtClean="0"/>
              <a:t>actuators—the </a:t>
            </a:r>
            <a:r>
              <a:rPr lang="en-US" b="1" dirty="0"/>
              <a:t>architecture</a:t>
            </a:r>
            <a:r>
              <a:rPr lang="en-US" dirty="0"/>
              <a:t>:</a:t>
            </a:r>
          </a:p>
          <a:p>
            <a:r>
              <a:rPr lang="en-US" i="1" dirty="0"/>
              <a:t>agent </a:t>
            </a:r>
            <a:r>
              <a:rPr lang="en-US" dirty="0"/>
              <a:t>= </a:t>
            </a:r>
            <a:r>
              <a:rPr lang="en-US" i="1" dirty="0"/>
              <a:t>architecture </a:t>
            </a:r>
            <a:r>
              <a:rPr lang="en-US" dirty="0"/>
              <a:t>+ </a:t>
            </a:r>
            <a:r>
              <a:rPr lang="en-US" i="1" dirty="0" smtClean="0"/>
              <a:t>program</a:t>
            </a:r>
          </a:p>
          <a:p>
            <a:endParaRPr lang="en-US" dirty="0"/>
          </a:p>
        </p:txBody>
      </p:sp>
    </p:spTree>
    <p:extLst>
      <p:ext uri="{BB962C8B-B14F-4D97-AF65-F5344CB8AC3E}">
        <p14:creationId xmlns:p14="http://schemas.microsoft.com/office/powerpoint/2010/main" val="254362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7"/>
          </a:xfrm>
        </p:spPr>
        <p:txBody>
          <a:bodyPr>
            <a:normAutofit fontScale="90000"/>
          </a:bodyPr>
          <a:lstStyle/>
          <a:p>
            <a:pPr algn="ctr"/>
            <a:r>
              <a:rPr lang="en-US" b="1" dirty="0" smtClean="0"/>
              <a:t>THE </a:t>
            </a:r>
            <a:r>
              <a:rPr lang="en-US" b="1" dirty="0"/>
              <a:t>STRUCTURE OF AGENTS</a:t>
            </a:r>
          </a:p>
        </p:txBody>
      </p:sp>
      <p:sp>
        <p:nvSpPr>
          <p:cNvPr id="3" name="Content Placeholder 2"/>
          <p:cNvSpPr>
            <a:spLocks noGrp="1"/>
          </p:cNvSpPr>
          <p:nvPr>
            <p:ph idx="1"/>
          </p:nvPr>
        </p:nvSpPr>
        <p:spPr>
          <a:xfrm>
            <a:off x="271529" y="991673"/>
            <a:ext cx="11744460" cy="2112135"/>
          </a:xfrm>
        </p:spPr>
        <p:txBody>
          <a:bodyPr/>
          <a:lstStyle/>
          <a:p>
            <a:r>
              <a:rPr lang="en-US" b="1" dirty="0"/>
              <a:t>Agent </a:t>
            </a:r>
            <a:r>
              <a:rPr lang="en-US" b="1" dirty="0" smtClean="0"/>
              <a:t>programs</a:t>
            </a:r>
          </a:p>
          <a:p>
            <a:r>
              <a:rPr lang="en-US" dirty="0"/>
              <a:t>The agent program takes just the </a:t>
            </a:r>
            <a:r>
              <a:rPr lang="en-US" dirty="0" smtClean="0"/>
              <a:t>current percept </a:t>
            </a:r>
            <a:r>
              <a:rPr lang="en-US" dirty="0"/>
              <a:t>as </a:t>
            </a:r>
            <a:r>
              <a:rPr lang="en-US" dirty="0" smtClean="0"/>
              <a:t>input;</a:t>
            </a:r>
          </a:p>
          <a:p>
            <a:r>
              <a:rPr lang="en-US" dirty="0" smtClean="0"/>
              <a:t> </a:t>
            </a:r>
            <a:r>
              <a:rPr lang="en-US" dirty="0"/>
              <a:t>I</a:t>
            </a:r>
            <a:r>
              <a:rPr lang="en-US" dirty="0" smtClean="0"/>
              <a:t>f </a:t>
            </a:r>
            <a:r>
              <a:rPr lang="en-US" dirty="0"/>
              <a:t>the agent’s </a:t>
            </a:r>
            <a:r>
              <a:rPr lang="en-US" dirty="0" smtClean="0"/>
              <a:t>actions need </a:t>
            </a:r>
            <a:r>
              <a:rPr lang="en-US" dirty="0"/>
              <a:t>to depend on the entire percept sequence, the agent will have to remember the </a:t>
            </a:r>
            <a:r>
              <a:rPr lang="en-US" dirty="0" smtClean="0"/>
              <a:t>percepts.</a:t>
            </a:r>
            <a:endParaRPr lang="en-US" dirty="0"/>
          </a:p>
        </p:txBody>
      </p:sp>
      <p:pic>
        <p:nvPicPr>
          <p:cNvPr id="4" name="Picture 3"/>
          <p:cNvPicPr>
            <a:picLocks noChangeAspect="1"/>
          </p:cNvPicPr>
          <p:nvPr/>
        </p:nvPicPr>
        <p:blipFill>
          <a:blip r:embed="rId2"/>
          <a:stretch>
            <a:fillRect/>
          </a:stretch>
        </p:blipFill>
        <p:spPr>
          <a:xfrm>
            <a:off x="1378040" y="3000778"/>
            <a:ext cx="8836870" cy="3606084"/>
          </a:xfrm>
          <a:prstGeom prst="rect">
            <a:avLst/>
          </a:prstGeom>
        </p:spPr>
      </p:pic>
    </p:spTree>
    <p:extLst>
      <p:ext uri="{BB962C8B-B14F-4D97-AF65-F5344CB8AC3E}">
        <p14:creationId xmlns:p14="http://schemas.microsoft.com/office/powerpoint/2010/main" val="2335447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892" y="360608"/>
            <a:ext cx="11353800" cy="6336406"/>
          </a:xfrm>
        </p:spPr>
        <p:txBody>
          <a:bodyPr>
            <a:normAutofit/>
          </a:bodyPr>
          <a:lstStyle/>
          <a:p>
            <a:r>
              <a:rPr lang="en-US" b="1" dirty="0"/>
              <a:t>Agent </a:t>
            </a:r>
            <a:r>
              <a:rPr lang="en-US" b="1" dirty="0" smtClean="0"/>
              <a:t>programs</a:t>
            </a:r>
          </a:p>
          <a:p>
            <a:r>
              <a:rPr lang="en-US" dirty="0"/>
              <a:t>Let </a:t>
            </a:r>
            <a:r>
              <a:rPr lang="en-US" b="1" dirty="0"/>
              <a:t>P </a:t>
            </a:r>
            <a:r>
              <a:rPr lang="en-US" dirty="0"/>
              <a:t>be the set of possible percepts and let T be the lifetime of </a:t>
            </a:r>
            <a:r>
              <a:rPr lang="en-US" dirty="0" smtClean="0"/>
              <a:t>the agent </a:t>
            </a:r>
            <a:r>
              <a:rPr lang="en-US" dirty="0"/>
              <a:t>(the total number of percepts it will receive</a:t>
            </a:r>
            <a:r>
              <a:rPr lang="en-US" dirty="0" smtClean="0"/>
              <a:t>).</a:t>
            </a:r>
          </a:p>
          <a:p>
            <a:r>
              <a:rPr lang="en-US" dirty="0"/>
              <a:t> The lookup table will </a:t>
            </a:r>
            <a:r>
              <a:rPr lang="en-US" dirty="0" smtClean="0"/>
              <a:t>contain  </a:t>
            </a:r>
            <a:r>
              <a:rPr lang="en-US" dirty="0" smtClean="0"/>
              <a:t>entries</a:t>
            </a:r>
            <a:r>
              <a:rPr lang="en-US" dirty="0" smtClean="0"/>
              <a:t>.</a:t>
            </a:r>
          </a:p>
          <a:p>
            <a:endParaRPr lang="en-US" dirty="0"/>
          </a:p>
          <a:p>
            <a:endParaRPr lang="en-US" dirty="0" smtClean="0"/>
          </a:p>
          <a:p>
            <a:endParaRPr lang="en-US" dirty="0" smtClean="0"/>
          </a:p>
          <a:p>
            <a:endParaRPr lang="en-US" dirty="0"/>
          </a:p>
          <a:p>
            <a:endParaRPr lang="en-US" dirty="0" smtClean="0"/>
          </a:p>
          <a:p>
            <a:r>
              <a:rPr lang="en-US" dirty="0" smtClean="0"/>
              <a:t>Ex</a:t>
            </a:r>
            <a:r>
              <a:rPr lang="en-US" dirty="0" smtClean="0"/>
              <a:t>: </a:t>
            </a:r>
            <a:r>
              <a:rPr lang="en-US" dirty="0"/>
              <a:t>Consider the automated taxi: the visual input from a single camera comes in at </a:t>
            </a:r>
            <a:r>
              <a:rPr lang="en-US" dirty="0" err="1" smtClean="0"/>
              <a:t>therate</a:t>
            </a:r>
            <a:r>
              <a:rPr lang="en-US" dirty="0" smtClean="0"/>
              <a:t> </a:t>
            </a:r>
            <a:r>
              <a:rPr lang="en-US" dirty="0"/>
              <a:t>of roughly 27 megabytes per second (30 frames per second, 640×480 pixels with </a:t>
            </a:r>
            <a:r>
              <a:rPr lang="en-US" dirty="0" smtClean="0"/>
              <a:t>24bits </a:t>
            </a:r>
            <a:r>
              <a:rPr lang="en-US" dirty="0"/>
              <a:t>of color information). This gives a lookup table with over 10</a:t>
            </a:r>
            <a:r>
              <a:rPr lang="en-US" baseline="30000" dirty="0"/>
              <a:t>250,000,000,000</a:t>
            </a:r>
            <a:r>
              <a:rPr lang="en-US" dirty="0"/>
              <a:t> entries for </a:t>
            </a:r>
            <a:r>
              <a:rPr lang="en-US" dirty="0" smtClean="0"/>
              <a:t>an hour’s </a:t>
            </a:r>
            <a:r>
              <a:rPr lang="en-US" dirty="0"/>
              <a:t>driving. </a:t>
            </a:r>
            <a:endParaRPr lang="en-US" dirty="0" smtClean="0"/>
          </a:p>
        </p:txBody>
      </p:sp>
      <p:pic>
        <p:nvPicPr>
          <p:cNvPr id="4" name="Picture 3"/>
          <p:cNvPicPr>
            <a:picLocks noChangeAspect="1"/>
          </p:cNvPicPr>
          <p:nvPr/>
        </p:nvPicPr>
        <p:blipFill>
          <a:blip r:embed="rId2"/>
          <a:stretch>
            <a:fillRect/>
          </a:stretch>
        </p:blipFill>
        <p:spPr>
          <a:xfrm>
            <a:off x="4500633" y="2315959"/>
            <a:ext cx="2362195" cy="1084064"/>
          </a:xfrm>
          <a:prstGeom prst="rect">
            <a:avLst/>
          </a:prstGeom>
        </p:spPr>
      </p:pic>
    </p:spTree>
    <p:extLst>
      <p:ext uri="{BB962C8B-B14F-4D97-AF65-F5344CB8AC3E}">
        <p14:creationId xmlns:p14="http://schemas.microsoft.com/office/powerpoint/2010/main" val="304216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524001" y="4763"/>
            <a:ext cx="9753600" cy="1320800"/>
          </a:xfrm>
        </p:spPr>
        <p:txBody>
          <a:bodyPr>
            <a:normAutofit/>
          </a:bodyPr>
          <a:lstStyle/>
          <a:p>
            <a:pPr eaLnBrk="1" hangingPunct="1"/>
            <a:r>
              <a:rPr lang="en-US" altLang="zh-CN" sz="4800" b="1" dirty="0" smtClean="0">
                <a:solidFill>
                  <a:schemeClr val="tx1">
                    <a:lumMod val="95000"/>
                    <a:lumOff val="5000"/>
                  </a:schemeClr>
                </a:solidFill>
                <a:ea typeface="SimSun" panose="02010600030101010101" pitchFamily="2" charset="-122"/>
              </a:rPr>
              <a:t>Introduction to Intelligent Agents</a:t>
            </a:r>
          </a:p>
        </p:txBody>
      </p:sp>
      <p:sp>
        <p:nvSpPr>
          <p:cNvPr id="9219" name="Rectangle 3"/>
          <p:cNvSpPr>
            <a:spLocks noGrp="1"/>
          </p:cNvSpPr>
          <p:nvPr>
            <p:ph idx="1"/>
          </p:nvPr>
        </p:nvSpPr>
        <p:spPr>
          <a:xfrm>
            <a:off x="992747" y="1177343"/>
            <a:ext cx="8458200" cy="3881438"/>
          </a:xfrm>
        </p:spPr>
        <p:txBody>
          <a:bodyPr>
            <a:noAutofit/>
          </a:bodyPr>
          <a:lstStyle/>
          <a:p>
            <a:pPr eaLnBrk="1" hangingPunct="1"/>
            <a:r>
              <a:rPr lang="en-US" altLang="zh-CN" dirty="0" smtClean="0">
                <a:solidFill>
                  <a:srgbClr val="800000"/>
                </a:solidFill>
                <a:latin typeface="Arial" panose="020B0604020202020204" pitchFamily="34" charset="0"/>
                <a:ea typeface="SimSun" panose="02010600030101010101" pitchFamily="2" charset="-122"/>
                <a:cs typeface="Arial" panose="020B0604020202020204" pitchFamily="34" charset="0"/>
              </a:rPr>
              <a:t>Motivation</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Agents are used to provide a consistent viewpoint on various topics in AI</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Agents require essential skills to perform tasks that require intelligence</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Intelligent agents use methods and techniques from the field of AI</a:t>
            </a:r>
          </a:p>
          <a:p>
            <a:pPr eaLnBrk="1" hangingPunct="1"/>
            <a:r>
              <a:rPr lang="en-US" altLang="zh-CN" dirty="0" smtClean="0">
                <a:solidFill>
                  <a:srgbClr val="800000"/>
                </a:solidFill>
                <a:latin typeface="Arial" panose="020B0604020202020204" pitchFamily="34" charset="0"/>
                <a:ea typeface="SimSun" panose="02010600030101010101" pitchFamily="2" charset="-122"/>
                <a:cs typeface="Arial" panose="020B0604020202020204" pitchFamily="34" charset="0"/>
              </a:rPr>
              <a:t>What is an agent?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In general, an entity that interacts with its environment</a:t>
            </a:r>
          </a:p>
          <a:p>
            <a:pPr lvl="2" eaLnBrk="1" hangingPunct="1">
              <a:buClr>
                <a:srgbClr val="FAFD00"/>
              </a:buClr>
            </a:pPr>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Perception through sensors</a:t>
            </a:r>
          </a:p>
          <a:p>
            <a:pPr lvl="2" eaLnBrk="1" hangingPunct="1">
              <a:buClr>
                <a:srgbClr val="FAFD00"/>
              </a:buClr>
            </a:pPr>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Actions through effectors or actuators</a:t>
            </a:r>
          </a:p>
          <a:p>
            <a:pPr eaLnBrk="1" hangingPunct="1"/>
            <a:r>
              <a:rPr lang="en-US" altLang="zh-CN" dirty="0" smtClean="0">
                <a:solidFill>
                  <a:srgbClr val="800000"/>
                </a:solidFill>
                <a:latin typeface="Arial" panose="020B0604020202020204" pitchFamily="34" charset="0"/>
                <a:ea typeface="SimSun" panose="02010600030101010101" pitchFamily="2" charset="-122"/>
                <a:cs typeface="Arial" panose="020B0604020202020204" pitchFamily="34" charset="0"/>
              </a:rPr>
              <a:t>Agent and its environment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An agent perceives its environment through sensors</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The complete set of inputs at a given time is called a </a:t>
            </a:r>
            <a:r>
              <a:rPr lang="en-US" altLang="zh-CN" sz="1800" u="sng" dirty="0">
                <a:solidFill>
                  <a:srgbClr val="7030A0"/>
                </a:solidFill>
                <a:latin typeface="Arial" panose="020B0604020202020204" pitchFamily="34" charset="0"/>
                <a:ea typeface="SimSun" panose="02010600030101010101" pitchFamily="2" charset="-122"/>
                <a:cs typeface="Arial" panose="020B0604020202020204" pitchFamily="34" charset="0"/>
              </a:rPr>
              <a:t>percept</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The current percept, or a sequence of percepts may influence the actions of an agent</a:t>
            </a:r>
          </a:p>
          <a:p>
            <a:pPr lvl="1" eaLnBrk="1" hangingPunct="1"/>
            <a:r>
              <a:rPr lang="en-US" altLang="zh-CN" sz="1800" dirty="0">
                <a:solidFill>
                  <a:srgbClr val="0000CC"/>
                </a:solidFill>
                <a:latin typeface="Arial" panose="020B0604020202020204" pitchFamily="34" charset="0"/>
                <a:ea typeface="SimSun" panose="02010600030101010101" pitchFamily="2" charset="-122"/>
                <a:cs typeface="Arial" panose="020B0604020202020204" pitchFamily="34" charset="0"/>
              </a:rPr>
              <a:t>It can change the environment through actuators</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An operation involving an actuator is called an action</a:t>
            </a:r>
          </a:p>
          <a:p>
            <a:pPr lvl="2" eaLnBrk="1" hangingPunct="1"/>
            <a:r>
              <a:rPr lang="en-US" altLang="zh-CN" sz="1800" dirty="0">
                <a:solidFill>
                  <a:srgbClr val="7030A0"/>
                </a:solidFill>
                <a:latin typeface="Arial" panose="020B0604020202020204" pitchFamily="34" charset="0"/>
                <a:ea typeface="SimSun" panose="02010600030101010101" pitchFamily="2" charset="-122"/>
                <a:cs typeface="Arial" panose="020B0604020202020204" pitchFamily="34" charset="0"/>
              </a:rPr>
              <a:t>Actions can be grouped into action sequences</a:t>
            </a:r>
          </a:p>
        </p:txBody>
      </p:sp>
    </p:spTree>
    <p:extLst>
      <p:ext uri="{BB962C8B-B14F-4D97-AF65-F5344CB8AC3E}">
        <p14:creationId xmlns:p14="http://schemas.microsoft.com/office/powerpoint/2010/main" val="3343932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dirty="0" smtClean="0"/>
              <a:t>THE </a:t>
            </a:r>
            <a:r>
              <a:rPr lang="en-US" dirty="0"/>
              <a:t>STRUCTURE OF AGENTS</a:t>
            </a:r>
          </a:p>
        </p:txBody>
      </p:sp>
      <p:sp>
        <p:nvSpPr>
          <p:cNvPr id="3" name="Content Placeholder 2"/>
          <p:cNvSpPr>
            <a:spLocks noGrp="1"/>
          </p:cNvSpPr>
          <p:nvPr>
            <p:ph idx="1"/>
          </p:nvPr>
        </p:nvSpPr>
        <p:spPr>
          <a:xfrm>
            <a:off x="152400" y="1390918"/>
            <a:ext cx="11887200" cy="5177307"/>
          </a:xfrm>
        </p:spPr>
        <p:txBody>
          <a:bodyPr>
            <a:normAutofit/>
          </a:bodyPr>
          <a:lstStyle/>
          <a:p>
            <a:r>
              <a:rPr lang="en-US" b="1" dirty="0"/>
              <a:t>Agent </a:t>
            </a:r>
            <a:r>
              <a:rPr lang="en-US" b="1" dirty="0" smtClean="0"/>
              <a:t>programs</a:t>
            </a:r>
          </a:p>
          <a:p>
            <a:r>
              <a:rPr lang="en-US" dirty="0"/>
              <a:t>size of these </a:t>
            </a:r>
            <a:r>
              <a:rPr lang="en-US" dirty="0" smtClean="0"/>
              <a:t>tables</a:t>
            </a:r>
          </a:p>
          <a:p>
            <a:pPr marL="514350" indent="-514350">
              <a:buAutoNum type="alphaLcParenR"/>
            </a:pPr>
            <a:r>
              <a:rPr lang="en-US" sz="3200" dirty="0" smtClean="0"/>
              <a:t>Table entries are larger </a:t>
            </a:r>
            <a:endParaRPr lang="en-US" sz="3200" dirty="0" smtClean="0"/>
          </a:p>
          <a:p>
            <a:pPr marL="514350" indent="-514350">
              <a:buAutoNum type="alphaLcParenR"/>
            </a:pPr>
            <a:r>
              <a:rPr lang="en-US" sz="3200" dirty="0" smtClean="0"/>
              <a:t>Designer would </a:t>
            </a:r>
            <a:r>
              <a:rPr lang="en-US" sz="3200" dirty="0"/>
              <a:t>not have time to </a:t>
            </a:r>
            <a:r>
              <a:rPr lang="en-US" sz="3200" dirty="0" smtClean="0"/>
              <a:t>create the table</a:t>
            </a:r>
          </a:p>
          <a:p>
            <a:pPr marL="514350" indent="-514350">
              <a:buAutoNum type="alphaLcParenR"/>
            </a:pPr>
            <a:r>
              <a:rPr lang="en-US" sz="3200" dirty="0" smtClean="0"/>
              <a:t>All </a:t>
            </a:r>
            <a:r>
              <a:rPr lang="en-US" sz="3200" dirty="0"/>
              <a:t>the right table entries </a:t>
            </a:r>
            <a:r>
              <a:rPr lang="en-US" sz="3200" dirty="0" smtClean="0"/>
              <a:t>cannot be learnt from </a:t>
            </a:r>
            <a:r>
              <a:rPr lang="en-US" sz="3200" dirty="0"/>
              <a:t>its experience</a:t>
            </a:r>
            <a:r>
              <a:rPr lang="en-US" sz="3200" dirty="0" smtClean="0"/>
              <a:t>,</a:t>
            </a:r>
          </a:p>
          <a:p>
            <a:pPr marL="0" indent="0">
              <a:buNone/>
            </a:pPr>
            <a:r>
              <a:rPr lang="en-US" sz="3200" dirty="0" smtClean="0"/>
              <a:t>d)  </a:t>
            </a:r>
            <a:r>
              <a:rPr lang="en-US" sz="3200" dirty="0" smtClean="0"/>
              <a:t>In a simple environment lack of guidance to fill the table entry is </a:t>
            </a:r>
            <a:r>
              <a:rPr lang="en-US" sz="3200" dirty="0" err="1" smtClean="0"/>
              <a:t>requirred</a:t>
            </a:r>
            <a:r>
              <a:rPr lang="en-US" sz="3200" dirty="0" smtClean="0"/>
              <a:t> . </a:t>
            </a:r>
            <a:endParaRPr lang="en-US" sz="3200" dirty="0"/>
          </a:p>
        </p:txBody>
      </p:sp>
    </p:spTree>
    <p:extLst>
      <p:ext uri="{BB962C8B-B14F-4D97-AF65-F5344CB8AC3E}">
        <p14:creationId xmlns:p14="http://schemas.microsoft.com/office/powerpoint/2010/main" val="899777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727" y="318796"/>
            <a:ext cx="11203479" cy="4351338"/>
          </a:xfrm>
        </p:spPr>
        <p:txBody>
          <a:bodyPr>
            <a:normAutofit/>
          </a:bodyPr>
          <a:lstStyle/>
          <a:p>
            <a:pPr algn="just"/>
            <a:r>
              <a:rPr lang="en-US" sz="3600" dirty="0"/>
              <a:t>TABLE-DRIVEN-AGENT </a:t>
            </a:r>
            <a:r>
              <a:rPr lang="en-US" sz="3600" i="1" dirty="0"/>
              <a:t>does </a:t>
            </a:r>
            <a:r>
              <a:rPr lang="en-US" sz="3600" dirty="0"/>
              <a:t>do what we want: it implements </a:t>
            </a:r>
            <a:r>
              <a:rPr lang="en-US" sz="3600" dirty="0" smtClean="0"/>
              <a:t>the desired </a:t>
            </a:r>
            <a:r>
              <a:rPr lang="en-US" sz="3600" dirty="0"/>
              <a:t>agent function</a:t>
            </a:r>
            <a:r>
              <a:rPr lang="en-US" sz="3600" dirty="0" smtClean="0"/>
              <a:t>.</a:t>
            </a:r>
          </a:p>
          <a:p>
            <a:pPr marL="0" indent="0" algn="just">
              <a:buNone/>
            </a:pPr>
            <a:endParaRPr lang="en-US" dirty="0" smtClean="0"/>
          </a:p>
          <a:p>
            <a:pPr algn="just"/>
            <a:r>
              <a:rPr lang="en-US" dirty="0" smtClean="0"/>
              <a:t> </a:t>
            </a:r>
            <a:r>
              <a:rPr lang="en-US" sz="3600" dirty="0" smtClean="0"/>
              <a:t>Simple </a:t>
            </a:r>
            <a:r>
              <a:rPr lang="en-US" sz="3600" dirty="0"/>
              <a:t>reflex agents;</a:t>
            </a:r>
          </a:p>
          <a:p>
            <a:pPr algn="just"/>
            <a:r>
              <a:rPr lang="en-US" sz="3600" dirty="0" smtClean="0"/>
              <a:t>Model-based </a:t>
            </a:r>
            <a:r>
              <a:rPr lang="en-US" sz="3600" dirty="0"/>
              <a:t>reflex agents;</a:t>
            </a:r>
          </a:p>
          <a:p>
            <a:pPr algn="just"/>
            <a:r>
              <a:rPr lang="en-US" sz="3600" dirty="0" smtClean="0"/>
              <a:t>Goal-based </a:t>
            </a:r>
            <a:r>
              <a:rPr lang="en-US" sz="3600" dirty="0"/>
              <a:t>agents; and</a:t>
            </a:r>
          </a:p>
          <a:p>
            <a:pPr algn="just"/>
            <a:r>
              <a:rPr lang="en-US" sz="3600" dirty="0" smtClean="0"/>
              <a:t>Utility-based </a:t>
            </a:r>
            <a:r>
              <a:rPr lang="en-US" sz="3600" dirty="0"/>
              <a:t>agents.</a:t>
            </a:r>
            <a:endParaRPr lang="en-US" dirty="0"/>
          </a:p>
        </p:txBody>
      </p:sp>
    </p:spTree>
    <p:extLst>
      <p:ext uri="{BB962C8B-B14F-4D97-AF65-F5344CB8AC3E}">
        <p14:creationId xmlns:p14="http://schemas.microsoft.com/office/powerpoint/2010/main" val="1303727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Simple reflex agents</a:t>
            </a:r>
          </a:p>
        </p:txBody>
      </p:sp>
      <p:sp>
        <p:nvSpPr>
          <p:cNvPr id="5" name="TextBox 4"/>
          <p:cNvSpPr txBox="1"/>
          <p:nvPr/>
        </p:nvSpPr>
        <p:spPr>
          <a:xfrm>
            <a:off x="373488" y="1690689"/>
            <a:ext cx="11818512" cy="1815882"/>
          </a:xfrm>
          <a:prstGeom prst="rect">
            <a:avLst/>
          </a:prstGeom>
          <a:noFill/>
        </p:spPr>
        <p:txBody>
          <a:bodyPr wrap="square" rtlCol="0">
            <a:spAutoFit/>
          </a:bodyPr>
          <a:lstStyle/>
          <a:p>
            <a:pPr marL="285750" indent="-285750">
              <a:buFont typeface="Wingdings" panose="05000000000000000000" pitchFamily="2" charset="2"/>
              <a:buChar char="q"/>
            </a:pPr>
            <a:r>
              <a:rPr lang="en-US" sz="2800" dirty="0" smtClean="0"/>
              <a:t> simplest </a:t>
            </a:r>
            <a:r>
              <a:rPr lang="en-US" sz="2800" dirty="0"/>
              <a:t>kind of </a:t>
            </a:r>
            <a:r>
              <a:rPr lang="en-US" sz="2800" dirty="0" smtClean="0"/>
              <a:t>agent.</a:t>
            </a:r>
          </a:p>
          <a:p>
            <a:pPr marL="457200" indent="-457200">
              <a:buFont typeface="Wingdings" panose="05000000000000000000" pitchFamily="2" charset="2"/>
              <a:buChar char="q"/>
            </a:pPr>
            <a:r>
              <a:rPr lang="en-US" sz="2800" dirty="0" smtClean="0"/>
              <a:t>Select </a:t>
            </a:r>
            <a:r>
              <a:rPr lang="en-US" sz="2800" dirty="0"/>
              <a:t>actions </a:t>
            </a:r>
            <a:r>
              <a:rPr lang="en-US" sz="2800" dirty="0" smtClean="0"/>
              <a:t>based </a:t>
            </a:r>
            <a:r>
              <a:rPr lang="en-US" sz="2800" b="1" dirty="0" smtClean="0"/>
              <a:t>on </a:t>
            </a:r>
            <a:r>
              <a:rPr lang="en-US" sz="2800" b="1" i="1" dirty="0" smtClean="0"/>
              <a:t>current </a:t>
            </a:r>
            <a:r>
              <a:rPr lang="en-US" sz="2800" b="1" dirty="0"/>
              <a:t>percept</a:t>
            </a:r>
            <a:r>
              <a:rPr lang="en-US" sz="2800" dirty="0"/>
              <a:t>, </a:t>
            </a:r>
            <a:r>
              <a:rPr lang="en-US" sz="2800" dirty="0" smtClean="0"/>
              <a:t>ignoring </a:t>
            </a:r>
            <a:r>
              <a:rPr lang="en-US" sz="2800" b="1" dirty="0" smtClean="0"/>
              <a:t>percept </a:t>
            </a:r>
            <a:r>
              <a:rPr lang="en-US" sz="2800" b="1" dirty="0" smtClean="0"/>
              <a:t>history</a:t>
            </a:r>
          </a:p>
          <a:p>
            <a:r>
              <a:rPr lang="en-US" sz="2800" dirty="0"/>
              <a:t> </a:t>
            </a:r>
            <a:r>
              <a:rPr lang="en-US" sz="2800" dirty="0" smtClean="0"/>
              <a:t>Ex: vacuum agent: </a:t>
            </a:r>
            <a:r>
              <a:rPr lang="en-US" sz="2800" dirty="0"/>
              <a:t>its </a:t>
            </a:r>
            <a:r>
              <a:rPr lang="en-US" sz="2800" dirty="0" smtClean="0"/>
              <a:t>decision is </a:t>
            </a:r>
            <a:r>
              <a:rPr lang="en-US" sz="2800" dirty="0"/>
              <a:t>based only on the current location and on whether that location contains </a:t>
            </a:r>
            <a:r>
              <a:rPr lang="en-US" sz="2800" dirty="0" smtClean="0"/>
              <a:t>dirt.</a:t>
            </a:r>
          </a:p>
        </p:txBody>
      </p:sp>
      <p:pic>
        <p:nvPicPr>
          <p:cNvPr id="7" name="Content Placeholder 3"/>
          <p:cNvPicPr>
            <a:picLocks noGrp="1" noChangeAspect="1"/>
          </p:cNvPicPr>
          <p:nvPr>
            <p:ph idx="1"/>
          </p:nvPr>
        </p:nvPicPr>
        <p:blipFill>
          <a:blip r:embed="rId2"/>
          <a:stretch>
            <a:fillRect/>
          </a:stretch>
        </p:blipFill>
        <p:spPr>
          <a:xfrm>
            <a:off x="1572296" y="3506571"/>
            <a:ext cx="9632324" cy="3151805"/>
          </a:xfrm>
          <a:prstGeom prst="rect">
            <a:avLst/>
          </a:prstGeom>
        </p:spPr>
      </p:pic>
    </p:spTree>
    <p:extLst>
      <p:ext uri="{BB962C8B-B14F-4D97-AF65-F5344CB8AC3E}">
        <p14:creationId xmlns:p14="http://schemas.microsoft.com/office/powerpoint/2010/main" val="16411794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295" y="2848846"/>
            <a:ext cx="5500774" cy="3839111"/>
          </a:xfrm>
          <a:prstGeom prst="rect">
            <a:avLst/>
          </a:prstGeom>
        </p:spPr>
      </p:pic>
      <p:sp>
        <p:nvSpPr>
          <p:cNvPr id="6" name="Content Placeholder 5"/>
          <p:cNvSpPr>
            <a:spLocks noGrp="1"/>
          </p:cNvSpPr>
          <p:nvPr>
            <p:ph idx="1"/>
          </p:nvPr>
        </p:nvSpPr>
        <p:spPr>
          <a:xfrm>
            <a:off x="323044" y="219926"/>
            <a:ext cx="11868955" cy="4351338"/>
          </a:xfrm>
        </p:spPr>
        <p:txBody>
          <a:bodyPr/>
          <a:lstStyle/>
          <a:p>
            <a:r>
              <a:rPr lang="en-US" b="1" dirty="0" smtClean="0"/>
              <a:t>condition–action rule: </a:t>
            </a:r>
            <a:r>
              <a:rPr lang="en-US" dirty="0" smtClean="0"/>
              <a:t>automated taxi If the car in front brakes and its brake lights come on, then you should notice this and initiate braking. In other words, some processing is done on the visual input to establish the condition we call “The car in front is braking.” Then, this triggers some established connection in the agent program to the action “initiate braking.</a:t>
            </a:r>
            <a:br>
              <a:rPr lang="en-US" dirty="0" smtClean="0"/>
            </a:br>
            <a:r>
              <a:rPr lang="en-US" b="1" dirty="0" smtClean="0"/>
              <a:t>if </a:t>
            </a:r>
            <a:r>
              <a:rPr lang="en-US" i="1" dirty="0" smtClean="0"/>
              <a:t>car-in-front-is-braking </a:t>
            </a:r>
            <a:r>
              <a:rPr lang="en-US" b="1" dirty="0" smtClean="0"/>
              <a:t>then </a:t>
            </a:r>
            <a:r>
              <a:rPr lang="en-US" i="1" dirty="0" smtClean="0"/>
              <a:t>initiate-braking</a:t>
            </a:r>
            <a:r>
              <a:rPr lang="en-US" dirty="0" smtClean="0"/>
              <a:t/>
            </a:r>
            <a:br>
              <a:rPr lang="en-US" dirty="0" smtClean="0"/>
            </a:br>
            <a:endParaRPr lang="en-US" dirty="0"/>
          </a:p>
        </p:txBody>
      </p:sp>
      <p:sp>
        <p:nvSpPr>
          <p:cNvPr id="8" name="TextBox 7"/>
          <p:cNvSpPr txBox="1"/>
          <p:nvPr/>
        </p:nvSpPr>
        <p:spPr>
          <a:xfrm>
            <a:off x="6257521" y="2629905"/>
            <a:ext cx="5591042"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rectangles to denote the current internal </a:t>
            </a:r>
            <a:r>
              <a:rPr lang="en-US" sz="2400" dirty="0" smtClean="0"/>
              <a:t>state of </a:t>
            </a:r>
            <a:r>
              <a:rPr lang="en-US" sz="2400" dirty="0"/>
              <a:t>the agent’s decision process, </a:t>
            </a:r>
            <a:endParaRPr lang="en-US" sz="2400" dirty="0" smtClean="0"/>
          </a:p>
          <a:p>
            <a:pPr marL="285750" indent="-285750">
              <a:buFont typeface="Wingdings" panose="05000000000000000000" pitchFamily="2" charset="2"/>
              <a:buChar char="v"/>
            </a:pPr>
            <a:r>
              <a:rPr lang="en-US" sz="2400" dirty="0" smtClean="0"/>
              <a:t>ovals </a:t>
            </a:r>
            <a:r>
              <a:rPr lang="en-US" sz="2400" dirty="0"/>
              <a:t>to represent the background information used </a:t>
            </a:r>
            <a:r>
              <a:rPr lang="en-US" sz="2400" dirty="0" smtClean="0"/>
              <a:t>in the </a:t>
            </a:r>
            <a:r>
              <a:rPr lang="en-US" sz="2400" dirty="0"/>
              <a:t>process.</a:t>
            </a:r>
          </a:p>
        </p:txBody>
      </p:sp>
    </p:spTree>
    <p:extLst>
      <p:ext uri="{BB962C8B-B14F-4D97-AF65-F5344CB8AC3E}">
        <p14:creationId xmlns:p14="http://schemas.microsoft.com/office/powerpoint/2010/main" val="43029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6154" y="955652"/>
            <a:ext cx="6268258" cy="5483784"/>
          </a:xfrm>
          <a:prstGeom prst="rect">
            <a:avLst/>
          </a:prstGeom>
        </p:spPr>
      </p:pic>
      <p:sp>
        <p:nvSpPr>
          <p:cNvPr id="6" name="Content Placeholder 5"/>
          <p:cNvSpPr>
            <a:spLocks noGrp="1"/>
          </p:cNvSpPr>
          <p:nvPr>
            <p:ph idx="1"/>
          </p:nvPr>
        </p:nvSpPr>
        <p:spPr>
          <a:xfrm>
            <a:off x="323044" y="219926"/>
            <a:ext cx="11868955" cy="4351338"/>
          </a:xfrm>
        </p:spPr>
        <p:txBody>
          <a:bodyPr/>
          <a:lstStyle/>
          <a:p>
            <a:r>
              <a:rPr lang="en-US" b="1" dirty="0" smtClean="0"/>
              <a:t>condition–action rule: if </a:t>
            </a:r>
            <a:r>
              <a:rPr lang="en-US" i="1" dirty="0" smtClean="0"/>
              <a:t>car-in-front-is-braking </a:t>
            </a:r>
            <a:r>
              <a:rPr lang="en-US" b="1" dirty="0" smtClean="0"/>
              <a:t>then </a:t>
            </a:r>
            <a:r>
              <a:rPr lang="en-US" i="1" dirty="0" smtClean="0"/>
              <a:t>initiate-braking</a:t>
            </a:r>
            <a:r>
              <a:rPr lang="en-US" dirty="0" smtClean="0"/>
              <a:t/>
            </a:r>
            <a:br>
              <a:rPr lang="en-US" dirty="0" smtClean="0"/>
            </a:br>
            <a:endParaRPr lang="en-US" dirty="0"/>
          </a:p>
        </p:txBody>
      </p:sp>
      <p:sp>
        <p:nvSpPr>
          <p:cNvPr id="8" name="TextBox 7"/>
          <p:cNvSpPr txBox="1"/>
          <p:nvPr/>
        </p:nvSpPr>
        <p:spPr>
          <a:xfrm>
            <a:off x="6257521" y="1277624"/>
            <a:ext cx="5591042" cy="2554545"/>
          </a:xfrm>
          <a:prstGeom prst="rect">
            <a:avLst/>
          </a:prstGeom>
          <a:noFill/>
        </p:spPr>
        <p:txBody>
          <a:bodyPr wrap="square" rtlCol="0">
            <a:spAutoFit/>
          </a:bodyPr>
          <a:lstStyle/>
          <a:p>
            <a:pPr marL="285750" indent="-285750" algn="just">
              <a:buFont typeface="Wingdings" panose="05000000000000000000" pitchFamily="2" charset="2"/>
              <a:buChar char="v"/>
            </a:pPr>
            <a:r>
              <a:rPr lang="en-US" sz="3200" dirty="0" err="1" smtClean="0"/>
              <a:t>Rectangles:current</a:t>
            </a:r>
            <a:r>
              <a:rPr lang="en-US" sz="3200" dirty="0" smtClean="0"/>
              <a:t> </a:t>
            </a:r>
            <a:r>
              <a:rPr lang="en-US" sz="3200" dirty="0"/>
              <a:t>internal </a:t>
            </a:r>
            <a:r>
              <a:rPr lang="en-US" sz="3200" dirty="0" smtClean="0"/>
              <a:t>state of </a:t>
            </a:r>
            <a:r>
              <a:rPr lang="en-US" sz="3200" dirty="0"/>
              <a:t>the agent’s decision </a:t>
            </a:r>
            <a:r>
              <a:rPr lang="en-US" sz="3200" dirty="0" smtClean="0"/>
              <a:t>process</a:t>
            </a:r>
            <a:endParaRPr lang="en-US" sz="3200" dirty="0" smtClean="0"/>
          </a:p>
          <a:p>
            <a:pPr marL="285750" indent="-285750" algn="just">
              <a:buFont typeface="Wingdings" panose="05000000000000000000" pitchFamily="2" charset="2"/>
              <a:buChar char="v"/>
            </a:pPr>
            <a:r>
              <a:rPr lang="en-US" sz="3200" dirty="0" err="1" smtClean="0"/>
              <a:t>Ovals:background</a:t>
            </a:r>
            <a:r>
              <a:rPr lang="en-US" sz="3200" dirty="0" smtClean="0"/>
              <a:t> </a:t>
            </a:r>
            <a:r>
              <a:rPr lang="en-US" sz="3200" dirty="0"/>
              <a:t>information used </a:t>
            </a:r>
            <a:r>
              <a:rPr lang="en-US" sz="3200" dirty="0" smtClean="0"/>
              <a:t>in the </a:t>
            </a:r>
            <a:r>
              <a:rPr lang="en-US" sz="3200" dirty="0"/>
              <a:t>process.</a:t>
            </a:r>
          </a:p>
        </p:txBody>
      </p:sp>
    </p:spTree>
    <p:extLst>
      <p:ext uri="{BB962C8B-B14F-4D97-AF65-F5344CB8AC3E}">
        <p14:creationId xmlns:p14="http://schemas.microsoft.com/office/powerpoint/2010/main" val="7741437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0950" y="120761"/>
            <a:ext cx="10371050" cy="3356535"/>
          </a:xfrm>
          <a:prstGeom prst="rect">
            <a:avLst/>
          </a:prstGeom>
        </p:spPr>
      </p:pic>
      <p:sp>
        <p:nvSpPr>
          <p:cNvPr id="5" name="Rectangle 4"/>
          <p:cNvSpPr/>
          <p:nvPr/>
        </p:nvSpPr>
        <p:spPr>
          <a:xfrm>
            <a:off x="301243" y="3621186"/>
            <a:ext cx="11153104" cy="369332"/>
          </a:xfrm>
          <a:prstGeom prst="rect">
            <a:avLst/>
          </a:prstGeom>
        </p:spPr>
        <p:txBody>
          <a:bodyPr wrap="square">
            <a:spAutoFit/>
          </a:bodyPr>
          <a:lstStyle/>
          <a:p>
            <a:r>
              <a:rPr lang="en-US" b="0" i="0" u="none" strike="noStrike" baseline="0" dirty="0" smtClean="0">
                <a:latin typeface="Times-Roman"/>
              </a:rPr>
              <a:t>actual implementations :using logic gates with a Boolean circuit.</a:t>
            </a:r>
            <a:endParaRPr lang="en-US" dirty="0"/>
          </a:p>
        </p:txBody>
      </p:sp>
      <p:sp>
        <p:nvSpPr>
          <p:cNvPr id="6" name="TextBox 5"/>
          <p:cNvSpPr txBox="1"/>
          <p:nvPr/>
        </p:nvSpPr>
        <p:spPr>
          <a:xfrm>
            <a:off x="231820" y="4235217"/>
            <a:ext cx="12003110" cy="1846659"/>
          </a:xfrm>
          <a:prstGeom prst="rect">
            <a:avLst/>
          </a:prstGeom>
          <a:noFill/>
        </p:spPr>
        <p:txBody>
          <a:bodyPr wrap="square" rtlCol="0">
            <a:spAutoFit/>
          </a:bodyPr>
          <a:lstStyle/>
          <a:p>
            <a:r>
              <a:rPr lang="en-US" sz="2400" b="1" dirty="0" smtClean="0"/>
              <a:t>Limitations: </a:t>
            </a:r>
          </a:p>
          <a:p>
            <a:r>
              <a:rPr lang="en-US" sz="2400" b="1" dirty="0" smtClean="0"/>
              <a:t>1.Admirable </a:t>
            </a:r>
            <a:r>
              <a:rPr lang="en-US" sz="2400" b="1" dirty="0"/>
              <a:t>property of being simple, but they turn out to </a:t>
            </a:r>
            <a:r>
              <a:rPr lang="en-US" sz="2400" b="1" dirty="0" smtClean="0"/>
              <a:t>be of </a:t>
            </a:r>
            <a:r>
              <a:rPr lang="en-US" sz="2400" b="1" dirty="0"/>
              <a:t>limited intelligence</a:t>
            </a:r>
            <a:r>
              <a:rPr lang="en-US" sz="2400" b="1" dirty="0" smtClean="0"/>
              <a:t>.</a:t>
            </a:r>
          </a:p>
          <a:p>
            <a:r>
              <a:rPr lang="en-US" dirty="0" smtClean="0"/>
              <a:t>Ex</a:t>
            </a:r>
            <a:r>
              <a:rPr lang="en-US" sz="2400" dirty="0" smtClean="0"/>
              <a:t>: </a:t>
            </a:r>
            <a:r>
              <a:rPr lang="en-US" sz="2400" i="1" dirty="0" smtClean="0"/>
              <a:t>only </a:t>
            </a:r>
            <a:r>
              <a:rPr lang="en-US" sz="2400" i="1" dirty="0"/>
              <a:t>the current percept—that is, only if the environment is fully observable</a:t>
            </a:r>
            <a:r>
              <a:rPr lang="en-US" sz="2400" i="1" dirty="0" smtClean="0"/>
              <a:t>.</a:t>
            </a:r>
          </a:p>
          <a:p>
            <a:r>
              <a:rPr lang="en-US" dirty="0" smtClean="0"/>
              <a:t>Example: Car Braking  .</a:t>
            </a:r>
          </a:p>
          <a:p>
            <a:r>
              <a:rPr lang="en-US" sz="2400" b="1" dirty="0"/>
              <a:t>2.Escape from infinite loops is possible if the agent can randomize its actions. </a:t>
            </a:r>
          </a:p>
        </p:txBody>
      </p:sp>
    </p:spTree>
    <p:extLst>
      <p:ext uri="{BB962C8B-B14F-4D97-AF65-F5344CB8AC3E}">
        <p14:creationId xmlns:p14="http://schemas.microsoft.com/office/powerpoint/2010/main" val="2882503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20950" y="120761"/>
            <a:ext cx="10371050" cy="2712591"/>
          </a:xfrm>
          <a:prstGeom prst="rect">
            <a:avLst/>
          </a:prstGeom>
        </p:spPr>
      </p:pic>
      <p:sp>
        <p:nvSpPr>
          <p:cNvPr id="5" name="Rectangle 4"/>
          <p:cNvSpPr/>
          <p:nvPr/>
        </p:nvSpPr>
        <p:spPr>
          <a:xfrm>
            <a:off x="231820" y="2964364"/>
            <a:ext cx="11153104" cy="369332"/>
          </a:xfrm>
          <a:prstGeom prst="rect">
            <a:avLst/>
          </a:prstGeom>
        </p:spPr>
        <p:txBody>
          <a:bodyPr wrap="square">
            <a:spAutoFit/>
          </a:bodyPr>
          <a:lstStyle/>
          <a:p>
            <a:r>
              <a:rPr lang="en-US" b="0" i="0" u="none" strike="noStrike" baseline="0" dirty="0" smtClean="0">
                <a:latin typeface="Times-Roman"/>
              </a:rPr>
              <a:t>actual implementations :using logic gates with a Boolean circuit.</a:t>
            </a:r>
            <a:endParaRPr lang="en-US" dirty="0"/>
          </a:p>
        </p:txBody>
      </p:sp>
      <p:sp>
        <p:nvSpPr>
          <p:cNvPr id="6" name="TextBox 5"/>
          <p:cNvSpPr txBox="1"/>
          <p:nvPr/>
        </p:nvSpPr>
        <p:spPr>
          <a:xfrm>
            <a:off x="231820" y="3333696"/>
            <a:ext cx="12003110" cy="3323987"/>
          </a:xfrm>
          <a:prstGeom prst="rect">
            <a:avLst/>
          </a:prstGeom>
          <a:noFill/>
        </p:spPr>
        <p:txBody>
          <a:bodyPr wrap="square" rtlCol="0">
            <a:spAutoFit/>
          </a:bodyPr>
          <a:lstStyle/>
          <a:p>
            <a:r>
              <a:rPr lang="en-US" sz="2400" b="1" dirty="0" smtClean="0"/>
              <a:t>Limitations: </a:t>
            </a:r>
          </a:p>
          <a:p>
            <a:r>
              <a:rPr lang="en-US" sz="2400" b="1" dirty="0" smtClean="0"/>
              <a:t>1.admirable </a:t>
            </a:r>
            <a:r>
              <a:rPr lang="en-US" sz="2400" b="1" dirty="0"/>
              <a:t>property of being simple, but they turn out to </a:t>
            </a:r>
            <a:r>
              <a:rPr lang="en-US" sz="2400" b="1" dirty="0" smtClean="0"/>
              <a:t>be of </a:t>
            </a:r>
            <a:r>
              <a:rPr lang="en-US" sz="2400" b="1" dirty="0"/>
              <a:t>limited intelligence</a:t>
            </a:r>
            <a:r>
              <a:rPr lang="en-US" sz="2400" b="1" dirty="0" smtClean="0"/>
              <a:t>.</a:t>
            </a:r>
          </a:p>
          <a:p>
            <a:r>
              <a:rPr lang="en-US" dirty="0" smtClean="0"/>
              <a:t>Ex: </a:t>
            </a:r>
            <a:r>
              <a:rPr lang="en-US" i="1" dirty="0" smtClean="0"/>
              <a:t>only </a:t>
            </a:r>
            <a:r>
              <a:rPr lang="en-US" i="1" dirty="0"/>
              <a:t>the current percept—that is, only if the environment is fully observable</a:t>
            </a:r>
            <a:r>
              <a:rPr lang="en-US" i="1" dirty="0" smtClean="0"/>
              <a:t>.</a:t>
            </a:r>
          </a:p>
          <a:p>
            <a:r>
              <a:rPr lang="en-US" dirty="0"/>
              <a:t>Suppose that a simple </a:t>
            </a:r>
            <a:r>
              <a:rPr lang="en-US" dirty="0" err="1" smtClean="0"/>
              <a:t>reflexvacuum</a:t>
            </a:r>
            <a:r>
              <a:rPr lang="en-US" dirty="0" smtClean="0"/>
              <a:t> </a:t>
            </a:r>
            <a:r>
              <a:rPr lang="en-US" dirty="0"/>
              <a:t>agent is deprived of its location sensor and has only a dirt sensor. Such an agent</a:t>
            </a:r>
          </a:p>
          <a:p>
            <a:r>
              <a:rPr lang="en-US" dirty="0"/>
              <a:t>has just two possible percepts: [Dirty] and [Clean]. It can Suck in response to [Dirty]; </a:t>
            </a:r>
            <a:r>
              <a:rPr lang="en-US" dirty="0" smtClean="0"/>
              <a:t>what should </a:t>
            </a:r>
            <a:r>
              <a:rPr lang="en-US" dirty="0"/>
              <a:t>it do in response to [Clean]? Moving Left fails (forever) if it happens to start in </a:t>
            </a:r>
            <a:r>
              <a:rPr lang="en-US" dirty="0" smtClean="0"/>
              <a:t>square A</a:t>
            </a:r>
            <a:r>
              <a:rPr lang="en-US" dirty="0"/>
              <a:t>, and moving Right fails (forever) if it happens to start in square B. Infinite loops are </a:t>
            </a:r>
            <a:r>
              <a:rPr lang="en-US" dirty="0" smtClean="0"/>
              <a:t>often unavoidable </a:t>
            </a:r>
            <a:r>
              <a:rPr lang="en-US" dirty="0"/>
              <a:t>for simple reflex agents operating in partially observable </a:t>
            </a:r>
            <a:r>
              <a:rPr lang="en-US" dirty="0" smtClean="0"/>
              <a:t>environments</a:t>
            </a:r>
          </a:p>
          <a:p>
            <a:r>
              <a:rPr lang="en-US" b="1" dirty="0" smtClean="0"/>
              <a:t>2.Escape </a:t>
            </a:r>
            <a:r>
              <a:rPr lang="en-US" b="1" dirty="0"/>
              <a:t>from infinite loops is p</a:t>
            </a:r>
            <a:r>
              <a:rPr lang="en-US" b="1" dirty="0" smtClean="0"/>
              <a:t>ossible </a:t>
            </a:r>
            <a:r>
              <a:rPr lang="en-US" b="1" dirty="0"/>
              <a:t>if the agent can randomize its actions. </a:t>
            </a:r>
            <a:endParaRPr lang="en-US" b="1" dirty="0" smtClean="0"/>
          </a:p>
          <a:p>
            <a:r>
              <a:rPr lang="en-US" dirty="0" smtClean="0"/>
              <a:t>For </a:t>
            </a:r>
            <a:r>
              <a:rPr lang="en-US" dirty="0"/>
              <a:t>example</a:t>
            </a:r>
            <a:r>
              <a:rPr lang="en-US" dirty="0" smtClean="0"/>
              <a:t>, if </a:t>
            </a:r>
            <a:r>
              <a:rPr lang="en-US" dirty="0"/>
              <a:t>the vacuum agent perceives [Clean], it might flip a coin to choose between Left </a:t>
            </a:r>
            <a:r>
              <a:rPr lang="en-US" dirty="0" smtClean="0"/>
              <a:t>and Right </a:t>
            </a:r>
            <a:r>
              <a:rPr lang="en-US" dirty="0"/>
              <a:t>. It is easy to show that the agent will reach the other square in an average of two steps</a:t>
            </a:r>
            <a:r>
              <a:rPr lang="en-US" dirty="0" smtClean="0"/>
              <a:t>. Then</a:t>
            </a:r>
            <a:r>
              <a:rPr lang="en-US" dirty="0"/>
              <a:t>, if that square is dirty, the agent will clean it and the task will be complete. Hence, </a:t>
            </a:r>
            <a:r>
              <a:rPr lang="en-US" dirty="0" smtClean="0"/>
              <a:t>a randomized </a:t>
            </a:r>
            <a:r>
              <a:rPr lang="en-US" dirty="0"/>
              <a:t>simple reflex agent might outperform a deterministic simple reflex agent.</a:t>
            </a:r>
          </a:p>
        </p:txBody>
      </p:sp>
    </p:spTree>
    <p:extLst>
      <p:ext uri="{BB962C8B-B14F-4D97-AF65-F5344CB8AC3E}">
        <p14:creationId xmlns:p14="http://schemas.microsoft.com/office/powerpoint/2010/main" val="119398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20461"/>
          </a:xfrm>
        </p:spPr>
        <p:txBody>
          <a:bodyPr/>
          <a:lstStyle/>
          <a:p>
            <a:pPr algn="ctr"/>
            <a:r>
              <a:rPr lang="en-US" b="1" dirty="0"/>
              <a:t>Model-based reflex agents</a:t>
            </a:r>
            <a:endParaRPr lang="en-US" dirty="0"/>
          </a:p>
        </p:txBody>
      </p:sp>
      <p:sp>
        <p:nvSpPr>
          <p:cNvPr id="3" name="Content Placeholder 2"/>
          <p:cNvSpPr>
            <a:spLocks noGrp="1"/>
          </p:cNvSpPr>
          <p:nvPr>
            <p:ph idx="1"/>
          </p:nvPr>
        </p:nvSpPr>
        <p:spPr>
          <a:xfrm>
            <a:off x="139521" y="1416676"/>
            <a:ext cx="11912958" cy="4657256"/>
          </a:xfrm>
        </p:spPr>
        <p:txBody>
          <a:bodyPr/>
          <a:lstStyle/>
          <a:p>
            <a:pPr algn="just"/>
            <a:r>
              <a:rPr lang="en-US" dirty="0" smtClean="0"/>
              <a:t>The solution to partial </a:t>
            </a:r>
            <a:r>
              <a:rPr lang="en-US" dirty="0"/>
              <a:t>observability is </a:t>
            </a:r>
            <a:r>
              <a:rPr lang="en-US" dirty="0" smtClean="0"/>
              <a:t>to </a:t>
            </a:r>
            <a:r>
              <a:rPr lang="en-US" b="1" i="1" dirty="0" smtClean="0"/>
              <a:t>keep </a:t>
            </a:r>
            <a:r>
              <a:rPr lang="en-US" b="1" i="1" dirty="0"/>
              <a:t>track of </a:t>
            </a:r>
            <a:r>
              <a:rPr lang="en-US" b="1" i="1" dirty="0" smtClean="0"/>
              <a:t>the part </a:t>
            </a:r>
            <a:r>
              <a:rPr lang="en-US" i="1" dirty="0"/>
              <a:t>of the world it can’t see now</a:t>
            </a:r>
            <a:r>
              <a:rPr lang="en-US" dirty="0"/>
              <a:t>. </a:t>
            </a:r>
            <a:endParaRPr lang="en-US" dirty="0" smtClean="0"/>
          </a:p>
          <a:p>
            <a:pPr algn="just"/>
            <a:r>
              <a:rPr lang="en-US" dirty="0" smtClean="0"/>
              <a:t>Agent – Maintain </a:t>
            </a:r>
            <a:r>
              <a:rPr lang="en-US" b="1" dirty="0" smtClean="0"/>
              <a:t>internal state </a:t>
            </a:r>
            <a:r>
              <a:rPr lang="en-US" b="1" dirty="0" smtClean="0"/>
              <a:t>with</a:t>
            </a:r>
            <a:r>
              <a:rPr lang="en-US" dirty="0" smtClean="0"/>
              <a:t> </a:t>
            </a:r>
            <a:r>
              <a:rPr lang="en-US" dirty="0"/>
              <a:t>percept history and thereby reflects at least some of the </a:t>
            </a:r>
            <a:r>
              <a:rPr lang="en-US" b="1" dirty="0" smtClean="0"/>
              <a:t>unobserved aspects </a:t>
            </a:r>
            <a:r>
              <a:rPr lang="en-US" b="1" dirty="0"/>
              <a:t>of the current state</a:t>
            </a:r>
            <a:r>
              <a:rPr lang="en-US" dirty="0" smtClean="0"/>
              <a:t>.</a:t>
            </a:r>
          </a:p>
          <a:p>
            <a:pPr algn="just"/>
            <a:endParaRPr lang="en-US" dirty="0" smtClean="0"/>
          </a:p>
        </p:txBody>
      </p:sp>
    </p:spTree>
    <p:extLst>
      <p:ext uri="{BB962C8B-B14F-4D97-AF65-F5344CB8AC3E}">
        <p14:creationId xmlns:p14="http://schemas.microsoft.com/office/powerpoint/2010/main" val="1614708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Model-based reflex agents	</a:t>
            </a:r>
            <a:endParaRPr lang="en-US" dirty="0"/>
          </a:p>
        </p:txBody>
      </p:sp>
      <p:sp>
        <p:nvSpPr>
          <p:cNvPr id="3" name="Content Placeholder 2"/>
          <p:cNvSpPr>
            <a:spLocks noGrp="1"/>
          </p:cNvSpPr>
          <p:nvPr>
            <p:ph idx="1"/>
          </p:nvPr>
        </p:nvSpPr>
        <p:spPr>
          <a:xfrm>
            <a:off x="838200" y="1825625"/>
            <a:ext cx="10817180" cy="4819874"/>
          </a:xfrm>
        </p:spPr>
        <p:txBody>
          <a:bodyPr>
            <a:normAutofit/>
          </a:bodyPr>
          <a:lstStyle/>
          <a:p>
            <a:r>
              <a:rPr lang="en-US" dirty="0"/>
              <a:t>Updating </a:t>
            </a:r>
            <a:r>
              <a:rPr lang="en-US" dirty="0" smtClean="0"/>
              <a:t>the internal states </a:t>
            </a:r>
          </a:p>
          <a:p>
            <a:pPr algn="just"/>
            <a:r>
              <a:rPr lang="en-US" sz="3200" b="1" dirty="0" smtClean="0"/>
              <a:t>First, some </a:t>
            </a:r>
            <a:r>
              <a:rPr lang="en-US" sz="3200" b="1" dirty="0"/>
              <a:t>information about how </a:t>
            </a:r>
            <a:r>
              <a:rPr lang="en-US" sz="3200" b="1" dirty="0" smtClean="0"/>
              <a:t>the world evolves independently </a:t>
            </a:r>
            <a:r>
              <a:rPr lang="en-US" sz="3200" b="1" dirty="0"/>
              <a:t>of the </a:t>
            </a:r>
            <a:r>
              <a:rPr lang="en-US" sz="3200" b="1" dirty="0" smtClean="0"/>
              <a:t>agent</a:t>
            </a:r>
          </a:p>
          <a:p>
            <a:pPr algn="just"/>
            <a:r>
              <a:rPr lang="en-US" dirty="0" smtClean="0"/>
              <a:t>Ex: Overtaking </a:t>
            </a:r>
            <a:r>
              <a:rPr lang="en-US" dirty="0"/>
              <a:t>car generally </a:t>
            </a:r>
            <a:r>
              <a:rPr lang="en-US" dirty="0" smtClean="0"/>
              <a:t>will be </a:t>
            </a:r>
            <a:r>
              <a:rPr lang="en-US" dirty="0"/>
              <a:t>closer behind than it was a moment ago</a:t>
            </a:r>
            <a:r>
              <a:rPr lang="en-US" dirty="0" smtClean="0"/>
              <a:t>.</a:t>
            </a:r>
          </a:p>
          <a:p>
            <a:pPr algn="just"/>
            <a:r>
              <a:rPr lang="en-US" dirty="0" smtClean="0"/>
              <a:t> </a:t>
            </a:r>
            <a:r>
              <a:rPr lang="en-US" sz="3200" b="1" dirty="0"/>
              <a:t>Second, </a:t>
            </a:r>
            <a:r>
              <a:rPr lang="en-US" sz="3200" b="1" dirty="0" smtClean="0"/>
              <a:t>need </a:t>
            </a:r>
            <a:r>
              <a:rPr lang="en-US" sz="3200" b="1" dirty="0"/>
              <a:t>some information about </a:t>
            </a:r>
            <a:r>
              <a:rPr lang="en-US" sz="3200" b="1" dirty="0" smtClean="0"/>
              <a:t>how the </a:t>
            </a:r>
            <a:r>
              <a:rPr lang="en-US" sz="3200" b="1" dirty="0"/>
              <a:t>agent’s own actions affect the </a:t>
            </a:r>
            <a:r>
              <a:rPr lang="en-US" sz="3200" b="1" dirty="0" smtClean="0"/>
              <a:t>world</a:t>
            </a:r>
            <a:endParaRPr lang="en-US" dirty="0"/>
          </a:p>
          <a:p>
            <a:pPr algn="just"/>
            <a:r>
              <a:rPr lang="en-US" dirty="0" smtClean="0"/>
              <a:t>Ex: </a:t>
            </a:r>
            <a:r>
              <a:rPr lang="en-US" dirty="0" smtClean="0"/>
              <a:t>when </a:t>
            </a:r>
            <a:r>
              <a:rPr lang="en-US" dirty="0"/>
              <a:t>the agent turns the </a:t>
            </a:r>
            <a:r>
              <a:rPr lang="en-US" dirty="0" smtClean="0"/>
              <a:t>steering wheel </a:t>
            </a:r>
            <a:r>
              <a:rPr lang="en-US" dirty="0"/>
              <a:t>clockwise, the car turns to the right, or </a:t>
            </a:r>
            <a:r>
              <a:rPr lang="en-US" dirty="0" smtClean="0"/>
              <a:t>anticlockwise towards left.   </a:t>
            </a:r>
            <a:endParaRPr lang="en-US" dirty="0"/>
          </a:p>
        </p:txBody>
      </p:sp>
    </p:spTree>
    <p:extLst>
      <p:ext uri="{BB962C8B-B14F-4D97-AF65-F5344CB8AC3E}">
        <p14:creationId xmlns:p14="http://schemas.microsoft.com/office/powerpoint/2010/main" val="3233482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685"/>
          </a:xfrm>
        </p:spPr>
        <p:txBody>
          <a:bodyPr>
            <a:normAutofit fontScale="90000"/>
          </a:bodyPr>
          <a:lstStyle/>
          <a:p>
            <a:r>
              <a:rPr lang="en-US" b="1" dirty="0" smtClean="0"/>
              <a:t>Model-based reflex agents	</a:t>
            </a:r>
            <a:endParaRPr lang="en-US" dirty="0"/>
          </a:p>
        </p:txBody>
      </p:sp>
      <p:sp>
        <p:nvSpPr>
          <p:cNvPr id="3" name="Content Placeholder 2"/>
          <p:cNvSpPr>
            <a:spLocks noGrp="1"/>
          </p:cNvSpPr>
          <p:nvPr>
            <p:ph idx="1"/>
          </p:nvPr>
        </p:nvSpPr>
        <p:spPr>
          <a:xfrm>
            <a:off x="0" y="885467"/>
            <a:ext cx="11306577" cy="4351338"/>
          </a:xfrm>
        </p:spPr>
        <p:txBody>
          <a:bodyPr/>
          <a:lstStyle/>
          <a:p>
            <a:pPr algn="just"/>
            <a:r>
              <a:rPr lang="en-US" dirty="0"/>
              <a:t>knowledge about “how the world </a:t>
            </a:r>
            <a:r>
              <a:rPr lang="en-US" dirty="0" smtClean="0"/>
              <a:t>work is </a:t>
            </a:r>
            <a:r>
              <a:rPr lang="en-US" dirty="0"/>
              <a:t>called a </a:t>
            </a:r>
            <a:r>
              <a:rPr lang="en-US" b="1" dirty="0"/>
              <a:t>model </a:t>
            </a:r>
            <a:r>
              <a:rPr lang="en-US" dirty="0"/>
              <a:t>of the world. An agent that uses such </a:t>
            </a:r>
            <a:r>
              <a:rPr lang="en-US" dirty="0" smtClean="0"/>
              <a:t>a model </a:t>
            </a:r>
            <a:r>
              <a:rPr lang="en-US" dirty="0"/>
              <a:t>is called a </a:t>
            </a:r>
            <a:r>
              <a:rPr lang="en-US" b="1" dirty="0"/>
              <a:t>model-based agent</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33556" y="2132081"/>
            <a:ext cx="5883909" cy="4564933"/>
          </a:xfrm>
          <a:prstGeom prst="rect">
            <a:avLst/>
          </a:prstGeom>
        </p:spPr>
      </p:pic>
      <p:pic>
        <p:nvPicPr>
          <p:cNvPr id="5" name="Content Placeholder 3"/>
          <p:cNvPicPr>
            <a:picLocks noChangeAspect="1"/>
          </p:cNvPicPr>
          <p:nvPr/>
        </p:nvPicPr>
        <p:blipFill>
          <a:blip r:embed="rId3"/>
          <a:stretch>
            <a:fillRect/>
          </a:stretch>
        </p:blipFill>
        <p:spPr>
          <a:xfrm>
            <a:off x="6096000" y="1876999"/>
            <a:ext cx="6013899" cy="4820015"/>
          </a:xfrm>
          <a:prstGeom prst="rect">
            <a:avLst/>
          </a:prstGeom>
        </p:spPr>
      </p:pic>
    </p:spTree>
    <p:extLst>
      <p:ext uri="{BB962C8B-B14F-4D97-AF65-F5344CB8AC3E}">
        <p14:creationId xmlns:p14="http://schemas.microsoft.com/office/powerpoint/2010/main" val="2551464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normAutofit/>
          </a:bodyPr>
          <a:lstStyle/>
          <a:p>
            <a:r>
              <a:rPr lang="en-US" sz="4000" b="1" dirty="0" smtClean="0"/>
              <a:t>AGENTS and ENVIRORNMENTS </a:t>
            </a:r>
            <a:endParaRPr lang="en-US" sz="4000" b="1" dirty="0"/>
          </a:p>
        </p:txBody>
      </p:sp>
      <p:sp>
        <p:nvSpPr>
          <p:cNvPr id="3" name="Content Placeholder 2"/>
          <p:cNvSpPr>
            <a:spLocks noGrp="1"/>
          </p:cNvSpPr>
          <p:nvPr>
            <p:ph idx="1"/>
          </p:nvPr>
        </p:nvSpPr>
        <p:spPr>
          <a:xfrm>
            <a:off x="310167" y="1532587"/>
            <a:ext cx="11353800" cy="4351338"/>
          </a:xfrm>
        </p:spPr>
        <p:txBody>
          <a:bodyPr>
            <a:noAutofit/>
          </a:bodyPr>
          <a:lstStyle/>
          <a:p>
            <a:r>
              <a:rPr lang="en-US" dirty="0"/>
              <a:t>An </a:t>
            </a:r>
            <a:r>
              <a:rPr lang="en-US" b="1" dirty="0"/>
              <a:t>agent </a:t>
            </a:r>
            <a:r>
              <a:rPr lang="en-US" dirty="0"/>
              <a:t>is anything that can be ENVIRONMENT viewed as perceiving its </a:t>
            </a:r>
            <a:r>
              <a:rPr lang="en-US" b="1" dirty="0"/>
              <a:t>environment </a:t>
            </a:r>
            <a:r>
              <a:rPr lang="en-US" dirty="0"/>
              <a:t>through </a:t>
            </a:r>
            <a:r>
              <a:rPr lang="en-US" b="1" dirty="0"/>
              <a:t>sensors </a:t>
            </a:r>
            <a:r>
              <a:rPr lang="en-US" dirty="0" smtClean="0"/>
              <a:t>and SENSOR </a:t>
            </a:r>
            <a:r>
              <a:rPr lang="en-US" dirty="0"/>
              <a:t>acting upon that environment through </a:t>
            </a:r>
            <a:r>
              <a:rPr lang="en-US" b="1" dirty="0"/>
              <a:t>actuators</a:t>
            </a:r>
            <a:r>
              <a:rPr lang="en-US" dirty="0"/>
              <a:t>. </a:t>
            </a:r>
          </a:p>
          <a:p>
            <a:r>
              <a:rPr lang="en-US" b="1" dirty="0" smtClean="0"/>
              <a:t>ACTUATOR</a:t>
            </a:r>
            <a:r>
              <a:rPr lang="en-US" dirty="0" smtClean="0"/>
              <a:t> :A human agent has eyes, ears, and other organs for sensors and hands, legs, vocal tract, and so on for actuators. </a:t>
            </a:r>
          </a:p>
          <a:p>
            <a:r>
              <a:rPr lang="en-US" b="1" dirty="0" smtClean="0"/>
              <a:t>A </a:t>
            </a:r>
            <a:r>
              <a:rPr lang="en-US" b="1" dirty="0"/>
              <a:t>robotic agent </a:t>
            </a:r>
            <a:r>
              <a:rPr lang="en-US" dirty="0" smtClean="0"/>
              <a:t>: </a:t>
            </a:r>
            <a:r>
              <a:rPr lang="en-US" dirty="0"/>
              <a:t>cameras and infrared range finders for </a:t>
            </a:r>
            <a:r>
              <a:rPr lang="en-US" dirty="0" smtClean="0"/>
              <a:t>sensors and </a:t>
            </a:r>
            <a:r>
              <a:rPr lang="en-US" dirty="0"/>
              <a:t>various motors for actuators. </a:t>
            </a:r>
            <a:endParaRPr lang="en-US" dirty="0" smtClean="0"/>
          </a:p>
          <a:p>
            <a:r>
              <a:rPr lang="en-US" dirty="0" smtClean="0"/>
              <a:t>A </a:t>
            </a:r>
            <a:r>
              <a:rPr lang="en-US" dirty="0"/>
              <a:t>software agent receives keystrokes, file contents, </a:t>
            </a:r>
            <a:r>
              <a:rPr lang="en-US" dirty="0" smtClean="0"/>
              <a:t>and network  packets </a:t>
            </a:r>
            <a:r>
              <a:rPr lang="en-US" dirty="0"/>
              <a:t>as sensory inputs and acts on the environment by displaying on the </a:t>
            </a:r>
            <a:r>
              <a:rPr lang="en-US" dirty="0" smtClean="0"/>
              <a:t>screen, writing </a:t>
            </a:r>
            <a:r>
              <a:rPr lang="en-US" dirty="0"/>
              <a:t>files, and sending network packets.</a:t>
            </a:r>
          </a:p>
        </p:txBody>
      </p:sp>
    </p:spTree>
    <p:extLst>
      <p:ext uri="{BB962C8B-B14F-4D97-AF65-F5344CB8AC3E}">
        <p14:creationId xmlns:p14="http://schemas.microsoft.com/office/powerpoint/2010/main" val="3105146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2885"/>
          </a:xfrm>
        </p:spPr>
        <p:txBody>
          <a:bodyPr/>
          <a:lstStyle/>
          <a:p>
            <a:pPr algn="ctr"/>
            <a:r>
              <a:rPr lang="en-US" b="1" dirty="0"/>
              <a:t>Goal-based agents</a:t>
            </a:r>
            <a:endParaRPr lang="en-US" dirty="0"/>
          </a:p>
        </p:txBody>
      </p:sp>
      <p:sp>
        <p:nvSpPr>
          <p:cNvPr id="3" name="Content Placeholder 2"/>
          <p:cNvSpPr>
            <a:spLocks noGrp="1"/>
          </p:cNvSpPr>
          <p:nvPr>
            <p:ph idx="1"/>
          </p:nvPr>
        </p:nvSpPr>
        <p:spPr>
          <a:xfrm>
            <a:off x="400318" y="862885"/>
            <a:ext cx="11791682" cy="1803042"/>
          </a:xfrm>
        </p:spPr>
        <p:txBody>
          <a:bodyPr>
            <a:normAutofit/>
          </a:bodyPr>
          <a:lstStyle/>
          <a:p>
            <a:r>
              <a:rPr lang="en-US" dirty="0"/>
              <a:t>current state description, the GOAL agent needs some sort of </a:t>
            </a:r>
            <a:r>
              <a:rPr lang="en-US" b="1" dirty="0"/>
              <a:t>goal </a:t>
            </a:r>
            <a:r>
              <a:rPr lang="en-US" dirty="0"/>
              <a:t>information </a:t>
            </a:r>
            <a:r>
              <a:rPr lang="en-US" dirty="0" smtClean="0"/>
              <a:t>with situation desirable </a:t>
            </a:r>
            <a:r>
              <a:rPr lang="en-US" dirty="0" smtClean="0"/>
              <a:t>Ex:</a:t>
            </a:r>
            <a:r>
              <a:rPr lang="en-US" dirty="0"/>
              <a:t> passenger’s </a:t>
            </a:r>
            <a:r>
              <a:rPr lang="en-US" dirty="0" smtClean="0"/>
              <a:t>destination.</a:t>
            </a:r>
          </a:p>
          <a:p>
            <a:r>
              <a:rPr lang="en-US" dirty="0"/>
              <a:t>The </a:t>
            </a:r>
            <a:r>
              <a:rPr lang="en-US" dirty="0" smtClean="0"/>
              <a:t>agent program </a:t>
            </a:r>
            <a:r>
              <a:rPr lang="en-US" dirty="0"/>
              <a:t>can combine this with the model </a:t>
            </a:r>
            <a:r>
              <a:rPr lang="en-US" dirty="0" smtClean="0"/>
              <a:t>actions </a:t>
            </a:r>
            <a:r>
              <a:rPr lang="en-US" dirty="0"/>
              <a:t>that achieve the goal.</a:t>
            </a:r>
          </a:p>
        </p:txBody>
      </p:sp>
      <p:pic>
        <p:nvPicPr>
          <p:cNvPr id="4" name="Content Placeholder 3"/>
          <p:cNvPicPr>
            <a:picLocks noChangeAspect="1"/>
          </p:cNvPicPr>
          <p:nvPr/>
        </p:nvPicPr>
        <p:blipFill>
          <a:blip r:embed="rId2"/>
          <a:stretch>
            <a:fillRect/>
          </a:stretch>
        </p:blipFill>
        <p:spPr>
          <a:xfrm>
            <a:off x="1987495" y="2485622"/>
            <a:ext cx="7830643" cy="4372378"/>
          </a:xfrm>
          <a:prstGeom prst="rect">
            <a:avLst/>
          </a:prstGeom>
        </p:spPr>
      </p:pic>
    </p:spTree>
    <p:extLst>
      <p:ext uri="{BB962C8B-B14F-4D97-AF65-F5344CB8AC3E}">
        <p14:creationId xmlns:p14="http://schemas.microsoft.com/office/powerpoint/2010/main" val="875447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Goal-based agents</a:t>
            </a:r>
            <a:endParaRPr lang="en-US" dirty="0"/>
          </a:p>
        </p:txBody>
      </p:sp>
      <p:sp>
        <p:nvSpPr>
          <p:cNvPr id="3" name="Content Placeholder 2"/>
          <p:cNvSpPr>
            <a:spLocks noGrp="1"/>
          </p:cNvSpPr>
          <p:nvPr>
            <p:ph idx="1"/>
          </p:nvPr>
        </p:nvSpPr>
        <p:spPr/>
        <p:txBody>
          <a:bodyPr/>
          <a:lstStyle/>
          <a:p>
            <a:r>
              <a:rPr lang="en-US" dirty="0"/>
              <a:t>when goal </a:t>
            </a:r>
            <a:r>
              <a:rPr lang="en-US" dirty="0" smtClean="0"/>
              <a:t>satisfaction results </a:t>
            </a:r>
            <a:r>
              <a:rPr lang="en-US" dirty="0"/>
              <a:t>immediately from a single action. Sometimes it will be more </a:t>
            </a:r>
            <a:r>
              <a:rPr lang="en-US" dirty="0" smtClean="0"/>
              <a:t>tricky—for example</a:t>
            </a:r>
            <a:r>
              <a:rPr lang="en-US" dirty="0"/>
              <a:t>, when the agent has to consider long sequences of twists and turns in order to find </a:t>
            </a:r>
            <a:r>
              <a:rPr lang="en-US" dirty="0" smtClean="0"/>
              <a:t>a way </a:t>
            </a:r>
            <a:r>
              <a:rPr lang="en-US" dirty="0"/>
              <a:t>to achieve the goal. </a:t>
            </a:r>
            <a:r>
              <a:rPr lang="en-US" b="1" dirty="0" smtClean="0"/>
              <a:t>Search</a:t>
            </a:r>
            <a:r>
              <a:rPr lang="en-US" dirty="0" smtClean="0"/>
              <a:t> </a:t>
            </a:r>
            <a:r>
              <a:rPr lang="en-US" dirty="0"/>
              <a:t>and </a:t>
            </a:r>
            <a:r>
              <a:rPr lang="en-US" b="1" dirty="0"/>
              <a:t>planning </a:t>
            </a:r>
            <a:r>
              <a:rPr lang="en-US" dirty="0" smtClean="0"/>
              <a:t>are the subfields </a:t>
            </a:r>
            <a:r>
              <a:rPr lang="en-US" dirty="0"/>
              <a:t>of AI devoted to finding action sequences that achieve the agent’s </a:t>
            </a:r>
            <a:r>
              <a:rPr lang="en-US" dirty="0" smtClean="0"/>
              <a:t>goals.</a:t>
            </a:r>
          </a:p>
          <a:p>
            <a:r>
              <a:rPr lang="en-US" dirty="0" err="1" smtClean="0"/>
              <a:t>Ex:</a:t>
            </a:r>
            <a:r>
              <a:rPr lang="en-US" dirty="0" err="1"/>
              <a:t>The</a:t>
            </a:r>
            <a:r>
              <a:rPr lang="en-US" dirty="0"/>
              <a:t> reflex agent brakes when it sees brake lights. A goal-based agent, </a:t>
            </a:r>
            <a:r>
              <a:rPr lang="en-US" dirty="0" smtClean="0"/>
              <a:t>in principle</a:t>
            </a:r>
            <a:r>
              <a:rPr lang="en-US" dirty="0"/>
              <a:t>, could reason that if the car in front has its brake lights on, it will slow down</a:t>
            </a:r>
          </a:p>
        </p:txBody>
      </p:sp>
    </p:spTree>
    <p:extLst>
      <p:ext uri="{BB962C8B-B14F-4D97-AF65-F5344CB8AC3E}">
        <p14:creationId xmlns:p14="http://schemas.microsoft.com/office/powerpoint/2010/main" val="472568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365126"/>
            <a:ext cx="12003110" cy="678064"/>
          </a:xfrm>
        </p:spPr>
        <p:txBody>
          <a:bodyPr>
            <a:normAutofit fontScale="90000"/>
          </a:bodyPr>
          <a:lstStyle/>
          <a:p>
            <a:r>
              <a:rPr lang="en-US" dirty="0" smtClean="0"/>
              <a:t>Difference between goal based and reflex agents </a:t>
            </a:r>
            <a:endParaRPr lang="en-US" dirty="0"/>
          </a:p>
        </p:txBody>
      </p:sp>
      <p:sp>
        <p:nvSpPr>
          <p:cNvPr id="3" name="Content Placeholder 2"/>
          <p:cNvSpPr>
            <a:spLocks noGrp="1"/>
          </p:cNvSpPr>
          <p:nvPr>
            <p:ph idx="1"/>
          </p:nvPr>
        </p:nvSpPr>
        <p:spPr>
          <a:xfrm>
            <a:off x="477591" y="1342958"/>
            <a:ext cx="10515600" cy="4954811"/>
          </a:xfrm>
        </p:spPr>
        <p:txBody>
          <a:bodyPr>
            <a:normAutofit lnSpcReduction="10000"/>
          </a:bodyPr>
          <a:lstStyle/>
          <a:p>
            <a:pPr marL="0" indent="0">
              <a:buNone/>
            </a:pPr>
            <a:r>
              <a:rPr lang="en-US" b="1" dirty="0"/>
              <a:t>Goal based </a:t>
            </a:r>
            <a:r>
              <a:rPr lang="en-US" b="1" dirty="0" smtClean="0"/>
              <a:t>:</a:t>
            </a:r>
          </a:p>
          <a:p>
            <a:pPr>
              <a:buFont typeface="Wingdings" panose="05000000000000000000" pitchFamily="2" charset="2"/>
              <a:buChar char="Ø"/>
            </a:pPr>
            <a:r>
              <a:rPr lang="en-US" dirty="0" smtClean="0"/>
              <a:t>Less </a:t>
            </a:r>
            <a:r>
              <a:rPr lang="en-US" dirty="0"/>
              <a:t>efficient, it is more flexible because </a:t>
            </a:r>
            <a:r>
              <a:rPr lang="en-US" dirty="0" smtClean="0"/>
              <a:t>the knowledge </a:t>
            </a:r>
            <a:r>
              <a:rPr lang="en-US" dirty="0"/>
              <a:t>that supports its decisions is represented explicitly and can be modified</a:t>
            </a:r>
            <a:r>
              <a:rPr lang="en-US" dirty="0" smtClean="0"/>
              <a:t>.</a:t>
            </a:r>
          </a:p>
          <a:p>
            <a:pPr>
              <a:buFont typeface="Wingdings" panose="05000000000000000000" pitchFamily="2" charset="2"/>
              <a:buChar char="Ø"/>
            </a:pPr>
            <a:r>
              <a:rPr lang="en-US" dirty="0" smtClean="0"/>
              <a:t> </a:t>
            </a:r>
            <a:r>
              <a:rPr lang="en-US" dirty="0" smtClean="0"/>
              <a:t>The </a:t>
            </a:r>
            <a:r>
              <a:rPr lang="en-US" dirty="0"/>
              <a:t>goal-based agent’s behavior can easily be changed to go to a different </a:t>
            </a:r>
            <a:r>
              <a:rPr lang="en-US" dirty="0" smtClean="0"/>
              <a:t>destination</a:t>
            </a:r>
            <a:r>
              <a:rPr lang="en-US" dirty="0" smtClean="0"/>
              <a:t>, simply </a:t>
            </a:r>
            <a:r>
              <a:rPr lang="en-US" dirty="0"/>
              <a:t>by specifying that destination as the goal</a:t>
            </a:r>
          </a:p>
          <a:p>
            <a:pPr marL="0" indent="0">
              <a:buNone/>
            </a:pPr>
            <a:endParaRPr lang="en-US" b="1" dirty="0" smtClean="0"/>
          </a:p>
          <a:p>
            <a:pPr marL="0" indent="0">
              <a:buNone/>
            </a:pPr>
            <a:r>
              <a:rPr lang="en-US" b="1" dirty="0" smtClean="0"/>
              <a:t>Reflex </a:t>
            </a:r>
            <a:r>
              <a:rPr lang="en-US" b="1" dirty="0"/>
              <a:t>agent</a:t>
            </a:r>
            <a:r>
              <a:rPr lang="en-US" b="1" dirty="0" smtClean="0"/>
              <a:t>,</a:t>
            </a:r>
          </a:p>
          <a:p>
            <a:pPr>
              <a:buFont typeface="Wingdings" panose="05000000000000000000" pitchFamily="2" charset="2"/>
              <a:buChar char="Ø"/>
            </a:pPr>
            <a:r>
              <a:rPr lang="en-US" dirty="0" smtClean="0"/>
              <a:t> Need </a:t>
            </a:r>
            <a:r>
              <a:rPr lang="en-US" dirty="0"/>
              <a:t>to rewrite many </a:t>
            </a:r>
            <a:r>
              <a:rPr lang="en-US" b="1" dirty="0" smtClean="0"/>
              <a:t>condition–action r</a:t>
            </a:r>
            <a:r>
              <a:rPr lang="en-US" dirty="0" smtClean="0"/>
              <a:t>ules</a:t>
            </a:r>
            <a:r>
              <a:rPr lang="en-US" dirty="0"/>
              <a:t>. </a:t>
            </a:r>
            <a:endParaRPr lang="en-US" dirty="0" smtClean="0"/>
          </a:p>
          <a:p>
            <a:pPr>
              <a:buFont typeface="Wingdings" panose="05000000000000000000" pitchFamily="2" charset="2"/>
              <a:buChar char="Ø"/>
            </a:pPr>
            <a:r>
              <a:rPr lang="en-US" dirty="0" smtClean="0"/>
              <a:t>The </a:t>
            </a:r>
            <a:r>
              <a:rPr lang="en-US" dirty="0"/>
              <a:t>reflex agent’s rules for when to </a:t>
            </a:r>
            <a:r>
              <a:rPr lang="en-US" dirty="0" smtClean="0"/>
              <a:t>turn and </a:t>
            </a:r>
            <a:r>
              <a:rPr lang="en-US" dirty="0"/>
              <a:t>when to go straight will work only for a single destination; they must all be replaced </a:t>
            </a:r>
            <a:r>
              <a:rPr lang="en-US" dirty="0" smtClean="0"/>
              <a:t>to go </a:t>
            </a:r>
            <a:r>
              <a:rPr lang="en-US" dirty="0"/>
              <a:t>somewhere new</a:t>
            </a:r>
          </a:p>
        </p:txBody>
      </p:sp>
    </p:spTree>
    <p:extLst>
      <p:ext uri="{BB962C8B-B14F-4D97-AF65-F5344CB8AC3E}">
        <p14:creationId xmlns:p14="http://schemas.microsoft.com/office/powerpoint/2010/main" val="4164248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030"/>
            <a:ext cx="10515600" cy="1325563"/>
          </a:xfrm>
        </p:spPr>
        <p:txBody>
          <a:bodyPr/>
          <a:lstStyle/>
          <a:p>
            <a:pPr algn="ctr"/>
            <a:r>
              <a:rPr lang="en-US" b="1" dirty="0"/>
              <a:t>Utility-based agents</a:t>
            </a:r>
          </a:p>
        </p:txBody>
      </p:sp>
      <p:sp>
        <p:nvSpPr>
          <p:cNvPr id="3" name="Content Placeholder 2"/>
          <p:cNvSpPr>
            <a:spLocks noGrp="1"/>
          </p:cNvSpPr>
          <p:nvPr>
            <p:ph idx="1"/>
          </p:nvPr>
        </p:nvSpPr>
        <p:spPr>
          <a:xfrm>
            <a:off x="141668" y="1072210"/>
            <a:ext cx="11795974" cy="5689198"/>
          </a:xfrm>
        </p:spPr>
        <p:txBody>
          <a:bodyPr>
            <a:normAutofit/>
          </a:bodyPr>
          <a:lstStyle/>
          <a:p>
            <a:pPr>
              <a:buFont typeface="Wingdings" panose="05000000000000000000" pitchFamily="2" charset="2"/>
              <a:buChar char="v"/>
            </a:pPr>
            <a:r>
              <a:rPr lang="en-US" dirty="0" smtClean="0"/>
              <a:t>Goals-  </a:t>
            </a:r>
            <a:r>
              <a:rPr lang="en-US" dirty="0"/>
              <a:t>“happy” and “unhappy” states. </a:t>
            </a:r>
            <a:endParaRPr lang="en-US" dirty="0" smtClean="0"/>
          </a:p>
          <a:p>
            <a:r>
              <a:rPr lang="en-US" dirty="0"/>
              <a:t>Because “happy” </a:t>
            </a:r>
            <a:r>
              <a:rPr lang="en-US" dirty="0" smtClean="0"/>
              <a:t>is not very </a:t>
            </a:r>
            <a:r>
              <a:rPr lang="en-US" dirty="0"/>
              <a:t>scientific, economists </a:t>
            </a:r>
            <a:r>
              <a:rPr lang="en-US" dirty="0" smtClean="0"/>
              <a:t>and computer </a:t>
            </a:r>
            <a:r>
              <a:rPr lang="en-US" dirty="0"/>
              <a:t>scientists use the term </a:t>
            </a:r>
            <a:r>
              <a:rPr lang="en-US" b="1" dirty="0"/>
              <a:t>utility </a:t>
            </a:r>
            <a:r>
              <a:rPr lang="en-US" dirty="0" smtClean="0"/>
              <a:t>instead  </a:t>
            </a:r>
          </a:p>
          <a:p>
            <a:pPr>
              <a:buFont typeface="Wingdings" panose="05000000000000000000" pitchFamily="2" charset="2"/>
              <a:buChar char="v"/>
            </a:pPr>
            <a:r>
              <a:rPr lang="en-US" dirty="0" smtClean="0"/>
              <a:t>An </a:t>
            </a:r>
            <a:r>
              <a:rPr lang="en-US" dirty="0"/>
              <a:t>agent’s </a:t>
            </a:r>
            <a:r>
              <a:rPr lang="en-US" b="1" dirty="0"/>
              <a:t>utility function </a:t>
            </a:r>
            <a:r>
              <a:rPr lang="en-US" b="1" dirty="0" smtClean="0"/>
              <a:t> </a:t>
            </a:r>
            <a:r>
              <a:rPr lang="en-US" b="1" dirty="0" smtClean="0"/>
              <a:t>is </a:t>
            </a:r>
            <a:r>
              <a:rPr lang="en-US" dirty="0" smtClean="0"/>
              <a:t>performance </a:t>
            </a:r>
            <a:r>
              <a:rPr lang="en-US" dirty="0"/>
              <a:t>measure</a:t>
            </a:r>
            <a:r>
              <a:rPr lang="en-US" dirty="0" smtClean="0"/>
              <a:t>.</a:t>
            </a:r>
          </a:p>
          <a:p>
            <a:pPr>
              <a:buFont typeface="Wingdings" panose="05000000000000000000" pitchFamily="2" charset="2"/>
              <a:buChar char="v"/>
            </a:pPr>
            <a:r>
              <a:rPr lang="en-US" dirty="0" smtClean="0"/>
              <a:t> </a:t>
            </a:r>
            <a:r>
              <a:rPr lang="en-US" dirty="0"/>
              <a:t>If the internal utility function and the external </a:t>
            </a:r>
            <a:r>
              <a:rPr lang="en-US" dirty="0" smtClean="0"/>
              <a:t>performance measure </a:t>
            </a:r>
            <a:r>
              <a:rPr lang="en-US" dirty="0"/>
              <a:t>are in agreement, then an agent that chooses actions to maximize its utility will </a:t>
            </a:r>
            <a:r>
              <a:rPr lang="en-US" dirty="0" smtClean="0"/>
              <a:t>be rational </a:t>
            </a:r>
            <a:r>
              <a:rPr lang="en-US" dirty="0"/>
              <a:t>according to the external performance measure</a:t>
            </a:r>
            <a:r>
              <a:rPr lang="en-US" dirty="0" smtClean="0"/>
              <a:t>.</a:t>
            </a:r>
          </a:p>
          <a:p>
            <a:pPr>
              <a:buFont typeface="Wingdings" panose="05000000000000000000" pitchFamily="2" charset="2"/>
              <a:buChar char="v"/>
            </a:pPr>
            <a:r>
              <a:rPr lang="en-US" dirty="0" smtClean="0"/>
              <a:t>many </a:t>
            </a:r>
            <a:r>
              <a:rPr lang="en-US" dirty="0"/>
              <a:t>advantages </a:t>
            </a:r>
            <a:r>
              <a:rPr lang="en-US" dirty="0" smtClean="0"/>
              <a:t>in terms </a:t>
            </a:r>
            <a:r>
              <a:rPr lang="en-US" dirty="0"/>
              <a:t>of flexibility and </a:t>
            </a:r>
            <a:r>
              <a:rPr lang="en-US" dirty="0" smtClean="0"/>
              <a:t>learning</a:t>
            </a:r>
            <a:r>
              <a:rPr lang="en-US" dirty="0" smtClean="0"/>
              <a:t>.</a:t>
            </a:r>
            <a:endParaRPr lang="en-US" dirty="0" smtClean="0"/>
          </a:p>
        </p:txBody>
      </p:sp>
    </p:spTree>
    <p:extLst>
      <p:ext uri="{BB962C8B-B14F-4D97-AF65-F5344CB8AC3E}">
        <p14:creationId xmlns:p14="http://schemas.microsoft.com/office/powerpoint/2010/main" val="2919995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0030"/>
            <a:ext cx="10515600" cy="1325563"/>
          </a:xfrm>
        </p:spPr>
        <p:txBody>
          <a:bodyPr/>
          <a:lstStyle/>
          <a:p>
            <a:pPr algn="ctr"/>
            <a:r>
              <a:rPr lang="en-US" b="1" dirty="0"/>
              <a:t>Utility-based agents</a:t>
            </a:r>
          </a:p>
        </p:txBody>
      </p:sp>
      <p:sp>
        <p:nvSpPr>
          <p:cNvPr id="3" name="Content Placeholder 2"/>
          <p:cNvSpPr>
            <a:spLocks noGrp="1"/>
          </p:cNvSpPr>
          <p:nvPr>
            <p:ph idx="1"/>
          </p:nvPr>
        </p:nvSpPr>
        <p:spPr>
          <a:xfrm>
            <a:off x="141668" y="1072210"/>
            <a:ext cx="11795974" cy="5689198"/>
          </a:xfrm>
        </p:spPr>
        <p:txBody>
          <a:bodyPr>
            <a:normAutofit/>
          </a:bodyPr>
          <a:lstStyle/>
          <a:p>
            <a:pPr>
              <a:buFont typeface="Wingdings" panose="05000000000000000000" pitchFamily="2" charset="2"/>
              <a:buChar char="v"/>
            </a:pPr>
            <a:r>
              <a:rPr lang="en-US" dirty="0" smtClean="0"/>
              <a:t>goals </a:t>
            </a:r>
            <a:r>
              <a:rPr lang="en-US" dirty="0"/>
              <a:t>are inadequate </a:t>
            </a:r>
            <a:r>
              <a:rPr lang="en-US" dirty="0" smtClean="0"/>
              <a:t>but a </a:t>
            </a:r>
            <a:r>
              <a:rPr lang="en-US" dirty="0"/>
              <a:t>utility-based agent can still make </a:t>
            </a:r>
            <a:r>
              <a:rPr lang="en-US" b="1" dirty="0"/>
              <a:t>rational decisions</a:t>
            </a:r>
            <a:r>
              <a:rPr lang="en-US" dirty="0" smtClean="0"/>
              <a:t>.</a:t>
            </a:r>
          </a:p>
          <a:p>
            <a:pPr>
              <a:buFont typeface="Wingdings" panose="05000000000000000000" pitchFamily="2" charset="2"/>
              <a:buChar char="v"/>
            </a:pPr>
            <a:r>
              <a:rPr lang="en-US" dirty="0" smtClean="0"/>
              <a:t> </a:t>
            </a:r>
            <a:r>
              <a:rPr lang="en-US" b="1" dirty="0"/>
              <a:t>First, when there are conflicting goals</a:t>
            </a:r>
            <a:r>
              <a:rPr lang="en-US" b="1" dirty="0" smtClean="0"/>
              <a:t>, only </a:t>
            </a:r>
            <a:r>
              <a:rPr lang="en-US" b="1" dirty="0"/>
              <a:t>some of which can be achieved (for example, speed and safety), the utility </a:t>
            </a:r>
            <a:r>
              <a:rPr lang="en-US" b="1" dirty="0" smtClean="0"/>
              <a:t>function specifies </a:t>
            </a:r>
            <a:r>
              <a:rPr lang="en-US" b="1" dirty="0"/>
              <a:t>the appropriate tradeoff</a:t>
            </a:r>
            <a:r>
              <a:rPr lang="en-US" b="1" dirty="0" smtClean="0"/>
              <a:t>.</a:t>
            </a:r>
          </a:p>
          <a:p>
            <a:pPr>
              <a:buFont typeface="Wingdings" panose="05000000000000000000" pitchFamily="2" charset="2"/>
              <a:buChar char="v"/>
            </a:pPr>
            <a:r>
              <a:rPr lang="en-US" b="1" dirty="0"/>
              <a:t> </a:t>
            </a:r>
            <a:r>
              <a:rPr lang="en-US" b="1" dirty="0" smtClean="0"/>
              <a:t>Second,</a:t>
            </a:r>
            <a:r>
              <a:rPr lang="en-US" b="1" dirty="0"/>
              <a:t> decision making under </a:t>
            </a:r>
            <a:r>
              <a:rPr lang="en-US" b="1" dirty="0" smtClean="0"/>
              <a:t>uncertainty</a:t>
            </a:r>
            <a:endParaRPr lang="en-US" b="1" dirty="0"/>
          </a:p>
        </p:txBody>
      </p:sp>
    </p:spTree>
    <p:extLst>
      <p:ext uri="{BB962C8B-B14F-4D97-AF65-F5344CB8AC3E}">
        <p14:creationId xmlns:p14="http://schemas.microsoft.com/office/powerpoint/2010/main" val="4259869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3" y="206062"/>
            <a:ext cx="10515600" cy="523517"/>
          </a:xfrm>
        </p:spPr>
        <p:txBody>
          <a:bodyPr>
            <a:normAutofit fontScale="90000"/>
          </a:bodyPr>
          <a:lstStyle/>
          <a:p>
            <a:r>
              <a:rPr lang="en-US" b="1" dirty="0" smtClean="0"/>
              <a:t>Utility-based agents</a:t>
            </a:r>
            <a:endParaRPr lang="en-US" dirty="0"/>
          </a:p>
        </p:txBody>
      </p:sp>
      <p:pic>
        <p:nvPicPr>
          <p:cNvPr id="4" name="Picture 3"/>
          <p:cNvPicPr>
            <a:picLocks noChangeAspect="1"/>
          </p:cNvPicPr>
          <p:nvPr/>
        </p:nvPicPr>
        <p:blipFill>
          <a:blip r:embed="rId2"/>
          <a:stretch>
            <a:fillRect/>
          </a:stretch>
        </p:blipFill>
        <p:spPr>
          <a:xfrm>
            <a:off x="2070940" y="1339404"/>
            <a:ext cx="7792537" cy="4126276"/>
          </a:xfrm>
          <a:prstGeom prst="rect">
            <a:avLst/>
          </a:prstGeom>
        </p:spPr>
      </p:pic>
    </p:spTree>
    <p:extLst>
      <p:ext uri="{BB962C8B-B14F-4D97-AF65-F5344CB8AC3E}">
        <p14:creationId xmlns:p14="http://schemas.microsoft.com/office/powerpoint/2010/main" val="42184436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agents</a:t>
            </a:r>
            <a:endParaRPr lang="en-US" dirty="0"/>
          </a:p>
        </p:txBody>
      </p:sp>
      <p:sp>
        <p:nvSpPr>
          <p:cNvPr id="3" name="Content Placeholder 2"/>
          <p:cNvSpPr>
            <a:spLocks noGrp="1"/>
          </p:cNvSpPr>
          <p:nvPr>
            <p:ph idx="1"/>
          </p:nvPr>
        </p:nvSpPr>
        <p:spPr>
          <a:xfrm>
            <a:off x="838200" y="1516532"/>
            <a:ext cx="10515600" cy="4351338"/>
          </a:xfrm>
        </p:spPr>
        <p:txBody>
          <a:bodyPr/>
          <a:lstStyle/>
          <a:p>
            <a:r>
              <a:rPr lang="en-US" b="1" dirty="0"/>
              <a:t>how the agent programs </a:t>
            </a:r>
            <a:r>
              <a:rPr lang="en-US" b="1" i="1" dirty="0"/>
              <a:t>come into being</a:t>
            </a:r>
            <a:endParaRPr lang="en-US" b="1" dirty="0"/>
          </a:p>
        </p:txBody>
      </p:sp>
      <p:pic>
        <p:nvPicPr>
          <p:cNvPr id="4" name="Picture 3"/>
          <p:cNvPicPr>
            <a:picLocks noChangeAspect="1"/>
          </p:cNvPicPr>
          <p:nvPr/>
        </p:nvPicPr>
        <p:blipFill>
          <a:blip r:embed="rId2"/>
          <a:stretch>
            <a:fillRect/>
          </a:stretch>
        </p:blipFill>
        <p:spPr>
          <a:xfrm>
            <a:off x="1582424" y="2356835"/>
            <a:ext cx="7687748" cy="3955066"/>
          </a:xfrm>
          <a:prstGeom prst="rect">
            <a:avLst/>
          </a:prstGeom>
        </p:spPr>
      </p:pic>
    </p:spTree>
    <p:extLst>
      <p:ext uri="{BB962C8B-B14F-4D97-AF65-F5344CB8AC3E}">
        <p14:creationId xmlns:p14="http://schemas.microsoft.com/office/powerpoint/2010/main" val="21599218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9862" y="-98513"/>
            <a:ext cx="10515600" cy="806852"/>
          </a:xfrm>
        </p:spPr>
        <p:txBody>
          <a:bodyPr/>
          <a:lstStyle/>
          <a:p>
            <a:r>
              <a:rPr lang="en-US" b="1" dirty="0" smtClean="0"/>
              <a:t>Learning agents</a:t>
            </a:r>
            <a:endParaRPr lang="en-US" dirty="0"/>
          </a:p>
        </p:txBody>
      </p:sp>
      <p:sp>
        <p:nvSpPr>
          <p:cNvPr id="3" name="Content Placeholder 2"/>
          <p:cNvSpPr>
            <a:spLocks noGrp="1"/>
          </p:cNvSpPr>
          <p:nvPr>
            <p:ph idx="1"/>
          </p:nvPr>
        </p:nvSpPr>
        <p:spPr>
          <a:xfrm>
            <a:off x="223770" y="708339"/>
            <a:ext cx="11779340" cy="4351338"/>
          </a:xfrm>
        </p:spPr>
        <p:txBody>
          <a:bodyPr>
            <a:noAutofit/>
          </a:bodyPr>
          <a:lstStyle/>
          <a:p>
            <a:pPr marL="514350" indent="-514350" algn="just">
              <a:buFont typeface="+mj-lt"/>
              <a:buAutoNum type="arabicPeriod"/>
            </a:pPr>
            <a:r>
              <a:rPr lang="en-US" b="1" dirty="0" smtClean="0"/>
              <a:t>Learning element- </a:t>
            </a:r>
            <a:r>
              <a:rPr lang="en-US" dirty="0" smtClean="0"/>
              <a:t>A </a:t>
            </a:r>
            <a:r>
              <a:rPr lang="en-US" dirty="0"/>
              <a:t>learning agent can be divided into four conceptual </a:t>
            </a:r>
            <a:r>
              <a:rPr lang="en-US" dirty="0" smtClean="0"/>
              <a:t>components which </a:t>
            </a:r>
            <a:r>
              <a:rPr lang="en-US" dirty="0"/>
              <a:t>is responsible for making improvements</a:t>
            </a:r>
          </a:p>
          <a:p>
            <a:pPr marL="0" indent="0" algn="just">
              <a:buNone/>
            </a:pPr>
            <a:r>
              <a:rPr lang="en-US" dirty="0" smtClean="0"/>
              <a:t>2.  </a:t>
            </a:r>
            <a:r>
              <a:rPr lang="en-US" b="1" dirty="0" smtClean="0"/>
              <a:t>Performance element- </a:t>
            </a:r>
            <a:r>
              <a:rPr lang="en-US" dirty="0" smtClean="0"/>
              <a:t>which is responsible for selecting external actions. </a:t>
            </a:r>
          </a:p>
          <a:p>
            <a:pPr algn="just"/>
            <a:r>
              <a:rPr lang="en-US" dirty="0" smtClean="0"/>
              <a:t>The performance element is what we have previously considered to be the entire agent: it takes in percepts and decides on actions. </a:t>
            </a:r>
          </a:p>
          <a:p>
            <a:pPr marL="0" indent="0" algn="just">
              <a:buNone/>
            </a:pPr>
            <a:r>
              <a:rPr lang="en-US" dirty="0" smtClean="0"/>
              <a:t>3. </a:t>
            </a:r>
            <a:r>
              <a:rPr lang="en-US" b="1" dirty="0" smtClean="0"/>
              <a:t>critic </a:t>
            </a:r>
            <a:r>
              <a:rPr lang="en-US" dirty="0" smtClean="0"/>
              <a:t>:The </a:t>
            </a:r>
            <a:r>
              <a:rPr lang="en-US" dirty="0"/>
              <a:t>learning element uses feedback from the </a:t>
            </a:r>
            <a:r>
              <a:rPr lang="en-US" dirty="0" smtClean="0"/>
              <a:t>critic on </a:t>
            </a:r>
            <a:r>
              <a:rPr lang="en-US" dirty="0"/>
              <a:t>how the agent is doing and determines how the performance element should be modified to do better in the future.</a:t>
            </a:r>
          </a:p>
          <a:p>
            <a:pPr marL="0" indent="0" algn="just">
              <a:buNone/>
            </a:pPr>
            <a:r>
              <a:rPr lang="en-US" dirty="0" smtClean="0"/>
              <a:t>4. </a:t>
            </a:r>
            <a:r>
              <a:rPr lang="en-US" b="1" dirty="0" smtClean="0"/>
              <a:t>problem generator </a:t>
            </a:r>
            <a:r>
              <a:rPr lang="en-US" dirty="0" smtClean="0"/>
              <a:t>The </a:t>
            </a:r>
            <a:r>
              <a:rPr lang="en-US" dirty="0"/>
              <a:t>last component of the learning agent is the problem </a:t>
            </a:r>
            <a:r>
              <a:rPr lang="en-US" dirty="0" smtClean="0"/>
              <a:t>generator ,suggesting </a:t>
            </a:r>
            <a:r>
              <a:rPr lang="en-US" dirty="0"/>
              <a:t>actions that will lead to new and informative experiences. </a:t>
            </a:r>
          </a:p>
          <a:p>
            <a:pPr algn="just"/>
            <a:r>
              <a:rPr lang="en-US" dirty="0"/>
              <a:t>if the performance element had its way, it would keep doing the actions that are best, </a:t>
            </a:r>
            <a:r>
              <a:rPr lang="en-US" dirty="0" smtClean="0"/>
              <a:t>given what </a:t>
            </a:r>
            <a:r>
              <a:rPr lang="en-US" dirty="0"/>
              <a:t>it </a:t>
            </a:r>
            <a:r>
              <a:rPr lang="en-US" dirty="0" smtClean="0"/>
              <a:t>knows.</a:t>
            </a:r>
          </a:p>
        </p:txBody>
      </p:sp>
    </p:spTree>
    <p:extLst>
      <p:ext uri="{BB962C8B-B14F-4D97-AF65-F5344CB8AC3E}">
        <p14:creationId xmlns:p14="http://schemas.microsoft.com/office/powerpoint/2010/main" val="2734312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performance standard distinguishes part of the incoming percept as a </a:t>
            </a:r>
            <a:r>
              <a:rPr lang="en-US" b="1" dirty="0" smtClean="0"/>
              <a:t>reward </a:t>
            </a:r>
            <a:r>
              <a:rPr lang="en-US" dirty="0" smtClean="0"/>
              <a:t>(or </a:t>
            </a:r>
            <a:r>
              <a:rPr lang="en-US" b="1" dirty="0" smtClean="0"/>
              <a:t>penalty</a:t>
            </a:r>
            <a:r>
              <a:rPr lang="en-US" dirty="0" smtClean="0"/>
              <a:t>) that provides direct feedback on the quality of the agent’s behavior.</a:t>
            </a:r>
          </a:p>
          <a:p>
            <a:endParaRPr lang="en-US" dirty="0"/>
          </a:p>
        </p:txBody>
      </p:sp>
    </p:spTree>
    <p:extLst>
      <p:ext uri="{BB962C8B-B14F-4D97-AF65-F5344CB8AC3E}">
        <p14:creationId xmlns:p14="http://schemas.microsoft.com/office/powerpoint/2010/main" val="17373815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 components of agent programs work</a:t>
            </a:r>
            <a:endParaRPr lang="en-US" dirty="0"/>
          </a:p>
        </p:txBody>
      </p:sp>
      <p:sp>
        <p:nvSpPr>
          <p:cNvPr id="3" name="Content Placeholder 2"/>
          <p:cNvSpPr>
            <a:spLocks noGrp="1"/>
          </p:cNvSpPr>
          <p:nvPr>
            <p:ph idx="1"/>
          </p:nvPr>
        </p:nvSpPr>
        <p:spPr/>
        <p:txBody>
          <a:bodyPr>
            <a:normAutofit/>
          </a:bodyPr>
          <a:lstStyle/>
          <a:p>
            <a:r>
              <a:rPr lang="en-US" sz="3200" dirty="0"/>
              <a:t>What is the world like now?” </a:t>
            </a:r>
            <a:endParaRPr lang="en-US" sz="3200" dirty="0" smtClean="0"/>
          </a:p>
          <a:p>
            <a:r>
              <a:rPr lang="en-US" sz="3200" dirty="0" smtClean="0"/>
              <a:t>“What action </a:t>
            </a:r>
            <a:r>
              <a:rPr lang="en-US" sz="3200" dirty="0"/>
              <a:t>should I do now?” </a:t>
            </a:r>
            <a:endParaRPr lang="en-US" sz="3200" dirty="0" smtClean="0"/>
          </a:p>
          <a:p>
            <a:r>
              <a:rPr lang="en-US" sz="3200" dirty="0" smtClean="0"/>
              <a:t>“</a:t>
            </a:r>
            <a:r>
              <a:rPr lang="en-US" sz="3200" dirty="0"/>
              <a:t>What do my actions do</a:t>
            </a:r>
            <a:r>
              <a:rPr lang="en-US" sz="3200" dirty="0" smtClean="0"/>
              <a:t>?”</a:t>
            </a:r>
          </a:p>
          <a:p>
            <a:r>
              <a:rPr lang="en-US" sz="3200" dirty="0"/>
              <a:t>next question for a student of </a:t>
            </a:r>
            <a:r>
              <a:rPr lang="en-US" sz="3200" dirty="0" smtClean="0"/>
              <a:t>AI How </a:t>
            </a:r>
            <a:r>
              <a:rPr lang="en-US" sz="3200" dirty="0"/>
              <a:t>on earth do these components work</a:t>
            </a:r>
            <a:r>
              <a:rPr lang="en-US" sz="3200" dirty="0" smtClean="0"/>
              <a:t>?”</a:t>
            </a:r>
          </a:p>
          <a:p>
            <a:r>
              <a:rPr lang="en-US" sz="3200" dirty="0"/>
              <a:t>representations along an axis of increasing </a:t>
            </a:r>
            <a:r>
              <a:rPr lang="en-US" sz="3200" dirty="0" smtClean="0"/>
              <a:t>complexity and </a:t>
            </a:r>
            <a:r>
              <a:rPr lang="en-US" sz="3200" dirty="0"/>
              <a:t>expressive power—</a:t>
            </a:r>
            <a:r>
              <a:rPr lang="en-US" sz="3200" b="1" dirty="0"/>
              <a:t>atomic</a:t>
            </a:r>
            <a:r>
              <a:rPr lang="en-US" sz="3200" dirty="0"/>
              <a:t>, </a:t>
            </a:r>
            <a:r>
              <a:rPr lang="en-US" sz="3200" b="1" dirty="0"/>
              <a:t>factored</a:t>
            </a:r>
            <a:r>
              <a:rPr lang="en-US" sz="3200" dirty="0"/>
              <a:t>, and </a:t>
            </a:r>
            <a:r>
              <a:rPr lang="en-US" sz="3200" b="1" dirty="0"/>
              <a:t>structured</a:t>
            </a:r>
            <a:endParaRPr lang="en-US" sz="3200" dirty="0"/>
          </a:p>
        </p:txBody>
      </p:sp>
    </p:spTree>
    <p:extLst>
      <p:ext uri="{BB962C8B-B14F-4D97-AF65-F5344CB8AC3E}">
        <p14:creationId xmlns:p14="http://schemas.microsoft.com/office/powerpoint/2010/main" val="1501041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1327597" y="0"/>
            <a:ext cx="10515600" cy="1325563"/>
          </a:xfrm>
        </p:spPr>
        <p:txBody>
          <a:bodyPr/>
          <a:lstStyle/>
          <a:p>
            <a:pPr eaLnBrk="1" hangingPunct="1"/>
            <a:r>
              <a:rPr lang="en-US" altLang="zh-CN" dirty="0" smtClean="0">
                <a:ea typeface="SimSun" panose="02010600030101010101" pitchFamily="2" charset="-122"/>
              </a:rPr>
              <a:t>Intelligent Agents</a:t>
            </a:r>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429" y="3750991"/>
            <a:ext cx="5703888"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2582124" y="1068945"/>
            <a:ext cx="5693835" cy="2371992"/>
          </a:xfrm>
          <a:prstGeom prst="rect">
            <a:avLst/>
          </a:prstGeom>
        </p:spPr>
      </p:pic>
    </p:spTree>
    <p:extLst>
      <p:ext uri="{BB962C8B-B14F-4D97-AF65-F5344CB8AC3E}">
        <p14:creationId xmlns:p14="http://schemas.microsoft.com/office/powerpoint/2010/main" val="2699546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47362" y="283335"/>
            <a:ext cx="9292107" cy="5756593"/>
          </a:xfrm>
          <a:prstGeom prst="rect">
            <a:avLst/>
          </a:prstGeom>
        </p:spPr>
      </p:pic>
    </p:spTree>
    <p:extLst>
      <p:ext uri="{BB962C8B-B14F-4D97-AF65-F5344CB8AC3E}">
        <p14:creationId xmlns:p14="http://schemas.microsoft.com/office/powerpoint/2010/main" val="952950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10665"/>
            <a:ext cx="10515600" cy="1325563"/>
          </a:xfrm>
        </p:spPr>
        <p:txBody>
          <a:bodyPr/>
          <a:lstStyle/>
          <a:p>
            <a:r>
              <a:rPr lang="en-US" b="1" dirty="0"/>
              <a:t>How the components of agent programs work</a:t>
            </a:r>
            <a:endParaRPr lang="en-US" dirty="0"/>
          </a:p>
        </p:txBody>
      </p:sp>
      <p:sp>
        <p:nvSpPr>
          <p:cNvPr id="3" name="Content Placeholder 2"/>
          <p:cNvSpPr>
            <a:spLocks noGrp="1"/>
          </p:cNvSpPr>
          <p:nvPr>
            <p:ph idx="1"/>
          </p:nvPr>
        </p:nvSpPr>
        <p:spPr>
          <a:xfrm>
            <a:off x="477592" y="1220318"/>
            <a:ext cx="10515600" cy="5521772"/>
          </a:xfrm>
        </p:spPr>
        <p:txBody>
          <a:bodyPr>
            <a:normAutofit fontScale="85000" lnSpcReduction="20000"/>
          </a:bodyPr>
          <a:lstStyle/>
          <a:p>
            <a:endParaRPr lang="en-US" dirty="0" smtClean="0"/>
          </a:p>
          <a:p>
            <a:r>
              <a:rPr lang="en-US" sz="4900" b="1" i="1" dirty="0">
                <a:latin typeface="+mj-lt"/>
                <a:ea typeface="+mj-ea"/>
                <a:cs typeface="+mj-cs"/>
              </a:rPr>
              <a:t>atomic representation</a:t>
            </a:r>
          </a:p>
          <a:p>
            <a:pPr>
              <a:buFont typeface="Wingdings" panose="05000000000000000000" pitchFamily="2" charset="2"/>
              <a:buChar char="q"/>
            </a:pPr>
            <a:r>
              <a:rPr lang="en-US" sz="3800" dirty="0" smtClean="0"/>
              <a:t>each </a:t>
            </a:r>
            <a:r>
              <a:rPr lang="en-US" sz="3800" dirty="0"/>
              <a:t>state of the world is </a:t>
            </a:r>
            <a:r>
              <a:rPr lang="en-US" sz="3800" dirty="0" smtClean="0"/>
              <a:t>indivisible-</a:t>
            </a:r>
            <a:r>
              <a:rPr lang="en-US" sz="3800" dirty="0"/>
              <a:t>it has no </a:t>
            </a:r>
            <a:r>
              <a:rPr lang="en-US" sz="3800" dirty="0" smtClean="0"/>
              <a:t>internal structure.</a:t>
            </a:r>
          </a:p>
          <a:p>
            <a:pPr>
              <a:buFont typeface="Wingdings" panose="05000000000000000000" pitchFamily="2" charset="2"/>
              <a:buChar char="q"/>
            </a:pPr>
            <a:r>
              <a:rPr lang="en-US" sz="3800" dirty="0" err="1" smtClean="0"/>
              <a:t>Ex:</a:t>
            </a:r>
            <a:r>
              <a:rPr lang="en-US" sz="3800" dirty="0" err="1"/>
              <a:t>just</a:t>
            </a:r>
            <a:r>
              <a:rPr lang="en-US" sz="3800" dirty="0"/>
              <a:t> </a:t>
            </a:r>
            <a:r>
              <a:rPr lang="en-US" sz="3800" dirty="0" smtClean="0"/>
              <a:t>atomic </a:t>
            </a:r>
            <a:r>
              <a:rPr lang="en-US" sz="3800" dirty="0"/>
              <a:t>location in one city or </a:t>
            </a:r>
            <a:r>
              <a:rPr lang="en-US" sz="3800" dirty="0" smtClean="0"/>
              <a:t>another.</a:t>
            </a:r>
          </a:p>
          <a:p>
            <a:r>
              <a:rPr lang="en-US" sz="4800" b="1" dirty="0">
                <a:latin typeface="+mj-lt"/>
                <a:ea typeface="+mj-ea"/>
                <a:cs typeface="+mj-cs"/>
              </a:rPr>
              <a:t>factored representation </a:t>
            </a:r>
            <a:endParaRPr lang="en-US" sz="4800" b="1" dirty="0" smtClean="0">
              <a:latin typeface="+mj-lt"/>
              <a:ea typeface="+mj-ea"/>
              <a:cs typeface="+mj-cs"/>
            </a:endParaRPr>
          </a:p>
          <a:p>
            <a:r>
              <a:rPr lang="en-US" sz="3800" dirty="0" smtClean="0"/>
              <a:t>splits </a:t>
            </a:r>
            <a:r>
              <a:rPr lang="en-US" sz="3800" dirty="0"/>
              <a:t>up each state into a fixed set of variables or attributes, each of which can have a </a:t>
            </a:r>
            <a:r>
              <a:rPr lang="en-US" sz="3800" dirty="0" smtClean="0"/>
              <a:t>value.</a:t>
            </a:r>
            <a:endParaRPr lang="en-US" sz="3800" dirty="0"/>
          </a:p>
          <a:p>
            <a:r>
              <a:rPr lang="en-US" sz="3800" dirty="0" smtClean="0"/>
              <a:t>how </a:t>
            </a:r>
            <a:r>
              <a:rPr lang="en-US" sz="3800" dirty="0"/>
              <a:t>much gas is in the tank, our current GPS coordinates, whether or not the oil warning light is working, how much spare change we have for toll crossings, what station is on the radio, and so on. </a:t>
            </a:r>
          </a:p>
        </p:txBody>
      </p:sp>
    </p:spTree>
    <p:extLst>
      <p:ext uri="{BB962C8B-B14F-4D97-AF65-F5344CB8AC3E}">
        <p14:creationId xmlns:p14="http://schemas.microsoft.com/office/powerpoint/2010/main" val="33060166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While two different atomic </a:t>
            </a:r>
            <a:r>
              <a:rPr lang="en-US" dirty="0" smtClean="0"/>
              <a:t>states have </a:t>
            </a:r>
            <a:r>
              <a:rPr lang="en-US" dirty="0"/>
              <a:t>nothing in common—they are just different black boxes—two different factored </a:t>
            </a:r>
            <a:r>
              <a:rPr lang="en-US" dirty="0" smtClean="0"/>
              <a:t>states can </a:t>
            </a:r>
            <a:r>
              <a:rPr lang="en-US" dirty="0"/>
              <a:t>share some attributes (such as being at some particular GPS location) and not others (</a:t>
            </a:r>
            <a:r>
              <a:rPr lang="en-US" dirty="0" smtClean="0"/>
              <a:t>such as </a:t>
            </a:r>
            <a:r>
              <a:rPr lang="en-US" dirty="0"/>
              <a:t>having lots of gas or having no gas); this makes it much easier to work out how to </a:t>
            </a:r>
            <a:r>
              <a:rPr lang="en-US" dirty="0" smtClean="0"/>
              <a:t>turn one </a:t>
            </a:r>
            <a:r>
              <a:rPr lang="en-US" dirty="0"/>
              <a:t>state into another. With factored representations, we can also represent </a:t>
            </a:r>
            <a:r>
              <a:rPr lang="en-US" i="1" dirty="0" smtClean="0"/>
              <a:t>uncertainty</a:t>
            </a:r>
            <a:r>
              <a:rPr lang="en-US" dirty="0" smtClean="0"/>
              <a:t>—for </a:t>
            </a:r>
            <a:endParaRPr lang="en-US" dirty="0"/>
          </a:p>
          <a:p>
            <a:r>
              <a:rPr lang="en-US" dirty="0"/>
              <a:t>example, ignorance about the amount of gas in the tank can be represented by leaving </a:t>
            </a:r>
            <a:r>
              <a:rPr lang="en-US" dirty="0" smtClean="0"/>
              <a:t>that attribute </a:t>
            </a:r>
            <a:r>
              <a:rPr lang="en-US" dirty="0"/>
              <a:t>blank</a:t>
            </a:r>
          </a:p>
        </p:txBody>
      </p:sp>
    </p:spTree>
    <p:extLst>
      <p:ext uri="{BB962C8B-B14F-4D97-AF65-F5344CB8AC3E}">
        <p14:creationId xmlns:p14="http://schemas.microsoft.com/office/powerpoint/2010/main" val="2760104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3" y="159063"/>
            <a:ext cx="10515600" cy="1325563"/>
          </a:xfrm>
        </p:spPr>
        <p:txBody>
          <a:bodyPr/>
          <a:lstStyle/>
          <a:p>
            <a:r>
              <a:rPr lang="en-US" b="1" dirty="0"/>
              <a:t>structured representation</a:t>
            </a:r>
            <a:endParaRPr lang="en-US" dirty="0"/>
          </a:p>
        </p:txBody>
      </p:sp>
      <p:sp>
        <p:nvSpPr>
          <p:cNvPr id="3" name="Content Placeholder 2"/>
          <p:cNvSpPr>
            <a:spLocks noGrp="1"/>
          </p:cNvSpPr>
          <p:nvPr>
            <p:ph idx="1"/>
          </p:nvPr>
        </p:nvSpPr>
        <p:spPr>
          <a:xfrm>
            <a:off x="220014" y="1361986"/>
            <a:ext cx="11971986" cy="4351338"/>
          </a:xfrm>
        </p:spPr>
        <p:txBody>
          <a:bodyPr>
            <a:normAutofit/>
          </a:bodyPr>
          <a:lstStyle/>
          <a:p>
            <a:r>
              <a:rPr lang="en-US" dirty="0" smtClean="0"/>
              <a:t>Ex: </a:t>
            </a:r>
            <a:r>
              <a:rPr lang="en-US" dirty="0"/>
              <a:t>TruckAheadBackingIntoDairyFarmDrivewayBlockedByLooseCow </a:t>
            </a:r>
            <a:r>
              <a:rPr lang="en-US" dirty="0" smtClean="0"/>
              <a:t>with value </a:t>
            </a:r>
            <a:r>
              <a:rPr lang="en-US" dirty="0"/>
              <a:t>true or false</a:t>
            </a:r>
            <a:endParaRPr lang="en-US" dirty="0" smtClean="0"/>
          </a:p>
          <a:p>
            <a:pPr algn="just"/>
            <a:r>
              <a:rPr lang="en-US" dirty="0" smtClean="0"/>
              <a:t>For </a:t>
            </a:r>
            <a:r>
              <a:rPr lang="en-US" dirty="0"/>
              <a:t>example, we might notice that </a:t>
            </a:r>
            <a:r>
              <a:rPr lang="en-US" dirty="0" smtClean="0"/>
              <a:t>a large </a:t>
            </a:r>
            <a:r>
              <a:rPr lang="en-US" dirty="0"/>
              <a:t>truck ahead of us is  </a:t>
            </a:r>
            <a:r>
              <a:rPr lang="en-US" dirty="0" smtClean="0"/>
              <a:t>reversing </a:t>
            </a:r>
            <a:r>
              <a:rPr lang="en-US" dirty="0"/>
              <a:t>into the driveway of a dairy farm but a cow has got </a:t>
            </a:r>
            <a:r>
              <a:rPr lang="en-US" dirty="0" smtClean="0"/>
              <a:t>loose and </a:t>
            </a:r>
            <a:r>
              <a:rPr lang="en-US" dirty="0"/>
              <a:t>is blocking the truck’s path</a:t>
            </a:r>
            <a:r>
              <a:rPr lang="en-US" dirty="0" smtClean="0"/>
              <a:t>.</a:t>
            </a:r>
          </a:p>
          <a:p>
            <a:pPr algn="just"/>
            <a:r>
              <a:rPr lang="en-US" dirty="0"/>
              <a:t>Need to understand the world as having </a:t>
            </a:r>
            <a:r>
              <a:rPr lang="en-US" i="1" dirty="0"/>
              <a:t>things </a:t>
            </a:r>
            <a:r>
              <a:rPr lang="en-US" dirty="0"/>
              <a:t>in it that are </a:t>
            </a:r>
            <a:r>
              <a:rPr lang="en-US" i="1" dirty="0"/>
              <a:t>related </a:t>
            </a:r>
            <a:r>
              <a:rPr lang="en-US" dirty="0"/>
              <a:t>to each other, not just variables with values. </a:t>
            </a:r>
          </a:p>
        </p:txBody>
      </p:sp>
    </p:spTree>
    <p:extLst>
      <p:ext uri="{BB962C8B-B14F-4D97-AF65-F5344CB8AC3E}">
        <p14:creationId xmlns:p14="http://schemas.microsoft.com/office/powerpoint/2010/main" val="4137567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dirty="0" smtClean="0"/>
              <a:t>Basic Concepts </a:t>
            </a:r>
            <a:endParaRPr lang="en-US" dirty="0"/>
          </a:p>
        </p:txBody>
      </p:sp>
      <p:sp>
        <p:nvSpPr>
          <p:cNvPr id="3" name="Content Placeholder 2"/>
          <p:cNvSpPr>
            <a:spLocks noGrp="1"/>
          </p:cNvSpPr>
          <p:nvPr>
            <p:ph idx="1"/>
          </p:nvPr>
        </p:nvSpPr>
        <p:spPr>
          <a:xfrm>
            <a:off x="722290" y="1310470"/>
            <a:ext cx="11306578" cy="4351338"/>
          </a:xfrm>
        </p:spPr>
        <p:txBody>
          <a:bodyPr>
            <a:normAutofit fontScale="92500" lnSpcReduction="10000"/>
          </a:bodyPr>
          <a:lstStyle/>
          <a:p>
            <a:pPr algn="just"/>
            <a:r>
              <a:rPr lang="en-US" b="1" dirty="0"/>
              <a:t>percept </a:t>
            </a:r>
            <a:r>
              <a:rPr lang="en-US" b="1" dirty="0" smtClean="0"/>
              <a:t>: </a:t>
            </a:r>
            <a:r>
              <a:rPr lang="en-US" dirty="0" smtClean="0"/>
              <a:t>agent’s </a:t>
            </a:r>
            <a:r>
              <a:rPr lang="en-US" dirty="0"/>
              <a:t>perceptual inputs at any given instant</a:t>
            </a:r>
            <a:r>
              <a:rPr lang="en-US" dirty="0" smtClean="0"/>
              <a:t>.</a:t>
            </a:r>
          </a:p>
          <a:p>
            <a:pPr algn="just"/>
            <a:r>
              <a:rPr lang="en-US" dirty="0"/>
              <a:t>agent’s </a:t>
            </a:r>
            <a:r>
              <a:rPr lang="en-US" b="1" dirty="0"/>
              <a:t>percept sequence </a:t>
            </a:r>
            <a:r>
              <a:rPr lang="en-US" b="1" dirty="0" smtClean="0"/>
              <a:t>: </a:t>
            </a:r>
            <a:r>
              <a:rPr lang="en-US" dirty="0" smtClean="0"/>
              <a:t>complete </a:t>
            </a:r>
            <a:r>
              <a:rPr lang="en-US" dirty="0"/>
              <a:t>history of everything the agent has ever </a:t>
            </a:r>
            <a:r>
              <a:rPr lang="en-US" dirty="0" smtClean="0"/>
              <a:t>perceived.</a:t>
            </a:r>
          </a:p>
          <a:p>
            <a:pPr algn="just"/>
            <a:r>
              <a:rPr lang="en-US" i="1" dirty="0"/>
              <a:t>agent’s choice of action </a:t>
            </a:r>
            <a:r>
              <a:rPr lang="en-US" i="1" dirty="0" smtClean="0"/>
              <a:t>: entire percept sequence </a:t>
            </a:r>
            <a:r>
              <a:rPr lang="en-US" i="1" dirty="0"/>
              <a:t>observed to date, but not on anything it hasn’t </a:t>
            </a:r>
            <a:r>
              <a:rPr lang="en-US" i="1" dirty="0" smtClean="0"/>
              <a:t>perceived.</a:t>
            </a:r>
          </a:p>
          <a:p>
            <a:pPr algn="just"/>
            <a:r>
              <a:rPr lang="en-US" dirty="0"/>
              <a:t>agent’s behavior </a:t>
            </a:r>
            <a:r>
              <a:rPr lang="en-US" dirty="0" smtClean="0"/>
              <a:t>is :</a:t>
            </a:r>
            <a:r>
              <a:rPr lang="en-US" b="1" dirty="0" smtClean="0"/>
              <a:t>agent </a:t>
            </a:r>
            <a:r>
              <a:rPr lang="en-US" b="1" dirty="0"/>
              <a:t>function </a:t>
            </a:r>
            <a:r>
              <a:rPr lang="en-US" dirty="0" smtClean="0"/>
              <a:t>that </a:t>
            </a:r>
            <a:r>
              <a:rPr lang="en-US" dirty="0"/>
              <a:t>maps any given percept sequence to an </a:t>
            </a:r>
            <a:r>
              <a:rPr lang="en-US" dirty="0" smtClean="0"/>
              <a:t>action.</a:t>
            </a:r>
          </a:p>
          <a:p>
            <a:pPr algn="just"/>
            <a:r>
              <a:rPr lang="en-US" i="1" dirty="0"/>
              <a:t>tabulating </a:t>
            </a:r>
            <a:r>
              <a:rPr lang="en-US" dirty="0"/>
              <a:t>the agent function that describes any given agent</a:t>
            </a:r>
            <a:r>
              <a:rPr lang="en-US" dirty="0" smtClean="0"/>
              <a:t>;</a:t>
            </a:r>
          </a:p>
          <a:p>
            <a:pPr algn="just"/>
            <a:r>
              <a:rPr lang="en-US" i="1" dirty="0"/>
              <a:t>Internally</a:t>
            </a:r>
            <a:r>
              <a:rPr lang="en-US" dirty="0"/>
              <a:t>, the agent function for an artificial agent will be implemented by </a:t>
            </a:r>
            <a:r>
              <a:rPr lang="en-US" dirty="0" smtClean="0"/>
              <a:t>an </a:t>
            </a:r>
            <a:r>
              <a:rPr lang="en-US" b="1" dirty="0" smtClean="0"/>
              <a:t>agent </a:t>
            </a:r>
            <a:r>
              <a:rPr lang="en-US" b="1" dirty="0"/>
              <a:t>program</a:t>
            </a:r>
            <a:r>
              <a:rPr lang="en-US" dirty="0" smtClean="0"/>
              <a:t>.</a:t>
            </a:r>
          </a:p>
          <a:p>
            <a:r>
              <a:rPr lang="en-US" dirty="0"/>
              <a:t>The agent function is </a:t>
            </a:r>
            <a:r>
              <a:rPr lang="en-US" dirty="0" smtClean="0"/>
              <a:t>an abstract </a:t>
            </a:r>
            <a:r>
              <a:rPr lang="en-US" dirty="0"/>
              <a:t>mathematical description</a:t>
            </a:r>
          </a:p>
        </p:txBody>
      </p:sp>
    </p:spTree>
    <p:extLst>
      <p:ext uri="{BB962C8B-B14F-4D97-AF65-F5344CB8AC3E}">
        <p14:creationId xmlns:p14="http://schemas.microsoft.com/office/powerpoint/2010/main" val="653555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US" altLang="zh-CN" smtClean="0">
                <a:ea typeface="SimSun" panose="02010600030101010101" pitchFamily="2" charset="-122"/>
              </a:rPr>
              <a:t>Vacuum-Cleaner World</a:t>
            </a:r>
          </a:p>
        </p:txBody>
      </p:sp>
      <p:pic>
        <p:nvPicPr>
          <p:cNvPr id="1229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3733801"/>
            <a:ext cx="849312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6873821" y="785611"/>
            <a:ext cx="4305901" cy="2543530"/>
          </a:xfrm>
          <a:prstGeom prst="rect">
            <a:avLst/>
          </a:prstGeom>
        </p:spPr>
      </p:pic>
    </p:spTree>
    <p:extLst>
      <p:ext uri="{BB962C8B-B14F-4D97-AF65-F5344CB8AC3E}">
        <p14:creationId xmlns:p14="http://schemas.microsoft.com/office/powerpoint/2010/main" val="145742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GOOD BEHAVIOR: THE CONCEPT OF RATIONALITY</a:t>
            </a:r>
          </a:p>
        </p:txBody>
      </p:sp>
      <p:sp>
        <p:nvSpPr>
          <p:cNvPr id="3" name="Content Placeholder 2"/>
          <p:cNvSpPr>
            <a:spLocks noGrp="1"/>
          </p:cNvSpPr>
          <p:nvPr>
            <p:ph idx="1"/>
          </p:nvPr>
        </p:nvSpPr>
        <p:spPr>
          <a:xfrm>
            <a:off x="438955" y="1529410"/>
            <a:ext cx="11113394" cy="5051694"/>
          </a:xfrm>
        </p:spPr>
        <p:txBody>
          <a:bodyPr>
            <a:normAutofit fontScale="40000" lnSpcReduction="20000"/>
          </a:bodyPr>
          <a:lstStyle/>
          <a:p>
            <a:pPr>
              <a:lnSpc>
                <a:spcPct val="150000"/>
              </a:lnSpc>
              <a:buFont typeface="Wingdings 3" charset="2"/>
              <a:buChar char=""/>
              <a:defRPr/>
            </a:pPr>
            <a:r>
              <a:rPr lang="en-US" altLang="zh-CN" sz="5700" b="1" dirty="0" smtClean="0">
                <a:latin typeface="+mj-lt"/>
                <a:ea typeface="+mj-ea"/>
                <a:cs typeface="+mj-cs"/>
              </a:rPr>
              <a:t>rational </a:t>
            </a:r>
            <a:r>
              <a:rPr lang="en-US" altLang="zh-CN" sz="5700" b="1" dirty="0">
                <a:latin typeface="+mj-lt"/>
                <a:ea typeface="+mj-ea"/>
                <a:cs typeface="+mj-cs"/>
              </a:rPr>
              <a:t>agent does “the right thing”</a:t>
            </a:r>
          </a:p>
          <a:p>
            <a:pPr lvl="1">
              <a:lnSpc>
                <a:spcPct val="150000"/>
              </a:lnSpc>
              <a:buFont typeface="Wingdings 3" charset="2"/>
              <a:buChar char=""/>
              <a:defRPr/>
            </a:pPr>
            <a:r>
              <a:rPr lang="en-US" altLang="zh-CN" sz="5700" b="1" dirty="0">
                <a:latin typeface="+mj-lt"/>
                <a:ea typeface="+mj-ea"/>
                <a:cs typeface="+mj-cs"/>
              </a:rPr>
              <a:t>The action that leads to the best outcome under the given circumstances</a:t>
            </a:r>
          </a:p>
          <a:p>
            <a:pPr>
              <a:lnSpc>
                <a:spcPct val="150000"/>
              </a:lnSpc>
              <a:buFont typeface="Wingdings 3" charset="2"/>
              <a:buChar char=""/>
              <a:defRPr/>
            </a:pPr>
            <a:r>
              <a:rPr lang="en-US" altLang="zh-CN" sz="5700" b="1" dirty="0">
                <a:latin typeface="+mj-lt"/>
                <a:ea typeface="+mj-ea"/>
                <a:cs typeface="+mj-cs"/>
              </a:rPr>
              <a:t>An agent function maps percept sequences to actions</a:t>
            </a:r>
          </a:p>
          <a:p>
            <a:pPr lvl="1">
              <a:lnSpc>
                <a:spcPct val="150000"/>
              </a:lnSpc>
              <a:buFont typeface="Wingdings 3" charset="2"/>
              <a:buChar char=""/>
              <a:defRPr/>
            </a:pPr>
            <a:r>
              <a:rPr lang="en-US" altLang="zh-CN" sz="5700" b="1" dirty="0">
                <a:latin typeface="+mj-lt"/>
                <a:ea typeface="+mj-ea"/>
                <a:cs typeface="+mj-cs"/>
              </a:rPr>
              <a:t>Abstract mathematical description</a:t>
            </a:r>
          </a:p>
          <a:p>
            <a:pPr>
              <a:lnSpc>
                <a:spcPct val="150000"/>
              </a:lnSpc>
              <a:buFont typeface="Wingdings 3" charset="2"/>
              <a:buChar char=""/>
              <a:defRPr/>
            </a:pPr>
            <a:r>
              <a:rPr lang="en-US" altLang="zh-CN" sz="5700" b="1" dirty="0">
                <a:latin typeface="+mj-lt"/>
                <a:ea typeface="+mj-ea"/>
                <a:cs typeface="+mj-cs"/>
              </a:rPr>
              <a:t>An agent program is a concrete implementation of the respective function</a:t>
            </a:r>
          </a:p>
          <a:p>
            <a:pPr lvl="1">
              <a:lnSpc>
                <a:spcPct val="150000"/>
              </a:lnSpc>
              <a:buFont typeface="Wingdings 3" charset="2"/>
              <a:buChar char=""/>
              <a:defRPr/>
            </a:pPr>
            <a:r>
              <a:rPr lang="en-US" altLang="zh-CN" sz="5700" b="1" dirty="0">
                <a:latin typeface="+mj-lt"/>
                <a:ea typeface="+mj-ea"/>
                <a:cs typeface="+mj-cs"/>
              </a:rPr>
              <a:t>It runs on a specific agent architecture (“platform”) on physical devices.</a:t>
            </a:r>
          </a:p>
          <a:p>
            <a:pPr>
              <a:lnSpc>
                <a:spcPct val="150000"/>
              </a:lnSpc>
              <a:buFont typeface="Wingdings 3" charset="2"/>
              <a:buChar char=""/>
              <a:defRPr/>
            </a:pPr>
            <a:r>
              <a:rPr lang="en-US" altLang="zh-CN" sz="5700" b="1" dirty="0">
                <a:latin typeface="+mj-lt"/>
                <a:ea typeface="+mj-ea"/>
                <a:cs typeface="+mj-cs"/>
              </a:rPr>
              <a:t>Problems:</a:t>
            </a:r>
          </a:p>
          <a:p>
            <a:pPr lvl="1">
              <a:lnSpc>
                <a:spcPct val="150000"/>
              </a:lnSpc>
              <a:buFont typeface="Wingdings 3" charset="2"/>
              <a:buChar char=""/>
              <a:defRPr/>
            </a:pPr>
            <a:r>
              <a:rPr lang="en-US" altLang="zh-CN" sz="5700" b="1" dirty="0">
                <a:latin typeface="+mj-lt"/>
                <a:ea typeface="+mj-ea"/>
                <a:cs typeface="+mj-cs"/>
              </a:rPr>
              <a:t>What is “ the right thing”</a:t>
            </a:r>
          </a:p>
          <a:p>
            <a:pPr lvl="1">
              <a:lnSpc>
                <a:spcPct val="150000"/>
              </a:lnSpc>
              <a:buFont typeface="Wingdings 3" charset="2"/>
              <a:buChar char=""/>
              <a:defRPr/>
            </a:pPr>
            <a:r>
              <a:rPr lang="en-US" altLang="zh-CN" sz="5700" b="1" dirty="0">
                <a:latin typeface="+mj-lt"/>
                <a:ea typeface="+mj-ea"/>
                <a:cs typeface="+mj-cs"/>
              </a:rPr>
              <a:t>How do you measure the “best outcome”</a:t>
            </a:r>
          </a:p>
        </p:txBody>
      </p:sp>
    </p:spTree>
    <p:extLst>
      <p:ext uri="{BB962C8B-B14F-4D97-AF65-F5344CB8AC3E}">
        <p14:creationId xmlns:p14="http://schemas.microsoft.com/office/powerpoint/2010/main" val="355995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837" y="0"/>
            <a:ext cx="10515600" cy="875763"/>
          </a:xfrm>
        </p:spPr>
        <p:txBody>
          <a:bodyPr/>
          <a:lstStyle/>
          <a:p>
            <a:pPr algn="ctr"/>
            <a:r>
              <a:rPr lang="en-US" b="1" dirty="0"/>
              <a:t>Rationality</a:t>
            </a:r>
            <a:endParaRPr lang="en-US" dirty="0"/>
          </a:p>
        </p:txBody>
      </p:sp>
      <p:sp>
        <p:nvSpPr>
          <p:cNvPr id="3" name="Content Placeholder 2"/>
          <p:cNvSpPr>
            <a:spLocks noGrp="1"/>
          </p:cNvSpPr>
          <p:nvPr>
            <p:ph idx="1"/>
          </p:nvPr>
        </p:nvSpPr>
        <p:spPr>
          <a:xfrm>
            <a:off x="0" y="1197734"/>
            <a:ext cx="11680064" cy="4351338"/>
          </a:xfrm>
        </p:spPr>
        <p:txBody>
          <a:bodyPr>
            <a:normAutofit fontScale="92500"/>
          </a:bodyPr>
          <a:lstStyle/>
          <a:p>
            <a:pPr marL="0" indent="0">
              <a:buNone/>
            </a:pPr>
            <a:r>
              <a:rPr lang="en-US" sz="3500" dirty="0" smtClean="0"/>
              <a:t>Rational </a:t>
            </a:r>
            <a:r>
              <a:rPr lang="en-US" sz="3500" dirty="0"/>
              <a:t>at any given time depends on four things:</a:t>
            </a:r>
          </a:p>
          <a:p>
            <a:pPr>
              <a:buFont typeface="Wingdings" panose="05000000000000000000" pitchFamily="2" charset="2"/>
              <a:buChar char="Ø"/>
            </a:pPr>
            <a:r>
              <a:rPr lang="en-US" dirty="0" smtClean="0"/>
              <a:t>The </a:t>
            </a:r>
            <a:r>
              <a:rPr lang="en-US" dirty="0"/>
              <a:t>performance measure that defines the criterion of success.</a:t>
            </a:r>
          </a:p>
          <a:p>
            <a:pPr>
              <a:buFont typeface="Wingdings" panose="05000000000000000000" pitchFamily="2" charset="2"/>
              <a:buChar char="Ø"/>
            </a:pPr>
            <a:r>
              <a:rPr lang="en-US" dirty="0" smtClean="0"/>
              <a:t> </a:t>
            </a:r>
            <a:r>
              <a:rPr lang="en-US" dirty="0"/>
              <a:t>The agent’s prior knowledge of the environment.</a:t>
            </a:r>
          </a:p>
          <a:p>
            <a:pPr>
              <a:buFont typeface="Wingdings" panose="05000000000000000000" pitchFamily="2" charset="2"/>
              <a:buChar char="Ø"/>
            </a:pPr>
            <a:r>
              <a:rPr lang="en-US" dirty="0" smtClean="0"/>
              <a:t> </a:t>
            </a:r>
            <a:r>
              <a:rPr lang="en-US" dirty="0"/>
              <a:t>The actions that the agent can perform.</a:t>
            </a:r>
          </a:p>
          <a:p>
            <a:pPr>
              <a:buFont typeface="Wingdings" panose="05000000000000000000" pitchFamily="2" charset="2"/>
              <a:buChar char="Ø"/>
            </a:pPr>
            <a:r>
              <a:rPr lang="en-US" dirty="0" smtClean="0"/>
              <a:t> </a:t>
            </a:r>
            <a:r>
              <a:rPr lang="en-US" dirty="0"/>
              <a:t>The agent’s percept sequence to date</a:t>
            </a:r>
            <a:r>
              <a:rPr lang="en-US" dirty="0" smtClean="0"/>
              <a:t>.</a:t>
            </a:r>
          </a:p>
          <a:p>
            <a:r>
              <a:rPr lang="en-US" b="1" dirty="0" smtClean="0"/>
              <a:t>Definition </a:t>
            </a:r>
            <a:r>
              <a:rPr lang="en-US" b="1" dirty="0"/>
              <a:t>of a rational </a:t>
            </a:r>
            <a:r>
              <a:rPr lang="en-US" b="1" dirty="0" smtClean="0"/>
              <a:t>agent</a:t>
            </a:r>
            <a:r>
              <a:rPr lang="en-US" dirty="0" smtClean="0"/>
              <a:t>:</a:t>
            </a:r>
          </a:p>
          <a:p>
            <a:pPr marL="0" indent="0">
              <a:buNone/>
            </a:pPr>
            <a:r>
              <a:rPr lang="en-US" sz="3200" dirty="0" smtClean="0">
                <a:latin typeface="Arial Narrow" panose="020B0606020202030204" pitchFamily="34" charset="0"/>
              </a:rPr>
              <a:t>For </a:t>
            </a:r>
            <a:r>
              <a:rPr lang="en-US" sz="3200" dirty="0">
                <a:latin typeface="Arial Narrow" panose="020B0606020202030204" pitchFamily="34" charset="0"/>
              </a:rPr>
              <a:t>each possible percept sequence, a rational agent should select an action that is </a:t>
            </a:r>
            <a:r>
              <a:rPr lang="en-US" sz="3200" dirty="0" smtClean="0">
                <a:latin typeface="Arial Narrow" panose="020B0606020202030204" pitchFamily="34" charset="0"/>
              </a:rPr>
              <a:t>expected to </a:t>
            </a:r>
            <a:r>
              <a:rPr lang="en-US" sz="3200" dirty="0">
                <a:latin typeface="Arial Narrow" panose="020B0606020202030204" pitchFamily="34" charset="0"/>
              </a:rPr>
              <a:t>maximize its performance measure, given the evidence provided by the </a:t>
            </a:r>
            <a:r>
              <a:rPr lang="en-US" sz="3200" dirty="0" smtClean="0">
                <a:latin typeface="Arial Narrow" panose="020B0606020202030204" pitchFamily="34" charset="0"/>
              </a:rPr>
              <a:t>percept sequence </a:t>
            </a:r>
            <a:r>
              <a:rPr lang="en-US" sz="3200" dirty="0">
                <a:latin typeface="Arial Narrow" panose="020B0606020202030204" pitchFamily="34" charset="0"/>
              </a:rPr>
              <a:t>and whatever built-in knowledge the agent has.</a:t>
            </a:r>
          </a:p>
        </p:txBody>
      </p:sp>
    </p:spTree>
    <p:extLst>
      <p:ext uri="{BB962C8B-B14F-4D97-AF65-F5344CB8AC3E}">
        <p14:creationId xmlns:p14="http://schemas.microsoft.com/office/powerpoint/2010/main" val="974655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TotalTime>
  <Words>3394</Words>
  <Application>Microsoft Office PowerPoint</Application>
  <PresentationFormat>Widescreen</PresentationFormat>
  <Paragraphs>274</Paragraphs>
  <Slides>53</Slides>
  <Notes>0</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SimSun</vt:lpstr>
      <vt:lpstr>SimSun</vt:lpstr>
      <vt:lpstr>Arial</vt:lpstr>
      <vt:lpstr>Arial Narrow</vt:lpstr>
      <vt:lpstr>Calibri</vt:lpstr>
      <vt:lpstr>Calibri Light</vt:lpstr>
      <vt:lpstr>Times New Roman</vt:lpstr>
      <vt:lpstr>Times-Roman</vt:lpstr>
      <vt:lpstr>Wingdings</vt:lpstr>
      <vt:lpstr>Wingdings 3</vt:lpstr>
      <vt:lpstr>Office Theme</vt:lpstr>
      <vt:lpstr>PowerPoint Presentation</vt:lpstr>
      <vt:lpstr>Review of Intelligent Agents</vt:lpstr>
      <vt:lpstr>Introduction to Intelligent Agents</vt:lpstr>
      <vt:lpstr>AGENTS and ENVIRORNMENTS </vt:lpstr>
      <vt:lpstr>Intelligent Agents</vt:lpstr>
      <vt:lpstr>Basic Concepts </vt:lpstr>
      <vt:lpstr>Vacuum-Cleaner World</vt:lpstr>
      <vt:lpstr>GOOD BEHAVIOR: THE CONCEPT OF RATIONALITY</vt:lpstr>
      <vt:lpstr>Rationality</vt:lpstr>
      <vt:lpstr>Rationality and omniscience</vt:lpstr>
      <vt:lpstr>Rational agent and Omniscience</vt:lpstr>
      <vt:lpstr>Rational agent and Omniscience</vt:lpstr>
      <vt:lpstr>Specifying the task environment</vt:lpstr>
      <vt:lpstr>Task environment</vt:lpstr>
      <vt:lpstr>PowerPoint Presentation</vt:lpstr>
      <vt:lpstr>PowerPoint Presentation</vt:lpstr>
      <vt:lpstr>Properties of task environments</vt:lpstr>
      <vt:lpstr>Properties of task environments</vt:lpstr>
      <vt:lpstr>Properties of task environments</vt:lpstr>
      <vt:lpstr>Properties of task environments</vt:lpstr>
      <vt:lpstr>PowerPoint Presentation</vt:lpstr>
      <vt:lpstr>PowerPoint Presentation</vt:lpstr>
      <vt:lpstr>PowerPoint Presentation</vt:lpstr>
      <vt:lpstr>PowerPoint Presentation</vt:lpstr>
      <vt:lpstr>PowerPoint Presentation</vt:lpstr>
      <vt:lpstr>PowerPoint Presentation</vt:lpstr>
      <vt:lpstr>THE STRUCTURE OF AGENTS</vt:lpstr>
      <vt:lpstr>THE STRUCTURE OF AGENTS</vt:lpstr>
      <vt:lpstr>PowerPoint Presentation</vt:lpstr>
      <vt:lpstr>THE STRUCTURE OF AGENTS</vt:lpstr>
      <vt:lpstr>PowerPoint Presentation</vt:lpstr>
      <vt:lpstr>Simple reflex agents</vt:lpstr>
      <vt:lpstr>PowerPoint Presentation</vt:lpstr>
      <vt:lpstr>PowerPoint Presentation</vt:lpstr>
      <vt:lpstr>PowerPoint Presentation</vt:lpstr>
      <vt:lpstr>PowerPoint Presentation</vt:lpstr>
      <vt:lpstr>Model-based reflex agents</vt:lpstr>
      <vt:lpstr>Model-based reflex agents </vt:lpstr>
      <vt:lpstr>Model-based reflex agents </vt:lpstr>
      <vt:lpstr>Goal-based agents</vt:lpstr>
      <vt:lpstr>Goal-based agents</vt:lpstr>
      <vt:lpstr>Difference between goal based and reflex agents </vt:lpstr>
      <vt:lpstr>Utility-based agents</vt:lpstr>
      <vt:lpstr>Utility-based agents</vt:lpstr>
      <vt:lpstr>Utility-based agents</vt:lpstr>
      <vt:lpstr>Learning agents</vt:lpstr>
      <vt:lpstr>Learning agents</vt:lpstr>
      <vt:lpstr>PowerPoint Presentation</vt:lpstr>
      <vt:lpstr>How the components of agent programs work</vt:lpstr>
      <vt:lpstr>PowerPoint Presentation</vt:lpstr>
      <vt:lpstr>How the components of agent programs work</vt:lpstr>
      <vt:lpstr>PowerPoint Presentation</vt:lpstr>
      <vt:lpstr>structured representation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53</cp:revision>
  <dcterms:created xsi:type="dcterms:W3CDTF">2024-03-18T05:39:23Z</dcterms:created>
  <dcterms:modified xsi:type="dcterms:W3CDTF">2024-04-15T07:03:38Z</dcterms:modified>
</cp:coreProperties>
</file>