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63" r:id="rId4"/>
    <p:sldId id="264" r:id="rId5"/>
    <p:sldId id="265" r:id="rId6"/>
    <p:sldId id="261" r:id="rId7"/>
    <p:sldId id="262" r:id="rId8"/>
    <p:sldId id="260" r:id="rId9"/>
    <p:sldId id="358" r:id="rId10"/>
    <p:sldId id="259" r:id="rId11"/>
    <p:sldId id="349" r:id="rId12"/>
    <p:sldId id="258" r:id="rId13"/>
    <p:sldId id="341" r:id="rId14"/>
    <p:sldId id="266" r:id="rId15"/>
    <p:sldId id="342" r:id="rId16"/>
    <p:sldId id="269" r:id="rId17"/>
    <p:sldId id="267" r:id="rId18"/>
    <p:sldId id="270" r:id="rId19"/>
    <p:sldId id="274" r:id="rId20"/>
    <p:sldId id="343" r:id="rId21"/>
    <p:sldId id="271" r:id="rId22"/>
    <p:sldId id="275" r:id="rId23"/>
    <p:sldId id="344" r:id="rId24"/>
    <p:sldId id="345" r:id="rId25"/>
    <p:sldId id="346" r:id="rId26"/>
    <p:sldId id="273" r:id="rId27"/>
    <p:sldId id="277" r:id="rId28"/>
    <p:sldId id="350" r:id="rId29"/>
    <p:sldId id="276" r:id="rId30"/>
    <p:sldId id="278" r:id="rId31"/>
    <p:sldId id="285" r:id="rId32"/>
    <p:sldId id="348" r:id="rId33"/>
    <p:sldId id="279" r:id="rId34"/>
    <p:sldId id="284" r:id="rId35"/>
    <p:sldId id="283" r:id="rId36"/>
    <p:sldId id="282" r:id="rId37"/>
    <p:sldId id="281" r:id="rId38"/>
    <p:sldId id="280" r:id="rId39"/>
    <p:sldId id="287" r:id="rId40"/>
    <p:sldId id="288" r:id="rId41"/>
    <p:sldId id="289" r:id="rId42"/>
    <p:sldId id="292" r:id="rId43"/>
    <p:sldId id="359" r:id="rId44"/>
    <p:sldId id="295" r:id="rId45"/>
    <p:sldId id="296" r:id="rId46"/>
    <p:sldId id="317" r:id="rId47"/>
    <p:sldId id="299" r:id="rId48"/>
    <p:sldId id="318" r:id="rId49"/>
    <p:sldId id="319" r:id="rId50"/>
    <p:sldId id="320" r:id="rId51"/>
    <p:sldId id="300" r:id="rId52"/>
    <p:sldId id="321" r:id="rId53"/>
    <p:sldId id="322" r:id="rId54"/>
    <p:sldId id="323" r:id="rId55"/>
    <p:sldId id="324" r:id="rId56"/>
    <p:sldId id="362" r:id="rId57"/>
    <p:sldId id="363" r:id="rId58"/>
    <p:sldId id="301" r:id="rId59"/>
    <p:sldId id="302" r:id="rId60"/>
    <p:sldId id="304" r:id="rId61"/>
    <p:sldId id="305" r:id="rId62"/>
    <p:sldId id="306" r:id="rId63"/>
    <p:sldId id="307" r:id="rId64"/>
    <p:sldId id="308" r:id="rId65"/>
    <p:sldId id="360" r:id="rId66"/>
    <p:sldId id="356" r:id="rId67"/>
    <p:sldId id="309" r:id="rId68"/>
    <p:sldId id="310" r:id="rId69"/>
    <p:sldId id="311" r:id="rId70"/>
    <p:sldId id="312" r:id="rId71"/>
    <p:sldId id="313" r:id="rId72"/>
    <p:sldId id="325" r:id="rId73"/>
    <p:sldId id="354" r:id="rId74"/>
    <p:sldId id="355" r:id="rId75"/>
    <p:sldId id="314" r:id="rId76"/>
    <p:sldId id="364" r:id="rId77"/>
    <p:sldId id="315" r:id="rId78"/>
    <p:sldId id="369" r:id="rId79"/>
    <p:sldId id="316" r:id="rId80"/>
    <p:sldId id="365" r:id="rId81"/>
    <p:sldId id="366" r:id="rId82"/>
    <p:sldId id="367" r:id="rId83"/>
    <p:sldId id="368" r:id="rId84"/>
    <p:sldId id="291" r:id="rId85"/>
    <p:sldId id="290" r:id="rId86"/>
    <p:sldId id="326" r:id="rId87"/>
    <p:sldId id="328" r:id="rId88"/>
    <p:sldId id="333" r:id="rId89"/>
    <p:sldId id="330" r:id="rId90"/>
    <p:sldId id="335" r:id="rId91"/>
    <p:sldId id="357" r:id="rId92"/>
    <p:sldId id="336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7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4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43FE-1FD6-48EE-8173-9C7386A718F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184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Unit 1 chapter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650" y="2346443"/>
            <a:ext cx="10381397" cy="1655762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/>
              <a:t>Problem‐solving: </a:t>
            </a:r>
            <a:r>
              <a:rPr lang="en-US" sz="3600" dirty="0"/>
              <a:t>Problem‐solving agents, Example problems, Searching for Solutions, Uninformed Search Strategies: Breadth First search, 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2475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0" y="532263"/>
            <a:ext cx="11362899" cy="6054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u="sng" dirty="0"/>
              <a:t>actions </a:t>
            </a:r>
            <a:r>
              <a:rPr lang="en-US" b="1" dirty="0" smtClean="0"/>
              <a:t>: 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description of the possible </a:t>
            </a:r>
            <a:r>
              <a:rPr lang="en-US" b="1" dirty="0"/>
              <a:t>actions </a:t>
            </a:r>
            <a:r>
              <a:rPr lang="en-US" dirty="0" smtClean="0"/>
              <a:t>available </a:t>
            </a:r>
            <a:r>
              <a:rPr lang="en-US" dirty="0"/>
              <a:t>to the agent.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Given </a:t>
            </a:r>
            <a:r>
              <a:rPr lang="en-US" dirty="0"/>
              <a:t>a particular state s</a:t>
            </a:r>
            <a:r>
              <a:rPr lang="en-US" dirty="0" smtClean="0"/>
              <a:t>, ACTIONS(s) </a:t>
            </a:r>
            <a:r>
              <a:rPr lang="en-US" dirty="0"/>
              <a:t>returns the set of actions that can be executed in 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of these </a:t>
            </a:r>
            <a:r>
              <a:rPr lang="en-US" dirty="0"/>
              <a:t>actions is </a:t>
            </a:r>
            <a:r>
              <a:rPr lang="en-US" b="1" dirty="0"/>
              <a:t>applicable </a:t>
            </a:r>
            <a:r>
              <a:rPr lang="en-US" dirty="0"/>
              <a:t>in 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For example, from the state In(Arad), the </a:t>
            </a:r>
            <a:r>
              <a:rPr lang="en-US" dirty="0" smtClean="0"/>
              <a:t>applicable actions </a:t>
            </a:r>
            <a:r>
              <a:rPr lang="en-US" dirty="0"/>
              <a:t>are {Go(Sibiu), Go(Timisoara), Go(</a:t>
            </a:r>
            <a:r>
              <a:rPr lang="en-US" dirty="0" err="1"/>
              <a:t>Zerind</a:t>
            </a:r>
            <a:r>
              <a:rPr lang="en-US" dirty="0"/>
              <a:t>)}.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0" y="532263"/>
            <a:ext cx="11790529" cy="6054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u="sng" dirty="0" smtClean="0"/>
              <a:t>transition </a:t>
            </a:r>
            <a:r>
              <a:rPr lang="en-US" sz="3600" b="1" u="sng" dirty="0"/>
              <a:t>model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 </a:t>
            </a:r>
            <a:r>
              <a:rPr lang="en-US" sz="3200" dirty="0"/>
              <a:t>description of what each action does;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function </a:t>
            </a:r>
            <a:r>
              <a:rPr lang="en-US" sz="3200" dirty="0"/>
              <a:t>RESULT(s, a) that returns the state that results </a:t>
            </a:r>
            <a:r>
              <a:rPr lang="en-US" sz="3200" dirty="0" smtClean="0"/>
              <a:t>from doing </a:t>
            </a:r>
            <a:r>
              <a:rPr lang="en-US" sz="3200" dirty="0"/>
              <a:t>action </a:t>
            </a:r>
            <a:r>
              <a:rPr lang="en-US" sz="4000" b="1" dirty="0"/>
              <a:t>a</a:t>
            </a:r>
            <a:r>
              <a:rPr lang="en-US" sz="4000" dirty="0"/>
              <a:t> </a:t>
            </a:r>
            <a:r>
              <a:rPr lang="en-US" sz="3200" dirty="0"/>
              <a:t>in state </a:t>
            </a:r>
            <a:r>
              <a:rPr lang="en-US" sz="3600" b="1" dirty="0"/>
              <a:t>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/>
              <a:t>successor </a:t>
            </a:r>
            <a:r>
              <a:rPr lang="en-US" sz="3200" dirty="0" smtClean="0"/>
              <a:t>refer </a:t>
            </a:r>
            <a:r>
              <a:rPr lang="en-US" sz="3200" dirty="0"/>
              <a:t>to any state </a:t>
            </a:r>
            <a:r>
              <a:rPr lang="en-US" sz="3200" dirty="0" smtClean="0"/>
              <a:t>reachable from </a:t>
            </a:r>
            <a:r>
              <a:rPr lang="en-US" sz="3200" dirty="0"/>
              <a:t>a given state by a single action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Example</a:t>
            </a:r>
            <a:r>
              <a:rPr lang="en-US" sz="3200" dirty="0"/>
              <a:t>, </a:t>
            </a:r>
            <a:r>
              <a:rPr lang="en-US" sz="3200" dirty="0" smtClean="0"/>
              <a:t>RESULT(In(Arad</a:t>
            </a:r>
            <a:r>
              <a:rPr lang="en-US" sz="3200" dirty="0"/>
              <a:t>),Go(</a:t>
            </a:r>
            <a:r>
              <a:rPr lang="en-US" sz="3200" dirty="0" err="1"/>
              <a:t>Zerind</a:t>
            </a:r>
            <a:r>
              <a:rPr lang="en-US" sz="3200" dirty="0"/>
              <a:t>)) = In(</a:t>
            </a:r>
            <a:r>
              <a:rPr lang="en-US" sz="3200" dirty="0" err="1"/>
              <a:t>Zerind</a:t>
            </a:r>
            <a:r>
              <a:rPr lang="en-US" sz="3200" dirty="0"/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3031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3" y="761099"/>
            <a:ext cx="11417490" cy="4351338"/>
          </a:xfrm>
        </p:spPr>
        <p:txBody>
          <a:bodyPr>
            <a:noAutofit/>
          </a:bodyPr>
          <a:lstStyle/>
          <a:p>
            <a:r>
              <a:rPr lang="en-US" sz="3600" dirty="0"/>
              <a:t>initial state, actions, and transition model </a:t>
            </a:r>
            <a:r>
              <a:rPr lang="en-US" sz="3600" dirty="0" smtClean="0"/>
              <a:t>implicitly define </a:t>
            </a:r>
            <a:r>
              <a:rPr lang="en-US" sz="3600" dirty="0"/>
              <a:t>the </a:t>
            </a:r>
            <a:r>
              <a:rPr lang="en-US" sz="3600" b="1" dirty="0"/>
              <a:t>state </a:t>
            </a:r>
            <a:r>
              <a:rPr lang="en-US" sz="3600" b="1" dirty="0" smtClean="0"/>
              <a:t>space </a:t>
            </a:r>
            <a:r>
              <a:rPr lang="en-US" sz="3600" dirty="0" smtClean="0"/>
              <a:t>of </a:t>
            </a:r>
            <a:r>
              <a:rPr lang="en-US" sz="3600" dirty="0"/>
              <a:t>the </a:t>
            </a:r>
            <a:r>
              <a:rPr lang="en-US" sz="3600" dirty="0" smtClean="0"/>
              <a:t>problem</a:t>
            </a:r>
          </a:p>
          <a:p>
            <a:r>
              <a:rPr lang="en-US" sz="3600" b="1" dirty="0" smtClean="0"/>
              <a:t>State Space: </a:t>
            </a:r>
            <a:r>
              <a:rPr lang="en-US" sz="3600" dirty="0" smtClean="0"/>
              <a:t>the </a:t>
            </a:r>
            <a:r>
              <a:rPr lang="en-US" sz="3600" dirty="0"/>
              <a:t>set of all states reachable from the initial state by any </a:t>
            </a:r>
            <a:r>
              <a:rPr lang="en-US" sz="3600" dirty="0" smtClean="0"/>
              <a:t>sequence of </a:t>
            </a:r>
            <a:r>
              <a:rPr lang="en-US" sz="3600" dirty="0"/>
              <a:t>actions.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state space forms </a:t>
            </a:r>
            <a:r>
              <a:rPr lang="en-US" sz="3600" b="1" dirty="0"/>
              <a:t>a directed network </a:t>
            </a:r>
            <a:r>
              <a:rPr lang="en-US" sz="3600" dirty="0"/>
              <a:t>or </a:t>
            </a:r>
            <a:r>
              <a:rPr lang="en-US" sz="3600" b="1" dirty="0"/>
              <a:t>graph </a:t>
            </a:r>
            <a:r>
              <a:rPr lang="en-US" sz="3600" dirty="0"/>
              <a:t>in which the </a:t>
            </a:r>
            <a:r>
              <a:rPr lang="en-US" sz="3600" b="1" dirty="0" smtClean="0"/>
              <a:t>nodes are </a:t>
            </a:r>
            <a:r>
              <a:rPr lang="en-US" sz="3600" b="1" dirty="0"/>
              <a:t>states </a:t>
            </a:r>
            <a:r>
              <a:rPr lang="en-US" sz="3600" dirty="0"/>
              <a:t>and the </a:t>
            </a:r>
            <a:r>
              <a:rPr lang="en-US" sz="3600" b="1" dirty="0"/>
              <a:t>links between nodes are </a:t>
            </a:r>
            <a:r>
              <a:rPr lang="en-US" sz="3600" b="1" dirty="0" smtClean="0"/>
              <a:t>actions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A </a:t>
            </a:r>
            <a:r>
              <a:rPr lang="en-US" sz="3600" b="1" dirty="0"/>
              <a:t>path </a:t>
            </a:r>
            <a:r>
              <a:rPr lang="en-US" sz="3600" dirty="0"/>
              <a:t>in the state space is a </a:t>
            </a:r>
            <a:r>
              <a:rPr lang="en-US" sz="3600" dirty="0" smtClean="0"/>
              <a:t>sequence of </a:t>
            </a:r>
            <a:r>
              <a:rPr lang="en-US" sz="3600" dirty="0"/>
              <a:t>states connected by a sequence of actions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48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378961"/>
            <a:ext cx="10807890" cy="6199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u="sng" dirty="0"/>
              <a:t>goal test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determines </a:t>
            </a:r>
            <a:r>
              <a:rPr lang="en-US" sz="3200" dirty="0"/>
              <a:t>whether a given state is a goal state.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Sometimes </a:t>
            </a:r>
            <a:r>
              <a:rPr lang="en-US" sz="3200" dirty="0"/>
              <a:t>there is an explicit set of possible goal states, and the test simply checks whether the given state is one of them. {In(Bucharest </a:t>
            </a:r>
            <a:r>
              <a:rPr lang="en-US" sz="3200" dirty="0" smtClean="0"/>
              <a:t>)}.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3600" b="1" u="sng" dirty="0" smtClean="0"/>
              <a:t>path cost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Numeric </a:t>
            </a:r>
            <a:r>
              <a:rPr lang="en-US" sz="3200" dirty="0"/>
              <a:t>cost to each path. 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sum </a:t>
            </a:r>
            <a:r>
              <a:rPr lang="en-US" sz="3200" dirty="0"/>
              <a:t>of the costs of the individual actions along the path.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step cost </a:t>
            </a:r>
            <a:r>
              <a:rPr lang="en-US" sz="3600" dirty="0" smtClean="0"/>
              <a:t>c(s</a:t>
            </a:r>
            <a:r>
              <a:rPr lang="en-US" sz="3600" dirty="0"/>
              <a:t>, a, s ). </a:t>
            </a:r>
            <a:r>
              <a:rPr lang="en-US" sz="3200" dirty="0"/>
              <a:t>assume that step costs are nonnegative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:Romania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holiday in Romania .Currently in Arad</a:t>
            </a:r>
          </a:p>
          <a:p>
            <a:r>
              <a:rPr lang="en-US" dirty="0" smtClean="0"/>
              <a:t>Flight leaves tomorrow at Bucharest</a:t>
            </a:r>
          </a:p>
          <a:p>
            <a:r>
              <a:rPr lang="en-US" dirty="0" smtClean="0"/>
              <a:t>Formulate the goal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Be in Bucharest</a:t>
            </a:r>
          </a:p>
          <a:p>
            <a:r>
              <a:rPr lang="en-US" dirty="0" smtClean="0"/>
              <a:t>Formulate the problem </a:t>
            </a:r>
          </a:p>
          <a:p>
            <a:pPr lvl="1"/>
            <a:r>
              <a:rPr lang="en-US" dirty="0" smtClean="0"/>
              <a:t>State: various cities </a:t>
            </a:r>
          </a:p>
          <a:p>
            <a:pPr lvl="1"/>
            <a:r>
              <a:rPr lang="en-US" dirty="0" smtClean="0"/>
              <a:t>Actions: Drive between cities </a:t>
            </a:r>
          </a:p>
          <a:p>
            <a:r>
              <a:rPr lang="en-US" dirty="0" smtClean="0"/>
              <a:t>Find </a:t>
            </a:r>
            <a:r>
              <a:rPr lang="en-US" dirty="0"/>
              <a:t>S</a:t>
            </a:r>
            <a:r>
              <a:rPr lang="en-US" dirty="0" smtClean="0"/>
              <a:t>olution </a:t>
            </a:r>
          </a:p>
          <a:p>
            <a:pPr lvl="1"/>
            <a:r>
              <a:rPr lang="en-US" dirty="0" smtClean="0"/>
              <a:t>Sequence of cities </a:t>
            </a:r>
            <a:r>
              <a:rPr lang="en-US" dirty="0" err="1" smtClean="0"/>
              <a:t>eg</a:t>
            </a:r>
            <a:r>
              <a:rPr lang="en-US" dirty="0" smtClean="0"/>
              <a:t>. Arad, Sibiu, </a:t>
            </a:r>
            <a:r>
              <a:rPr lang="en-US" dirty="0" err="1" smtClean="0"/>
              <a:t>Fagaras</a:t>
            </a:r>
            <a:r>
              <a:rPr lang="en-US" dirty="0" smtClean="0"/>
              <a:t>, Bucharest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 </a:t>
            </a:r>
            <a:r>
              <a:rPr lang="en-US" sz="3600" dirty="0"/>
              <a:t>to a problem is an </a:t>
            </a:r>
            <a:r>
              <a:rPr lang="en-US" sz="3600" dirty="0" smtClean="0"/>
              <a:t>action sequence </a:t>
            </a:r>
            <a:r>
              <a:rPr lang="en-US" sz="3600" dirty="0"/>
              <a:t>that leads from the initial state to a goal state. </a:t>
            </a:r>
            <a:endParaRPr lang="en-US" sz="3600" dirty="0" smtClean="0"/>
          </a:p>
          <a:p>
            <a:r>
              <a:rPr lang="en-US" sz="3600" dirty="0" smtClean="0"/>
              <a:t>Solution </a:t>
            </a:r>
            <a:r>
              <a:rPr lang="en-US" sz="3600" dirty="0"/>
              <a:t>quality is measured by </a:t>
            </a:r>
            <a:r>
              <a:rPr lang="en-US" sz="3600" dirty="0" smtClean="0"/>
              <a:t>the path </a:t>
            </a:r>
            <a:r>
              <a:rPr lang="en-US" sz="3600" dirty="0"/>
              <a:t>cost </a:t>
            </a:r>
            <a:r>
              <a:rPr lang="en-US" sz="3600" dirty="0" smtClean="0"/>
              <a:t>function </a:t>
            </a:r>
          </a:p>
          <a:p>
            <a:r>
              <a:rPr lang="en-US" sz="3600" b="1" dirty="0" smtClean="0"/>
              <a:t>optimal </a:t>
            </a:r>
            <a:r>
              <a:rPr lang="en-US" sz="3600" b="1" dirty="0"/>
              <a:t>solution </a:t>
            </a:r>
            <a:r>
              <a:rPr lang="en-US" sz="3600" dirty="0"/>
              <a:t>has the lowest path cost among all solutions</a:t>
            </a:r>
          </a:p>
        </p:txBody>
      </p:sp>
    </p:spTree>
    <p:extLst>
      <p:ext uri="{BB962C8B-B14F-4D97-AF65-F5344CB8AC3E}">
        <p14:creationId xmlns:p14="http://schemas.microsoft.com/office/powerpoint/2010/main" val="24671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03" y="191069"/>
            <a:ext cx="11337281" cy="61824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60310" y="1746913"/>
            <a:ext cx="382138" cy="327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56394" y="4299045"/>
            <a:ext cx="354842" cy="286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 smtClean="0"/>
              <a:t>Single state 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2" y="1514901"/>
            <a:ext cx="12014578" cy="5472752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A problem is defined by 4 items</a:t>
            </a:r>
          </a:p>
          <a:p>
            <a:pPr marL="0" indent="0">
              <a:buNone/>
            </a:pPr>
            <a:r>
              <a:rPr lang="en-US" sz="3400" b="1" dirty="0" smtClean="0"/>
              <a:t>1.Intitial state: </a:t>
            </a:r>
            <a:r>
              <a:rPr lang="en-US" sz="3400" b="1" dirty="0" err="1" smtClean="0"/>
              <a:t>Eg</a:t>
            </a:r>
            <a:r>
              <a:rPr lang="en-US" sz="3400" b="1" dirty="0" smtClean="0"/>
              <a:t>” at Arad”</a:t>
            </a:r>
          </a:p>
          <a:p>
            <a:pPr marL="0" indent="0">
              <a:buNone/>
            </a:pPr>
            <a:r>
              <a:rPr lang="en-US" sz="3400" b="1" dirty="0" smtClean="0"/>
              <a:t>2.Actions or </a:t>
            </a:r>
            <a:r>
              <a:rPr lang="en-US" sz="3400" b="1" dirty="0" err="1" smtClean="0"/>
              <a:t>Sucessor</a:t>
            </a:r>
            <a:r>
              <a:rPr lang="en-US" sz="3400" b="1" dirty="0" smtClean="0"/>
              <a:t> function</a:t>
            </a:r>
          </a:p>
          <a:p>
            <a:r>
              <a:rPr lang="en-US" sz="3400" b="1" dirty="0"/>
              <a:t> </a:t>
            </a:r>
            <a:r>
              <a:rPr lang="en-US" sz="3400" dirty="0" smtClean="0"/>
              <a:t>s(x)=set of action state pairs </a:t>
            </a:r>
          </a:p>
          <a:p>
            <a:r>
              <a:rPr lang="en-US" sz="3400" dirty="0" err="1" smtClean="0"/>
              <a:t>Eg</a:t>
            </a:r>
            <a:r>
              <a:rPr lang="en-US" sz="3400" dirty="0" smtClean="0"/>
              <a:t>: S(Arad)={&lt;Arad-&gt;</a:t>
            </a:r>
            <a:r>
              <a:rPr lang="en-US" sz="3400" dirty="0" err="1" smtClean="0"/>
              <a:t>Zerind,Zerind</a:t>
            </a:r>
            <a:r>
              <a:rPr lang="en-US" sz="3400" dirty="0" smtClean="0"/>
              <a:t>&gt;,….}</a:t>
            </a:r>
          </a:p>
          <a:p>
            <a:pPr marL="0" indent="0">
              <a:buNone/>
            </a:pPr>
            <a:r>
              <a:rPr lang="en-US" sz="3400" b="1" dirty="0" smtClean="0"/>
              <a:t>3.Goal test </a:t>
            </a:r>
          </a:p>
          <a:p>
            <a:r>
              <a:rPr lang="en-US" sz="3400" dirty="0" smtClean="0"/>
              <a:t>Explicit </a:t>
            </a:r>
            <a:r>
              <a:rPr lang="en-US" sz="3400" dirty="0" err="1" smtClean="0"/>
              <a:t>eg</a:t>
            </a:r>
            <a:r>
              <a:rPr lang="en-US" sz="3400" dirty="0" smtClean="0"/>
              <a:t> x=at </a:t>
            </a:r>
            <a:r>
              <a:rPr lang="en-US" sz="3400" dirty="0" err="1" smtClean="0"/>
              <a:t>Burcharest</a:t>
            </a:r>
            <a:r>
              <a:rPr lang="en-US" sz="3400" dirty="0" smtClean="0"/>
              <a:t>”</a:t>
            </a:r>
          </a:p>
          <a:p>
            <a:r>
              <a:rPr lang="en-US" sz="3400" dirty="0" smtClean="0"/>
              <a:t>Implicit </a:t>
            </a:r>
            <a:r>
              <a:rPr lang="en-US" sz="3400" dirty="0" err="1" smtClean="0"/>
              <a:t>eg:Chekmate</a:t>
            </a:r>
            <a:r>
              <a:rPr lang="en-US" sz="3400" dirty="0" smtClean="0"/>
              <a:t>(x)</a:t>
            </a:r>
          </a:p>
          <a:p>
            <a:pPr marL="0" indent="0">
              <a:buNone/>
            </a:pPr>
            <a:r>
              <a:rPr lang="en-US" sz="3400" b="1" dirty="0" smtClean="0"/>
              <a:t>4.Path cost function(additive)</a:t>
            </a:r>
          </a:p>
          <a:p>
            <a:r>
              <a:rPr lang="en-US" sz="3400" dirty="0" err="1" smtClean="0"/>
              <a:t>Eg.Sum</a:t>
            </a:r>
            <a:r>
              <a:rPr lang="en-US" sz="3400" dirty="0" smtClean="0"/>
              <a:t> of </a:t>
            </a:r>
            <a:r>
              <a:rPr lang="en-US" sz="3400" dirty="0" err="1" smtClean="0"/>
              <a:t>distances,#actions</a:t>
            </a:r>
            <a:r>
              <a:rPr lang="en-US" sz="3400" dirty="0" smtClean="0"/>
              <a:t> </a:t>
            </a:r>
            <a:r>
              <a:rPr lang="en-US" sz="3400" dirty="0" err="1" smtClean="0"/>
              <a:t>executes,etc</a:t>
            </a:r>
            <a:endParaRPr lang="en-US" sz="3400" dirty="0" smtClean="0"/>
          </a:p>
          <a:p>
            <a:r>
              <a:rPr lang="en-US" sz="3400" dirty="0" smtClean="0"/>
              <a:t>C(</a:t>
            </a:r>
            <a:r>
              <a:rPr lang="en-US" sz="3400" dirty="0" err="1" smtClean="0"/>
              <a:t>x,a,y</a:t>
            </a:r>
            <a:r>
              <a:rPr lang="en-US" sz="3400" dirty="0" smtClean="0"/>
              <a:t>) is the step cost ,assumed to be &gt;or equal to 0</a:t>
            </a:r>
          </a:p>
          <a:p>
            <a:pPr marL="0" indent="0">
              <a:buNone/>
            </a:pPr>
            <a:r>
              <a:rPr lang="en-US" sz="3400" b="1" dirty="0" smtClean="0"/>
              <a:t>5.A solution is a sequence of actions leading from the initial state to a goal state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32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world is absurdly complex, therefore state space must be abstracted for problem solving </a:t>
            </a:r>
          </a:p>
          <a:p>
            <a:r>
              <a:rPr lang="en-US" dirty="0" smtClean="0"/>
              <a:t>(Abstract) state=set of real states</a:t>
            </a:r>
          </a:p>
          <a:p>
            <a:r>
              <a:rPr lang="en-US" dirty="0" smtClean="0"/>
              <a:t>(Abstract )action=complex combination of real actions</a:t>
            </a:r>
          </a:p>
          <a:p>
            <a:pPr marL="0" indent="0">
              <a:buNone/>
            </a:pPr>
            <a:r>
              <a:rPr lang="en-US" dirty="0" err="1" smtClean="0"/>
              <a:t>Ex:Arad</a:t>
            </a:r>
            <a:r>
              <a:rPr lang="en-US" dirty="0" smtClean="0"/>
              <a:t>-&gt;Zerind </a:t>
            </a:r>
            <a:r>
              <a:rPr lang="en-US" dirty="0" err="1" smtClean="0"/>
              <a:t>compelx</a:t>
            </a:r>
            <a:r>
              <a:rPr lang="en-US" dirty="0" smtClean="0"/>
              <a:t> set of possible routes, </a:t>
            </a:r>
            <a:r>
              <a:rPr lang="en-US" dirty="0" err="1" smtClean="0"/>
              <a:t>detours,rest</a:t>
            </a:r>
            <a:r>
              <a:rPr lang="en-US" dirty="0" smtClean="0"/>
              <a:t> stops etc.</a:t>
            </a:r>
          </a:p>
          <a:p>
            <a:r>
              <a:rPr lang="en-US" dirty="0" smtClean="0"/>
              <a:t>For guaranteed reliability  any real state in Arad must get to some real state in Zerind</a:t>
            </a:r>
          </a:p>
          <a:p>
            <a:r>
              <a:rPr lang="en-US" dirty="0" smtClean="0"/>
              <a:t>(Abstract)solution =set of real paths that are solutions in the real world </a:t>
            </a:r>
          </a:p>
          <a:p>
            <a:r>
              <a:rPr lang="en-US" dirty="0" smtClean="0"/>
              <a:t>Each abstract action should be easier than the original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41696" y="0"/>
            <a:ext cx="13264487" cy="1105469"/>
          </a:xfrm>
        </p:spPr>
        <p:txBody>
          <a:bodyPr/>
          <a:lstStyle/>
          <a:p>
            <a:pPr algn="ctr"/>
            <a:r>
              <a:rPr lang="en-US" b="1" dirty="0"/>
              <a:t>EXAMPLE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06" y="1772945"/>
            <a:ext cx="11825785" cy="4351338"/>
          </a:xfrm>
        </p:spPr>
        <p:txBody>
          <a:bodyPr/>
          <a:lstStyle/>
          <a:p>
            <a:r>
              <a:rPr lang="en-US" sz="3200" b="1" dirty="0"/>
              <a:t>toy problem </a:t>
            </a:r>
            <a:r>
              <a:rPr lang="en-US" sz="3200" b="1" dirty="0" smtClean="0"/>
              <a:t>:</a:t>
            </a:r>
            <a:r>
              <a:rPr lang="en-US" sz="3200" dirty="0" smtClean="0"/>
              <a:t>illustrate </a:t>
            </a:r>
            <a:r>
              <a:rPr lang="en-US" sz="3200" dirty="0"/>
              <a:t>or exercise </a:t>
            </a:r>
            <a:r>
              <a:rPr lang="en-US" sz="3200" dirty="0" smtClean="0"/>
              <a:t>problem-solving methods</a:t>
            </a:r>
          </a:p>
          <a:p>
            <a:r>
              <a:rPr lang="en-US" sz="3200" dirty="0" smtClean="0"/>
              <a:t>A </a:t>
            </a:r>
            <a:r>
              <a:rPr lang="en-US" sz="3200" b="1" dirty="0"/>
              <a:t>real-world problem </a:t>
            </a:r>
            <a:r>
              <a:rPr lang="en-US" sz="3200" dirty="0"/>
              <a:t>is one whose solutions people </a:t>
            </a:r>
            <a:r>
              <a:rPr lang="en-US" sz="3200" dirty="0" smtClean="0"/>
              <a:t>actually care </a:t>
            </a:r>
            <a:r>
              <a:rPr lang="en-US" sz="3200" dirty="0"/>
              <a:t>about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2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  <a:ea typeface="+mn-ea"/>
                <a:cs typeface="+mn-cs"/>
              </a:rPr>
              <a:t>Problem‐solving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2279176"/>
            <a:ext cx="11190027" cy="4279924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A type </a:t>
            </a:r>
            <a:r>
              <a:rPr lang="en-US" sz="4000" dirty="0"/>
              <a:t>of intelligent agent designed to address and solve complex problems or tasks in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49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2791" cy="11054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1.toy </a:t>
            </a:r>
            <a:r>
              <a:rPr lang="en-US" b="1" dirty="0"/>
              <a:t>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93" y="2373618"/>
            <a:ext cx="9656359" cy="4331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34" y="435468"/>
            <a:ext cx="11450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States: Dirt and robot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Actions: left ,right, suck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Goal test: no dirt at all locations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Path cost :1 per action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States: </a:t>
            </a:r>
            <a:r>
              <a:rPr lang="en-US" dirty="0"/>
              <a:t>Dirt and robot </a:t>
            </a:r>
            <a:r>
              <a:rPr lang="en-US" dirty="0" smtClean="0"/>
              <a:t>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Initial state</a:t>
            </a:r>
            <a:r>
              <a:rPr lang="en-US" dirty="0"/>
              <a:t>: Any state can be designated as the initial state.</a:t>
            </a:r>
          </a:p>
          <a:p>
            <a:pPr marL="0" indent="0">
              <a:buNone/>
            </a:pPr>
            <a:r>
              <a:rPr lang="en-US" b="1" dirty="0" smtClean="0"/>
              <a:t>3.Actions</a:t>
            </a:r>
            <a:r>
              <a:rPr lang="en-US" dirty="0"/>
              <a:t>: In this simple environment, each state has just three actions: </a:t>
            </a:r>
            <a:r>
              <a:rPr lang="en-US" i="1" dirty="0"/>
              <a:t>Left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Suck</a:t>
            </a:r>
            <a:r>
              <a:rPr lang="en-US" dirty="0"/>
              <a:t>. Larger environments might also include </a:t>
            </a:r>
            <a:r>
              <a:rPr lang="en-US" i="1" dirty="0"/>
              <a:t>Up </a:t>
            </a:r>
            <a:r>
              <a:rPr lang="en-US" dirty="0"/>
              <a:t>and </a:t>
            </a:r>
            <a:r>
              <a:rPr lang="en-US" i="1" dirty="0"/>
              <a:t>Down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4.Transition </a:t>
            </a:r>
            <a:r>
              <a:rPr lang="en-US" b="1" dirty="0"/>
              <a:t>model</a:t>
            </a:r>
            <a:r>
              <a:rPr lang="en-US" dirty="0"/>
              <a:t>: The actions have their expected effects, except that moving </a:t>
            </a:r>
            <a:r>
              <a:rPr lang="en-US" i="1" dirty="0"/>
              <a:t>Left </a:t>
            </a:r>
            <a:r>
              <a:rPr lang="en-US" dirty="0" smtClean="0"/>
              <a:t>in the </a:t>
            </a:r>
            <a:r>
              <a:rPr lang="en-US" dirty="0"/>
              <a:t>leftmost square, moving </a:t>
            </a:r>
            <a:r>
              <a:rPr lang="en-US" i="1" dirty="0"/>
              <a:t>Right </a:t>
            </a:r>
            <a:r>
              <a:rPr lang="en-US" dirty="0"/>
              <a:t>in the rightmost square, and </a:t>
            </a:r>
            <a:r>
              <a:rPr lang="en-US" i="1" dirty="0"/>
              <a:t>Suck</a:t>
            </a:r>
            <a:r>
              <a:rPr lang="en-US" dirty="0"/>
              <a:t>ing in a clean </a:t>
            </a:r>
            <a:r>
              <a:rPr lang="en-US" dirty="0" smtClean="0"/>
              <a:t>square have </a:t>
            </a:r>
            <a:r>
              <a:rPr lang="en-US" dirty="0"/>
              <a:t>no </a:t>
            </a:r>
            <a:r>
              <a:rPr lang="en-US" dirty="0" smtClean="0"/>
              <a:t>effect.</a:t>
            </a:r>
          </a:p>
          <a:p>
            <a:pPr marL="0" indent="0">
              <a:buNone/>
            </a:pPr>
            <a:r>
              <a:rPr lang="en-US" b="1" dirty="0" smtClean="0"/>
              <a:t>5.Goal test</a:t>
            </a:r>
            <a:r>
              <a:rPr lang="en-US" dirty="0" smtClean="0"/>
              <a:t>: </a:t>
            </a:r>
            <a:r>
              <a:rPr lang="en-US" dirty="0"/>
              <a:t>This checks whether all the squares are </a:t>
            </a:r>
            <a:r>
              <a:rPr lang="en-US" dirty="0" smtClean="0"/>
              <a:t>clean</a:t>
            </a:r>
          </a:p>
          <a:p>
            <a:pPr marL="0" indent="0">
              <a:buNone/>
            </a:pPr>
            <a:r>
              <a:rPr lang="en-US" b="1" dirty="0" smtClean="0"/>
              <a:t>6.Path </a:t>
            </a:r>
            <a:r>
              <a:rPr lang="en-US" b="1" dirty="0"/>
              <a:t>cost </a:t>
            </a:r>
            <a:r>
              <a:rPr lang="en-US" dirty="0" smtClean="0"/>
              <a:t>:</a:t>
            </a:r>
            <a:r>
              <a:rPr lang="en-US" dirty="0"/>
              <a:t>Each step costs 1, so the path cost is the number of steps in the path.</a:t>
            </a:r>
          </a:p>
        </p:txBody>
      </p:sp>
    </p:spTree>
    <p:extLst>
      <p:ext uri="{BB962C8B-B14F-4D97-AF65-F5344CB8AC3E}">
        <p14:creationId xmlns:p14="http://schemas.microsoft.com/office/powerpoint/2010/main" val="52302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62" y="-95534"/>
            <a:ext cx="7121937" cy="2332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534"/>
            <a:ext cx="10515600" cy="1325563"/>
          </a:xfrm>
        </p:spPr>
        <p:txBody>
          <a:bodyPr/>
          <a:lstStyle/>
          <a:p>
            <a:r>
              <a:rPr lang="en-US" b="1" dirty="0" smtClean="0"/>
              <a:t>8-puzzle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6882"/>
            <a:ext cx="12191999" cy="46211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States</a:t>
            </a:r>
            <a:r>
              <a:rPr lang="en-US" dirty="0"/>
              <a:t>: A state description specifies the location of each of the eight tiles and the </a:t>
            </a:r>
            <a:r>
              <a:rPr lang="en-US" dirty="0" smtClean="0"/>
              <a:t>blank in </a:t>
            </a:r>
            <a:r>
              <a:rPr lang="en-US" dirty="0"/>
              <a:t>one of the nine squares.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Initial </a:t>
            </a:r>
            <a:r>
              <a:rPr lang="en-US" b="1" dirty="0"/>
              <a:t>state</a:t>
            </a:r>
            <a:r>
              <a:rPr lang="en-US" dirty="0"/>
              <a:t>: Any state can be designated as the initial state.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Actions</a:t>
            </a:r>
            <a:r>
              <a:rPr lang="en-US" dirty="0"/>
              <a:t>: </a:t>
            </a:r>
            <a:r>
              <a:rPr lang="en-US" dirty="0" smtClean="0"/>
              <a:t>L</a:t>
            </a:r>
            <a:r>
              <a:rPr lang="en-US" i="1" dirty="0" smtClean="0"/>
              <a:t>eft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, </a:t>
            </a:r>
            <a:r>
              <a:rPr lang="en-US" i="1" dirty="0"/>
              <a:t>Up</a:t>
            </a:r>
            <a:r>
              <a:rPr lang="en-US" dirty="0"/>
              <a:t>, or </a:t>
            </a:r>
            <a:r>
              <a:rPr lang="en-US" i="1" dirty="0"/>
              <a:t>Down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Transition </a:t>
            </a:r>
            <a:r>
              <a:rPr lang="en-US" b="1" dirty="0"/>
              <a:t>model</a:t>
            </a:r>
            <a:r>
              <a:rPr lang="en-US" dirty="0"/>
              <a:t>: Given a state and action, this returns the resulting state; for example</a:t>
            </a:r>
            <a:r>
              <a:rPr lang="en-US" dirty="0" smtClean="0"/>
              <a:t>, if </a:t>
            </a:r>
            <a:r>
              <a:rPr lang="en-US" dirty="0"/>
              <a:t>we apply </a:t>
            </a:r>
            <a:r>
              <a:rPr lang="en-US" i="1" dirty="0"/>
              <a:t>Left </a:t>
            </a:r>
            <a:r>
              <a:rPr lang="en-US" dirty="0"/>
              <a:t>to the start state in Figure 3.4, the resulting state has the 5 and the </a:t>
            </a:r>
            <a:r>
              <a:rPr lang="en-US" dirty="0" smtClean="0"/>
              <a:t>blank switched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Goal test</a:t>
            </a:r>
            <a:r>
              <a:rPr lang="en-US" dirty="0"/>
              <a:t>: This checks whether the state matches the goal configuration </a:t>
            </a:r>
            <a:r>
              <a:rPr lang="en-US" dirty="0" smtClean="0"/>
              <a:t>(</a:t>
            </a:r>
            <a:r>
              <a:rPr lang="en-US" dirty="0"/>
              <a:t>Other goal configurations are possible.)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Path </a:t>
            </a:r>
            <a:r>
              <a:rPr lang="en-US" b="1" dirty="0"/>
              <a:t>cost</a:t>
            </a:r>
            <a:r>
              <a:rPr lang="en-US" dirty="0"/>
              <a:t>: Each step costs 1, so the path cost is the number of steps in the path</a:t>
            </a:r>
          </a:p>
        </p:txBody>
      </p:sp>
    </p:spTree>
    <p:extLst>
      <p:ext uri="{BB962C8B-B14F-4D97-AF65-F5344CB8AC3E}">
        <p14:creationId xmlns:p14="http://schemas.microsoft.com/office/powerpoint/2010/main" val="9870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5" y="676430"/>
            <a:ext cx="9437509" cy="4591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5338"/>
            <a:ext cx="10515600" cy="1325563"/>
          </a:xfrm>
        </p:spPr>
        <p:txBody>
          <a:bodyPr/>
          <a:lstStyle/>
          <a:p>
            <a:r>
              <a:rPr lang="en-US" b="1" dirty="0" smtClean="0"/>
              <a:t>8-puzzle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States</a:t>
            </a:r>
            <a:r>
              <a:rPr lang="en-US" dirty="0"/>
              <a:t>: Any arrangement of 0 to 8 queens on the board is a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Initial </a:t>
            </a:r>
            <a:r>
              <a:rPr lang="en-US" b="1" dirty="0"/>
              <a:t>state</a:t>
            </a:r>
            <a:r>
              <a:rPr lang="en-US" dirty="0"/>
              <a:t>: No queens on the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Actions</a:t>
            </a:r>
            <a:r>
              <a:rPr lang="en-US" dirty="0"/>
              <a:t>: Add a queen to any empty square.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Transition </a:t>
            </a:r>
            <a:r>
              <a:rPr lang="en-US" b="1" dirty="0"/>
              <a:t>model</a:t>
            </a:r>
            <a:r>
              <a:rPr lang="en-US" dirty="0"/>
              <a:t>: Returns the board with a queen added to the specified square.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Goal </a:t>
            </a:r>
            <a:r>
              <a:rPr lang="en-US" b="1" dirty="0"/>
              <a:t>test</a:t>
            </a:r>
            <a:r>
              <a:rPr lang="en-US" dirty="0"/>
              <a:t>: 8 queens are on the board, none attacked.</a:t>
            </a:r>
          </a:p>
        </p:txBody>
      </p:sp>
    </p:spTree>
    <p:extLst>
      <p:ext uri="{BB962C8B-B14F-4D97-AF65-F5344CB8AC3E}">
        <p14:creationId xmlns:p14="http://schemas.microsoft.com/office/powerpoint/2010/main" val="15805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The Eight Queens Problem – Generat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 solution to the 8-queens problem, presented as [5, 1, 8, 4, 2, 7, 3, 6]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86" y="518729"/>
            <a:ext cx="4143470" cy="44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-Queen Problem | Local Search using Hill climbing with random neighbour - 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76" y="518729"/>
            <a:ext cx="3733800" cy="414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4" y="1"/>
            <a:ext cx="10515600" cy="805218"/>
          </a:xfrm>
        </p:spPr>
        <p:txBody>
          <a:bodyPr/>
          <a:lstStyle/>
          <a:p>
            <a:pPr algn="ctr"/>
            <a:r>
              <a:rPr lang="en-US" b="1" dirty="0"/>
              <a:t>Real-world problems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107" y="1109309"/>
            <a:ext cx="1200889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Route finding problems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GPS based navigation systems GMAP</a:t>
            </a:r>
          </a:p>
          <a:p>
            <a:pPr marL="0" lvl="1"/>
            <a:r>
              <a:rPr lang="en-US" sz="2800" b="1" dirty="0" smtClean="0"/>
              <a:t>2</a:t>
            </a:r>
            <a:r>
              <a:rPr lang="en-US" sz="2800" dirty="0" smtClean="0"/>
              <a:t>. </a:t>
            </a:r>
            <a:r>
              <a:rPr lang="en-US" sz="3200" b="1" dirty="0"/>
              <a:t>Touring Problems 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TSP </a:t>
            </a:r>
          </a:p>
          <a:p>
            <a:pPr algn="just"/>
            <a:r>
              <a:rPr lang="en-US" sz="3200" b="1" dirty="0"/>
              <a:t>3.VLSI Layout Problem</a:t>
            </a:r>
            <a:r>
              <a:rPr lang="en-US" sz="2800" b="1" dirty="0" smtClean="0"/>
              <a:t>: </a:t>
            </a:r>
            <a:r>
              <a:rPr lang="en-US" sz="2400" dirty="0" smtClean="0"/>
              <a:t>millions </a:t>
            </a:r>
            <a:r>
              <a:rPr lang="en-US" sz="2400" dirty="0"/>
              <a:t>of components and </a:t>
            </a:r>
            <a:r>
              <a:rPr lang="en-US" sz="2400" dirty="0" smtClean="0"/>
              <a:t>connections on </a:t>
            </a:r>
            <a:r>
              <a:rPr lang="en-US" sz="2400" dirty="0"/>
              <a:t>a chip to minimize </a:t>
            </a:r>
            <a:r>
              <a:rPr lang="en-US" sz="2400" dirty="0" smtClean="0"/>
              <a:t>area, minimize </a:t>
            </a:r>
            <a:r>
              <a:rPr lang="en-US" sz="2400" dirty="0"/>
              <a:t>circuit delays, minimize stray </a:t>
            </a:r>
            <a:r>
              <a:rPr lang="en-US" sz="2400" dirty="0" smtClean="0"/>
              <a:t>capacitances</a:t>
            </a:r>
            <a:r>
              <a:rPr lang="en-US" sz="2400" dirty="0"/>
              <a:t>. cell layout and channel routing</a:t>
            </a:r>
          </a:p>
          <a:p>
            <a:pPr marL="0" lvl="1"/>
            <a:r>
              <a:rPr lang="en-US" sz="2800" dirty="0" smtClean="0"/>
              <a:t>4. </a:t>
            </a:r>
            <a:r>
              <a:rPr lang="en-US" sz="3200" b="1" dirty="0"/>
              <a:t>Robot Navigation Problem </a:t>
            </a:r>
          </a:p>
          <a:p>
            <a:pPr marL="0" lvl="1"/>
            <a:r>
              <a:rPr lang="en-US" sz="3200" b="1" dirty="0"/>
              <a:t>5.Automatic assembly sequencing :</a:t>
            </a:r>
          </a:p>
          <a:p>
            <a:pPr marL="0" lvl="1"/>
            <a:r>
              <a:rPr lang="en-US" sz="3200" b="1" dirty="0"/>
              <a:t>6.Internet Searching</a:t>
            </a:r>
          </a:p>
          <a:p>
            <a:pPr marL="0" lvl="1"/>
            <a:r>
              <a:rPr lang="en-US" sz="3200" b="1" dirty="0"/>
              <a:t>7.Searching paths in metabolic networks in bioinformatics</a:t>
            </a:r>
            <a:r>
              <a:rPr lang="en-US" sz="2400" dirty="0" smtClean="0"/>
              <a:t>: protein </a:t>
            </a:r>
            <a:r>
              <a:rPr lang="en-US" sz="2400" dirty="0"/>
              <a:t>design, in which the goal is </a:t>
            </a:r>
            <a:r>
              <a:rPr lang="en-US" sz="2400" dirty="0" smtClean="0"/>
              <a:t>to </a:t>
            </a:r>
            <a:r>
              <a:rPr lang="en-US" sz="2400" dirty="0"/>
              <a:t>find a sequence of amino acids that will fold into </a:t>
            </a:r>
            <a:r>
              <a:rPr lang="en-US" sz="2400" dirty="0" smtClean="0"/>
              <a:t>a three-dimensional </a:t>
            </a:r>
            <a:r>
              <a:rPr lang="en-US" sz="2400" dirty="0"/>
              <a:t>protein with the right properties to cure some </a:t>
            </a:r>
            <a:r>
              <a:rPr lang="en-US" sz="2400" dirty="0" smtClean="0"/>
              <a:t>disease.</a:t>
            </a:r>
            <a:endParaRPr lang="en-US" sz="2400" dirty="0"/>
          </a:p>
          <a:p>
            <a:pPr marL="514350" lvl="1" indent="-514350" algn="just">
              <a:buFont typeface="+mj-lt"/>
              <a:buAutoNum type="arabicPeriod"/>
            </a:pPr>
            <a:endParaRPr lang="en-US" sz="2800" dirty="0" smtClean="0"/>
          </a:p>
          <a:p>
            <a:pPr marL="0" lvl="1"/>
            <a:endParaRPr lang="en-US" sz="2800" dirty="0" smtClean="0"/>
          </a:p>
          <a:p>
            <a:pPr marL="0" lvl="1"/>
            <a:endParaRPr lang="en-US" sz="2800" dirty="0" smtClean="0"/>
          </a:p>
          <a:p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2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767639"/>
          </a:xfrm>
        </p:spPr>
        <p:txBody>
          <a:bodyPr/>
          <a:lstStyle/>
          <a:p>
            <a:pPr algn="ctr"/>
            <a:r>
              <a:rPr lang="en-US" b="1" dirty="0"/>
              <a:t>SEARCHING FOR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0282"/>
            <a:ext cx="11544868" cy="5162028"/>
          </a:xfrm>
        </p:spPr>
        <p:txBody>
          <a:bodyPr>
            <a:no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solution is an action sequence, so search algorithms work by considering various possible action sequences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The possible action sequences starting at the initial state form a </a:t>
            </a:r>
            <a:r>
              <a:rPr lang="en-US" sz="3600" b="1" dirty="0"/>
              <a:t>search tree </a:t>
            </a:r>
            <a:r>
              <a:rPr lang="en-US" sz="3600" dirty="0"/>
              <a:t>with the initial state at the root .</a:t>
            </a:r>
          </a:p>
          <a:p>
            <a:pPr algn="just"/>
            <a:r>
              <a:rPr lang="en-US" sz="3600" dirty="0" smtClean="0"/>
              <a:t>a </a:t>
            </a:r>
            <a:r>
              <a:rPr lang="en-US" sz="3600" dirty="0"/>
              <a:t>route from </a:t>
            </a:r>
            <a:r>
              <a:rPr lang="en-US" sz="3600" b="1" dirty="0"/>
              <a:t>Arad to  Bucharest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The root node of the tree </a:t>
            </a:r>
            <a:r>
              <a:rPr lang="en-US" sz="3600" dirty="0" smtClean="0"/>
              <a:t> </a:t>
            </a:r>
            <a:r>
              <a:rPr lang="en-US" sz="3600" dirty="0"/>
              <a:t>initial state, </a:t>
            </a:r>
            <a:r>
              <a:rPr lang="en-US" sz="3600" i="1" dirty="0"/>
              <a:t>In(Arad)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The first step is to test whether this is a goal state.</a:t>
            </a:r>
          </a:p>
          <a:p>
            <a:r>
              <a:rPr lang="en-US" sz="3600" dirty="0" smtClean="0"/>
              <a:t>Do </a:t>
            </a:r>
            <a:r>
              <a:rPr lang="en-US" sz="3600" dirty="0"/>
              <a:t>this by </a:t>
            </a:r>
            <a:r>
              <a:rPr lang="en-US" sz="3600" b="1" dirty="0"/>
              <a:t>expanding </a:t>
            </a:r>
            <a:r>
              <a:rPr lang="en-US" sz="3600" dirty="0"/>
              <a:t>the current state; </a:t>
            </a:r>
            <a:r>
              <a:rPr lang="en-US" sz="3600" dirty="0" smtClean="0"/>
              <a:t>thereby </a:t>
            </a:r>
            <a:r>
              <a:rPr lang="en-US" sz="3600" b="1" dirty="0"/>
              <a:t>generating </a:t>
            </a:r>
            <a:r>
              <a:rPr lang="en-US" sz="3600" dirty="0"/>
              <a:t>a new set of states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85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tegories of search algorithms in 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6" y="116773"/>
            <a:ext cx="11271914" cy="34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An input graph (Left) and corresponding ..."/>
          <p:cNvSpPr>
            <a:spLocks noChangeAspect="1" noChangeArrowheads="1"/>
          </p:cNvSpPr>
          <p:nvPr/>
        </p:nvSpPr>
        <p:spPr bwMode="auto">
          <a:xfrm>
            <a:off x="1779659" y="4959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n input graph (Left) and corresponding search tree (Right) produced by... 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26" y="3907288"/>
            <a:ext cx="9097607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245660"/>
            <a:ext cx="10766946" cy="62779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three </a:t>
            </a:r>
            <a:r>
              <a:rPr lang="en-US" sz="3200" dirty="0"/>
              <a:t>branches from the </a:t>
            </a:r>
            <a:r>
              <a:rPr lang="en-US" sz="3200" b="1" dirty="0"/>
              <a:t>parent node </a:t>
            </a:r>
            <a:r>
              <a:rPr lang="en-US" sz="3200" i="1" dirty="0"/>
              <a:t>In(Arad) </a:t>
            </a:r>
            <a:r>
              <a:rPr lang="en-US" sz="3200" dirty="0"/>
              <a:t>leading to three new </a:t>
            </a:r>
            <a:r>
              <a:rPr lang="en-US" sz="3200" b="1" dirty="0"/>
              <a:t>child </a:t>
            </a:r>
            <a:r>
              <a:rPr lang="en-US" sz="3200" dirty="0"/>
              <a:t> </a:t>
            </a:r>
            <a:r>
              <a:rPr lang="en-US" sz="3200" b="1" dirty="0"/>
              <a:t>nodes</a:t>
            </a:r>
            <a:r>
              <a:rPr lang="en-US" sz="3200" dirty="0"/>
              <a:t>: </a:t>
            </a:r>
            <a:r>
              <a:rPr lang="en-US" sz="3200" i="1" dirty="0"/>
              <a:t>In(Sibiu), In(Timisoara), </a:t>
            </a:r>
            <a:r>
              <a:rPr lang="en-US" sz="3200" dirty="0"/>
              <a:t>and </a:t>
            </a:r>
            <a:r>
              <a:rPr lang="en-US" sz="3200" i="1" dirty="0"/>
              <a:t>In(</a:t>
            </a:r>
            <a:r>
              <a:rPr lang="en-US" sz="3200" i="1" dirty="0" err="1"/>
              <a:t>Zerind</a:t>
            </a:r>
            <a:r>
              <a:rPr lang="en-US" sz="3200" i="1" dirty="0"/>
              <a:t>).</a:t>
            </a:r>
          </a:p>
          <a:p>
            <a:r>
              <a:rPr lang="en-US" sz="3200" dirty="0"/>
              <a:t>Suppose we choose Sibiu first. </a:t>
            </a:r>
            <a:endParaRPr lang="en-US" sz="3200" dirty="0" smtClean="0"/>
          </a:p>
          <a:p>
            <a:r>
              <a:rPr lang="en-US" sz="3200" dirty="0" smtClean="0"/>
              <a:t>Whether </a:t>
            </a:r>
            <a:r>
              <a:rPr lang="en-US" sz="3200" dirty="0"/>
              <a:t>it is a goal state (it is not) and then expand it to get </a:t>
            </a:r>
            <a:r>
              <a:rPr lang="en-US" sz="3200" i="1" dirty="0"/>
              <a:t>In(Arad)</a:t>
            </a:r>
            <a:r>
              <a:rPr lang="en-US" sz="3200" dirty="0"/>
              <a:t>, </a:t>
            </a:r>
            <a:r>
              <a:rPr lang="en-US" sz="3200" i="1" dirty="0"/>
              <a:t>In(</a:t>
            </a:r>
            <a:r>
              <a:rPr lang="en-US" sz="3200" i="1" dirty="0" err="1"/>
              <a:t>Fagaras</a:t>
            </a:r>
            <a:r>
              <a:rPr lang="en-US" sz="3200" i="1" dirty="0"/>
              <a:t>)</a:t>
            </a:r>
            <a:r>
              <a:rPr lang="en-US" sz="3200" dirty="0"/>
              <a:t>, </a:t>
            </a:r>
            <a:r>
              <a:rPr lang="en-US" sz="3200" i="1" dirty="0"/>
              <a:t>In(Oradea)</a:t>
            </a:r>
            <a:r>
              <a:rPr lang="en-US" sz="3200" dirty="0"/>
              <a:t>, and </a:t>
            </a:r>
            <a:r>
              <a:rPr lang="en-US" sz="3200" i="1" dirty="0"/>
              <a:t>In(</a:t>
            </a:r>
            <a:r>
              <a:rPr lang="en-US" sz="3200" i="1" dirty="0" err="1"/>
              <a:t>RimnicuVilcea</a:t>
            </a:r>
            <a:r>
              <a:rPr lang="en-US" sz="3200" i="1" dirty="0"/>
              <a:t>)</a:t>
            </a:r>
            <a:r>
              <a:rPr lang="en-US" sz="3200" dirty="0"/>
              <a:t>.</a:t>
            </a:r>
          </a:p>
          <a:p>
            <a:r>
              <a:rPr lang="en-US" sz="3200" dirty="0" smtClean="0"/>
              <a:t>Choose </a:t>
            </a:r>
            <a:r>
              <a:rPr lang="en-US" sz="3200" dirty="0"/>
              <a:t>any of these four or go back and choose Timisoara or </a:t>
            </a:r>
            <a:r>
              <a:rPr lang="en-US" sz="3200" dirty="0" err="1"/>
              <a:t>Zerind</a:t>
            </a:r>
            <a:r>
              <a:rPr lang="en-US" sz="3200" dirty="0"/>
              <a:t>.</a:t>
            </a:r>
          </a:p>
          <a:p>
            <a:r>
              <a:rPr lang="en-US" sz="3200" dirty="0"/>
              <a:t>Each of these six nodes is a </a:t>
            </a:r>
            <a:r>
              <a:rPr lang="en-US" sz="3200" b="1" dirty="0"/>
              <a:t>leaf node</a:t>
            </a:r>
            <a:r>
              <a:rPr lang="en-US" sz="3200" dirty="0"/>
              <a:t>, that is, a node with no children in the tree.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set of all leaf nodes available for expansion at any given point is called the </a:t>
            </a:r>
            <a:r>
              <a:rPr lang="en-US" sz="3200" b="1" dirty="0"/>
              <a:t>frontier</a:t>
            </a:r>
            <a:r>
              <a:rPr lang="en-US" sz="3200" dirty="0"/>
              <a:t>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2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078" y="-218365"/>
            <a:ext cx="10515600" cy="781287"/>
          </a:xfrm>
        </p:spPr>
        <p:txBody>
          <a:bodyPr/>
          <a:lstStyle/>
          <a:p>
            <a:r>
              <a:rPr lang="en-US" b="1" dirty="0" smtClean="0"/>
              <a:t>Problem Statement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89" y="562922"/>
            <a:ext cx="11899711" cy="4351338"/>
          </a:xfrm>
        </p:spPr>
        <p:txBody>
          <a:bodyPr>
            <a:noAutofit/>
          </a:bodyPr>
          <a:lstStyle/>
          <a:p>
            <a:r>
              <a:rPr lang="en-US" sz="3200" dirty="0"/>
              <a:t>Imagine an agent in the city of Arad, Romania, enjoying a touring holiday. </a:t>
            </a:r>
            <a:endParaRPr lang="en-US" sz="3200" dirty="0" smtClean="0"/>
          </a:p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The agent’s performance : it </a:t>
            </a:r>
            <a:r>
              <a:rPr lang="en-US" sz="3600" dirty="0">
                <a:solidFill>
                  <a:srgbClr val="FF0000"/>
                </a:solidFill>
              </a:rPr>
              <a:t>wants to improve its suntan, improve its 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omanian</a:t>
            </a:r>
            <a:r>
              <a:rPr lang="en-US" sz="3600" dirty="0" smtClean="0">
                <a:solidFill>
                  <a:srgbClr val="FF0000"/>
                </a:solidFill>
              </a:rPr>
              <a:t>, take </a:t>
            </a:r>
            <a:r>
              <a:rPr lang="en-US" sz="3600" dirty="0">
                <a:solidFill>
                  <a:srgbClr val="FF0000"/>
                </a:solidFill>
              </a:rPr>
              <a:t>in the sights, enjoy the </a:t>
            </a:r>
            <a:r>
              <a:rPr lang="en-US" sz="3600" dirty="0" smtClean="0">
                <a:solidFill>
                  <a:srgbClr val="FF0000"/>
                </a:solidFill>
              </a:rPr>
              <a:t>nightlife, </a:t>
            </a:r>
            <a:r>
              <a:rPr lang="en-US" sz="3600" dirty="0">
                <a:solidFill>
                  <a:srgbClr val="FF0000"/>
                </a:solidFill>
              </a:rPr>
              <a:t>avoid hangovers, and so on. 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agent </a:t>
            </a:r>
            <a:r>
              <a:rPr lang="en-US" sz="3200" dirty="0"/>
              <a:t>has a nonrefundable ticket to fly out of Bucharest the </a:t>
            </a:r>
            <a:r>
              <a:rPr lang="en-US" sz="3200" dirty="0" smtClean="0"/>
              <a:t>following day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Courses </a:t>
            </a:r>
            <a:r>
              <a:rPr lang="en-US" sz="3200" dirty="0"/>
              <a:t>of action that don’t reach Bucharest on time can be rejected without further </a:t>
            </a:r>
            <a:r>
              <a:rPr lang="en-US" sz="3200" dirty="0" smtClean="0"/>
              <a:t>consideration and </a:t>
            </a:r>
            <a:r>
              <a:rPr lang="en-US" sz="3200" dirty="0"/>
              <a:t>the agent’s decision problem is greatly simplified. </a:t>
            </a:r>
            <a:endParaRPr lang="en-US" sz="3200" dirty="0" smtClean="0"/>
          </a:p>
          <a:p>
            <a:r>
              <a:rPr lang="en-US" sz="3200" dirty="0"/>
              <a:t>The agent’s task is to find out how to act, now and in the future, so that </a:t>
            </a:r>
            <a:r>
              <a:rPr lang="en-US" sz="3200" dirty="0" smtClean="0"/>
              <a:t>it reaches </a:t>
            </a:r>
            <a:r>
              <a:rPr lang="en-US" sz="3200" dirty="0"/>
              <a:t>a goal state</a:t>
            </a:r>
            <a:r>
              <a:rPr lang="en-US" sz="3200" dirty="0" smtClean="0"/>
              <a:t>.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13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includes the path from Arad to Sibiu and back to Arad again</a:t>
            </a:r>
            <a:r>
              <a:rPr lang="en-US" dirty="0" smtClean="0"/>
              <a:t>!</a:t>
            </a:r>
          </a:p>
          <a:p>
            <a:r>
              <a:rPr lang="en-US" i="1" dirty="0" smtClean="0"/>
              <a:t>In(Arad)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b="1" dirty="0"/>
              <a:t>repeated state </a:t>
            </a:r>
            <a:r>
              <a:rPr lang="en-US" dirty="0"/>
              <a:t>in the search tree, generated in this case by a </a:t>
            </a:r>
            <a:r>
              <a:rPr lang="en-US" b="1" dirty="0"/>
              <a:t>loopy path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Considering such </a:t>
            </a:r>
            <a:r>
              <a:rPr lang="en-US" dirty="0"/>
              <a:t>loopy paths means that the complete search tree for Romania is </a:t>
            </a:r>
            <a:r>
              <a:rPr lang="en-US" i="1" dirty="0"/>
              <a:t>infinite </a:t>
            </a:r>
            <a:r>
              <a:rPr lang="en-US" dirty="0"/>
              <a:t>because </a:t>
            </a:r>
            <a:r>
              <a:rPr lang="en-US" dirty="0" smtClean="0"/>
              <a:t>there </a:t>
            </a:r>
            <a:r>
              <a:rPr lang="en-US" b="1" dirty="0" smtClean="0"/>
              <a:t>is </a:t>
            </a:r>
            <a:r>
              <a:rPr lang="en-US" b="1" dirty="0"/>
              <a:t>no limit </a:t>
            </a:r>
            <a:r>
              <a:rPr lang="en-US" dirty="0"/>
              <a:t>to how often one can traverse a loop.</a:t>
            </a:r>
          </a:p>
        </p:txBody>
      </p:sp>
    </p:spTree>
    <p:extLst>
      <p:ext uri="{BB962C8B-B14F-4D97-AF65-F5344CB8AC3E}">
        <p14:creationId xmlns:p14="http://schemas.microsoft.com/office/powerpoint/2010/main" val="26492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Loopy paths are a special case </a:t>
            </a:r>
            <a:r>
              <a:rPr lang="en-US" sz="3600" b="1" dirty="0" smtClean="0"/>
              <a:t>redundant paths</a:t>
            </a:r>
            <a:r>
              <a:rPr lang="en-US" sz="3600" dirty="0"/>
              <a:t> </a:t>
            </a:r>
            <a:r>
              <a:rPr lang="en-US" sz="3600" dirty="0" smtClean="0"/>
              <a:t>whenever </a:t>
            </a:r>
            <a:r>
              <a:rPr lang="en-US" sz="3600" dirty="0"/>
              <a:t>there is more than one way to get from one state to </a:t>
            </a:r>
            <a:r>
              <a:rPr lang="en-US" sz="3600" dirty="0" smtClean="0"/>
              <a:t>another.</a:t>
            </a:r>
          </a:p>
          <a:p>
            <a:pPr algn="just"/>
            <a:r>
              <a:rPr lang="en-US" sz="3600" dirty="0"/>
              <a:t>Consider the </a:t>
            </a:r>
            <a:r>
              <a:rPr lang="en-US" sz="3600" dirty="0" smtClean="0"/>
              <a:t>paths Arad–Sibiu </a:t>
            </a:r>
            <a:r>
              <a:rPr lang="en-US" sz="3600" dirty="0"/>
              <a:t>(140 km long) and Arad–Zerind–Oradea–Sibiu (297 km long). </a:t>
            </a:r>
            <a:endParaRPr lang="en-US" sz="3600" dirty="0" smtClean="0"/>
          </a:p>
          <a:p>
            <a:pPr algn="just"/>
            <a:r>
              <a:rPr lang="en-US" sz="3600" dirty="0" smtClean="0"/>
              <a:t>second </a:t>
            </a:r>
            <a:r>
              <a:rPr lang="en-US" sz="3600" dirty="0"/>
              <a:t>path is </a:t>
            </a:r>
            <a:r>
              <a:rPr lang="en-US" sz="3600" dirty="0" smtClean="0"/>
              <a:t>redundant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09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03" y="191069"/>
            <a:ext cx="11337281" cy="65099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60310" y="1746913"/>
            <a:ext cx="382138" cy="327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56394" y="4299045"/>
            <a:ext cx="354842" cy="286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505062" cy="65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0" y="192252"/>
            <a:ext cx="11109277" cy="63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96" y="187705"/>
            <a:ext cx="10112991" cy="63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 tree constructed by the GRAPH-SEARCH algorithm contains at </a:t>
            </a:r>
            <a:r>
              <a:rPr lang="en-US" dirty="0" smtClean="0"/>
              <a:t>most one </a:t>
            </a:r>
            <a:r>
              <a:rPr lang="en-US" dirty="0"/>
              <a:t>copy of each state, so we can think of it as growing a tree directly on the state-space graph</a:t>
            </a:r>
            <a:r>
              <a:rPr lang="en-US" dirty="0" smtClean="0"/>
              <a:t>, as </a:t>
            </a:r>
            <a:r>
              <a:rPr lang="en-US" dirty="0"/>
              <a:t>shown in Figure </a:t>
            </a:r>
            <a:r>
              <a:rPr lang="en-US" dirty="0" smtClean="0"/>
              <a:t>3.8.</a:t>
            </a:r>
          </a:p>
          <a:p>
            <a:r>
              <a:rPr lang="en-US" dirty="0"/>
              <a:t>the frontier </a:t>
            </a:r>
            <a:r>
              <a:rPr lang="en-US" b="1" dirty="0"/>
              <a:t>separates </a:t>
            </a:r>
            <a:r>
              <a:rPr lang="en-US" dirty="0" smtClean="0"/>
              <a:t>the state-space </a:t>
            </a:r>
            <a:r>
              <a:rPr lang="en-US" dirty="0"/>
              <a:t>graph into the explored region and the unexplored region, so that every path </a:t>
            </a:r>
            <a:r>
              <a:rPr lang="en-US" dirty="0" smtClean="0"/>
              <a:t>from </a:t>
            </a:r>
            <a:r>
              <a:rPr lang="en-US" dirty="0"/>
              <a:t>the initial state to an unexplored state has to pass through a state in the frontier</a:t>
            </a:r>
          </a:p>
        </p:txBody>
      </p:sp>
    </p:spTree>
    <p:extLst>
      <p:ext uri="{BB962C8B-B14F-4D97-AF65-F5344CB8AC3E}">
        <p14:creationId xmlns:p14="http://schemas.microsoft.com/office/powerpoint/2010/main" val="21552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/>
              <a:t>Infrastructure for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" y="1487606"/>
            <a:ext cx="11450470" cy="5370394"/>
          </a:xfrm>
        </p:spPr>
        <p:txBody>
          <a:bodyPr>
            <a:normAutofit/>
          </a:bodyPr>
          <a:lstStyle/>
          <a:p>
            <a:r>
              <a:rPr lang="en-US" dirty="0"/>
              <a:t>Search algorithms require a data structure </a:t>
            </a:r>
            <a:r>
              <a:rPr lang="en-US" dirty="0" smtClean="0"/>
              <a:t>for </a:t>
            </a:r>
            <a:r>
              <a:rPr lang="en-US" dirty="0"/>
              <a:t>the search </a:t>
            </a:r>
            <a:r>
              <a:rPr lang="en-US" dirty="0" smtClean="0"/>
              <a:t>tree. Each </a:t>
            </a:r>
            <a:r>
              <a:rPr lang="en-US" dirty="0"/>
              <a:t>node n of the tree, </a:t>
            </a:r>
            <a:r>
              <a:rPr lang="en-US" dirty="0" smtClean="0"/>
              <a:t>a </a:t>
            </a:r>
            <a:r>
              <a:rPr lang="en-US" dirty="0"/>
              <a:t>structure </a:t>
            </a:r>
            <a:r>
              <a:rPr lang="en-US" dirty="0" smtClean="0"/>
              <a:t>has four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b="1" dirty="0" err="1"/>
              <a:t>n.STATE</a:t>
            </a:r>
            <a:r>
              <a:rPr lang="en-US" sz="3500" b="1" dirty="0"/>
              <a:t>:</a:t>
            </a:r>
            <a:r>
              <a:rPr lang="en-US" sz="3500" dirty="0"/>
              <a:t> the state in the state space to which the node corresponds;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b="1" dirty="0" err="1" smtClean="0"/>
              <a:t>n.PARENT</a:t>
            </a:r>
            <a:r>
              <a:rPr lang="en-US" sz="3500" b="1" dirty="0"/>
              <a:t>:</a:t>
            </a:r>
            <a:r>
              <a:rPr lang="en-US" sz="3500" dirty="0"/>
              <a:t> the node in the search tree that generated this node;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b="1" dirty="0" err="1" smtClean="0"/>
              <a:t>n.ACTION</a:t>
            </a:r>
            <a:r>
              <a:rPr lang="en-US" sz="3500" dirty="0"/>
              <a:t>: the action that was applied to the parent to generate the node;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b="1" dirty="0" err="1" smtClean="0"/>
              <a:t>n.PATH</a:t>
            </a:r>
            <a:r>
              <a:rPr lang="en-US" sz="3500" b="1" dirty="0" smtClean="0"/>
              <a:t>-COST</a:t>
            </a:r>
            <a:r>
              <a:rPr lang="en-US" sz="3500" dirty="0"/>
              <a:t>: </a:t>
            </a:r>
            <a:r>
              <a:rPr lang="en-US" sz="3500" dirty="0" smtClean="0"/>
              <a:t>the cost by g(n</a:t>
            </a:r>
            <a:r>
              <a:rPr lang="en-US" sz="3500" dirty="0"/>
              <a:t>), of the path from the initial </a:t>
            </a:r>
            <a:r>
              <a:rPr lang="en-US" sz="3500" dirty="0" smtClean="0"/>
              <a:t>state to </a:t>
            </a:r>
            <a:r>
              <a:rPr lang="en-US" sz="3500" dirty="0"/>
              <a:t>the node, as indicated by the parent pointers.</a:t>
            </a:r>
          </a:p>
        </p:txBody>
      </p:sp>
    </p:spTree>
    <p:extLst>
      <p:ext uri="{BB962C8B-B14F-4D97-AF65-F5344CB8AC3E}">
        <p14:creationId xmlns:p14="http://schemas.microsoft.com/office/powerpoint/2010/main" val="343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55" y="0"/>
            <a:ext cx="7792537" cy="3524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522" y="3647572"/>
            <a:ext cx="7706801" cy="28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18" y="351667"/>
            <a:ext cx="11776881" cy="6240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appropriate data structure for this is a </a:t>
            </a:r>
            <a:r>
              <a:rPr lang="en-US" sz="3200" b="1" dirty="0"/>
              <a:t>queue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The operations on a queue are as 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/>
              <a:t>EMPTY</a:t>
            </a:r>
            <a:r>
              <a:rPr lang="en-US" sz="3200" b="1" dirty="0"/>
              <a:t>?</a:t>
            </a:r>
            <a:r>
              <a:rPr lang="en-US" sz="3200" dirty="0"/>
              <a:t>(queue) returns true only if there are no more elements in the queue.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/>
              <a:t>POP</a:t>
            </a:r>
            <a:r>
              <a:rPr lang="en-US" sz="3200" dirty="0" smtClean="0"/>
              <a:t>(queue</a:t>
            </a:r>
            <a:r>
              <a:rPr lang="en-US" sz="3200" dirty="0"/>
              <a:t>) removes the first element of the queue and returns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/>
              <a:t>INSERT</a:t>
            </a:r>
            <a:r>
              <a:rPr lang="en-US" sz="3200" dirty="0" smtClean="0"/>
              <a:t>(element</a:t>
            </a:r>
            <a:r>
              <a:rPr lang="en-US" sz="3200" dirty="0"/>
              <a:t>, queue) inserts an element and returns the resulting queue.</a:t>
            </a:r>
          </a:p>
        </p:txBody>
      </p:sp>
    </p:spTree>
    <p:extLst>
      <p:ext uri="{BB962C8B-B14F-4D97-AF65-F5344CB8AC3E}">
        <p14:creationId xmlns:p14="http://schemas.microsoft.com/office/powerpoint/2010/main" val="35604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53" y="1433015"/>
            <a:ext cx="11900847" cy="57948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Three </a:t>
            </a:r>
            <a:r>
              <a:rPr lang="en-US" sz="3600" dirty="0"/>
              <a:t>roads lead out of Arad, one toward Sibiu, one to Timisoara, and </a:t>
            </a:r>
            <a:r>
              <a:rPr lang="en-US" sz="3600" dirty="0" smtClean="0"/>
              <a:t>one to </a:t>
            </a:r>
            <a:r>
              <a:rPr lang="en-US" sz="3600" dirty="0"/>
              <a:t>Zerind. </a:t>
            </a:r>
            <a:endParaRPr lang="en-US" sz="3600" dirty="0" smtClean="0"/>
          </a:p>
          <a:p>
            <a:r>
              <a:rPr lang="en-US" sz="3600" dirty="0" smtClean="0"/>
              <a:t>Agent should be familiar </a:t>
            </a:r>
            <a:r>
              <a:rPr lang="en-US" sz="3600" dirty="0"/>
              <a:t>with the </a:t>
            </a:r>
            <a:r>
              <a:rPr lang="en-US" sz="3600" dirty="0" smtClean="0"/>
              <a:t>geography of Romania.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365315"/>
            <a:ext cx="11627893" cy="58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/>
              <a:t>Queues are characterized by the </a:t>
            </a:r>
            <a:r>
              <a:rPr lang="en-US" sz="4400" i="1" dirty="0"/>
              <a:t>order </a:t>
            </a:r>
            <a:r>
              <a:rPr lang="en-US" sz="4400" dirty="0"/>
              <a:t>in which they store the inserted nodes</a:t>
            </a:r>
            <a:r>
              <a:rPr lang="en-US" sz="3600" dirty="0"/>
              <a:t>. </a:t>
            </a: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4000" dirty="0" smtClean="0"/>
              <a:t>first-in</a:t>
            </a:r>
            <a:r>
              <a:rPr lang="en-US" sz="4000" dirty="0"/>
              <a:t>, first-out </a:t>
            </a:r>
            <a:r>
              <a:rPr lang="en-US" sz="4000" dirty="0" smtClean="0"/>
              <a:t>or </a:t>
            </a:r>
            <a:r>
              <a:rPr lang="en-US" sz="4000" b="1" dirty="0"/>
              <a:t>FIFO </a:t>
            </a:r>
            <a:r>
              <a:rPr lang="en-US" sz="4000" b="1" dirty="0" smtClean="0"/>
              <a:t>queue</a:t>
            </a:r>
            <a:r>
              <a:rPr lang="en-US" sz="4000" dirty="0" smtClean="0"/>
              <a:t>, pops </a:t>
            </a:r>
            <a:r>
              <a:rPr lang="en-US" sz="4000" dirty="0"/>
              <a:t>the </a:t>
            </a:r>
            <a:r>
              <a:rPr lang="en-US" sz="4000" i="1" dirty="0"/>
              <a:t>oldest </a:t>
            </a:r>
            <a:r>
              <a:rPr lang="en-US" sz="4000" dirty="0"/>
              <a:t>element of the queue;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4000" dirty="0" smtClean="0"/>
              <a:t>last-in</a:t>
            </a:r>
            <a:r>
              <a:rPr lang="en-US" sz="4000" dirty="0"/>
              <a:t>, first-out or </a:t>
            </a:r>
            <a:r>
              <a:rPr lang="en-US" sz="4000" b="1" dirty="0"/>
              <a:t>LIFO queue </a:t>
            </a:r>
            <a:r>
              <a:rPr lang="en-US" sz="4000" dirty="0"/>
              <a:t>(also known as a </a:t>
            </a:r>
            <a:r>
              <a:rPr lang="en-US" sz="4000" b="1" dirty="0"/>
              <a:t>stack</a:t>
            </a:r>
            <a:r>
              <a:rPr lang="en-US" sz="4000" dirty="0" smtClean="0"/>
              <a:t>),pops </a:t>
            </a:r>
            <a:r>
              <a:rPr lang="en-US" sz="4000" dirty="0"/>
              <a:t>the </a:t>
            </a:r>
            <a:r>
              <a:rPr lang="en-US" sz="4000" i="1" dirty="0"/>
              <a:t>newest </a:t>
            </a:r>
            <a:r>
              <a:rPr lang="en-US" sz="4000" dirty="0" smtClean="0"/>
              <a:t>element of </a:t>
            </a:r>
            <a:r>
              <a:rPr lang="en-US" sz="4000" dirty="0"/>
              <a:t>the queue; </a:t>
            </a:r>
            <a:endParaRPr lang="en-US" sz="4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4000" b="1" dirty="0" smtClean="0"/>
              <a:t>priority queue</a:t>
            </a:r>
            <a:r>
              <a:rPr lang="en-US" sz="4000" dirty="0" smtClean="0"/>
              <a:t>, pops </a:t>
            </a:r>
            <a:r>
              <a:rPr lang="en-US" sz="4000" dirty="0"/>
              <a:t>the element of the queue with the </a:t>
            </a:r>
            <a:r>
              <a:rPr lang="en-US" sz="4000" dirty="0" smtClean="0"/>
              <a:t>highest priority </a:t>
            </a:r>
            <a:r>
              <a:rPr lang="en-US" sz="4000" dirty="0"/>
              <a:t>according to some ordering function.</a:t>
            </a:r>
          </a:p>
        </p:txBody>
      </p:sp>
    </p:spTree>
    <p:extLst>
      <p:ext uri="{BB962C8B-B14F-4D97-AF65-F5344CB8AC3E}">
        <p14:creationId xmlns:p14="http://schemas.microsoft.com/office/powerpoint/2010/main" val="3577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Measuring problem-solving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44" y="2115404"/>
            <a:ext cx="11805312" cy="4742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design </a:t>
            </a:r>
            <a:r>
              <a:rPr lang="en-US" sz="4000" b="1" dirty="0" smtClean="0"/>
              <a:t>of </a:t>
            </a:r>
            <a:r>
              <a:rPr lang="en-US" sz="4000" b="1" dirty="0"/>
              <a:t>specific search </a:t>
            </a:r>
            <a:r>
              <a:rPr lang="en-US" sz="4000" b="1" dirty="0" smtClean="0"/>
              <a:t>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/>
              <a:t>Completeness</a:t>
            </a:r>
            <a:r>
              <a:rPr lang="en-US" sz="3600" dirty="0"/>
              <a:t>: Is the algorithm guaranteed to find a solution when there is one?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/>
              <a:t>Optimality</a:t>
            </a:r>
            <a:r>
              <a:rPr lang="en-US" sz="3600" dirty="0"/>
              <a:t>: Does the strategy find the optimal </a:t>
            </a:r>
            <a:r>
              <a:rPr lang="en-US" sz="3600" dirty="0" smtClean="0"/>
              <a:t>solution</a:t>
            </a: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/>
              <a:t>Time </a:t>
            </a:r>
            <a:r>
              <a:rPr lang="en-US" sz="3600" b="1" dirty="0"/>
              <a:t>complexity</a:t>
            </a:r>
            <a:r>
              <a:rPr lang="en-US" sz="3600" dirty="0"/>
              <a:t>: How long does it take to find a solution?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/>
              <a:t>Space </a:t>
            </a:r>
            <a:r>
              <a:rPr lang="en-US" sz="3600" b="1" dirty="0"/>
              <a:t>complexity</a:t>
            </a:r>
            <a:r>
              <a:rPr lang="en-US" sz="3600" dirty="0"/>
              <a:t>: How much memory is needed to perform the search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62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8" y="460848"/>
            <a:ext cx="11485728" cy="617196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size </a:t>
            </a:r>
            <a:r>
              <a:rPr lang="en-US" sz="3200" dirty="0"/>
              <a:t>of the </a:t>
            </a:r>
            <a:r>
              <a:rPr lang="en-US" sz="3200" dirty="0" smtClean="0"/>
              <a:t>state space </a:t>
            </a:r>
            <a:r>
              <a:rPr lang="en-US" sz="3200" dirty="0"/>
              <a:t>graph, |V | + |E|, where V is the set of vertices (nodes) of the graph and E is the </a:t>
            </a:r>
            <a:r>
              <a:rPr lang="en-US" sz="3200" dirty="0" smtClean="0"/>
              <a:t>set of </a:t>
            </a:r>
            <a:r>
              <a:rPr lang="en-US" sz="3200" dirty="0"/>
              <a:t>edges (links). </a:t>
            </a: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complexity </a:t>
            </a:r>
            <a:r>
              <a:rPr lang="en-US" sz="3200" dirty="0"/>
              <a:t>is expressed </a:t>
            </a:r>
            <a:r>
              <a:rPr lang="en-US" sz="3200" dirty="0" smtClean="0"/>
              <a:t>in three </a:t>
            </a:r>
            <a:r>
              <a:rPr lang="en-US" sz="3200" dirty="0"/>
              <a:t>quantities: </a:t>
            </a:r>
            <a:endParaRPr lang="en-US" sz="3200" dirty="0" smtClean="0"/>
          </a:p>
          <a:p>
            <a:pPr algn="just"/>
            <a:r>
              <a:rPr lang="en-US" sz="3200" dirty="0" smtClean="0"/>
              <a:t>b:Maximum branch factor of the search tree </a:t>
            </a:r>
          </a:p>
          <a:p>
            <a:pPr algn="just"/>
            <a:r>
              <a:rPr lang="en-US" sz="3200" dirty="0" smtClean="0"/>
              <a:t>d:depth of the least cost solution to reach the goal </a:t>
            </a:r>
          </a:p>
          <a:p>
            <a:pPr algn="just"/>
            <a:r>
              <a:rPr lang="en-US" sz="3200" dirty="0"/>
              <a:t>m</a:t>
            </a:r>
            <a:r>
              <a:rPr lang="en-US" sz="3200" dirty="0" smtClean="0"/>
              <a:t>:maximum depth of the state space</a:t>
            </a:r>
          </a:p>
          <a:p>
            <a:pPr marL="0" indent="0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8" y="460848"/>
            <a:ext cx="11485728" cy="61719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search </a:t>
            </a:r>
            <a:r>
              <a:rPr lang="en-US" sz="4800" b="1" dirty="0"/>
              <a:t>cost—</a:t>
            </a:r>
          </a:p>
          <a:p>
            <a:pPr algn="just"/>
            <a:r>
              <a:rPr lang="en-US" sz="3600" dirty="0" smtClean="0"/>
              <a:t>can </a:t>
            </a:r>
            <a:r>
              <a:rPr lang="en-US" sz="3600" dirty="0"/>
              <a:t>use the </a:t>
            </a:r>
            <a:r>
              <a:rPr lang="en-US" sz="3600" b="1" dirty="0"/>
              <a:t>total cost</a:t>
            </a:r>
            <a:r>
              <a:rPr lang="en-US" sz="3600" dirty="0"/>
              <a:t>, which combines the search cost and the path cost of the solution found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err="1"/>
              <a:t>Ex:For</a:t>
            </a:r>
            <a:r>
              <a:rPr lang="en-US" sz="3600" dirty="0"/>
              <a:t> the problem of finding a route from Arad to Bucharest, the search cost is the amount of time taken by the search and the solution cost is the total length of the path in kilometers.</a:t>
            </a:r>
          </a:p>
          <a:p>
            <a:pPr algn="just"/>
            <a:r>
              <a:rPr lang="en-US" sz="3600" dirty="0"/>
              <a:t>to compute the total cost, </a:t>
            </a:r>
            <a:r>
              <a:rPr lang="en-US" sz="3600" dirty="0" smtClean="0"/>
              <a:t>to </a:t>
            </a:r>
            <a:r>
              <a:rPr lang="en-US" sz="3600" dirty="0"/>
              <a:t>add milliseconds and kilometers</a:t>
            </a:r>
          </a:p>
          <a:p>
            <a:endParaRPr lang="en-US" sz="3600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58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UNINFORMED SEARCH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443489"/>
            <a:ext cx="11600596" cy="4875426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6700" dirty="0"/>
              <a:t>Blind search. </a:t>
            </a:r>
          </a:p>
          <a:p>
            <a:pPr algn="just"/>
            <a:r>
              <a:rPr lang="en-US" sz="6700" dirty="0"/>
              <a:t>No additional </a:t>
            </a:r>
            <a:r>
              <a:rPr lang="en-US" sz="6700" dirty="0" smtClean="0"/>
              <a:t>information </a:t>
            </a:r>
            <a:r>
              <a:rPr lang="en-US" sz="6700" dirty="0"/>
              <a:t>about </a:t>
            </a:r>
            <a:r>
              <a:rPr lang="en-US" sz="6700" dirty="0" smtClean="0"/>
              <a:t>states except the one provided in the problem </a:t>
            </a:r>
            <a:r>
              <a:rPr lang="en-US" sz="6700" dirty="0"/>
              <a:t>definition. </a:t>
            </a:r>
            <a:endParaRPr lang="en-US" sz="6700" dirty="0" smtClean="0"/>
          </a:p>
          <a:p>
            <a:pPr algn="just"/>
            <a:r>
              <a:rPr lang="en-US" sz="6700" dirty="0" smtClean="0"/>
              <a:t>All </a:t>
            </a:r>
            <a:r>
              <a:rPr lang="en-US" sz="6700" dirty="0"/>
              <a:t>they can do </a:t>
            </a:r>
            <a:r>
              <a:rPr lang="en-US" sz="6700" dirty="0" smtClean="0"/>
              <a:t>is generate </a:t>
            </a:r>
            <a:r>
              <a:rPr lang="en-US" sz="6700" dirty="0"/>
              <a:t>successors and distinguish a goal state from a non-goal state. </a:t>
            </a:r>
            <a:endParaRPr lang="en-US" sz="6700" dirty="0" smtClean="0"/>
          </a:p>
          <a:p>
            <a:pPr algn="just"/>
            <a:r>
              <a:rPr lang="en-US" sz="6700" dirty="0" smtClean="0"/>
              <a:t>search strategies -by </a:t>
            </a:r>
            <a:r>
              <a:rPr lang="en-US" sz="6700" dirty="0"/>
              <a:t>the </a:t>
            </a:r>
            <a:r>
              <a:rPr lang="en-US" sz="6700" i="1" dirty="0"/>
              <a:t>order </a:t>
            </a:r>
            <a:r>
              <a:rPr lang="en-US" sz="6700" dirty="0"/>
              <a:t>in which nodes are expanded. </a:t>
            </a:r>
            <a:endParaRPr lang="en-US" sz="6700" dirty="0" smtClean="0"/>
          </a:p>
          <a:p>
            <a:pPr algn="just"/>
            <a:r>
              <a:rPr lang="en-US" sz="6700" dirty="0" smtClean="0"/>
              <a:t>Strategies that know -goal </a:t>
            </a:r>
            <a:r>
              <a:rPr lang="en-US" sz="6700" dirty="0"/>
              <a:t>state </a:t>
            </a:r>
            <a:r>
              <a:rPr lang="en-US" sz="6700" b="1" dirty="0" smtClean="0"/>
              <a:t>informed </a:t>
            </a:r>
            <a:r>
              <a:rPr lang="en-US" sz="6700" b="1" dirty="0"/>
              <a:t>search </a:t>
            </a:r>
            <a:r>
              <a:rPr lang="en-US" sz="6700" dirty="0"/>
              <a:t>or </a:t>
            </a:r>
            <a:r>
              <a:rPr lang="en-US" sz="6700" b="1" dirty="0" smtClean="0"/>
              <a:t>heuristic search </a:t>
            </a:r>
            <a:r>
              <a:rPr lang="en-US" sz="6700" dirty="0"/>
              <a:t>strategies; </a:t>
            </a:r>
            <a:endParaRPr lang="en-US" sz="6700" dirty="0" smtClean="0"/>
          </a:p>
          <a:p>
            <a:pPr algn="just"/>
            <a:endParaRPr lang="en-US" sz="3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6900" dirty="0" smtClean="0"/>
              <a:t>BFS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6900" dirty="0" smtClean="0"/>
              <a:t>DFS </a:t>
            </a:r>
            <a:endParaRPr lang="en-US" sz="6900" dirty="0"/>
          </a:p>
        </p:txBody>
      </p:sp>
    </p:spTree>
    <p:extLst>
      <p:ext uri="{BB962C8B-B14F-4D97-AF65-F5344CB8AC3E}">
        <p14:creationId xmlns:p14="http://schemas.microsoft.com/office/powerpoint/2010/main" val="20868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BREADTH-FIRST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53" y="1146412"/>
            <a:ext cx="11444786" cy="5711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Root </a:t>
            </a:r>
            <a:r>
              <a:rPr lang="en-US" dirty="0"/>
              <a:t>node is expanded </a:t>
            </a:r>
            <a:r>
              <a:rPr lang="en-US" dirty="0" smtClean="0"/>
              <a:t>first </a:t>
            </a:r>
            <a:r>
              <a:rPr lang="en-US" dirty="0"/>
              <a:t>then all </a:t>
            </a:r>
            <a:r>
              <a:rPr lang="en-US" dirty="0" smtClean="0"/>
              <a:t>the successors </a:t>
            </a:r>
            <a:r>
              <a:rPr lang="en-US" dirty="0"/>
              <a:t>of the root node are expanded next, then </a:t>
            </a:r>
            <a:r>
              <a:rPr lang="en-US" i="1" dirty="0"/>
              <a:t>their </a:t>
            </a:r>
            <a:r>
              <a:rPr lang="en-US" dirty="0"/>
              <a:t>successors, and so 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All </a:t>
            </a:r>
            <a:r>
              <a:rPr lang="en-US" dirty="0"/>
              <a:t>the nodes are expanded at a given depth in the search tree before any nodes at the </a:t>
            </a:r>
            <a:r>
              <a:rPr lang="en-US" dirty="0" smtClean="0"/>
              <a:t>next level </a:t>
            </a:r>
            <a:r>
              <a:rPr lang="en-US" dirty="0"/>
              <a:t>are expanded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i="1" dirty="0" smtClean="0"/>
              <a:t>Based on </a:t>
            </a:r>
            <a:r>
              <a:rPr lang="en-US" dirty="0"/>
              <a:t>general graph-search </a:t>
            </a:r>
            <a:r>
              <a:rPr lang="en-US" dirty="0" smtClean="0"/>
              <a:t>algorithm ,</a:t>
            </a:r>
            <a:r>
              <a:rPr lang="en-US" i="1" dirty="0" smtClean="0"/>
              <a:t>shallowest </a:t>
            </a:r>
            <a:r>
              <a:rPr lang="en-US" dirty="0"/>
              <a:t>unexpanded node is chosen for expansion.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is achieved very </a:t>
            </a:r>
            <a:r>
              <a:rPr lang="en-US" dirty="0" smtClean="0"/>
              <a:t>simply by </a:t>
            </a:r>
            <a:r>
              <a:rPr lang="en-US" dirty="0"/>
              <a:t>using a FIFO queue for the frontier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new nodes (which are always deeper than their parents) go to the back of the queue, and old nodes, which are shallower than the new nodes, get expanded first.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root node is expanded first</a:t>
            </a:r>
          </a:p>
          <a:p>
            <a:r>
              <a:rPr lang="en-US" dirty="0" smtClean="0"/>
              <a:t>Then </a:t>
            </a:r>
            <a:r>
              <a:rPr lang="en-US" u="sng" dirty="0" smtClean="0"/>
              <a:t>all</a:t>
            </a:r>
            <a:r>
              <a:rPr lang="en-US" dirty="0" smtClean="0"/>
              <a:t> the successors of the root node are expanded.</a:t>
            </a:r>
          </a:p>
          <a:p>
            <a:r>
              <a:rPr lang="en-US" dirty="0" smtClean="0"/>
              <a:t>Then all their successors and so on.</a:t>
            </a:r>
          </a:p>
          <a:p>
            <a:r>
              <a:rPr lang="en-US" dirty="0" smtClean="0"/>
              <a:t>All the of a given depth are expanded before any node of the next depth is expanded.</a:t>
            </a:r>
          </a:p>
          <a:p>
            <a:r>
              <a:rPr lang="en-US" dirty="0" smtClean="0"/>
              <a:t>Uses a standard queue FIFO as a data structure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62" y="133114"/>
            <a:ext cx="10515600" cy="699400"/>
          </a:xfrm>
        </p:spPr>
        <p:txBody>
          <a:bodyPr/>
          <a:lstStyle/>
          <a:p>
            <a:pPr algn="ctr"/>
            <a:r>
              <a:rPr lang="en-US" b="1" dirty="0" smtClean="0"/>
              <a:t>BFS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1" y="1093837"/>
            <a:ext cx="11526671" cy="5593566"/>
          </a:xfrm>
        </p:spPr>
        <p:txBody>
          <a:bodyPr>
            <a:noAutofit/>
          </a:bodyPr>
          <a:lstStyle/>
          <a:p>
            <a:r>
              <a:rPr lang="en-US" dirty="0" smtClean="0"/>
              <a:t>BFS is complete(always finds goal if one exists)</a:t>
            </a:r>
          </a:p>
          <a:p>
            <a:r>
              <a:rPr lang="en-US" dirty="0" smtClean="0"/>
              <a:t>BFS finds the shallowest path to any goal </a:t>
            </a:r>
            <a:r>
              <a:rPr lang="en-US" dirty="0" err="1" smtClean="0"/>
              <a:t>node,if</a:t>
            </a:r>
            <a:r>
              <a:rPr lang="en-US" dirty="0" smtClean="0"/>
              <a:t> multiple goal nodes exist ,BFS finds the shortest path</a:t>
            </a:r>
          </a:p>
          <a:p>
            <a:r>
              <a:rPr lang="en-US" dirty="0" smtClean="0"/>
              <a:t>If the shallowest solution is at depth ‘d’ and the goal test is done when each node is </a:t>
            </a:r>
            <a:r>
              <a:rPr lang="en-US" sz="3200" b="1" dirty="0" smtClean="0"/>
              <a:t>generated</a:t>
            </a:r>
            <a:r>
              <a:rPr lang="en-US" dirty="0" smtClean="0"/>
              <a:t> then BFS generates b+b</a:t>
            </a:r>
            <a:r>
              <a:rPr lang="en-US" baseline="30000" dirty="0" smtClean="0"/>
              <a:t>2</a:t>
            </a:r>
            <a:r>
              <a:rPr lang="en-US" dirty="0" smtClean="0"/>
              <a:t>+b</a:t>
            </a:r>
            <a:r>
              <a:rPr lang="en-US" baseline="30000" dirty="0" smtClean="0"/>
              <a:t>3</a:t>
            </a:r>
            <a:r>
              <a:rPr lang="en-US" dirty="0" smtClean="0"/>
              <a:t> ….+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baseline="30000" dirty="0" smtClean="0"/>
              <a:t>  </a:t>
            </a:r>
            <a:r>
              <a:rPr lang="en-US" dirty="0" smtClean="0"/>
              <a:t>=O(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 nodes that has time complexity of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goal test is done when each node is </a:t>
            </a:r>
            <a:r>
              <a:rPr lang="en-US" sz="3200" b="1" dirty="0" smtClean="0"/>
              <a:t>expanded </a:t>
            </a:r>
            <a:r>
              <a:rPr lang="en-US" dirty="0" smtClean="0"/>
              <a:t>the time complexity of BFS is O(b</a:t>
            </a:r>
            <a:r>
              <a:rPr lang="en-US" baseline="30000" dirty="0" smtClean="0"/>
              <a:t>d+1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space complexity (frontier size)is also </a:t>
            </a:r>
            <a:r>
              <a:rPr lang="en-US" dirty="0"/>
              <a:t>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 </a:t>
            </a:r>
            <a:r>
              <a:rPr lang="en-US" dirty="0" smtClean="0"/>
              <a:t>.This is the biggest drawback of BFS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searching a uniform tree where every state has b successors.</a:t>
            </a:r>
          </a:p>
          <a:p>
            <a:r>
              <a:rPr lang="en-US" dirty="0"/>
              <a:t>The root of the search tree generates b nodes at the first level, each of which generates b </a:t>
            </a:r>
            <a:r>
              <a:rPr lang="en-US" dirty="0" smtClean="0"/>
              <a:t>more nodes</a:t>
            </a:r>
            <a:r>
              <a:rPr lang="en-US" dirty="0"/>
              <a:t>, for a total of </a:t>
            </a:r>
            <a:r>
              <a:rPr lang="en-US" dirty="0" smtClean="0"/>
              <a:t>b</a:t>
            </a:r>
            <a:r>
              <a:rPr lang="en-US" b="1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at the second level. Each of </a:t>
            </a:r>
            <a:r>
              <a:rPr lang="en-US" i="1" dirty="0"/>
              <a:t>these </a:t>
            </a:r>
            <a:r>
              <a:rPr lang="en-US" dirty="0"/>
              <a:t>generates b more nodes, yielding </a:t>
            </a:r>
            <a:r>
              <a:rPr lang="en-US" dirty="0" smtClean="0"/>
              <a:t>b</a:t>
            </a:r>
            <a:r>
              <a:rPr lang="en-US" baseline="30000" dirty="0" smtClean="0"/>
              <a:t>3 </a:t>
            </a:r>
            <a:r>
              <a:rPr lang="en-US" dirty="0" smtClean="0"/>
              <a:t>nodes </a:t>
            </a:r>
            <a:r>
              <a:rPr lang="en-US" dirty="0"/>
              <a:t>at the third level, and so on. Now suppose </a:t>
            </a:r>
            <a:r>
              <a:rPr lang="en-US" dirty="0" smtClean="0"/>
              <a:t>that  </a:t>
            </a:r>
            <a:r>
              <a:rPr lang="en-US" dirty="0"/>
              <a:t>the solution is at depth d. In the </a:t>
            </a:r>
            <a:r>
              <a:rPr lang="en-US" dirty="0" smtClean="0"/>
              <a:t>worst case</a:t>
            </a:r>
            <a:r>
              <a:rPr lang="en-US" dirty="0"/>
              <a:t>, </a:t>
            </a:r>
            <a:r>
              <a:rPr lang="en-US" dirty="0" smtClean="0"/>
              <a:t>it is the last node generated at that level.</a:t>
            </a:r>
          </a:p>
          <a:p>
            <a:r>
              <a:rPr lang="en-US" dirty="0"/>
              <a:t>b+b</a:t>
            </a:r>
            <a:r>
              <a:rPr lang="en-US" baseline="30000" dirty="0"/>
              <a:t>2</a:t>
            </a:r>
            <a:r>
              <a:rPr lang="en-US" dirty="0"/>
              <a:t>+b</a:t>
            </a:r>
            <a:r>
              <a:rPr lang="en-US" baseline="30000" dirty="0"/>
              <a:t>3</a:t>
            </a:r>
            <a:r>
              <a:rPr lang="en-US" dirty="0"/>
              <a:t> ….+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endParaRPr lang="en-US" baseline="30000" dirty="0" smtClean="0"/>
          </a:p>
          <a:p>
            <a:r>
              <a:rPr lang="en-US" dirty="0"/>
              <a:t>(If the algorithm were to apply the goal test to nodes when selected for expansion, rather </a:t>
            </a:r>
            <a:r>
              <a:rPr lang="en-US" dirty="0" smtClean="0"/>
              <a:t>than when </a:t>
            </a:r>
            <a:r>
              <a:rPr lang="en-US" dirty="0"/>
              <a:t>generated, the whole layer of nodes at depth d would be expanded before the goal </a:t>
            </a:r>
            <a:r>
              <a:rPr lang="en-US" dirty="0" smtClean="0"/>
              <a:t>was detected </a:t>
            </a:r>
            <a:r>
              <a:rPr lang="en-US" dirty="0"/>
              <a:t>and the time complexity would </a:t>
            </a:r>
            <a:r>
              <a:rPr lang="en-US" dirty="0" smtClean="0"/>
              <a:t>be </a:t>
            </a:r>
            <a:r>
              <a:rPr lang="en-US" dirty="0"/>
              <a:t>O(b</a:t>
            </a:r>
            <a:r>
              <a:rPr lang="en-US" baseline="30000" dirty="0"/>
              <a:t>d+1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7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for space </a:t>
            </a:r>
            <a:r>
              <a:rPr lang="en-US" dirty="0" smtClean="0"/>
              <a:t>compl</a:t>
            </a:r>
            <a:r>
              <a:rPr lang="en-US" dirty="0"/>
              <a:t>e</a:t>
            </a:r>
            <a:r>
              <a:rPr lang="en-US" dirty="0" smtClean="0"/>
              <a:t>xity</a:t>
            </a:r>
            <a:r>
              <a:rPr lang="en-US" dirty="0"/>
              <a:t>: for any kind of graph search, which stores every </a:t>
            </a:r>
            <a:r>
              <a:rPr lang="en-US" dirty="0" smtClean="0"/>
              <a:t>expanded node </a:t>
            </a:r>
            <a:r>
              <a:rPr lang="en-US" dirty="0"/>
              <a:t>in the explored set, the space complexity is always within a factor of b of the </a:t>
            </a:r>
            <a:r>
              <a:rPr lang="en-US" dirty="0" smtClean="0"/>
              <a:t>time complexity</a:t>
            </a:r>
            <a:r>
              <a:rPr lang="en-US" dirty="0"/>
              <a:t>. For breadth-first graph search in particular, every node generated remains </a:t>
            </a:r>
            <a:r>
              <a:rPr lang="en-US" dirty="0" smtClean="0"/>
              <a:t>in memory</a:t>
            </a:r>
            <a:r>
              <a:rPr lang="en-US" dirty="0"/>
              <a:t>. There will be O(b</a:t>
            </a:r>
            <a:r>
              <a:rPr lang="en-US" baseline="30000" dirty="0"/>
              <a:t>d−1</a:t>
            </a:r>
            <a:r>
              <a:rPr lang="en-US" dirty="0"/>
              <a:t>) nodes in the explored set and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 nodes in the frontier</a:t>
            </a:r>
            <a:r>
              <a:rPr lang="en-US" dirty="0" smtClean="0"/>
              <a:t>,</a:t>
            </a:r>
            <a:r>
              <a:rPr lang="en-US" dirty="0"/>
              <a:t> so the space complexity is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178688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650"/>
            <a:ext cx="11737074" cy="684435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Consider the </a:t>
            </a:r>
            <a:r>
              <a:rPr lang="en-US" sz="3200" dirty="0"/>
              <a:t>agent has a map of Romania. </a:t>
            </a:r>
            <a:endParaRPr lang="en-US" sz="3200" dirty="0" smtClean="0"/>
          </a:p>
          <a:p>
            <a:r>
              <a:rPr lang="en-US" sz="3200" dirty="0" smtClean="0"/>
              <a:t>map - provide the agent with information about the states it might get itself into and the actions it can take. </a:t>
            </a:r>
          </a:p>
          <a:p>
            <a:r>
              <a:rPr lang="en-US" sz="3200" dirty="0" smtClean="0"/>
              <a:t>environment </a:t>
            </a:r>
            <a:r>
              <a:rPr lang="en-US" sz="3200" dirty="0"/>
              <a:t>is </a:t>
            </a:r>
            <a:r>
              <a:rPr lang="en-US" sz="3200" b="1" dirty="0" smtClean="0"/>
              <a:t>observable(</a:t>
            </a:r>
            <a:r>
              <a:rPr lang="en-US" sz="3200" dirty="0"/>
              <a:t>agent always knows the current </a:t>
            </a:r>
            <a:r>
              <a:rPr lang="en-US" sz="3200" dirty="0" smtClean="0"/>
              <a:t>state)</a:t>
            </a:r>
            <a:r>
              <a:rPr lang="en-US" sz="3200" b="1" dirty="0" smtClean="0"/>
              <a:t>,</a:t>
            </a:r>
            <a:r>
              <a:rPr lang="en-US" sz="3200" dirty="0" smtClean="0"/>
              <a:t> </a:t>
            </a:r>
            <a:r>
              <a:rPr lang="en-US" sz="3200" dirty="0"/>
              <a:t>environment is </a:t>
            </a:r>
            <a:r>
              <a:rPr lang="en-US" sz="3200" b="1" dirty="0" smtClean="0"/>
              <a:t>discrete</a:t>
            </a:r>
            <a:r>
              <a:rPr lang="en-US" sz="3200" dirty="0" smtClean="0"/>
              <a:t>(</a:t>
            </a:r>
            <a:r>
              <a:rPr lang="en-US" sz="3200" dirty="0"/>
              <a:t>sign indicating its presence to arriving </a:t>
            </a:r>
            <a:r>
              <a:rPr lang="en-US" sz="3200" dirty="0" smtClean="0"/>
              <a:t>drivers)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27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6296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/>
              <a:t>memory </a:t>
            </a:r>
            <a:r>
              <a:rPr lang="en-US" sz="3600" b="1" dirty="0"/>
              <a:t>requirements </a:t>
            </a:r>
            <a:r>
              <a:rPr lang="en-US" sz="3600" dirty="0"/>
              <a:t>are </a:t>
            </a:r>
            <a:r>
              <a:rPr lang="en-US" sz="3600" dirty="0" smtClean="0"/>
              <a:t>a bigger </a:t>
            </a:r>
            <a:r>
              <a:rPr lang="en-US" sz="3600" dirty="0"/>
              <a:t>problem for breadth-first search than is the execution time</a:t>
            </a:r>
            <a:r>
              <a:rPr lang="en-US" sz="3600" dirty="0" smtClean="0"/>
              <a:t>.</a:t>
            </a:r>
          </a:p>
          <a:p>
            <a:pPr algn="just"/>
            <a:r>
              <a:rPr lang="en-US" dirty="0" smtClean="0"/>
              <a:t>Time </a:t>
            </a:r>
            <a:r>
              <a:rPr lang="en-US" dirty="0"/>
              <a:t>is still a major factor.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2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388" y="2753345"/>
            <a:ext cx="930722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Breadth-First Strategy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  <a:r>
              <a:rPr lang="en-US" altLang="en-US">
                <a:solidFill>
                  <a:srgbClr val="0C0C12"/>
                </a:solidFill>
              </a:rPr>
              <a:t>New nodes are inserted at the end of FRINGE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2743200" y="2743200"/>
            <a:ext cx="2819400" cy="2209800"/>
            <a:chOff x="768" y="1728"/>
            <a:chExt cx="1776" cy="1392"/>
          </a:xfrm>
        </p:grpSpPr>
        <p:grpSp>
          <p:nvGrpSpPr>
            <p:cNvPr id="53255" name="Group 5"/>
            <p:cNvGrpSpPr>
              <a:grpSpLocks/>
            </p:cNvGrpSpPr>
            <p:nvPr/>
          </p:nvGrpSpPr>
          <p:grpSpPr bwMode="auto">
            <a:xfrm>
              <a:off x="960" y="1824"/>
              <a:ext cx="1584" cy="1296"/>
              <a:chOff x="960" y="1824"/>
              <a:chExt cx="1584" cy="1296"/>
            </a:xfrm>
          </p:grpSpPr>
          <p:grpSp>
            <p:nvGrpSpPr>
              <p:cNvPr id="53263" name="Group 6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1872" y="1872"/>
                <a:chExt cx="1584" cy="1296"/>
              </a:xfrm>
            </p:grpSpPr>
            <p:grpSp>
              <p:nvGrpSpPr>
                <p:cNvPr id="53265" name="Group 7"/>
                <p:cNvGrpSpPr>
                  <a:grpSpLocks/>
                </p:cNvGrpSpPr>
                <p:nvPr/>
              </p:nvGrpSpPr>
              <p:grpSpPr bwMode="auto">
                <a:xfrm>
                  <a:off x="1872" y="1872"/>
                  <a:ext cx="1584" cy="1296"/>
                  <a:chOff x="1872" y="1872"/>
                  <a:chExt cx="1584" cy="1296"/>
                </a:xfrm>
              </p:grpSpPr>
              <p:sp>
                <p:nvSpPr>
                  <p:cNvPr id="53267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6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6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0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2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3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4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82" y="2000"/>
                    <a:ext cx="321" cy="4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5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9" y="2534"/>
                    <a:ext cx="214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726" y="2000"/>
                    <a:ext cx="321" cy="4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7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6" y="2526"/>
                    <a:ext cx="198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274" y="2534"/>
                    <a:ext cx="181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146" y="2526"/>
                    <a:ext cx="214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266" name="Oval 21"/>
                <p:cNvSpPr>
                  <a:spLocks noChangeArrowheads="1"/>
                </p:cNvSpPr>
                <p:nvPr/>
              </p:nvSpPr>
              <p:spPr bwMode="auto">
                <a:xfrm>
                  <a:off x="2592" y="1872"/>
                  <a:ext cx="144" cy="144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3264" name="Oval 22"/>
              <p:cNvSpPr>
                <a:spLocks noChangeArrowheads="1"/>
              </p:cNvSpPr>
              <p:nvPr/>
            </p:nvSpPr>
            <p:spPr bwMode="auto">
              <a:xfrm>
                <a:off x="2400" y="2976"/>
                <a:ext cx="144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3256" name="Text Box 23"/>
            <p:cNvSpPr txBox="1">
              <a:spLocks noChangeArrowheads="1"/>
            </p:cNvSpPr>
            <p:nvPr/>
          </p:nvSpPr>
          <p:spPr bwMode="auto">
            <a:xfrm>
              <a:off x="1056" y="225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53257" name="Text Box 24"/>
            <p:cNvSpPr txBox="1">
              <a:spLocks noChangeArrowheads="1"/>
            </p:cNvSpPr>
            <p:nvPr/>
          </p:nvSpPr>
          <p:spPr bwMode="auto">
            <a:xfrm>
              <a:off x="1872" y="225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53258" name="Text Box 25"/>
            <p:cNvSpPr txBox="1">
              <a:spLocks noChangeArrowheads="1"/>
            </p:cNvSpPr>
            <p:nvPr/>
          </p:nvSpPr>
          <p:spPr bwMode="auto">
            <a:xfrm>
              <a:off x="768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53259" name="Text Box 26"/>
            <p:cNvSpPr txBox="1">
              <a:spLocks noChangeArrowheads="1"/>
            </p:cNvSpPr>
            <p:nvPr/>
          </p:nvSpPr>
          <p:spPr bwMode="auto">
            <a:xfrm>
              <a:off x="1296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53260" name="Text Box 27"/>
            <p:cNvSpPr txBox="1">
              <a:spLocks noChangeArrowheads="1"/>
            </p:cNvSpPr>
            <p:nvPr/>
          </p:nvSpPr>
          <p:spPr bwMode="auto">
            <a:xfrm>
              <a:off x="1488" y="17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53261" name="Text Box 28"/>
            <p:cNvSpPr txBox="1">
              <a:spLocks noChangeArrowheads="1"/>
            </p:cNvSpPr>
            <p:nvPr/>
          </p:nvSpPr>
          <p:spPr bwMode="auto">
            <a:xfrm>
              <a:off x="1711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53262" name="Text Box 29"/>
            <p:cNvSpPr txBox="1">
              <a:spLocks noChangeArrowheads="1"/>
            </p:cNvSpPr>
            <p:nvPr/>
          </p:nvSpPr>
          <p:spPr bwMode="auto">
            <a:xfrm>
              <a:off x="2208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</p:grpSp>
      <p:sp>
        <p:nvSpPr>
          <p:cNvPr id="175134" name="Text Box 30"/>
          <p:cNvSpPr txBox="1">
            <a:spLocks noChangeArrowheads="1"/>
          </p:cNvSpPr>
          <p:nvPr/>
        </p:nvSpPr>
        <p:spPr bwMode="auto">
          <a:xfrm>
            <a:off x="6080125" y="353853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FRINGE = (1)</a:t>
            </a:r>
          </a:p>
        </p:txBody>
      </p:sp>
      <p:sp>
        <p:nvSpPr>
          <p:cNvPr id="175135" name="AutoShape 31"/>
          <p:cNvSpPr>
            <a:spLocks noChangeArrowheads="1"/>
          </p:cNvSpPr>
          <p:nvPr/>
        </p:nvSpPr>
        <p:spPr bwMode="auto">
          <a:xfrm>
            <a:off x="3657600" y="28956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9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4" grpId="0" autoUpdateAnimBg="0"/>
      <p:bldP spid="1751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Breadth-First Strategy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  <a:r>
              <a:rPr lang="en-US" altLang="en-US">
                <a:solidFill>
                  <a:srgbClr val="0C0C12"/>
                </a:solidFill>
              </a:rPr>
              <a:t>New nodes are inserted at the end of FRINGE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80126" y="3538538"/>
            <a:ext cx="239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FRINGE</a:t>
            </a:r>
            <a:r>
              <a:rPr kumimoji="0" lang="en-US" altLang="en-US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= (2, 3)</a:t>
            </a:r>
          </a:p>
        </p:txBody>
      </p:sp>
      <p:sp>
        <p:nvSpPr>
          <p:cNvPr id="177157" name="AutoShape 5"/>
          <p:cNvSpPr>
            <a:spLocks noChangeArrowheads="1"/>
          </p:cNvSpPr>
          <p:nvPr/>
        </p:nvSpPr>
        <p:spPr bwMode="auto">
          <a:xfrm>
            <a:off x="28956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2743200" y="2743200"/>
            <a:ext cx="2819400" cy="2209800"/>
            <a:chOff x="768" y="1728"/>
            <a:chExt cx="1776" cy="1392"/>
          </a:xfrm>
        </p:grpSpPr>
        <p:grpSp>
          <p:nvGrpSpPr>
            <p:cNvPr id="54279" name="Group 7"/>
            <p:cNvGrpSpPr>
              <a:grpSpLocks/>
            </p:cNvGrpSpPr>
            <p:nvPr/>
          </p:nvGrpSpPr>
          <p:grpSpPr bwMode="auto"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54283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4291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5429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54295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296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297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298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299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300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301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302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3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5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6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429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4292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4284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54285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54286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54287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54288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54289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54290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54280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1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2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8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Breadth-First Strategy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  <a:r>
              <a:rPr lang="en-US" altLang="en-US">
                <a:solidFill>
                  <a:srgbClr val="0C0C12"/>
                </a:solidFill>
              </a:rPr>
              <a:t>New nodes are inserted at the end of FRINGE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80126" y="3538538"/>
            <a:ext cx="274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FRINGE = (3, 4, 5)</a:t>
            </a:r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42672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2743200" y="2743200"/>
            <a:ext cx="2819400" cy="2209800"/>
            <a:chOff x="768" y="1728"/>
            <a:chExt cx="1776" cy="1392"/>
          </a:xfrm>
        </p:grpSpPr>
        <p:grpSp>
          <p:nvGrpSpPr>
            <p:cNvPr id="55306" name="Group 7"/>
            <p:cNvGrpSpPr>
              <a:grpSpLocks/>
            </p:cNvGrpSpPr>
            <p:nvPr/>
          </p:nvGrpSpPr>
          <p:grpSpPr bwMode="auto"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55310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5318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5532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55322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3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4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5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6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7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8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9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0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1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2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3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32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5319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11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55312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55313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55314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55315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55316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55317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55307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8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9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5303" name="Oval 36"/>
          <p:cNvSpPr>
            <a:spLocks noChangeArrowheads="1"/>
          </p:cNvSpPr>
          <p:nvPr/>
        </p:nvSpPr>
        <p:spPr bwMode="auto">
          <a:xfrm>
            <a:off x="3048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4" name="Oval 37"/>
          <p:cNvSpPr>
            <a:spLocks noChangeArrowheads="1"/>
          </p:cNvSpPr>
          <p:nvPr/>
        </p:nvSpPr>
        <p:spPr bwMode="auto">
          <a:xfrm>
            <a:off x="3886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5" name="Oval 38"/>
          <p:cNvSpPr>
            <a:spLocks noChangeArrowheads="1"/>
          </p:cNvSpPr>
          <p:nvPr/>
        </p:nvSpPr>
        <p:spPr bwMode="auto">
          <a:xfrm>
            <a:off x="3505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91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Breadth-First Strategy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  <a:r>
              <a:rPr lang="en-US" altLang="en-US">
                <a:solidFill>
                  <a:srgbClr val="0C0C12"/>
                </a:solidFill>
              </a:rPr>
              <a:t>New nodes are inserted at the end of FRINGE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80125" y="3538538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FRINGE = (4, 5, 6, 7)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743200" y="2743200"/>
            <a:ext cx="2819400" cy="2209800"/>
            <a:chOff x="768" y="1728"/>
            <a:chExt cx="1776" cy="1392"/>
          </a:xfrm>
        </p:grpSpPr>
        <p:grpSp>
          <p:nvGrpSpPr>
            <p:cNvPr id="56332" name="Group 6"/>
            <p:cNvGrpSpPr>
              <a:grpSpLocks/>
            </p:cNvGrpSpPr>
            <p:nvPr/>
          </p:nvGrpSpPr>
          <p:grpSpPr bwMode="auto"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56336" name="Group 7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6344" name="Group 8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5634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56348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49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0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1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2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3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5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6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8" name="Line 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6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34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6345" name="Oval 24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6337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56338" name="Text Box 26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56339" name="Text Box 27"/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56340" name="Text Box 28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56341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56342" name="Text Box 30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56343" name="Text Box 31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56333" name="Oval 32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4" name="Oval 33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5" name="Oval 34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6326" name="Oval 35"/>
          <p:cNvSpPr>
            <a:spLocks noChangeArrowheads="1"/>
          </p:cNvSpPr>
          <p:nvPr/>
        </p:nvSpPr>
        <p:spPr bwMode="auto">
          <a:xfrm>
            <a:off x="3048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7" name="Oval 36"/>
          <p:cNvSpPr>
            <a:spLocks noChangeArrowheads="1"/>
          </p:cNvSpPr>
          <p:nvPr/>
        </p:nvSpPr>
        <p:spPr bwMode="auto">
          <a:xfrm>
            <a:off x="3886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8" name="Oval 37"/>
          <p:cNvSpPr>
            <a:spLocks noChangeArrowheads="1"/>
          </p:cNvSpPr>
          <p:nvPr/>
        </p:nvSpPr>
        <p:spPr bwMode="auto">
          <a:xfrm>
            <a:off x="3505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Oval 38"/>
          <p:cNvSpPr>
            <a:spLocks noChangeArrowheads="1"/>
          </p:cNvSpPr>
          <p:nvPr/>
        </p:nvSpPr>
        <p:spPr bwMode="auto">
          <a:xfrm>
            <a:off x="48768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0" name="Oval 39"/>
          <p:cNvSpPr>
            <a:spLocks noChangeArrowheads="1"/>
          </p:cNvSpPr>
          <p:nvPr/>
        </p:nvSpPr>
        <p:spPr bwMode="auto">
          <a:xfrm>
            <a:off x="4495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1" name="Oval 40"/>
          <p:cNvSpPr>
            <a:spLocks noChangeArrowheads="1"/>
          </p:cNvSpPr>
          <p:nvPr/>
        </p:nvSpPr>
        <p:spPr bwMode="auto">
          <a:xfrm>
            <a:off x="5334000" y="47244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1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0"/>
            <a:ext cx="11176379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import collections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bfs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(graph, root):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visited, queue = set(), collections.deque([root])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visited.add(root)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while queue: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# Dequeue a vertex from queue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vertex = queue.popleft()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print(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(vertex) + " ", end="")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# If not visited, mark it as visited,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enqueue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it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for neighbour in graph[vertex]: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if neighbour not in visited: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visited.add(neighbour)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queue.append(neighbour)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__name__ == '__main__':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graph = {0: [1, 2], 1: [2], 2: [3], 3: [1, 2]}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print("Following is Breadth First Traversal: ")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bfs(graph, 0)</a:t>
            </a:r>
          </a:p>
        </p:txBody>
      </p:sp>
    </p:spTree>
    <p:extLst>
      <p:ext uri="{BB962C8B-B14F-4D97-AF65-F5344CB8AC3E}">
        <p14:creationId xmlns:p14="http://schemas.microsoft.com/office/powerpoint/2010/main" val="25188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3" y="300252"/>
            <a:ext cx="10345002" cy="6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63" y="109182"/>
            <a:ext cx="11954871" cy="6550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63" y="1091822"/>
            <a:ext cx="11954871" cy="60186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Expands the </a:t>
            </a:r>
            <a:r>
              <a:rPr lang="en-US" sz="3600" i="1" dirty="0"/>
              <a:t>deepest </a:t>
            </a:r>
            <a:r>
              <a:rPr lang="en-US" sz="3600" dirty="0"/>
              <a:t>node in the current frontier of the search </a:t>
            </a:r>
            <a:r>
              <a:rPr lang="en-US" sz="3600" dirty="0" smtClean="0"/>
              <a:t>tree.</a:t>
            </a:r>
          </a:p>
          <a:p>
            <a:r>
              <a:rPr lang="en-US" sz="3600" dirty="0" smtClean="0"/>
              <a:t>It uses Stack (LIFO queue),means </a:t>
            </a:r>
            <a:r>
              <a:rPr lang="en-US" sz="3600" dirty="0"/>
              <a:t>that the most recently generated node is chosen for expansion</a:t>
            </a:r>
            <a:endParaRPr lang="en-US" sz="3600" dirty="0" smtClean="0"/>
          </a:p>
          <a:p>
            <a:r>
              <a:rPr lang="en-US" sz="3600" dirty="0" smtClean="0"/>
              <a:t>DFS is frequently programmed recursively.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68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06" y="204716"/>
            <a:ext cx="11450471" cy="65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Problem solving agents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79" y="1730090"/>
            <a:ext cx="11403842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Goal formulation: Based on current situation and the performance measure.</a:t>
            </a:r>
          </a:p>
          <a:p>
            <a:pPr algn="just"/>
            <a:r>
              <a:rPr lang="en-US" sz="3600" dirty="0" smtClean="0"/>
              <a:t>Problem formulation is the process of deciding what actions and states to consider ,given a goal.	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44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585" y="0"/>
            <a:ext cx="10515600" cy="5186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61" y="710497"/>
            <a:ext cx="11635854" cy="60138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 properties </a:t>
            </a:r>
            <a:r>
              <a:rPr lang="en-US" sz="3200" dirty="0" smtClean="0"/>
              <a:t>of DFS  based on  graph-search or tree-search used</a:t>
            </a:r>
            <a:r>
              <a:rPr lang="en-US" sz="3200" dirty="0"/>
              <a:t>.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The </a:t>
            </a:r>
            <a:r>
              <a:rPr lang="en-US" sz="3200" dirty="0"/>
              <a:t>graph-search version, </a:t>
            </a:r>
            <a:r>
              <a:rPr lang="en-US" sz="3200" dirty="0" smtClean="0"/>
              <a:t>avoids </a:t>
            </a:r>
            <a:r>
              <a:rPr lang="en-US" sz="3200" dirty="0"/>
              <a:t>repeated states and </a:t>
            </a:r>
            <a:r>
              <a:rPr lang="en-US" sz="3200" dirty="0" smtClean="0"/>
              <a:t>redundant paths</a:t>
            </a:r>
            <a:r>
              <a:rPr lang="en-US" sz="3200" dirty="0"/>
              <a:t>, is complete in finite state spaces because it will eventually expand every node.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Can be modified </a:t>
            </a:r>
            <a:r>
              <a:rPr lang="en-US" sz="3200" dirty="0"/>
              <a:t>at no extra memory cost so that it checks new states against those on the path </a:t>
            </a:r>
            <a:r>
              <a:rPr lang="en-US" sz="3200" dirty="0" smtClean="0"/>
              <a:t>from the </a:t>
            </a:r>
            <a:r>
              <a:rPr lang="en-US" sz="3200" dirty="0"/>
              <a:t>root to the current node; this avoids infinite loops in finite state spaces but does not </a:t>
            </a:r>
            <a:r>
              <a:rPr lang="en-US" sz="3200" dirty="0" smtClean="0"/>
              <a:t>avoid the </a:t>
            </a:r>
            <a:r>
              <a:rPr lang="en-US" sz="3200" dirty="0"/>
              <a:t>proliferation of redundant paths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/>
              <a:t>In infinite state spaces, both versions fail if an </a:t>
            </a:r>
            <a:r>
              <a:rPr lang="en-US" sz="3200" dirty="0" smtClean="0"/>
              <a:t>infinite non-goal </a:t>
            </a:r>
            <a:r>
              <a:rPr lang="en-US" sz="3200" dirty="0"/>
              <a:t>path is encountered.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157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49" y="1730327"/>
            <a:ext cx="9580728" cy="50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DFS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488001"/>
            <a:ext cx="1202318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Generate all </a:t>
            </a:r>
            <a:r>
              <a:rPr lang="en-US" sz="3600" dirty="0"/>
              <a:t>of the O(</a:t>
            </a:r>
            <a:r>
              <a:rPr lang="en-US" sz="3600" dirty="0" err="1"/>
              <a:t>b</a:t>
            </a:r>
            <a:r>
              <a:rPr lang="en-US" sz="3600" baseline="30000" dirty="0" err="1"/>
              <a:t>m</a:t>
            </a:r>
            <a:r>
              <a:rPr lang="en-US" sz="3600" dirty="0"/>
              <a:t>) nodes in the search tree, where m is the maximum depth of any node; this</a:t>
            </a:r>
          </a:p>
          <a:p>
            <a:r>
              <a:rPr lang="en-US" sz="3600" dirty="0" smtClean="0"/>
              <a:t>‘m’ </a:t>
            </a:r>
            <a:r>
              <a:rPr lang="en-US" sz="3600" dirty="0"/>
              <a:t>itself can be much </a:t>
            </a:r>
            <a:r>
              <a:rPr lang="en-US" sz="3600" dirty="0" smtClean="0"/>
              <a:t>larger than ‘d’ the </a:t>
            </a:r>
            <a:r>
              <a:rPr lang="en-US" sz="3600" dirty="0"/>
              <a:t>depth of the shallowest </a:t>
            </a:r>
            <a:r>
              <a:rPr lang="en-US" sz="3600" dirty="0" smtClean="0"/>
              <a:t>solution and </a:t>
            </a:r>
            <a:r>
              <a:rPr lang="en-US" sz="3600" dirty="0"/>
              <a:t>is infinite if the tree is unbounded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For a state space with </a:t>
            </a:r>
            <a:r>
              <a:rPr lang="en-US" sz="3600" dirty="0" smtClean="0"/>
              <a:t>branching factor </a:t>
            </a:r>
            <a:r>
              <a:rPr lang="en-US" sz="3600" dirty="0"/>
              <a:t>b and maximum depth m, depth-first search requires storage of only </a:t>
            </a:r>
            <a:r>
              <a:rPr lang="en-US" sz="3600" b="1" dirty="0"/>
              <a:t>O(</a:t>
            </a:r>
            <a:r>
              <a:rPr lang="en-US" sz="3600" b="1" dirty="0" err="1"/>
              <a:t>bm</a:t>
            </a:r>
            <a:r>
              <a:rPr lang="en-US" sz="3600" b="1" dirty="0"/>
              <a:t>)</a:t>
            </a:r>
            <a:r>
              <a:rPr lang="en-US" sz="3600" dirty="0"/>
              <a:t> nodes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variant of depth-first search called </a:t>
            </a:r>
            <a:r>
              <a:rPr lang="en-US" sz="3600" b="1" dirty="0"/>
              <a:t>backtracking </a:t>
            </a:r>
            <a:r>
              <a:rPr lang="en-US" sz="3600" b="1" dirty="0" smtClean="0"/>
              <a:t>search </a:t>
            </a:r>
            <a:r>
              <a:rPr lang="en-US" sz="3600" dirty="0"/>
              <a:t>uses still less memory</a:t>
            </a:r>
          </a:p>
        </p:txBody>
      </p:sp>
    </p:spTree>
    <p:extLst>
      <p:ext uri="{BB962C8B-B14F-4D97-AF65-F5344CB8AC3E}">
        <p14:creationId xmlns:p14="http://schemas.microsoft.com/office/powerpoint/2010/main" val="41993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reason is the space complexity. For a graph search, there </a:t>
            </a:r>
            <a:r>
              <a:rPr lang="en-US" dirty="0" smtClean="0"/>
              <a:t>is no </a:t>
            </a:r>
            <a:r>
              <a:rPr lang="en-US" dirty="0"/>
              <a:t>advantage, but a depth-first tree search needs to store only a single path from the </a:t>
            </a:r>
            <a:r>
              <a:rPr lang="en-US" dirty="0" smtClean="0"/>
              <a:t>root to </a:t>
            </a:r>
            <a:r>
              <a:rPr lang="en-US" dirty="0"/>
              <a:t>a leaf node, along with the remaining </a:t>
            </a:r>
            <a:r>
              <a:rPr lang="en-US" dirty="0" smtClean="0"/>
              <a:t> unexpanded </a:t>
            </a:r>
            <a:r>
              <a:rPr lang="en-US" dirty="0"/>
              <a:t>sibling nodes for each node on </a:t>
            </a:r>
            <a:r>
              <a:rPr lang="en-US" dirty="0" smtClean="0"/>
              <a:t>the path</a:t>
            </a:r>
            <a:r>
              <a:rPr lang="en-US" dirty="0"/>
              <a:t>. Once a node has been expanded, it can be removed from memory as soon as all </a:t>
            </a:r>
            <a:r>
              <a:rPr lang="en-US" dirty="0" smtClean="0"/>
              <a:t>its descendants </a:t>
            </a:r>
            <a:r>
              <a:rPr lang="en-US" dirty="0"/>
              <a:t>have been fully </a:t>
            </a:r>
            <a:r>
              <a:rPr lang="en-US" dirty="0" smtClean="0"/>
              <a:t>explored.</a:t>
            </a:r>
          </a:p>
          <a:p>
            <a:r>
              <a:rPr lang="en-US" dirty="0"/>
              <a:t>For a state space with </a:t>
            </a:r>
            <a:r>
              <a:rPr lang="en-US" dirty="0" smtClean="0"/>
              <a:t>branching factor </a:t>
            </a:r>
            <a:r>
              <a:rPr lang="en-US" dirty="0"/>
              <a:t>b and maximum depth m, depth-first search requires storage of only O(</a:t>
            </a:r>
            <a:r>
              <a:rPr lang="en-US" dirty="0" err="1"/>
              <a:t>bm</a:t>
            </a:r>
            <a:r>
              <a:rPr lang="en-US" dirty="0"/>
              <a:t>) nodes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Using the same assumptions as for Figure 3.13 and assuming that nodes at the same depth </a:t>
            </a:r>
            <a:r>
              <a:rPr lang="en-US" dirty="0" smtClean="0"/>
              <a:t>as the </a:t>
            </a:r>
            <a:r>
              <a:rPr lang="en-US" dirty="0"/>
              <a:t>goal node have no successors, we find that depth-first search would require 156 </a:t>
            </a:r>
            <a:r>
              <a:rPr lang="en-US" dirty="0" smtClean="0"/>
              <a:t>kilobytes instead </a:t>
            </a:r>
            <a:r>
              <a:rPr lang="en-US" dirty="0"/>
              <a:t>of 10 </a:t>
            </a:r>
            <a:r>
              <a:rPr lang="en-US" dirty="0" err="1"/>
              <a:t>exabytes</a:t>
            </a:r>
            <a:r>
              <a:rPr lang="en-US" dirty="0"/>
              <a:t> at depth d = 16, a factor of 7 trillion times less space</a:t>
            </a:r>
          </a:p>
        </p:txBody>
      </p:sp>
    </p:spTree>
    <p:extLst>
      <p:ext uri="{BB962C8B-B14F-4D97-AF65-F5344CB8AC3E}">
        <p14:creationId xmlns:p14="http://schemas.microsoft.com/office/powerpoint/2010/main" val="18494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324" y="2030341"/>
            <a:ext cx="110353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variant of depth-first search called </a:t>
            </a:r>
            <a:r>
              <a:rPr lang="en-US" b="1" dirty="0"/>
              <a:t>backtracking </a:t>
            </a:r>
            <a:r>
              <a:rPr lang="en-US" b="1" dirty="0" smtClean="0"/>
              <a:t>search </a:t>
            </a:r>
            <a:r>
              <a:rPr lang="en-US" dirty="0"/>
              <a:t>uses still less </a:t>
            </a:r>
            <a:r>
              <a:rPr lang="en-US" dirty="0" smtClean="0"/>
              <a:t>memory.</a:t>
            </a:r>
          </a:p>
          <a:p>
            <a:r>
              <a:rPr lang="en-US" dirty="0"/>
              <a:t>In backtracking, only one successor is generated at a time </a:t>
            </a:r>
            <a:r>
              <a:rPr lang="en-US" dirty="0" smtClean="0"/>
              <a:t>rather than </a:t>
            </a:r>
            <a:r>
              <a:rPr lang="en-US" dirty="0"/>
              <a:t>all successors; each partially expanded node remembers which successor to </a:t>
            </a:r>
            <a:r>
              <a:rPr lang="en-US" dirty="0" smtClean="0"/>
              <a:t>generate next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way, only O(m) memory is needed rather than O(</a:t>
            </a:r>
            <a:r>
              <a:rPr lang="en-US" dirty="0" err="1"/>
              <a:t>bm</a:t>
            </a:r>
            <a:r>
              <a:rPr lang="en-US" dirty="0" smtClean="0"/>
              <a:t>).</a:t>
            </a:r>
          </a:p>
          <a:p>
            <a:r>
              <a:rPr lang="en-US" dirty="0"/>
              <a:t>Backtracking </a:t>
            </a:r>
            <a:r>
              <a:rPr lang="en-US" dirty="0" smtClean="0"/>
              <a:t>search facilitates </a:t>
            </a:r>
            <a:r>
              <a:rPr lang="en-US" dirty="0"/>
              <a:t>yet another memory-saving (and time-saving) trick: the idea of generating a </a:t>
            </a:r>
            <a:r>
              <a:rPr lang="en-US" dirty="0" smtClean="0"/>
              <a:t>successor by </a:t>
            </a:r>
            <a:r>
              <a:rPr lang="en-US" i="1" dirty="0"/>
              <a:t>modifying </a:t>
            </a:r>
            <a:r>
              <a:rPr lang="en-US" dirty="0"/>
              <a:t>the current state description directly rather than copying it first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reduces </a:t>
            </a:r>
            <a:r>
              <a:rPr lang="en-US" dirty="0"/>
              <a:t>the memory requirements to just one state description and O(m) actions.</a:t>
            </a:r>
          </a:p>
        </p:txBody>
      </p:sp>
    </p:spTree>
    <p:extLst>
      <p:ext uri="{BB962C8B-B14F-4D97-AF65-F5344CB8AC3E}">
        <p14:creationId xmlns:p14="http://schemas.microsoft.com/office/powerpoint/2010/main" val="12337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355" y="1173707"/>
            <a:ext cx="1050877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 =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'3'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'3'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 =</a:t>
            </a:r>
            <a:r>
              <a:rPr lang="en-IN" sz="2400" dirty="0">
                <a:solidFill>
                  <a:srgbClr val="25769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root </a:t>
            </a:r>
            <a:r>
              <a:rPr lang="en-IN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visited: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IN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visited.add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IN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neighbour </a:t>
            </a:r>
            <a:r>
              <a:rPr lang="en-IN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graph[root]: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visited,graph,neighbour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(visited,graph,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INFORMED (HEURISTIC) SEARCH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45" y="1690688"/>
            <a:ext cx="11594910" cy="5296966"/>
          </a:xfrm>
        </p:spPr>
        <p:txBody>
          <a:bodyPr>
            <a:normAutofit/>
          </a:bodyPr>
          <a:lstStyle/>
          <a:p>
            <a:r>
              <a:rPr lang="en-US" dirty="0" smtClean="0"/>
              <a:t>uses problem-specific knowledge -can find solutions more efficiently than can an uninformed strategy.</a:t>
            </a:r>
          </a:p>
          <a:p>
            <a:r>
              <a:rPr lang="en-US" dirty="0" smtClean="0"/>
              <a:t>General approach is </a:t>
            </a:r>
            <a:r>
              <a:rPr lang="en-US" b="1" dirty="0" smtClean="0"/>
              <a:t>best-first search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Best-first search is an instance of TREE-SEARCH or GRAPH-SEARCH algorithm in which a node is selected for expansion based on an </a:t>
            </a:r>
            <a:r>
              <a:rPr lang="en-US" b="1" dirty="0" smtClean="0"/>
              <a:t>evaluation function</a:t>
            </a:r>
            <a:r>
              <a:rPr lang="en-US" dirty="0" smtClean="0"/>
              <a:t>, f(n).</a:t>
            </a:r>
          </a:p>
        </p:txBody>
      </p:sp>
    </p:spTree>
    <p:extLst>
      <p:ext uri="{BB962C8B-B14F-4D97-AF65-F5344CB8AC3E}">
        <p14:creationId xmlns:p14="http://schemas.microsoft.com/office/powerpoint/2010/main" val="3563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INFORMED (HEURISTIC) SEARCH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5" y="1883390"/>
            <a:ext cx="11565909" cy="510426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evaluation function is construed as a cost estimate, so the node with the </a:t>
            </a:r>
            <a:r>
              <a:rPr lang="en-US" sz="3200" i="1" dirty="0" smtClean="0"/>
              <a:t>lowest </a:t>
            </a:r>
            <a:r>
              <a:rPr lang="en-US" sz="3200" dirty="0" smtClean="0"/>
              <a:t>evaluation is expanded first </a:t>
            </a:r>
          </a:p>
          <a:p>
            <a:pPr algn="just"/>
            <a:r>
              <a:rPr lang="en-US" sz="3200" dirty="0" smtClean="0"/>
              <a:t>Informed search algorithms include a </a:t>
            </a:r>
            <a:r>
              <a:rPr lang="en-US" sz="3200" b="1" dirty="0" smtClean="0"/>
              <a:t>heuristic function h(n) as a part of f(n)</a:t>
            </a:r>
          </a:p>
          <a:p>
            <a:pPr algn="just"/>
            <a:r>
              <a:rPr lang="en-US" sz="3200" dirty="0" smtClean="0"/>
              <a:t>f(n)=g(n)+h(n) g(n)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the cost to reach the node</a:t>
            </a:r>
          </a:p>
          <a:p>
            <a:pPr algn="just"/>
            <a:r>
              <a:rPr lang="en-US" sz="3200" dirty="0" smtClean="0"/>
              <a:t>h(n)=estimate of the cheapest cost form the state at node n to a goal state;</a:t>
            </a:r>
          </a:p>
          <a:p>
            <a:pPr algn="just"/>
            <a:r>
              <a:rPr lang="en-US" sz="3200" dirty="0" smtClean="0"/>
              <a:t>h(goal)=0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17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195" y="0"/>
            <a:ext cx="10515600" cy="753991"/>
          </a:xfrm>
        </p:spPr>
        <p:txBody>
          <a:bodyPr/>
          <a:lstStyle/>
          <a:p>
            <a:pPr algn="ctr"/>
            <a:r>
              <a:rPr lang="en-US" dirty="0" smtClean="0"/>
              <a:t>Greedy </a:t>
            </a:r>
            <a:r>
              <a:rPr lang="en-US" dirty="0"/>
              <a:t>best-first 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93049"/>
            <a:ext cx="121427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GFS tries to expand the node that it estimates as being closest to the goal.</a:t>
            </a:r>
          </a:p>
          <a:p>
            <a:r>
              <a:rPr lang="en-US" dirty="0"/>
              <a:t>likely to lead to a solution quickly</a:t>
            </a:r>
            <a:endParaRPr lang="en-US" dirty="0" smtClean="0"/>
          </a:p>
          <a:p>
            <a:r>
              <a:rPr lang="en-US" dirty="0" smtClean="0"/>
              <a:t>It uses only the heuristic function h(n).</a:t>
            </a:r>
          </a:p>
          <a:p>
            <a:r>
              <a:rPr lang="en-US" dirty="0" smtClean="0"/>
              <a:t>f(n)=h(n).</a:t>
            </a:r>
          </a:p>
          <a:p>
            <a:r>
              <a:rPr lang="en-US" dirty="0" smtClean="0"/>
              <a:t>Use a straight line distance(SLD) heuristic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SLD</a:t>
            </a:r>
            <a:r>
              <a:rPr lang="en-US" dirty="0" smtClean="0"/>
              <a:t> for the route finding in Romania to the goal Bucharest.</a:t>
            </a:r>
          </a:p>
          <a:p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(In(Arad))=366</a:t>
            </a:r>
            <a:r>
              <a:rPr lang="en-US" dirty="0" smtClean="0"/>
              <a:t>.</a:t>
            </a:r>
            <a:r>
              <a:rPr lang="en-US" dirty="0"/>
              <a:t> values of </a:t>
            </a:r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 cannot be computed from </a:t>
            </a:r>
            <a:r>
              <a:rPr lang="en-US" dirty="0" smtClean="0"/>
              <a:t>the problem description </a:t>
            </a:r>
            <a:r>
              <a:rPr lang="en-US" dirty="0"/>
              <a:t>itself.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a certain amount of experience to know </a:t>
            </a:r>
            <a:r>
              <a:rPr lang="en-US" dirty="0" smtClean="0"/>
              <a:t>that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SLD</a:t>
            </a:r>
            <a:r>
              <a:rPr lang="en-US" dirty="0" smtClean="0"/>
              <a:t> </a:t>
            </a:r>
            <a:r>
              <a:rPr lang="en-US" dirty="0"/>
              <a:t>is correlated with actual road distances and is, therefore, a useful </a:t>
            </a:r>
            <a:r>
              <a:rPr lang="en-US" dirty="0" smtClean="0"/>
              <a:t>heuristic.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47" y="4776716"/>
            <a:ext cx="6344535" cy="22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best-first search using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SLD</a:t>
            </a:r>
            <a:r>
              <a:rPr lang="en-US" dirty="0" smtClean="0"/>
              <a:t> to find a path from Arad to Bucharest. </a:t>
            </a:r>
          </a:p>
          <a:p>
            <a:r>
              <a:rPr lang="en-US" dirty="0" smtClean="0"/>
              <a:t>The first node to be expanded from Arad will be Sibiu because it is closer to Bucharest than either </a:t>
            </a:r>
            <a:r>
              <a:rPr lang="en-US" dirty="0" err="1" smtClean="0"/>
              <a:t>Zerind</a:t>
            </a:r>
            <a:r>
              <a:rPr lang="en-US" dirty="0" smtClean="0"/>
              <a:t> or Timisoara. </a:t>
            </a:r>
          </a:p>
          <a:p>
            <a:r>
              <a:rPr lang="en-US" dirty="0" smtClean="0"/>
              <a:t>The next node to be expanded will  be </a:t>
            </a:r>
            <a:r>
              <a:rPr lang="en-US" dirty="0" err="1" smtClean="0"/>
              <a:t>Fagaras</a:t>
            </a:r>
            <a:r>
              <a:rPr lang="en-US" dirty="0" smtClean="0"/>
              <a:t> because it is closest. </a:t>
            </a:r>
            <a:r>
              <a:rPr lang="en-US" dirty="0" err="1" smtClean="0"/>
              <a:t>Fagaras</a:t>
            </a:r>
            <a:r>
              <a:rPr lang="en-US" dirty="0" smtClean="0"/>
              <a:t> in turn generates Bucharest, which is the goal. </a:t>
            </a:r>
          </a:p>
          <a:p>
            <a:r>
              <a:rPr lang="en-US" dirty="0" smtClean="0"/>
              <a:t>For this </a:t>
            </a:r>
            <a:r>
              <a:rPr lang="en-US" dirty="0"/>
              <a:t>particular problem, greedy best-first search using </a:t>
            </a:r>
            <a:r>
              <a:rPr lang="en-US" dirty="0" err="1"/>
              <a:t>hSLD</a:t>
            </a:r>
            <a:r>
              <a:rPr lang="en-US" dirty="0"/>
              <a:t> finds a solution without </a:t>
            </a:r>
            <a:r>
              <a:rPr lang="en-US" dirty="0" smtClean="0"/>
              <a:t>ever </a:t>
            </a:r>
            <a:r>
              <a:rPr lang="en-US" dirty="0"/>
              <a:t>expanding a node that is not on the solution path; hence, its search cost is minimal.</a:t>
            </a:r>
          </a:p>
        </p:txBody>
      </p:sp>
    </p:spTree>
    <p:extLst>
      <p:ext uri="{BB962C8B-B14F-4D97-AF65-F5344CB8AC3E}">
        <p14:creationId xmlns:p14="http://schemas.microsoft.com/office/powerpoint/2010/main" val="20182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solving agents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1" y="1811978"/>
            <a:ext cx="11800764" cy="4351338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/>
              <a:t>A </a:t>
            </a:r>
            <a:r>
              <a:rPr lang="en-US" sz="4400" b="1" dirty="0" smtClean="0"/>
              <a:t>search algorithm </a:t>
            </a:r>
            <a:r>
              <a:rPr lang="en-US" sz="4400" dirty="0" smtClean="0"/>
              <a:t>- problem as input , solution in the form of action sequence.</a:t>
            </a:r>
          </a:p>
          <a:p>
            <a:pPr algn="just"/>
            <a:r>
              <a:rPr lang="en-US" sz="4400" dirty="0"/>
              <a:t>Once a solution is found, the actions it recommends can be carried </a:t>
            </a:r>
            <a:r>
              <a:rPr lang="en-US" sz="4400" dirty="0" smtClean="0"/>
              <a:t>out</a:t>
            </a:r>
            <a:r>
              <a:rPr lang="en-US" sz="4400" dirty="0" smtClean="0">
                <a:sym typeface="Wingdings" panose="05000000000000000000" pitchFamily="2" charset="2"/>
              </a:rPr>
              <a:t></a:t>
            </a:r>
            <a:r>
              <a:rPr lang="en-US" sz="4400" dirty="0" smtClean="0"/>
              <a:t> E</a:t>
            </a:r>
            <a:r>
              <a:rPr lang="en-US" sz="4400" b="1" dirty="0" smtClean="0"/>
              <a:t>xecution </a:t>
            </a:r>
            <a:r>
              <a:rPr lang="en-US" sz="4400" dirty="0"/>
              <a:t>phase.</a:t>
            </a:r>
          </a:p>
        </p:txBody>
      </p:sp>
    </p:spTree>
    <p:extLst>
      <p:ext uri="{BB962C8B-B14F-4D97-AF65-F5344CB8AC3E}">
        <p14:creationId xmlns:p14="http://schemas.microsoft.com/office/powerpoint/2010/main" val="29606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smtClean="0"/>
              <a:t>is not </a:t>
            </a:r>
            <a:r>
              <a:rPr lang="en-US" dirty="0"/>
              <a:t>optimal, however: the path via Sibiu and </a:t>
            </a:r>
            <a:r>
              <a:rPr lang="en-US" dirty="0" err="1"/>
              <a:t>Fagaras</a:t>
            </a:r>
            <a:r>
              <a:rPr lang="en-US" dirty="0"/>
              <a:t> to Bucharest is 32 kilometers </a:t>
            </a:r>
            <a:r>
              <a:rPr lang="en-US" dirty="0" smtClean="0"/>
              <a:t>longer than </a:t>
            </a:r>
            <a:r>
              <a:rPr lang="en-US" dirty="0"/>
              <a:t>the path through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 and Pitesti. </a:t>
            </a:r>
            <a:r>
              <a:rPr lang="en-US" sz="3600" b="1" dirty="0" smtClean="0"/>
              <a:t>“</a:t>
            </a:r>
            <a:r>
              <a:rPr lang="en-US" sz="3600" b="1" dirty="0"/>
              <a:t>greedy”</a:t>
            </a:r>
            <a:r>
              <a:rPr lang="en-US" dirty="0"/>
              <a:t>—at each step it tries to get as close to the goal as it can.</a:t>
            </a:r>
          </a:p>
        </p:txBody>
      </p:sp>
    </p:spTree>
    <p:extLst>
      <p:ext uri="{BB962C8B-B14F-4D97-AF65-F5344CB8AC3E}">
        <p14:creationId xmlns:p14="http://schemas.microsoft.com/office/powerpoint/2010/main" val="40613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9" y="358910"/>
            <a:ext cx="9567081" cy="62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232012"/>
            <a:ext cx="12069170" cy="63462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The algorithm is called greedy because in each step the algorithm greedily tries to get as close to the goal as possible.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time </a:t>
            </a:r>
            <a:r>
              <a:rPr lang="en-US" sz="3200" dirty="0"/>
              <a:t>and space complexity for the tree version is O(</a:t>
            </a:r>
            <a:r>
              <a:rPr lang="en-US" sz="3200" dirty="0" err="1"/>
              <a:t>b</a:t>
            </a:r>
            <a:r>
              <a:rPr lang="en-US" sz="3200" baseline="30000" dirty="0" err="1"/>
              <a:t>m</a:t>
            </a:r>
            <a:r>
              <a:rPr lang="en-US" sz="3200" dirty="0"/>
              <a:t>),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Suggestion for improvement :use the accumulated path distance g(n) plus a heuristic h(n) as cost function f(n).This leads to A*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53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problem of getting from Iasi to </a:t>
            </a:r>
            <a:r>
              <a:rPr lang="en-US" dirty="0" err="1"/>
              <a:t>Fagaras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heuristic </a:t>
            </a:r>
            <a:r>
              <a:rPr lang="en-US" dirty="0" smtClean="0"/>
              <a:t>suggests that </a:t>
            </a:r>
            <a:r>
              <a:rPr lang="en-US" dirty="0" err="1"/>
              <a:t>Neamt</a:t>
            </a:r>
            <a:r>
              <a:rPr lang="en-US" dirty="0"/>
              <a:t> be expanded first because it is closest to </a:t>
            </a:r>
            <a:r>
              <a:rPr lang="en-US" dirty="0" err="1"/>
              <a:t>Fagaras</a:t>
            </a:r>
            <a:r>
              <a:rPr lang="en-US" dirty="0"/>
              <a:t>, but it is a dead end. </a:t>
            </a:r>
            <a:endParaRPr lang="en-US" dirty="0" smtClean="0"/>
          </a:p>
          <a:p>
            <a:r>
              <a:rPr lang="en-US" dirty="0" smtClean="0"/>
              <a:t>The solution </a:t>
            </a:r>
            <a:r>
              <a:rPr lang="en-US" dirty="0"/>
              <a:t>is to go first to </a:t>
            </a:r>
            <a:r>
              <a:rPr lang="en-US" dirty="0" err="1"/>
              <a:t>Vaslui</a:t>
            </a:r>
            <a:r>
              <a:rPr lang="en-US" dirty="0"/>
              <a:t>—a step that is actually farther from the goal according </a:t>
            </a:r>
            <a:r>
              <a:rPr lang="en-US" dirty="0" smtClean="0"/>
              <a:t>to the </a:t>
            </a:r>
            <a:r>
              <a:rPr lang="en-US" dirty="0"/>
              <a:t>heuristic—and then to continue to </a:t>
            </a:r>
            <a:r>
              <a:rPr lang="en-US" dirty="0" err="1"/>
              <a:t>Urziceni</a:t>
            </a:r>
            <a:r>
              <a:rPr lang="en-US" dirty="0"/>
              <a:t>, Bucharest, and </a:t>
            </a:r>
            <a:r>
              <a:rPr lang="en-US" dirty="0" err="1"/>
              <a:t>Fagaras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</a:t>
            </a:r>
            <a:r>
              <a:rPr lang="en-US" dirty="0" smtClean="0"/>
              <a:t>will never </a:t>
            </a:r>
            <a:r>
              <a:rPr lang="en-US" dirty="0"/>
              <a:t>find this solution, however, because expanding </a:t>
            </a:r>
            <a:r>
              <a:rPr lang="en-US" dirty="0" err="1"/>
              <a:t>Neamt</a:t>
            </a:r>
            <a:r>
              <a:rPr lang="en-US" dirty="0"/>
              <a:t> puts Iasi back into the frontier</a:t>
            </a:r>
            <a:r>
              <a:rPr lang="en-US" dirty="0" smtClean="0"/>
              <a:t>, Iasi </a:t>
            </a:r>
            <a:r>
              <a:rPr lang="en-US" dirty="0"/>
              <a:t>is closer to </a:t>
            </a:r>
            <a:r>
              <a:rPr lang="en-US" dirty="0" err="1"/>
              <a:t>Fagaras</a:t>
            </a:r>
            <a:r>
              <a:rPr lang="en-US" dirty="0"/>
              <a:t> than </a:t>
            </a:r>
            <a:r>
              <a:rPr lang="en-US" dirty="0" err="1"/>
              <a:t>Vaslui</a:t>
            </a:r>
            <a:r>
              <a:rPr lang="en-US" dirty="0"/>
              <a:t> is, and so Iasi will be expanded again, leading to an </a:t>
            </a:r>
            <a:r>
              <a:rPr lang="en-US" dirty="0" smtClean="0"/>
              <a:t>infinite loop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1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worst-case </a:t>
            </a:r>
            <a:r>
              <a:rPr lang="en-US" dirty="0"/>
              <a:t>time and space complexity for the tree version is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), </a:t>
            </a:r>
            <a:r>
              <a:rPr lang="en-US" dirty="0" smtClean="0"/>
              <a:t>where m is </a:t>
            </a:r>
            <a:r>
              <a:rPr lang="en-US" dirty="0"/>
              <a:t>the </a:t>
            </a:r>
            <a:r>
              <a:rPr lang="en-US" dirty="0" smtClean="0"/>
              <a:t>maximum depth </a:t>
            </a:r>
            <a:r>
              <a:rPr lang="en-US" dirty="0"/>
              <a:t>of the search space.</a:t>
            </a:r>
          </a:p>
        </p:txBody>
      </p:sp>
    </p:spTree>
    <p:extLst>
      <p:ext uri="{BB962C8B-B14F-4D97-AF65-F5344CB8AC3E}">
        <p14:creationId xmlns:p14="http://schemas.microsoft.com/office/powerpoint/2010/main" val="30338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" y="105817"/>
            <a:ext cx="1221474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</a:t>
            </a:r>
            <a:r>
              <a:rPr lang="en-US" sz="4000" b="1" dirty="0"/>
              <a:t>* search: Minimizing the total estimated solution cost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evaluates </a:t>
            </a:r>
            <a:r>
              <a:rPr lang="en-US" dirty="0"/>
              <a:t>nodes by combining g(n), the cost to reach the node, and h(n), the </a:t>
            </a:r>
            <a:r>
              <a:rPr lang="en-US" dirty="0" smtClean="0"/>
              <a:t>cost to </a:t>
            </a:r>
            <a:r>
              <a:rPr lang="en-US" dirty="0"/>
              <a:t>get from the node to the goal</a:t>
            </a:r>
            <a:r>
              <a:rPr lang="en-US" dirty="0" smtClean="0"/>
              <a:t>:</a:t>
            </a:r>
          </a:p>
          <a:p>
            <a:r>
              <a:rPr lang="en-US" dirty="0"/>
              <a:t>f(n) = g(n) + h(n) </a:t>
            </a:r>
            <a:r>
              <a:rPr lang="en-US" dirty="0" smtClean="0"/>
              <a:t>.</a:t>
            </a:r>
          </a:p>
          <a:p>
            <a:r>
              <a:rPr lang="en-US" dirty="0"/>
              <a:t>g(n) gives the path cost from the start node to node </a:t>
            </a:r>
            <a:r>
              <a:rPr lang="en-US" dirty="0" smtClean="0"/>
              <a:t>n,</a:t>
            </a:r>
          </a:p>
          <a:p>
            <a:r>
              <a:rPr lang="en-US" dirty="0" smtClean="0"/>
              <a:t>h(n</a:t>
            </a:r>
            <a:r>
              <a:rPr lang="en-US" dirty="0"/>
              <a:t>) is the estimated </a:t>
            </a:r>
            <a:r>
              <a:rPr lang="en-US" dirty="0" smtClean="0"/>
              <a:t>cost to reach the goal.</a:t>
            </a:r>
          </a:p>
          <a:p>
            <a:r>
              <a:rPr lang="en-US" dirty="0"/>
              <a:t>f(n) = estimated cost of the cheapest solution through n 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Under certain conditions </a:t>
            </a:r>
            <a:r>
              <a:rPr lang="en-US" dirty="0"/>
              <a:t>A∗ search </a:t>
            </a:r>
            <a:r>
              <a:rPr lang="en-US" dirty="0" smtClean="0"/>
              <a:t>is both </a:t>
            </a:r>
            <a:r>
              <a:rPr lang="en-US" dirty="0"/>
              <a:t>complete and optimal. </a:t>
            </a:r>
          </a:p>
        </p:txBody>
      </p:sp>
    </p:spTree>
    <p:extLst>
      <p:ext uri="{BB962C8B-B14F-4D97-AF65-F5344CB8AC3E}">
        <p14:creationId xmlns:p14="http://schemas.microsoft.com/office/powerpoint/2010/main" val="19704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0"/>
            <a:ext cx="9033071" cy="62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17" y="1"/>
            <a:ext cx="7233314" cy="69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32" y="2867661"/>
            <a:ext cx="634453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82889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Conditions for optimality: Admissibility and consistency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241"/>
            <a:ext cx="11353800" cy="575935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first condition </a:t>
            </a:r>
            <a:r>
              <a:rPr lang="en-US" dirty="0" smtClean="0"/>
              <a:t>for </a:t>
            </a:r>
            <a:r>
              <a:rPr lang="en-US" dirty="0"/>
              <a:t>optimality is </a:t>
            </a:r>
            <a:r>
              <a:rPr lang="en-US" dirty="0" smtClean="0"/>
              <a:t>h(n) </a:t>
            </a:r>
            <a:r>
              <a:rPr lang="en-US" dirty="0"/>
              <a:t>be an </a:t>
            </a:r>
            <a:r>
              <a:rPr lang="en-US" b="1" dirty="0"/>
              <a:t>admissible </a:t>
            </a:r>
            <a:r>
              <a:rPr lang="en-US" b="1" dirty="0" smtClean="0"/>
              <a:t>heuristic.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An admissible </a:t>
            </a:r>
            <a:r>
              <a:rPr lang="en-US" dirty="0"/>
              <a:t>heuristic is one that </a:t>
            </a:r>
            <a:r>
              <a:rPr lang="en-US" b="1" i="1" dirty="0"/>
              <a:t>never overestimates</a:t>
            </a:r>
            <a:r>
              <a:rPr lang="en-US" i="1" dirty="0"/>
              <a:t> </a:t>
            </a:r>
            <a:r>
              <a:rPr lang="en-US" dirty="0"/>
              <a:t>the cost to reach the goal.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f(n</a:t>
            </a:r>
            <a:r>
              <a:rPr lang="en-US" dirty="0"/>
              <a:t>)=g(n) + h(n), </a:t>
            </a:r>
            <a:r>
              <a:rPr lang="en-US" dirty="0" smtClean="0"/>
              <a:t>f(n</a:t>
            </a:r>
            <a:r>
              <a:rPr lang="en-US" dirty="0"/>
              <a:t>) never overestimates the true cost of a solution along </a:t>
            </a:r>
            <a:r>
              <a:rPr lang="en-US" dirty="0" smtClean="0"/>
              <a:t>the current </a:t>
            </a:r>
            <a:r>
              <a:rPr lang="en-US" dirty="0"/>
              <a:t>path through 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Admissible heuristics are by nature optimistic because they think the cost of </a:t>
            </a:r>
            <a:r>
              <a:rPr lang="en-US" dirty="0" smtClean="0"/>
              <a:t>solving the </a:t>
            </a:r>
            <a:r>
              <a:rPr lang="en-US" dirty="0"/>
              <a:t>problem is </a:t>
            </a:r>
            <a:r>
              <a:rPr lang="en-US" dirty="0" smtClean="0"/>
              <a:t>less  </a:t>
            </a:r>
            <a:r>
              <a:rPr lang="en-US" dirty="0"/>
              <a:t>than it </a:t>
            </a:r>
            <a:r>
              <a:rPr lang="en-US" dirty="0" smtClean="0"/>
              <a:t>actually is. Straight-line distance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SLD</a:t>
            </a:r>
            <a:r>
              <a:rPr lang="en-US" dirty="0" smtClean="0"/>
              <a:t> getting to Bucharest.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4" y="325889"/>
            <a:ext cx="11271914" cy="59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744" y="199162"/>
            <a:ext cx="6096000" cy="33752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Graph_nodes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516" y="3875221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get_neighbors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Graph_nodes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Graph_nodes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[v]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982" y="126337"/>
            <a:ext cx="6096000" cy="42216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H_dist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       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000" dirty="0"/>
              <a:t>        return </a:t>
            </a:r>
            <a:r>
              <a:rPr lang="en-IN" sz="2000" dirty="0" err="1"/>
              <a:t>H_dist</a:t>
            </a:r>
            <a:r>
              <a:rPr lang="en-IN" sz="2000" dirty="0"/>
              <a:t>[n]</a:t>
            </a:r>
            <a:endParaRPr lang="en-US" sz="2000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365" y="184280"/>
            <a:ext cx="11245754" cy="706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aStarAlgo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>
                <a:solidFill>
                  <a:srgbClr val="25769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>
                <a:solidFill>
                  <a:srgbClr val="25769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 = {}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parents = {}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parents[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n =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g[v] + h(v) &lt; g[n] + h(n):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n = v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Graph_nodes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[n] ==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(m, weight)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get_neighbors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open_set.add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parents[m] = 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g[m] = g[n] + weight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g[m] &gt; g[n] + weight: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g[m] = g[n] + weight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parents[m] = 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closed_set.remove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open_set.add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8824" y="514351"/>
            <a:ext cx="6096000" cy="3272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'Path does not exist!'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path = []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parents[n] != n: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path.append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n = parents[n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588" y="3391257"/>
            <a:ext cx="1181441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path.append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path.reverse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             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'Path found: {}'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open_set.remove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closed_set.add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'Path does not exist!'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aStarAlgo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6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Conditions for optimality: Admissibility and consistency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324" y="1184180"/>
            <a:ext cx="11613676" cy="5544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second, </a:t>
            </a:r>
            <a:r>
              <a:rPr lang="en-US" dirty="0" smtClean="0"/>
              <a:t> </a:t>
            </a:r>
            <a:r>
              <a:rPr lang="en-US" dirty="0"/>
              <a:t>stronger condition </a:t>
            </a:r>
            <a:r>
              <a:rPr lang="en-US" b="1" dirty="0" smtClean="0"/>
              <a:t>consistency </a:t>
            </a:r>
            <a:r>
              <a:rPr lang="en-US" dirty="0" smtClean="0"/>
              <a:t>or </a:t>
            </a:r>
            <a:r>
              <a:rPr lang="en-US" b="1" dirty="0" smtClean="0"/>
              <a:t>monotonicity </a:t>
            </a:r>
            <a:r>
              <a:rPr lang="en-US" dirty="0" smtClean="0"/>
              <a:t>is </a:t>
            </a:r>
            <a:r>
              <a:rPr lang="en-US" dirty="0"/>
              <a:t>required only for applications of A</a:t>
            </a:r>
            <a:r>
              <a:rPr lang="en-US" baseline="30000" dirty="0"/>
              <a:t>∗</a:t>
            </a:r>
            <a:r>
              <a:rPr lang="en-US" dirty="0"/>
              <a:t> to graph search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heuristic h(n) is consistent if, </a:t>
            </a:r>
            <a:r>
              <a:rPr lang="en-US" dirty="0" smtClean="0"/>
              <a:t>for </a:t>
            </a:r>
            <a:r>
              <a:rPr lang="en-US" b="1" dirty="0" smtClean="0"/>
              <a:t>every </a:t>
            </a:r>
            <a:r>
              <a:rPr lang="en-US" b="1" dirty="0"/>
              <a:t>node n </a:t>
            </a:r>
            <a:r>
              <a:rPr lang="en-US" dirty="0"/>
              <a:t>and </a:t>
            </a:r>
            <a:r>
              <a:rPr lang="en-US" b="1" dirty="0"/>
              <a:t>every </a:t>
            </a:r>
            <a:r>
              <a:rPr lang="en-US" b="1" dirty="0" smtClean="0"/>
              <a:t>successor n</a:t>
            </a:r>
            <a:r>
              <a:rPr lang="en-US" b="1" baseline="30000" dirty="0" smtClean="0"/>
              <a:t>|</a:t>
            </a:r>
            <a:r>
              <a:rPr lang="en-US" b="1" dirty="0" smtClean="0"/>
              <a:t>  </a:t>
            </a:r>
            <a:r>
              <a:rPr lang="en-US" dirty="0"/>
              <a:t>of n generated by any </a:t>
            </a:r>
            <a:r>
              <a:rPr lang="en-US" b="1" dirty="0"/>
              <a:t>action a</a:t>
            </a:r>
            <a:r>
              <a:rPr lang="en-US" dirty="0"/>
              <a:t>, the </a:t>
            </a:r>
            <a:r>
              <a:rPr lang="en-US" b="1" dirty="0"/>
              <a:t>estimated cost </a:t>
            </a:r>
            <a:r>
              <a:rPr lang="en-US" dirty="0" smtClean="0"/>
              <a:t>of reaching </a:t>
            </a:r>
            <a:r>
              <a:rPr lang="en-US" dirty="0"/>
              <a:t>the goal from n is no greater than the step cost of getting to </a:t>
            </a:r>
            <a:r>
              <a:rPr lang="en-US" dirty="0" smtClean="0"/>
              <a:t>n </a:t>
            </a:r>
            <a:r>
              <a:rPr lang="en-US" dirty="0"/>
              <a:t>plus the </a:t>
            </a:r>
            <a:r>
              <a:rPr lang="en-US" dirty="0" smtClean="0"/>
              <a:t>estimated  cost </a:t>
            </a:r>
            <a:r>
              <a:rPr lang="en-US" dirty="0"/>
              <a:t>of reaching the goal from </a:t>
            </a:r>
            <a:r>
              <a:rPr lang="en-US" dirty="0" smtClean="0"/>
              <a:t>n </a:t>
            </a:r>
            <a:r>
              <a:rPr lang="en-US" dirty="0"/>
              <a:t>is no greater than the step cost of getting to </a:t>
            </a:r>
            <a:r>
              <a:rPr lang="en-US" dirty="0" smtClean="0"/>
              <a:t>n plus </a:t>
            </a:r>
            <a:r>
              <a:rPr lang="en-US" dirty="0"/>
              <a:t>the </a:t>
            </a:r>
            <a:r>
              <a:rPr lang="en-US" dirty="0" smtClean="0"/>
              <a:t>estimated cost </a:t>
            </a:r>
            <a:r>
              <a:rPr lang="en-US" dirty="0"/>
              <a:t>of reaching the goal from n</a:t>
            </a:r>
            <a:r>
              <a:rPr lang="en-US" baseline="30000" dirty="0"/>
              <a:t>|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h(n) ≤ c(n, a, n</a:t>
            </a:r>
            <a:r>
              <a:rPr lang="en-US" b="1" baseline="30000" dirty="0"/>
              <a:t>|</a:t>
            </a:r>
            <a:r>
              <a:rPr lang="en-US" b="1" dirty="0" smtClean="0"/>
              <a:t> ) ) </a:t>
            </a:r>
            <a:r>
              <a:rPr lang="en-US" b="1" dirty="0"/>
              <a:t>+ </a:t>
            </a:r>
            <a:r>
              <a:rPr lang="en-US" b="1" dirty="0" smtClean="0"/>
              <a:t>h(</a:t>
            </a:r>
            <a:r>
              <a:rPr lang="en-US" b="1" dirty="0"/>
              <a:t>n</a:t>
            </a:r>
            <a:r>
              <a:rPr lang="en-US" b="1" baseline="30000" dirty="0"/>
              <a:t>|</a:t>
            </a:r>
            <a:r>
              <a:rPr lang="en-US" b="1" dirty="0"/>
              <a:t> </a:t>
            </a:r>
            <a:r>
              <a:rPr lang="en-US" b="1" dirty="0" smtClean="0"/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is a form of the general </a:t>
            </a:r>
            <a:r>
              <a:rPr lang="en-US" b="1" dirty="0"/>
              <a:t>triangle </a:t>
            </a:r>
            <a:r>
              <a:rPr lang="en-US" b="1" dirty="0" smtClean="0"/>
              <a:t>inequality </a:t>
            </a:r>
            <a:r>
              <a:rPr lang="en-US" dirty="0"/>
              <a:t>which stipulates that each side of a </a:t>
            </a:r>
            <a:r>
              <a:rPr lang="en-US" dirty="0" smtClean="0"/>
              <a:t>triangle cannot </a:t>
            </a:r>
            <a:r>
              <a:rPr lang="en-US" dirty="0"/>
              <a:t>be longer than the sum of the other two sides. Here, the triangle is formed by n, </a:t>
            </a:r>
            <a:r>
              <a:rPr lang="en-US" dirty="0" err="1"/>
              <a:t>n</a:t>
            </a:r>
            <a:r>
              <a:rPr lang="en-US" baseline="30000" dirty="0" err="1"/>
              <a:t>|</a:t>
            </a:r>
            <a:r>
              <a:rPr lang="en-US" dirty="0" err="1" smtClean="0"/>
              <a:t>,and</a:t>
            </a:r>
            <a:r>
              <a:rPr lang="en-US" dirty="0" smtClean="0"/>
              <a:t> </a:t>
            </a:r>
            <a:r>
              <a:rPr lang="en-US" dirty="0"/>
              <a:t>the goal 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 closest to n.</a:t>
            </a:r>
          </a:p>
        </p:txBody>
      </p:sp>
    </p:spTree>
    <p:extLst>
      <p:ext uri="{BB962C8B-B14F-4D97-AF65-F5344CB8AC3E}">
        <p14:creationId xmlns:p14="http://schemas.microsoft.com/office/powerpoint/2010/main" val="19569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Conditions for optimality of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1361600"/>
            <a:ext cx="10885227" cy="491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tree-search </a:t>
            </a:r>
            <a:r>
              <a:rPr lang="en-US" i="1" dirty="0" smtClean="0"/>
              <a:t>version of </a:t>
            </a:r>
            <a:r>
              <a:rPr lang="en-US" dirty="0" smtClean="0"/>
              <a:t>A* is optimal </a:t>
            </a:r>
          </a:p>
          <a:p>
            <a:r>
              <a:rPr lang="en-US" dirty="0" smtClean="0"/>
              <a:t> h(n) must be admissible, </a:t>
            </a:r>
            <a:r>
              <a:rPr lang="en-US" dirty="0" err="1" smtClean="0"/>
              <a:t>i.e</a:t>
            </a:r>
            <a:r>
              <a:rPr lang="en-US" dirty="0" smtClean="0"/>
              <a:t> it never overestimates the cost to reach the goal.</a:t>
            </a:r>
          </a:p>
          <a:p>
            <a:r>
              <a:rPr lang="en-US" dirty="0" smtClean="0"/>
              <a:t>Then, as a consequence ,f(n)=g(n)+h(n) never overestimates the true cost of a solution along the current path through n.</a:t>
            </a:r>
          </a:p>
          <a:p>
            <a:r>
              <a:rPr lang="en-US" dirty="0" smtClean="0"/>
              <a:t> h(n) must be consistent (monotonic)in a graph search, </a:t>
            </a:r>
            <a:r>
              <a:rPr lang="en-US" dirty="0" err="1" smtClean="0"/>
              <a:t>i.e</a:t>
            </a:r>
            <a:r>
              <a:rPr lang="en-US" dirty="0" smtClean="0"/>
              <a:t> for every node n and every successor </a:t>
            </a:r>
            <a:r>
              <a:rPr lang="en-US" dirty="0"/>
              <a:t>n</a:t>
            </a:r>
            <a:r>
              <a:rPr lang="en-US" baseline="30000" dirty="0"/>
              <a:t>|</a:t>
            </a:r>
            <a:r>
              <a:rPr lang="en-US" dirty="0" smtClean="0"/>
              <a:t> of n generated by action a ,</a:t>
            </a:r>
          </a:p>
          <a:p>
            <a:r>
              <a:rPr lang="en-US" dirty="0"/>
              <a:t>h(n) ≤ c(n, a, n</a:t>
            </a:r>
            <a:r>
              <a:rPr lang="en-US" baseline="30000" dirty="0"/>
              <a:t>|</a:t>
            </a:r>
            <a:r>
              <a:rPr lang="en-US" dirty="0"/>
              <a:t> ) </a:t>
            </a:r>
            <a:r>
              <a:rPr lang="en-US" dirty="0" smtClean="0"/>
              <a:t> </a:t>
            </a:r>
            <a:r>
              <a:rPr lang="en-US" dirty="0"/>
              <a:t>+ h(n</a:t>
            </a:r>
            <a:r>
              <a:rPr lang="en-US" baseline="30000" dirty="0"/>
              <a:t>|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a form of the triangular inequality.</a:t>
            </a:r>
          </a:p>
          <a:p>
            <a:r>
              <a:rPr lang="en-US" dirty="0" smtClean="0"/>
              <a:t>Every consistent heuristic is also admissible.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2764" y="5701501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0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Optimality in A*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13" y="842985"/>
            <a:ext cx="12018560" cy="5243915"/>
          </a:xfrm>
        </p:spPr>
        <p:txBody>
          <a:bodyPr>
            <a:noAutofit/>
          </a:bodyPr>
          <a:lstStyle/>
          <a:p>
            <a:r>
              <a:rPr lang="en-US" i="1" dirty="0"/>
              <a:t>tree-search version of </a:t>
            </a:r>
            <a:r>
              <a:rPr lang="en-US" dirty="0"/>
              <a:t>A* </a:t>
            </a:r>
            <a:r>
              <a:rPr lang="en-US" i="1" dirty="0"/>
              <a:t>is optimal if </a:t>
            </a:r>
            <a:r>
              <a:rPr lang="en-US" dirty="0"/>
              <a:t>h(n) </a:t>
            </a:r>
            <a:r>
              <a:rPr lang="en-US" i="1" dirty="0"/>
              <a:t>is admissible </a:t>
            </a:r>
            <a:r>
              <a:rPr lang="en-US" i="1" dirty="0" smtClean="0"/>
              <a:t>,</a:t>
            </a:r>
            <a:r>
              <a:rPr lang="en-US" dirty="0" smtClean="0"/>
              <a:t> graph search version of A* is optimal if h(n) is consistent </a:t>
            </a:r>
            <a:r>
              <a:rPr lang="en-US" dirty="0"/>
              <a:t>.</a:t>
            </a:r>
            <a:r>
              <a:rPr lang="en-US" dirty="0" smtClean="0"/>
              <a:t> We show this in 2 steps.</a:t>
            </a:r>
          </a:p>
          <a:p>
            <a:pPr marL="0" indent="0">
              <a:buNone/>
            </a:pPr>
            <a:r>
              <a:rPr lang="en-US" dirty="0" smtClean="0"/>
              <a:t>1.if h(n) is consistent then the values of f(n) along any path are non-decreasing.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Suppose n</a:t>
            </a:r>
            <a:r>
              <a:rPr lang="en-US" baseline="30000" dirty="0" smtClean="0"/>
              <a:t>|</a:t>
            </a:r>
            <a:r>
              <a:rPr lang="en-US" dirty="0" smtClean="0"/>
              <a:t> is a successor of n then                                for some action a we have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Whenever A* selects a node n for expansion ,the optimal path to that node has been found.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Otherwise there must be another frontier node </a:t>
            </a:r>
            <a:r>
              <a:rPr lang="en-US" dirty="0"/>
              <a:t>n</a:t>
            </a:r>
            <a:r>
              <a:rPr lang="en-US" baseline="30000" dirty="0"/>
              <a:t>|</a:t>
            </a:r>
            <a:r>
              <a:rPr lang="en-US" dirty="0"/>
              <a:t> </a:t>
            </a:r>
            <a:r>
              <a:rPr lang="en-US" dirty="0" smtClean="0"/>
              <a:t> on the optimal path from start node to n; as f is </a:t>
            </a:r>
            <a:r>
              <a:rPr lang="en-US" dirty="0" err="1" smtClean="0"/>
              <a:t>nondecreasing</a:t>
            </a:r>
            <a:r>
              <a:rPr lang="en-US" dirty="0" smtClean="0"/>
              <a:t> along any path ,</a:t>
            </a:r>
            <a:r>
              <a:rPr lang="en-US" dirty="0"/>
              <a:t> n</a:t>
            </a:r>
            <a:r>
              <a:rPr lang="en-US" baseline="30000" dirty="0" smtClean="0"/>
              <a:t>| </a:t>
            </a:r>
            <a:r>
              <a:rPr lang="en-US" dirty="0" smtClean="0"/>
              <a:t>would have lower f cost than n and would have been selected first.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00" y="2370307"/>
            <a:ext cx="2238687" cy="314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78" y="2961419"/>
            <a:ext cx="8463939" cy="7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260" y="1825625"/>
            <a:ext cx="6919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588" y="-30565"/>
            <a:ext cx="9156510" cy="1325563"/>
          </a:xfrm>
        </p:spPr>
        <p:txBody>
          <a:bodyPr/>
          <a:lstStyle/>
          <a:p>
            <a:r>
              <a:rPr lang="en-US" b="1" dirty="0"/>
              <a:t>Heuristic functions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709312"/>
              </p:ext>
            </p:extLst>
          </p:nvPr>
        </p:nvGraphicFramePr>
        <p:xfrm>
          <a:off x="2926307" y="2671787"/>
          <a:ext cx="1768523" cy="140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83"/>
                <a:gridCol w="584778"/>
                <a:gridCol w="669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66721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267360"/>
              </p:ext>
            </p:extLst>
          </p:nvPr>
        </p:nvGraphicFramePr>
        <p:xfrm>
          <a:off x="6859136" y="2688158"/>
          <a:ext cx="1943669" cy="144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15"/>
                <a:gridCol w="642692"/>
                <a:gridCol w="735762"/>
              </a:tblGrid>
              <a:tr h="4825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825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8252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213634"/>
            <a:ext cx="108044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-Roman"/>
              </a:rPr>
              <a:t>A typical instance of the 8-puzzle. The solution is 5</a:t>
            </a:r>
            <a:r>
              <a:rPr lang="en-US" sz="2800" dirty="0" smtClean="0">
                <a:latin typeface="Times-Roman"/>
              </a:rPr>
              <a:t> </a:t>
            </a:r>
            <a:r>
              <a:rPr lang="en-US" sz="2800" dirty="0">
                <a:latin typeface="Times-Roman"/>
              </a:rPr>
              <a:t>steps </a:t>
            </a:r>
            <a:r>
              <a:rPr lang="en-US" sz="2800" dirty="0" smtClean="0">
                <a:latin typeface="Times-Roman"/>
              </a:rPr>
              <a:t>long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8-puzzle was one of the earliest heuristic search problems</a:t>
            </a:r>
            <a:r>
              <a:rPr lang="en-US" sz="2800" dirty="0" smtClean="0">
                <a:latin typeface="Times-Roman"/>
              </a:rPr>
              <a:t>.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7660" y="3193576"/>
            <a:ext cx="1160059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8-puzzle was one of the earliest heuristic search </a:t>
            </a:r>
            <a:r>
              <a:rPr lang="en-US" dirty="0" smtClean="0"/>
              <a:t>problems.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object of the </a:t>
            </a:r>
            <a:r>
              <a:rPr lang="en-US" dirty="0" smtClean="0"/>
              <a:t>puzzle </a:t>
            </a:r>
            <a:r>
              <a:rPr lang="en-US" dirty="0"/>
              <a:t>is to slide the tiles horizontally or vertically into the </a:t>
            </a:r>
            <a:r>
              <a:rPr lang="en-US" dirty="0" smtClean="0"/>
              <a:t>empty space </a:t>
            </a:r>
            <a:r>
              <a:rPr lang="en-US" dirty="0"/>
              <a:t>until the configuration matches the goal </a:t>
            </a:r>
            <a:r>
              <a:rPr lang="en-US" dirty="0" smtClean="0"/>
              <a:t>configuration.</a:t>
            </a:r>
          </a:p>
          <a:p>
            <a:pPr algn="just"/>
            <a:r>
              <a:rPr lang="en-US" dirty="0"/>
              <a:t>The average solution cost for a randomly generated 8-puzzle instance is about 22 steps</a:t>
            </a:r>
            <a:r>
              <a:rPr lang="en-US" dirty="0" smtClean="0"/>
              <a:t>.</a:t>
            </a:r>
          </a:p>
          <a:p>
            <a:r>
              <a:rPr lang="en-US" dirty="0"/>
              <a:t>The branching factor is about 3. (When the empty tile is in the middle, four moves </a:t>
            </a:r>
            <a:r>
              <a:rPr lang="en-US" dirty="0" smtClean="0"/>
              <a:t>are possible</a:t>
            </a:r>
            <a:r>
              <a:rPr lang="en-US" dirty="0"/>
              <a:t>; when it is in a corner, two; and when it is along an edge, three.</a:t>
            </a:r>
          </a:p>
        </p:txBody>
      </p:sp>
    </p:spTree>
    <p:extLst>
      <p:ext uri="{BB962C8B-B14F-4D97-AF65-F5344CB8AC3E}">
        <p14:creationId xmlns:p14="http://schemas.microsoft.com/office/powerpoint/2010/main" val="9502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179" y="117925"/>
            <a:ext cx="10515600" cy="932954"/>
          </a:xfrm>
        </p:spPr>
        <p:txBody>
          <a:bodyPr/>
          <a:lstStyle/>
          <a:p>
            <a:r>
              <a:rPr lang="en-US" b="1" dirty="0"/>
              <a:t>Well-defined 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94" y="1869745"/>
            <a:ext cx="11927006" cy="435133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problem </a:t>
            </a:r>
            <a:r>
              <a:rPr lang="en-US" sz="3600" dirty="0" smtClean="0"/>
              <a:t>can be defined formally by five components</a:t>
            </a:r>
          </a:p>
          <a:p>
            <a:r>
              <a:rPr lang="en-US" sz="4000" b="1" dirty="0" smtClean="0"/>
              <a:t>Initial state ,actions, transaction model, goal test, path cost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b="1" u="sng" dirty="0" smtClean="0"/>
              <a:t>initial </a:t>
            </a:r>
            <a:r>
              <a:rPr lang="en-US" sz="4400" b="1" u="sng" dirty="0"/>
              <a:t>state </a:t>
            </a:r>
            <a:r>
              <a:rPr lang="en-US" sz="3600" b="1" dirty="0" smtClean="0"/>
              <a:t>:</a:t>
            </a:r>
            <a:r>
              <a:rPr lang="en-US" sz="3600" dirty="0" smtClean="0"/>
              <a:t>agent </a:t>
            </a:r>
            <a:r>
              <a:rPr lang="en-US" sz="3600" dirty="0"/>
              <a:t>starts in. </a:t>
            </a:r>
            <a:r>
              <a:rPr lang="en-US" sz="3600" dirty="0" smtClean="0"/>
              <a:t>initial </a:t>
            </a:r>
            <a:r>
              <a:rPr lang="en-US" sz="3600" dirty="0"/>
              <a:t>state </a:t>
            </a:r>
            <a:r>
              <a:rPr lang="en-US" sz="3600" dirty="0" smtClean="0"/>
              <a:t>:Romania as </a:t>
            </a:r>
            <a:r>
              <a:rPr lang="en-US" sz="3600" dirty="0"/>
              <a:t>In(Arad).</a:t>
            </a:r>
          </a:p>
        </p:txBody>
      </p:sp>
    </p:spTree>
    <p:extLst>
      <p:ext uri="{BB962C8B-B14F-4D97-AF65-F5344CB8AC3E}">
        <p14:creationId xmlns:p14="http://schemas.microsoft.com/office/powerpoint/2010/main" val="13739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818" y="3304679"/>
            <a:ext cx="9907383" cy="3553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818" y="280748"/>
            <a:ext cx="111133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exhaustive tree search to depth 22 would look at about 3</a:t>
            </a:r>
            <a:r>
              <a:rPr lang="en-US" sz="2800" baseline="30000" dirty="0"/>
              <a:t>22</a:t>
            </a:r>
            <a:r>
              <a:rPr lang="en-US" sz="2800" dirty="0"/>
              <a:t> ≈ 3.1×10</a:t>
            </a:r>
            <a:r>
              <a:rPr lang="en-US" sz="2800" baseline="30000" dirty="0"/>
              <a:t>10</a:t>
            </a:r>
            <a:r>
              <a:rPr lang="en-US" sz="2800" dirty="0"/>
              <a:t> states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h1 </a:t>
            </a:r>
            <a:r>
              <a:rPr lang="en-US" sz="2800" dirty="0"/>
              <a:t>= the number of misplaced tiles.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Figure </a:t>
            </a:r>
            <a:r>
              <a:rPr lang="en-US" sz="2800" dirty="0"/>
              <a:t>3.28, all of the eight tiles are out </a:t>
            </a:r>
            <a:r>
              <a:rPr lang="en-US" sz="2800" dirty="0" smtClean="0"/>
              <a:t>of position</a:t>
            </a:r>
            <a:r>
              <a:rPr lang="en-US" sz="2800" dirty="0"/>
              <a:t>, so the start state would have h1 = 8.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h1 </a:t>
            </a:r>
            <a:r>
              <a:rPr lang="en-US" sz="2800" dirty="0"/>
              <a:t>is an admissible heuristic because </a:t>
            </a:r>
            <a:r>
              <a:rPr lang="en-US" sz="2800" dirty="0" smtClean="0"/>
              <a:t>it is </a:t>
            </a:r>
            <a:r>
              <a:rPr lang="en-US" sz="2800" dirty="0"/>
              <a:t>clear that any tile that is out of place must be moved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33197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5" y="228837"/>
            <a:ext cx="10515600" cy="4351338"/>
          </a:xfrm>
        </p:spPr>
        <p:txBody>
          <a:bodyPr/>
          <a:lstStyle/>
          <a:p>
            <a:r>
              <a:rPr lang="en-US" dirty="0"/>
              <a:t>h2 = the sum of the distances of the tiles from their goal </a:t>
            </a:r>
            <a:r>
              <a:rPr lang="en-US" dirty="0" smtClean="0"/>
              <a:t>positions.</a:t>
            </a:r>
          </a:p>
          <a:p>
            <a:r>
              <a:rPr lang="en-US" dirty="0"/>
              <a:t>Because tiles cannot move along diagonals, the distance we will count is the sum of the horizontal and vertical distances. This is sometimes called the </a:t>
            </a:r>
            <a:r>
              <a:rPr lang="en-US" b="1" dirty="0"/>
              <a:t>city block distance </a:t>
            </a:r>
            <a:r>
              <a:rPr lang="en-US" dirty="0"/>
              <a:t>or </a:t>
            </a:r>
            <a:r>
              <a:rPr lang="en-US" b="1" dirty="0"/>
              <a:t>Manhattan </a:t>
            </a:r>
            <a:r>
              <a:rPr lang="en-US" b="1" dirty="0" smtClean="0"/>
              <a:t>distance.</a:t>
            </a:r>
          </a:p>
          <a:p>
            <a:r>
              <a:rPr lang="en-US" b="1" dirty="0"/>
              <a:t>city block distance </a:t>
            </a:r>
            <a:r>
              <a:rPr lang="en-US" dirty="0"/>
              <a:t>or </a:t>
            </a:r>
            <a:r>
              <a:rPr lang="en-US" b="1" dirty="0"/>
              <a:t>Manhattan </a:t>
            </a:r>
            <a:r>
              <a:rPr lang="en-US" b="1" dirty="0" smtClean="0"/>
              <a:t>distance.</a:t>
            </a:r>
          </a:p>
          <a:p>
            <a:r>
              <a:rPr lang="pt-BR" dirty="0"/>
              <a:t>h2 = 3+1 + 2 + 2+ 2 + 3+ 3 + 2 = 18 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8" y="3304679"/>
            <a:ext cx="990738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0998958" cy="1325563"/>
          </a:xfrm>
        </p:spPr>
        <p:txBody>
          <a:bodyPr/>
          <a:lstStyle/>
          <a:p>
            <a:r>
              <a:rPr lang="en-US" b="1" dirty="0"/>
              <a:t>The effect of heuristic accuracy 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characterize the quality of a heuristic is the </a:t>
            </a:r>
            <a:r>
              <a:rPr lang="en-US" b="1" dirty="0"/>
              <a:t>effective branching factor </a:t>
            </a:r>
            <a:r>
              <a:rPr lang="en-US" dirty="0" smtClean="0"/>
              <a:t>b*.</a:t>
            </a:r>
          </a:p>
          <a:p>
            <a:r>
              <a:rPr lang="en-US" dirty="0"/>
              <a:t>If </a:t>
            </a:r>
            <a:r>
              <a:rPr lang="en-US" dirty="0" smtClean="0"/>
              <a:t>the total </a:t>
            </a:r>
            <a:r>
              <a:rPr lang="en-US" dirty="0"/>
              <a:t>number of nodes generated by A∗ for a particular problem is N and the solution depth </a:t>
            </a:r>
            <a:r>
              <a:rPr lang="en-US" dirty="0" smtClean="0"/>
              <a:t>is d</a:t>
            </a:r>
            <a:r>
              <a:rPr lang="en-US" dirty="0"/>
              <a:t>, then </a:t>
            </a:r>
            <a:r>
              <a:rPr lang="en-US" dirty="0" smtClean="0"/>
              <a:t>b</a:t>
            </a:r>
            <a:r>
              <a:rPr lang="en-US" baseline="30000" dirty="0" smtClean="0"/>
              <a:t>∗</a:t>
            </a:r>
            <a:r>
              <a:rPr lang="en-US" dirty="0" smtClean="0"/>
              <a:t> </a:t>
            </a:r>
            <a:r>
              <a:rPr lang="en-US" dirty="0"/>
              <a:t>is the branching factor that a uniform tree of depth d would have to have in </a:t>
            </a:r>
            <a:r>
              <a:rPr lang="en-US" dirty="0" smtClean="0"/>
              <a:t>order to </a:t>
            </a:r>
            <a:r>
              <a:rPr lang="en-US" dirty="0"/>
              <a:t>contain N + 1 nodes. Thus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A∗ finds a solution at depth 5 using 52 nodes, then the effective </a:t>
            </a:r>
            <a:r>
              <a:rPr lang="en-US" dirty="0" smtClean="0"/>
              <a:t>branching factor </a:t>
            </a:r>
            <a:r>
              <a:rPr lang="en-US" dirty="0"/>
              <a:t>is </a:t>
            </a:r>
            <a:r>
              <a:rPr lang="en-US" dirty="0" smtClean="0"/>
              <a:t>1.92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88" y="4217158"/>
            <a:ext cx="5491005" cy="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4887</Words>
  <Application>Microsoft Office PowerPoint</Application>
  <PresentationFormat>Widescreen</PresentationFormat>
  <Paragraphs>494</Paragraphs>
  <Slides>92</Slides>
  <Notes>0</Notes>
  <HiddenSlides>17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Arial</vt:lpstr>
      <vt:lpstr>Calibri</vt:lpstr>
      <vt:lpstr>Calibri Light</vt:lpstr>
      <vt:lpstr>Cambria</vt:lpstr>
      <vt:lpstr>Courier New</vt:lpstr>
      <vt:lpstr>PMingLiU</vt:lpstr>
      <vt:lpstr>Tahoma</vt:lpstr>
      <vt:lpstr>Times New Roman</vt:lpstr>
      <vt:lpstr>Times-Roman</vt:lpstr>
      <vt:lpstr>Wingdings</vt:lpstr>
      <vt:lpstr>Office Theme</vt:lpstr>
      <vt:lpstr>Unit 1 chapter 3</vt:lpstr>
      <vt:lpstr>Problem‐solving agents</vt:lpstr>
      <vt:lpstr>Problem Statement </vt:lpstr>
      <vt:lpstr>PowerPoint Presentation</vt:lpstr>
      <vt:lpstr>PowerPoint Presentation</vt:lpstr>
      <vt:lpstr>Problem solving agents </vt:lpstr>
      <vt:lpstr>Problem solving agents </vt:lpstr>
      <vt:lpstr>PowerPoint Presentation</vt:lpstr>
      <vt:lpstr>Well-defined problems and solutions</vt:lpstr>
      <vt:lpstr>PowerPoint Presentation</vt:lpstr>
      <vt:lpstr>PowerPoint Presentation</vt:lpstr>
      <vt:lpstr>PowerPoint Presentation</vt:lpstr>
      <vt:lpstr>PowerPoint Presentation</vt:lpstr>
      <vt:lpstr>Example problem :Romania tour</vt:lpstr>
      <vt:lpstr>PowerPoint Presentation</vt:lpstr>
      <vt:lpstr>PowerPoint Presentation</vt:lpstr>
      <vt:lpstr>Single state problem formulation</vt:lpstr>
      <vt:lpstr>Selecting a State Space</vt:lpstr>
      <vt:lpstr>EXAMPLE PROBLEMS</vt:lpstr>
      <vt:lpstr>1.toy problem </vt:lpstr>
      <vt:lpstr>Toy problems</vt:lpstr>
      <vt:lpstr>8-puzzle</vt:lpstr>
      <vt:lpstr>8-puzzle</vt:lpstr>
      <vt:lpstr>8-queens problem</vt:lpstr>
      <vt:lpstr>PowerPoint Presentation</vt:lpstr>
      <vt:lpstr>Real-world problems</vt:lpstr>
      <vt:lpstr>SEARCHING FOR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Infrastructure for search algorithms</vt:lpstr>
      <vt:lpstr>PowerPoint Presentation</vt:lpstr>
      <vt:lpstr>PowerPoint Presentation</vt:lpstr>
      <vt:lpstr>PowerPoint Presentation</vt:lpstr>
      <vt:lpstr>Measuring problem-solving performance</vt:lpstr>
      <vt:lpstr>PowerPoint Presentation</vt:lpstr>
      <vt:lpstr>PowerPoint Presentation</vt:lpstr>
      <vt:lpstr>UNINFORMED SEARCH STRATEGIES</vt:lpstr>
      <vt:lpstr>BREADTH-FIRST</vt:lpstr>
      <vt:lpstr>Breadth First Search(BFS)</vt:lpstr>
      <vt:lpstr>BFS</vt:lpstr>
      <vt:lpstr>PowerPoint Presentation</vt:lpstr>
      <vt:lpstr>PowerPoint Presentation</vt:lpstr>
      <vt:lpstr>Limitations of BFS</vt:lpstr>
      <vt:lpstr>PowerPoint Presentation</vt:lpstr>
      <vt:lpstr>Breadth-First Strategy</vt:lpstr>
      <vt:lpstr>Breadth-First Strategy</vt:lpstr>
      <vt:lpstr>Breadth-First Strategy</vt:lpstr>
      <vt:lpstr>Breadth-First Strategy</vt:lpstr>
      <vt:lpstr>PowerPoint Presentation</vt:lpstr>
      <vt:lpstr>PowerPoint Presentation</vt:lpstr>
      <vt:lpstr>Depth-first search</vt:lpstr>
      <vt:lpstr>PowerPoint Presentation</vt:lpstr>
      <vt:lpstr>DFS </vt:lpstr>
      <vt:lpstr>PowerPoint Presentation</vt:lpstr>
      <vt:lpstr>DFS </vt:lpstr>
      <vt:lpstr>PowerPoint Presentation</vt:lpstr>
      <vt:lpstr>BACKTRACKING SEARCH</vt:lpstr>
      <vt:lpstr>PowerPoint Presentation</vt:lpstr>
      <vt:lpstr>INFORMED (HEURISTIC) SEARCH STRATEGIES</vt:lpstr>
      <vt:lpstr>INFORMED (HEURISTIC) SEARCH STRATEGIES</vt:lpstr>
      <vt:lpstr>Greedy best-first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A* search: Minimizing the total estimated solution cost</vt:lpstr>
      <vt:lpstr>PowerPoint Presentation</vt:lpstr>
      <vt:lpstr>PowerPoint Presentation</vt:lpstr>
      <vt:lpstr>PowerPoint Presentation</vt:lpstr>
      <vt:lpstr>Conditions for optimality: Admissibility and consistency</vt:lpstr>
      <vt:lpstr>PowerPoint Presentation</vt:lpstr>
      <vt:lpstr>PowerPoint Presentation</vt:lpstr>
      <vt:lpstr>PowerPoint Presentation</vt:lpstr>
      <vt:lpstr>PowerPoint Presentation</vt:lpstr>
      <vt:lpstr>Conditions for optimality: Admissibility and consistency</vt:lpstr>
      <vt:lpstr>Conditions for optimality of A*</vt:lpstr>
      <vt:lpstr>Optimality in A*</vt:lpstr>
      <vt:lpstr>PowerPoint Presentation</vt:lpstr>
      <vt:lpstr>Heuristic functions </vt:lpstr>
      <vt:lpstr>Heuristic functions </vt:lpstr>
      <vt:lpstr>PowerPoint Presentation</vt:lpstr>
      <vt:lpstr>PowerPoint Presentation</vt:lpstr>
      <vt:lpstr>The effect of heuristic accuracy on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Unit 1 chapter 3</dc:title>
  <dc:creator>Microsoft account</dc:creator>
  <cp:lastModifiedBy>Microsoft account</cp:lastModifiedBy>
  <cp:revision>119</cp:revision>
  <dcterms:created xsi:type="dcterms:W3CDTF">2024-03-18T08:55:00Z</dcterms:created>
  <dcterms:modified xsi:type="dcterms:W3CDTF">2024-05-06T07:27:46Z</dcterms:modified>
</cp:coreProperties>
</file>