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60" r:id="rId5"/>
    <p:sldId id="263" r:id="rId6"/>
    <p:sldId id="264" r:id="rId7"/>
    <p:sldId id="265" r:id="rId8"/>
    <p:sldId id="266" r:id="rId9"/>
    <p:sldId id="267" r:id="rId10"/>
    <p:sldId id="268" r:id="rId11"/>
    <p:sldId id="261" r:id="rId12"/>
    <p:sldId id="269"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15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64891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gamma.app/"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gamma.ap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0"/>
            <a:ext cx="14630400" cy="8229600"/>
          </a:xfrm>
          <a:prstGeom prst="rect">
            <a:avLst/>
          </a:prstGeom>
          <a:solidFill>
            <a:srgbClr val="FFFFFF">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004060"/>
            <a:ext cx="7477601" cy="1916430"/>
          </a:xfrm>
          <a:prstGeom prst="rect">
            <a:avLst/>
          </a:prstGeom>
          <a:noFill/>
          <a:ln/>
        </p:spPr>
        <p:txBody>
          <a:bodyPr wrap="square" rtlCol="0" anchor="t"/>
          <a:lstStyle/>
          <a:p>
            <a:pPr marL="0" indent="0">
              <a:lnSpc>
                <a:spcPts val="7545"/>
              </a:lnSpc>
              <a:buNone/>
            </a:pPr>
            <a:r>
              <a:rPr lang="en-US" sz="6036" dirty="0">
                <a:solidFill>
                  <a:srgbClr val="312F2B"/>
                </a:solidFill>
                <a:latin typeface="Times New Roman" panose="02020603050405020304" pitchFamily="18" charset="0"/>
                <a:ea typeface="Gelasio" pitchFamily="34" charset="-122"/>
                <a:cs typeface="Times New Roman" panose="02020603050405020304" pitchFamily="18" charset="0"/>
              </a:rPr>
              <a:t>Introduction to Web Eras</a:t>
            </a:r>
            <a:endParaRPr lang="en-US" sz="6036" dirty="0">
              <a:latin typeface="Times New Roman" panose="02020603050405020304" pitchFamily="18" charset="0"/>
              <a:cs typeface="Times New Roman" panose="02020603050405020304" pitchFamily="18" charset="0"/>
            </a:endParaRPr>
          </a:p>
        </p:txBody>
      </p:sp>
      <p:sp>
        <p:nvSpPr>
          <p:cNvPr id="6" name="Text 2"/>
          <p:cNvSpPr/>
          <p:nvPr/>
        </p:nvSpPr>
        <p:spPr>
          <a:xfrm>
            <a:off x="833199" y="4253746"/>
            <a:ext cx="7477601" cy="1333024"/>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 The internet has evolved through several distinct eras, each marked by advancements in technology and user experience. This presentation will explore the key characteristics and developments of Web 1.0, Web 2.0, and Web 3.0, providing insights into the past, present, and future of the internet.</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1287542"/>
            <a:ext cx="8945166"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Opportunities and Potential of NFTs</a:t>
            </a:r>
            <a:endParaRPr lang="en-US" sz="4374" dirty="0"/>
          </a:p>
        </p:txBody>
      </p:sp>
      <p:sp>
        <p:nvSpPr>
          <p:cNvPr id="7" name="Shape 3"/>
          <p:cNvSpPr/>
          <p:nvPr/>
        </p:nvSpPr>
        <p:spPr>
          <a:xfrm>
            <a:off x="2037993" y="4795242"/>
            <a:ext cx="10554414" cy="44410"/>
          </a:xfrm>
          <a:prstGeom prst="roundRect">
            <a:avLst>
              <a:gd name="adj" fmla="val 225151"/>
            </a:avLst>
          </a:prstGeom>
          <a:solidFill>
            <a:srgbClr val="CECEC9"/>
          </a:solidFill>
          <a:ln/>
        </p:spPr>
      </p:sp>
      <p:sp>
        <p:nvSpPr>
          <p:cNvPr id="8" name="Shape 4"/>
          <p:cNvSpPr/>
          <p:nvPr/>
        </p:nvSpPr>
        <p:spPr>
          <a:xfrm>
            <a:off x="4598849" y="4017705"/>
            <a:ext cx="44410" cy="777597"/>
          </a:xfrm>
          <a:prstGeom prst="roundRect">
            <a:avLst>
              <a:gd name="adj" fmla="val 225151"/>
            </a:avLst>
          </a:prstGeom>
          <a:solidFill>
            <a:srgbClr val="CECEC9"/>
          </a:solidFill>
          <a:ln/>
        </p:spPr>
      </p:sp>
      <p:sp>
        <p:nvSpPr>
          <p:cNvPr id="9" name="Shape 5"/>
          <p:cNvSpPr/>
          <p:nvPr/>
        </p:nvSpPr>
        <p:spPr>
          <a:xfrm>
            <a:off x="4371142" y="4545270"/>
            <a:ext cx="499943" cy="499943"/>
          </a:xfrm>
          <a:prstGeom prst="roundRect">
            <a:avLst>
              <a:gd name="adj" fmla="val 20000"/>
            </a:avLst>
          </a:prstGeom>
          <a:solidFill>
            <a:srgbClr val="E8E8E3"/>
          </a:solidFill>
          <a:ln w="7620">
            <a:solidFill>
              <a:srgbClr val="CECEC9"/>
            </a:solidFill>
            <a:prstDash val="solid"/>
          </a:ln>
        </p:spPr>
      </p:sp>
      <p:sp>
        <p:nvSpPr>
          <p:cNvPr id="10" name="Text 6"/>
          <p:cNvSpPr/>
          <p:nvPr/>
        </p:nvSpPr>
        <p:spPr>
          <a:xfrm>
            <a:off x="4549497" y="4586942"/>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11" name="Text 7"/>
          <p:cNvSpPr/>
          <p:nvPr/>
        </p:nvSpPr>
        <p:spPr>
          <a:xfrm>
            <a:off x="3232309" y="2648426"/>
            <a:ext cx="2777490" cy="347186"/>
          </a:xfrm>
          <a:prstGeom prst="rect">
            <a:avLst/>
          </a:prstGeom>
          <a:noFill/>
          <a:ln/>
        </p:spPr>
        <p:txBody>
          <a:bodyPr wrap="none" rtlCol="0" anchor="t"/>
          <a:lstStyle/>
          <a:p>
            <a:pPr marL="0" indent="0" algn="ctr">
              <a:lnSpc>
                <a:spcPts val="2734"/>
              </a:lnSpc>
              <a:buNone/>
            </a:pPr>
            <a:r>
              <a:rPr lang="en-US" sz="2187" dirty="0">
                <a:solidFill>
                  <a:srgbClr val="272525"/>
                </a:solidFill>
                <a:latin typeface="Gelasio" pitchFamily="34" charset="0"/>
                <a:ea typeface="Gelasio" pitchFamily="34" charset="-122"/>
                <a:cs typeface="Gelasio" pitchFamily="34" charset="-120"/>
              </a:rPr>
              <a:t>New Revenue Streams</a:t>
            </a:r>
            <a:endParaRPr lang="en-US" sz="2187" dirty="0"/>
          </a:p>
        </p:txBody>
      </p:sp>
      <p:sp>
        <p:nvSpPr>
          <p:cNvPr id="12" name="Text 8"/>
          <p:cNvSpPr/>
          <p:nvPr/>
        </p:nvSpPr>
        <p:spPr>
          <a:xfrm>
            <a:off x="2260163" y="3128843"/>
            <a:ext cx="4721781" cy="666512"/>
          </a:xfrm>
          <a:prstGeom prst="rect">
            <a:avLst/>
          </a:prstGeom>
          <a:noFill/>
          <a:ln/>
        </p:spPr>
        <p:txBody>
          <a:bodyPr wrap="square" rtlCol="0" anchor="t"/>
          <a:lstStyle/>
          <a:p>
            <a:pPr marL="0" indent="0" algn="ctr">
              <a:lnSpc>
                <a:spcPts val="2624"/>
              </a:lnSpc>
              <a:buNone/>
            </a:pPr>
            <a:r>
              <a:rPr lang="en-US" sz="1750" dirty="0">
                <a:solidFill>
                  <a:srgbClr val="272525"/>
                </a:solidFill>
                <a:latin typeface="Lato" pitchFamily="34" charset="0"/>
                <a:ea typeface="Lato" pitchFamily="34" charset="-122"/>
                <a:cs typeface="Lato" pitchFamily="34" charset="-120"/>
              </a:rPr>
              <a:t>NFTs allow creators to generate ongoing royalties from the resale of their digital works.</a:t>
            </a:r>
            <a:endParaRPr lang="en-US" sz="1750" dirty="0"/>
          </a:p>
        </p:txBody>
      </p:sp>
      <p:sp>
        <p:nvSpPr>
          <p:cNvPr id="13" name="Shape 9"/>
          <p:cNvSpPr/>
          <p:nvPr/>
        </p:nvSpPr>
        <p:spPr>
          <a:xfrm>
            <a:off x="7292995" y="4795183"/>
            <a:ext cx="44410" cy="777597"/>
          </a:xfrm>
          <a:prstGeom prst="roundRect">
            <a:avLst>
              <a:gd name="adj" fmla="val 225151"/>
            </a:avLst>
          </a:prstGeom>
          <a:solidFill>
            <a:srgbClr val="CECEC9"/>
          </a:solidFill>
          <a:ln/>
        </p:spPr>
      </p:sp>
      <p:sp>
        <p:nvSpPr>
          <p:cNvPr id="14" name="Shape 10"/>
          <p:cNvSpPr/>
          <p:nvPr/>
        </p:nvSpPr>
        <p:spPr>
          <a:xfrm>
            <a:off x="7065288" y="4545270"/>
            <a:ext cx="499943" cy="499943"/>
          </a:xfrm>
          <a:prstGeom prst="roundRect">
            <a:avLst>
              <a:gd name="adj" fmla="val 20000"/>
            </a:avLst>
          </a:prstGeom>
          <a:solidFill>
            <a:srgbClr val="E8E8E3"/>
          </a:solidFill>
          <a:ln w="7620">
            <a:solidFill>
              <a:srgbClr val="CECEC9"/>
            </a:solidFill>
            <a:prstDash val="solid"/>
          </a:ln>
        </p:spPr>
      </p:sp>
      <p:sp>
        <p:nvSpPr>
          <p:cNvPr id="15" name="Text 11"/>
          <p:cNvSpPr/>
          <p:nvPr/>
        </p:nvSpPr>
        <p:spPr>
          <a:xfrm>
            <a:off x="7222093" y="4586942"/>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6" name="Text 12"/>
          <p:cNvSpPr/>
          <p:nvPr/>
        </p:nvSpPr>
        <p:spPr>
          <a:xfrm>
            <a:off x="5926455" y="5795129"/>
            <a:ext cx="2777490" cy="347186"/>
          </a:xfrm>
          <a:prstGeom prst="rect">
            <a:avLst/>
          </a:prstGeom>
          <a:noFill/>
          <a:ln/>
        </p:spPr>
        <p:txBody>
          <a:bodyPr wrap="none" rtlCol="0" anchor="t"/>
          <a:lstStyle/>
          <a:p>
            <a:pPr marL="0" indent="0" algn="ctr">
              <a:lnSpc>
                <a:spcPts val="2734"/>
              </a:lnSpc>
              <a:buNone/>
            </a:pPr>
            <a:r>
              <a:rPr lang="en-US" sz="2187" dirty="0">
                <a:solidFill>
                  <a:srgbClr val="272525"/>
                </a:solidFill>
                <a:latin typeface="Gelasio" pitchFamily="34" charset="0"/>
                <a:ea typeface="Gelasio" pitchFamily="34" charset="-122"/>
                <a:cs typeface="Gelasio" pitchFamily="34" charset="-120"/>
              </a:rPr>
              <a:t>Digital Collectibles</a:t>
            </a:r>
            <a:endParaRPr lang="en-US" sz="2187" dirty="0"/>
          </a:p>
        </p:txBody>
      </p:sp>
      <p:sp>
        <p:nvSpPr>
          <p:cNvPr id="17" name="Text 13"/>
          <p:cNvSpPr/>
          <p:nvPr/>
        </p:nvSpPr>
        <p:spPr>
          <a:xfrm>
            <a:off x="4954310" y="6275546"/>
            <a:ext cx="4721781" cy="666512"/>
          </a:xfrm>
          <a:prstGeom prst="rect">
            <a:avLst/>
          </a:prstGeom>
          <a:noFill/>
          <a:ln/>
        </p:spPr>
        <p:txBody>
          <a:bodyPr wrap="square" rtlCol="0" anchor="t"/>
          <a:lstStyle/>
          <a:p>
            <a:pPr marL="0" indent="0" algn="ctr">
              <a:lnSpc>
                <a:spcPts val="2624"/>
              </a:lnSpc>
              <a:buNone/>
            </a:pPr>
            <a:r>
              <a:rPr lang="en-US" sz="1750" dirty="0">
                <a:solidFill>
                  <a:srgbClr val="272525"/>
                </a:solidFill>
                <a:latin typeface="Lato" pitchFamily="34" charset="0"/>
                <a:ea typeface="Lato" pitchFamily="34" charset="-122"/>
                <a:cs typeface="Lato" pitchFamily="34" charset="-120"/>
              </a:rPr>
              <a:t>NFTs can transform digital assets into scarce, tradable collectibles, creating new markets.</a:t>
            </a:r>
            <a:endParaRPr lang="en-US" sz="1750" dirty="0"/>
          </a:p>
        </p:txBody>
      </p:sp>
      <p:sp>
        <p:nvSpPr>
          <p:cNvPr id="18" name="Shape 14"/>
          <p:cNvSpPr/>
          <p:nvPr/>
        </p:nvSpPr>
        <p:spPr>
          <a:xfrm>
            <a:off x="9987141" y="4017705"/>
            <a:ext cx="44410" cy="777597"/>
          </a:xfrm>
          <a:prstGeom prst="roundRect">
            <a:avLst>
              <a:gd name="adj" fmla="val 225151"/>
            </a:avLst>
          </a:prstGeom>
          <a:solidFill>
            <a:srgbClr val="CECEC9"/>
          </a:solidFill>
          <a:ln/>
        </p:spPr>
      </p:sp>
      <p:sp>
        <p:nvSpPr>
          <p:cNvPr id="19" name="Shape 15"/>
          <p:cNvSpPr/>
          <p:nvPr/>
        </p:nvSpPr>
        <p:spPr>
          <a:xfrm>
            <a:off x="9759434" y="4545270"/>
            <a:ext cx="499943" cy="499943"/>
          </a:xfrm>
          <a:prstGeom prst="roundRect">
            <a:avLst>
              <a:gd name="adj" fmla="val 20000"/>
            </a:avLst>
          </a:prstGeom>
          <a:solidFill>
            <a:srgbClr val="E8E8E3"/>
          </a:solidFill>
          <a:ln w="7620">
            <a:solidFill>
              <a:srgbClr val="CECEC9"/>
            </a:solidFill>
            <a:prstDash val="solid"/>
          </a:ln>
        </p:spPr>
      </p:sp>
      <p:sp>
        <p:nvSpPr>
          <p:cNvPr id="20" name="Text 16"/>
          <p:cNvSpPr/>
          <p:nvPr/>
        </p:nvSpPr>
        <p:spPr>
          <a:xfrm>
            <a:off x="9917430" y="4586942"/>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21" name="Text 17"/>
          <p:cNvSpPr/>
          <p:nvPr/>
        </p:nvSpPr>
        <p:spPr>
          <a:xfrm>
            <a:off x="8620601" y="2315170"/>
            <a:ext cx="2777490" cy="347186"/>
          </a:xfrm>
          <a:prstGeom prst="rect">
            <a:avLst/>
          </a:prstGeom>
          <a:noFill/>
          <a:ln/>
        </p:spPr>
        <p:txBody>
          <a:bodyPr wrap="none" rtlCol="0" anchor="t"/>
          <a:lstStyle/>
          <a:p>
            <a:pPr marL="0" indent="0" algn="ctr">
              <a:lnSpc>
                <a:spcPts val="2734"/>
              </a:lnSpc>
              <a:buNone/>
            </a:pPr>
            <a:r>
              <a:rPr lang="en-US" sz="2187" dirty="0">
                <a:solidFill>
                  <a:srgbClr val="272525"/>
                </a:solidFill>
                <a:latin typeface="Gelasio" pitchFamily="34" charset="0"/>
                <a:ea typeface="Gelasio" pitchFamily="34" charset="-122"/>
                <a:cs typeface="Gelasio" pitchFamily="34" charset="-120"/>
              </a:rPr>
              <a:t>Unlocking Creativity</a:t>
            </a:r>
            <a:endParaRPr lang="en-US" sz="2187" dirty="0"/>
          </a:p>
        </p:txBody>
      </p:sp>
      <p:sp>
        <p:nvSpPr>
          <p:cNvPr id="22" name="Text 18"/>
          <p:cNvSpPr/>
          <p:nvPr/>
        </p:nvSpPr>
        <p:spPr>
          <a:xfrm>
            <a:off x="7648456" y="2795588"/>
            <a:ext cx="4721781" cy="999768"/>
          </a:xfrm>
          <a:prstGeom prst="rect">
            <a:avLst/>
          </a:prstGeom>
          <a:noFill/>
          <a:ln/>
        </p:spPr>
        <p:txBody>
          <a:bodyPr wrap="square" rtlCol="0" anchor="t"/>
          <a:lstStyle/>
          <a:p>
            <a:pPr marL="0" indent="0" algn="ctr">
              <a:lnSpc>
                <a:spcPts val="2624"/>
              </a:lnSpc>
              <a:buNone/>
            </a:pPr>
            <a:r>
              <a:rPr lang="en-US" sz="1750" dirty="0">
                <a:solidFill>
                  <a:srgbClr val="272525"/>
                </a:solidFill>
                <a:latin typeface="Lato" pitchFamily="34" charset="0"/>
                <a:ea typeface="Lato" pitchFamily="34" charset="-122"/>
                <a:cs typeface="Lato" pitchFamily="34" charset="-120"/>
              </a:rPr>
              <a:t>NFTs empower digital artists and creators to explore new forms of expression and monetization.</a:t>
            </a:r>
            <a:endParaRPr lang="en-US" sz="1750" dirty="0"/>
          </a:p>
        </p:txBody>
      </p:sp>
      <p:pic>
        <p:nvPicPr>
          <p:cNvPr id="23"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147405"/>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Challenges and Limitations of Blockchain and NFTs</a:t>
            </a:r>
            <a:endParaRPr lang="en-US" sz="4374" dirty="0">
              <a:latin typeface="Times New Roman" panose="02020603050405020304" pitchFamily="18" charset="0"/>
              <a:cs typeface="Times New Roman" panose="02020603050405020304" pitchFamily="18" charset="0"/>
            </a:endParaRPr>
          </a:p>
        </p:txBody>
      </p:sp>
      <p:sp>
        <p:nvSpPr>
          <p:cNvPr id="5" name="Shape 2"/>
          <p:cNvSpPr/>
          <p:nvPr/>
        </p:nvSpPr>
        <p:spPr>
          <a:xfrm>
            <a:off x="2037993" y="2980492"/>
            <a:ext cx="5166122" cy="1939766"/>
          </a:xfrm>
          <a:prstGeom prst="roundRect">
            <a:avLst>
              <a:gd name="adj" fmla="val 5155"/>
            </a:avLst>
          </a:prstGeom>
          <a:solidFill>
            <a:srgbClr val="E8E8E3"/>
          </a:solidFill>
          <a:ln w="7620">
            <a:solidFill>
              <a:srgbClr val="CECEC9"/>
            </a:solidFill>
            <a:prstDash val="solid"/>
          </a:ln>
        </p:spPr>
      </p:sp>
      <p:sp>
        <p:nvSpPr>
          <p:cNvPr id="6" name="Text 3"/>
          <p:cNvSpPr/>
          <p:nvPr/>
        </p:nvSpPr>
        <p:spPr>
          <a:xfrm>
            <a:off x="2267783" y="3210282"/>
            <a:ext cx="2790468" cy="347186"/>
          </a:xfrm>
          <a:prstGeom prst="rect">
            <a:avLst/>
          </a:prstGeom>
          <a:noFill/>
          <a:ln/>
        </p:spPr>
        <p:txBody>
          <a:bodyPr wrap="none" rtlCol="0" anchor="t"/>
          <a:lstStyle/>
          <a:p>
            <a:pPr marL="0" indent="0">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Environmental Impact</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2267783" y="3690699"/>
            <a:ext cx="4706541" cy="999768"/>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The energy-intensive nature of some blockchain technologies has raised concerns about their environmental footprint.</a:t>
            </a:r>
            <a:endParaRPr lang="en-US" sz="1750" dirty="0">
              <a:latin typeface="Times New Roman" panose="02020603050405020304" pitchFamily="18" charset="0"/>
              <a:cs typeface="Times New Roman" panose="02020603050405020304" pitchFamily="18" charset="0"/>
            </a:endParaRPr>
          </a:p>
        </p:txBody>
      </p:sp>
      <p:sp>
        <p:nvSpPr>
          <p:cNvPr id="8" name="Shape 5"/>
          <p:cNvSpPr/>
          <p:nvPr/>
        </p:nvSpPr>
        <p:spPr>
          <a:xfrm>
            <a:off x="7426285" y="2980492"/>
            <a:ext cx="5166122" cy="1939766"/>
          </a:xfrm>
          <a:prstGeom prst="roundRect">
            <a:avLst>
              <a:gd name="adj" fmla="val 5155"/>
            </a:avLst>
          </a:prstGeom>
          <a:solidFill>
            <a:srgbClr val="E8E8E3"/>
          </a:solidFill>
          <a:ln w="7620">
            <a:solidFill>
              <a:srgbClr val="CECEC9"/>
            </a:solidFill>
            <a:prstDash val="solid"/>
          </a:ln>
        </p:spPr>
      </p:sp>
      <p:sp>
        <p:nvSpPr>
          <p:cNvPr id="9" name="Text 6"/>
          <p:cNvSpPr/>
          <p:nvPr/>
        </p:nvSpPr>
        <p:spPr>
          <a:xfrm>
            <a:off x="7656076" y="3210282"/>
            <a:ext cx="2874169" cy="347186"/>
          </a:xfrm>
          <a:prstGeom prst="rect">
            <a:avLst/>
          </a:prstGeom>
          <a:noFill/>
          <a:ln/>
        </p:spPr>
        <p:txBody>
          <a:bodyPr wrap="none" rtlCol="0" anchor="t"/>
          <a:lstStyle/>
          <a:p>
            <a:pPr marL="0" indent="0">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Regulatory Uncertainty</a:t>
            </a:r>
            <a:endParaRPr lang="en-US" sz="2187" dirty="0">
              <a:latin typeface="Times New Roman" panose="02020603050405020304" pitchFamily="18" charset="0"/>
              <a:cs typeface="Times New Roman" panose="02020603050405020304" pitchFamily="18" charset="0"/>
            </a:endParaRPr>
          </a:p>
        </p:txBody>
      </p:sp>
      <p:sp>
        <p:nvSpPr>
          <p:cNvPr id="10" name="Text 7"/>
          <p:cNvSpPr/>
          <p:nvPr/>
        </p:nvSpPr>
        <p:spPr>
          <a:xfrm>
            <a:off x="7656076" y="3690699"/>
            <a:ext cx="4706541" cy="999768"/>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The legal and regulatory landscape surrounding blockchain and NFTs continues to evolve, creating uncertainty for users.</a:t>
            </a:r>
            <a:endParaRPr lang="en-US" sz="1750" dirty="0">
              <a:latin typeface="Times New Roman" panose="02020603050405020304" pitchFamily="18" charset="0"/>
              <a:cs typeface="Times New Roman" panose="02020603050405020304" pitchFamily="18" charset="0"/>
            </a:endParaRPr>
          </a:p>
        </p:txBody>
      </p:sp>
      <p:sp>
        <p:nvSpPr>
          <p:cNvPr id="11" name="Shape 8"/>
          <p:cNvSpPr/>
          <p:nvPr/>
        </p:nvSpPr>
        <p:spPr>
          <a:xfrm>
            <a:off x="2037993" y="5142428"/>
            <a:ext cx="5166122" cy="1939766"/>
          </a:xfrm>
          <a:prstGeom prst="roundRect">
            <a:avLst>
              <a:gd name="adj" fmla="val 5155"/>
            </a:avLst>
          </a:prstGeom>
          <a:solidFill>
            <a:srgbClr val="E8E8E3"/>
          </a:solidFill>
          <a:ln w="7620">
            <a:solidFill>
              <a:srgbClr val="CECEC9"/>
            </a:solidFill>
            <a:prstDash val="solid"/>
          </a:ln>
        </p:spPr>
      </p:sp>
      <p:sp>
        <p:nvSpPr>
          <p:cNvPr id="12" name="Text 9"/>
          <p:cNvSpPr/>
          <p:nvPr/>
        </p:nvSpPr>
        <p:spPr>
          <a:xfrm>
            <a:off x="2267783" y="5372219"/>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Scalability Issues</a:t>
            </a:r>
            <a:endParaRPr lang="en-US" sz="2187" dirty="0">
              <a:latin typeface="Times New Roman" panose="02020603050405020304" pitchFamily="18" charset="0"/>
              <a:cs typeface="Times New Roman" panose="02020603050405020304" pitchFamily="18" charset="0"/>
            </a:endParaRPr>
          </a:p>
        </p:txBody>
      </p:sp>
      <p:sp>
        <p:nvSpPr>
          <p:cNvPr id="13" name="Text 10"/>
          <p:cNvSpPr/>
          <p:nvPr/>
        </p:nvSpPr>
        <p:spPr>
          <a:xfrm>
            <a:off x="2267783" y="5852636"/>
            <a:ext cx="4706541" cy="999768"/>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Some blockchain networks face challenges in handling large transaction volumes and maintaining fast processing times.</a:t>
            </a:r>
            <a:endParaRPr lang="en-US" sz="1750" dirty="0">
              <a:latin typeface="Times New Roman" panose="02020603050405020304" pitchFamily="18" charset="0"/>
              <a:cs typeface="Times New Roman" panose="02020603050405020304" pitchFamily="18" charset="0"/>
            </a:endParaRPr>
          </a:p>
        </p:txBody>
      </p:sp>
      <p:sp>
        <p:nvSpPr>
          <p:cNvPr id="14" name="Shape 11"/>
          <p:cNvSpPr/>
          <p:nvPr/>
        </p:nvSpPr>
        <p:spPr>
          <a:xfrm>
            <a:off x="7426285" y="5142428"/>
            <a:ext cx="5166122" cy="1939766"/>
          </a:xfrm>
          <a:prstGeom prst="roundRect">
            <a:avLst>
              <a:gd name="adj" fmla="val 5155"/>
            </a:avLst>
          </a:prstGeom>
          <a:solidFill>
            <a:srgbClr val="E8E8E3"/>
          </a:solidFill>
          <a:ln w="7620">
            <a:solidFill>
              <a:srgbClr val="CECEC9"/>
            </a:solidFill>
            <a:prstDash val="solid"/>
          </a:ln>
        </p:spPr>
      </p:sp>
      <p:sp>
        <p:nvSpPr>
          <p:cNvPr id="15" name="Text 12"/>
          <p:cNvSpPr/>
          <p:nvPr/>
        </p:nvSpPr>
        <p:spPr>
          <a:xfrm>
            <a:off x="7656076" y="5372219"/>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Market Volatility</a:t>
            </a:r>
            <a:endParaRPr lang="en-US" sz="2187" dirty="0">
              <a:latin typeface="Times New Roman" panose="02020603050405020304" pitchFamily="18" charset="0"/>
              <a:cs typeface="Times New Roman" panose="02020603050405020304" pitchFamily="18" charset="0"/>
            </a:endParaRPr>
          </a:p>
        </p:txBody>
      </p:sp>
      <p:sp>
        <p:nvSpPr>
          <p:cNvPr id="16" name="Text 13"/>
          <p:cNvSpPr/>
          <p:nvPr/>
        </p:nvSpPr>
        <p:spPr>
          <a:xfrm>
            <a:off x="7656076" y="5852636"/>
            <a:ext cx="4706541" cy="666512"/>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The value of NFTs can be highly volatile, subject to market trends and speculative activity.</a:t>
            </a:r>
            <a:endParaRPr lang="en-US" sz="1750" dirty="0">
              <a:latin typeface="Times New Roman" panose="02020603050405020304" pitchFamily="18" charset="0"/>
              <a:cs typeface="Times New Roman" panose="02020603050405020304" pitchFamily="18" charset="0"/>
            </a:endParaRPr>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314"/>
          </a:xfrm>
          <a:prstGeom prst="rect">
            <a:avLst/>
          </a:prstGeom>
          <a:solidFill>
            <a:srgbClr val="FFFFFF">
              <a:alpha val="75000"/>
            </a:srgbClr>
          </a:solidFill>
          <a:ln/>
        </p:spPr>
      </p:sp>
      <p:sp>
        <p:nvSpPr>
          <p:cNvPr id="4" name="Text 1"/>
          <p:cNvSpPr/>
          <p:nvPr/>
        </p:nvSpPr>
        <p:spPr>
          <a:xfrm>
            <a:off x="2208252" y="591264"/>
            <a:ext cx="8449151" cy="671870"/>
          </a:xfrm>
          <a:prstGeom prst="rect">
            <a:avLst/>
          </a:prstGeom>
          <a:noFill/>
          <a:ln/>
        </p:spPr>
        <p:txBody>
          <a:bodyPr wrap="none" rtlCol="0" anchor="t"/>
          <a:lstStyle/>
          <a:p>
            <a:pPr marL="0" indent="0">
              <a:lnSpc>
                <a:spcPts val="5291"/>
              </a:lnSpc>
              <a:buNone/>
            </a:pPr>
            <a:r>
              <a:rPr lang="en-US" sz="4233" dirty="0">
                <a:solidFill>
                  <a:srgbClr val="312F2B"/>
                </a:solidFill>
                <a:latin typeface="Times New Roman" panose="02020603050405020304" pitchFamily="18" charset="0"/>
                <a:ea typeface="Gelasio" pitchFamily="34" charset="-122"/>
                <a:cs typeface="Times New Roman" panose="02020603050405020304" pitchFamily="18" charset="0"/>
              </a:rPr>
              <a:t>The Future of Blockchain and NFTs</a:t>
            </a:r>
            <a:endParaRPr lang="en-US" sz="4233" dirty="0">
              <a:latin typeface="Times New Roman" panose="02020603050405020304" pitchFamily="18" charset="0"/>
              <a:cs typeface="Times New Roman" panose="02020603050405020304" pitchFamily="18" charset="0"/>
            </a:endParaRPr>
          </a:p>
        </p:txBody>
      </p:sp>
      <p:sp>
        <p:nvSpPr>
          <p:cNvPr id="5" name="Shape 2"/>
          <p:cNvSpPr/>
          <p:nvPr/>
        </p:nvSpPr>
        <p:spPr>
          <a:xfrm>
            <a:off x="2208252" y="1693188"/>
            <a:ext cx="10213896" cy="5945862"/>
          </a:xfrm>
          <a:prstGeom prst="roundRect">
            <a:avLst>
              <a:gd name="adj" fmla="val 1627"/>
            </a:avLst>
          </a:prstGeom>
          <a:noFill/>
          <a:ln w="7620">
            <a:solidFill>
              <a:srgbClr val="000000">
                <a:alpha val="8000"/>
              </a:srgbClr>
            </a:solidFill>
            <a:prstDash val="solid"/>
          </a:ln>
        </p:spPr>
      </p:sp>
      <p:sp>
        <p:nvSpPr>
          <p:cNvPr id="6" name="Shape 3"/>
          <p:cNvSpPr/>
          <p:nvPr/>
        </p:nvSpPr>
        <p:spPr>
          <a:xfrm>
            <a:off x="2215872" y="1700808"/>
            <a:ext cx="10198656" cy="1563291"/>
          </a:xfrm>
          <a:prstGeom prst="rect">
            <a:avLst/>
          </a:prstGeom>
          <a:solidFill>
            <a:srgbClr val="FFFFFF">
              <a:alpha val="4000"/>
            </a:srgbClr>
          </a:solidFill>
          <a:ln/>
        </p:spPr>
      </p:sp>
      <p:sp>
        <p:nvSpPr>
          <p:cNvPr id="7" name="Text 4"/>
          <p:cNvSpPr/>
          <p:nvPr/>
        </p:nvSpPr>
        <p:spPr>
          <a:xfrm>
            <a:off x="2430899" y="1837373"/>
            <a:ext cx="4665464" cy="322540"/>
          </a:xfrm>
          <a:prstGeom prst="rect">
            <a:avLst/>
          </a:prstGeom>
          <a:noFill/>
          <a:ln/>
        </p:spPr>
        <p:txBody>
          <a:bodyPr wrap="none" rtlCol="0" anchor="t"/>
          <a:lstStyle/>
          <a:p>
            <a:pPr marL="0" indent="0">
              <a:lnSpc>
                <a:spcPts val="2540"/>
              </a:lnSpc>
              <a:buNone/>
            </a:pPr>
            <a:r>
              <a:rPr lang="en-US" sz="1693" dirty="0">
                <a:solidFill>
                  <a:srgbClr val="272525"/>
                </a:solidFill>
                <a:latin typeface="Times New Roman" panose="02020603050405020304" pitchFamily="18" charset="0"/>
                <a:ea typeface="Lato" pitchFamily="34" charset="-122"/>
                <a:cs typeface="Times New Roman" panose="02020603050405020304" pitchFamily="18" charset="0"/>
              </a:rPr>
              <a:t>Mainstream Adoption</a:t>
            </a:r>
            <a:endParaRPr lang="en-US" sz="1693" dirty="0">
              <a:latin typeface="Times New Roman" panose="02020603050405020304" pitchFamily="18" charset="0"/>
              <a:cs typeface="Times New Roman" panose="02020603050405020304" pitchFamily="18" charset="0"/>
            </a:endParaRPr>
          </a:p>
        </p:txBody>
      </p:sp>
      <p:sp>
        <p:nvSpPr>
          <p:cNvPr id="8" name="Text 5"/>
          <p:cNvSpPr/>
          <p:nvPr/>
        </p:nvSpPr>
        <p:spPr>
          <a:xfrm>
            <a:off x="7534037" y="1837373"/>
            <a:ext cx="4665464" cy="1290161"/>
          </a:xfrm>
          <a:prstGeom prst="rect">
            <a:avLst/>
          </a:prstGeom>
          <a:noFill/>
          <a:ln/>
        </p:spPr>
        <p:txBody>
          <a:bodyPr wrap="square" rtlCol="0" anchor="t"/>
          <a:lstStyle/>
          <a:p>
            <a:pPr marL="0" indent="0">
              <a:lnSpc>
                <a:spcPts val="2540"/>
              </a:lnSpc>
              <a:buNone/>
            </a:pPr>
            <a:r>
              <a:rPr lang="en-US" sz="1693" dirty="0">
                <a:solidFill>
                  <a:srgbClr val="272525"/>
                </a:solidFill>
                <a:latin typeface="Times New Roman" panose="02020603050405020304" pitchFamily="18" charset="0"/>
                <a:ea typeface="Lato" pitchFamily="34" charset="-122"/>
                <a:cs typeface="Times New Roman" panose="02020603050405020304" pitchFamily="18" charset="0"/>
              </a:rPr>
              <a:t>As awareness and understanding of blockchain and NFTs grow, their integration into mainstream applications and industries is expected to accelerate.</a:t>
            </a:r>
            <a:endParaRPr lang="en-US" sz="1693" dirty="0">
              <a:latin typeface="Times New Roman" panose="02020603050405020304" pitchFamily="18" charset="0"/>
              <a:cs typeface="Times New Roman" panose="02020603050405020304" pitchFamily="18" charset="0"/>
            </a:endParaRPr>
          </a:p>
        </p:txBody>
      </p:sp>
      <p:sp>
        <p:nvSpPr>
          <p:cNvPr id="9" name="Shape 6"/>
          <p:cNvSpPr/>
          <p:nvPr/>
        </p:nvSpPr>
        <p:spPr>
          <a:xfrm>
            <a:off x="2215872" y="3264098"/>
            <a:ext cx="10198656" cy="1563291"/>
          </a:xfrm>
          <a:prstGeom prst="rect">
            <a:avLst/>
          </a:prstGeom>
          <a:solidFill>
            <a:srgbClr val="000000">
              <a:alpha val="4000"/>
            </a:srgbClr>
          </a:solidFill>
          <a:ln/>
        </p:spPr>
      </p:sp>
      <p:sp>
        <p:nvSpPr>
          <p:cNvPr id="10" name="Text 7"/>
          <p:cNvSpPr/>
          <p:nvPr/>
        </p:nvSpPr>
        <p:spPr>
          <a:xfrm>
            <a:off x="2430899" y="3400663"/>
            <a:ext cx="4665464" cy="322540"/>
          </a:xfrm>
          <a:prstGeom prst="rect">
            <a:avLst/>
          </a:prstGeom>
          <a:noFill/>
          <a:ln/>
        </p:spPr>
        <p:txBody>
          <a:bodyPr wrap="none" rtlCol="0" anchor="t"/>
          <a:lstStyle/>
          <a:p>
            <a:pPr marL="0" indent="0">
              <a:lnSpc>
                <a:spcPts val="2540"/>
              </a:lnSpc>
              <a:buNone/>
            </a:pPr>
            <a:r>
              <a:rPr lang="en-US" sz="1693" dirty="0">
                <a:solidFill>
                  <a:srgbClr val="272525"/>
                </a:solidFill>
                <a:latin typeface="Times New Roman" panose="02020603050405020304" pitchFamily="18" charset="0"/>
                <a:ea typeface="Lato" pitchFamily="34" charset="-122"/>
                <a:cs typeface="Times New Roman" panose="02020603050405020304" pitchFamily="18" charset="0"/>
              </a:rPr>
              <a:t>Interoperability</a:t>
            </a:r>
            <a:endParaRPr lang="en-US" sz="1693" dirty="0">
              <a:latin typeface="Times New Roman" panose="02020603050405020304" pitchFamily="18" charset="0"/>
              <a:cs typeface="Times New Roman" panose="02020603050405020304" pitchFamily="18" charset="0"/>
            </a:endParaRPr>
          </a:p>
        </p:txBody>
      </p:sp>
      <p:sp>
        <p:nvSpPr>
          <p:cNvPr id="11" name="Text 8"/>
          <p:cNvSpPr/>
          <p:nvPr/>
        </p:nvSpPr>
        <p:spPr>
          <a:xfrm>
            <a:off x="7534037" y="3400663"/>
            <a:ext cx="4665464" cy="1290161"/>
          </a:xfrm>
          <a:prstGeom prst="rect">
            <a:avLst/>
          </a:prstGeom>
          <a:noFill/>
          <a:ln/>
        </p:spPr>
        <p:txBody>
          <a:bodyPr wrap="square" rtlCol="0" anchor="t"/>
          <a:lstStyle/>
          <a:p>
            <a:pPr marL="0" indent="0">
              <a:lnSpc>
                <a:spcPts val="2540"/>
              </a:lnSpc>
              <a:buNone/>
            </a:pPr>
            <a:r>
              <a:rPr lang="en-US" sz="1693" dirty="0">
                <a:solidFill>
                  <a:srgbClr val="272525"/>
                </a:solidFill>
                <a:latin typeface="Times New Roman" panose="02020603050405020304" pitchFamily="18" charset="0"/>
                <a:ea typeface="Lato" pitchFamily="34" charset="-122"/>
                <a:cs typeface="Times New Roman" panose="02020603050405020304" pitchFamily="18" charset="0"/>
              </a:rPr>
              <a:t>Efforts to establish common standards and protocols will enable seamless integration and exchange of NFTs across different platforms and ecosystems.</a:t>
            </a:r>
            <a:endParaRPr lang="en-US" sz="1693" dirty="0">
              <a:latin typeface="Times New Roman" panose="02020603050405020304" pitchFamily="18" charset="0"/>
              <a:cs typeface="Times New Roman" panose="02020603050405020304" pitchFamily="18" charset="0"/>
            </a:endParaRPr>
          </a:p>
        </p:txBody>
      </p:sp>
      <p:sp>
        <p:nvSpPr>
          <p:cNvPr id="12" name="Shape 9"/>
          <p:cNvSpPr/>
          <p:nvPr/>
        </p:nvSpPr>
        <p:spPr>
          <a:xfrm>
            <a:off x="2215872" y="4827389"/>
            <a:ext cx="10198656" cy="1563291"/>
          </a:xfrm>
          <a:prstGeom prst="rect">
            <a:avLst/>
          </a:prstGeom>
          <a:solidFill>
            <a:srgbClr val="FFFFFF">
              <a:alpha val="4000"/>
            </a:srgbClr>
          </a:solidFill>
          <a:ln/>
        </p:spPr>
      </p:sp>
      <p:sp>
        <p:nvSpPr>
          <p:cNvPr id="13" name="Text 10"/>
          <p:cNvSpPr/>
          <p:nvPr/>
        </p:nvSpPr>
        <p:spPr>
          <a:xfrm>
            <a:off x="2430899" y="4963954"/>
            <a:ext cx="4665464" cy="322540"/>
          </a:xfrm>
          <a:prstGeom prst="rect">
            <a:avLst/>
          </a:prstGeom>
          <a:noFill/>
          <a:ln/>
        </p:spPr>
        <p:txBody>
          <a:bodyPr wrap="none" rtlCol="0" anchor="t"/>
          <a:lstStyle/>
          <a:p>
            <a:pPr marL="0" indent="0">
              <a:lnSpc>
                <a:spcPts val="2540"/>
              </a:lnSpc>
              <a:buNone/>
            </a:pPr>
            <a:r>
              <a:rPr lang="en-US" sz="1693" dirty="0">
                <a:solidFill>
                  <a:srgbClr val="272525"/>
                </a:solidFill>
                <a:latin typeface="Times New Roman" panose="02020603050405020304" pitchFamily="18" charset="0"/>
                <a:ea typeface="Lato" pitchFamily="34" charset="-122"/>
                <a:cs typeface="Times New Roman" panose="02020603050405020304" pitchFamily="18" charset="0"/>
              </a:rPr>
              <a:t>Sustainable Solutions</a:t>
            </a:r>
            <a:endParaRPr lang="en-US" sz="1693" dirty="0">
              <a:latin typeface="Times New Roman" panose="02020603050405020304" pitchFamily="18" charset="0"/>
              <a:cs typeface="Times New Roman" panose="02020603050405020304" pitchFamily="18" charset="0"/>
            </a:endParaRPr>
          </a:p>
        </p:txBody>
      </p:sp>
      <p:sp>
        <p:nvSpPr>
          <p:cNvPr id="14" name="Text 11"/>
          <p:cNvSpPr/>
          <p:nvPr/>
        </p:nvSpPr>
        <p:spPr>
          <a:xfrm>
            <a:off x="7534037" y="4963954"/>
            <a:ext cx="4665464" cy="1290161"/>
          </a:xfrm>
          <a:prstGeom prst="rect">
            <a:avLst/>
          </a:prstGeom>
          <a:noFill/>
          <a:ln/>
        </p:spPr>
        <p:txBody>
          <a:bodyPr wrap="square" rtlCol="0" anchor="t"/>
          <a:lstStyle/>
          <a:p>
            <a:pPr marL="0" indent="0">
              <a:lnSpc>
                <a:spcPts val="2540"/>
              </a:lnSpc>
              <a:buNone/>
            </a:pPr>
            <a:r>
              <a:rPr lang="en-US" sz="1693" dirty="0">
                <a:solidFill>
                  <a:srgbClr val="272525"/>
                </a:solidFill>
                <a:latin typeface="Times New Roman" panose="02020603050405020304" pitchFamily="18" charset="0"/>
                <a:ea typeface="Lato" pitchFamily="34" charset="-122"/>
                <a:cs typeface="Times New Roman" panose="02020603050405020304" pitchFamily="18" charset="0"/>
              </a:rPr>
              <a:t>Advancements in blockchain technology, such as the transition to proof-of-stake consensus mechanisms, will help address environmental concerns.</a:t>
            </a:r>
            <a:endParaRPr lang="en-US" sz="1693" dirty="0">
              <a:latin typeface="Times New Roman" panose="02020603050405020304" pitchFamily="18" charset="0"/>
              <a:cs typeface="Times New Roman" panose="02020603050405020304" pitchFamily="18" charset="0"/>
            </a:endParaRPr>
          </a:p>
        </p:txBody>
      </p:sp>
      <p:sp>
        <p:nvSpPr>
          <p:cNvPr id="15" name="Shape 12"/>
          <p:cNvSpPr/>
          <p:nvPr/>
        </p:nvSpPr>
        <p:spPr>
          <a:xfrm>
            <a:off x="2215872" y="6390680"/>
            <a:ext cx="10198656" cy="1240750"/>
          </a:xfrm>
          <a:prstGeom prst="rect">
            <a:avLst/>
          </a:prstGeom>
          <a:solidFill>
            <a:srgbClr val="000000">
              <a:alpha val="4000"/>
            </a:srgbClr>
          </a:solidFill>
          <a:ln/>
        </p:spPr>
      </p:sp>
      <p:sp>
        <p:nvSpPr>
          <p:cNvPr id="16" name="Text 13"/>
          <p:cNvSpPr/>
          <p:nvPr/>
        </p:nvSpPr>
        <p:spPr>
          <a:xfrm>
            <a:off x="2430899" y="6527244"/>
            <a:ext cx="4665464" cy="322540"/>
          </a:xfrm>
          <a:prstGeom prst="rect">
            <a:avLst/>
          </a:prstGeom>
          <a:noFill/>
          <a:ln/>
        </p:spPr>
        <p:txBody>
          <a:bodyPr wrap="none" rtlCol="0" anchor="t"/>
          <a:lstStyle/>
          <a:p>
            <a:pPr marL="0" indent="0">
              <a:lnSpc>
                <a:spcPts val="2540"/>
              </a:lnSpc>
              <a:buNone/>
            </a:pPr>
            <a:r>
              <a:rPr lang="en-US" sz="1693" dirty="0">
                <a:solidFill>
                  <a:srgbClr val="272525"/>
                </a:solidFill>
                <a:latin typeface="Times New Roman" panose="02020603050405020304" pitchFamily="18" charset="0"/>
                <a:ea typeface="Lato" pitchFamily="34" charset="-122"/>
                <a:cs typeface="Times New Roman" panose="02020603050405020304" pitchFamily="18" charset="0"/>
              </a:rPr>
              <a:t>Expanded Utilities</a:t>
            </a:r>
            <a:endParaRPr lang="en-US" sz="1693" dirty="0">
              <a:latin typeface="Times New Roman" panose="02020603050405020304" pitchFamily="18" charset="0"/>
              <a:cs typeface="Times New Roman" panose="02020603050405020304" pitchFamily="18" charset="0"/>
            </a:endParaRPr>
          </a:p>
        </p:txBody>
      </p:sp>
      <p:sp>
        <p:nvSpPr>
          <p:cNvPr id="17" name="Text 14"/>
          <p:cNvSpPr/>
          <p:nvPr/>
        </p:nvSpPr>
        <p:spPr>
          <a:xfrm>
            <a:off x="7534037" y="6527244"/>
            <a:ext cx="4665464" cy="967621"/>
          </a:xfrm>
          <a:prstGeom prst="rect">
            <a:avLst/>
          </a:prstGeom>
          <a:noFill/>
          <a:ln/>
        </p:spPr>
        <p:txBody>
          <a:bodyPr wrap="square" rtlCol="0" anchor="t"/>
          <a:lstStyle/>
          <a:p>
            <a:pPr marL="0" indent="0">
              <a:lnSpc>
                <a:spcPts val="2540"/>
              </a:lnSpc>
              <a:buNone/>
            </a:pPr>
            <a:r>
              <a:rPr lang="en-US" sz="1693" dirty="0">
                <a:solidFill>
                  <a:srgbClr val="272525"/>
                </a:solidFill>
                <a:latin typeface="Times New Roman" panose="02020603050405020304" pitchFamily="18" charset="0"/>
                <a:ea typeface="Lato" pitchFamily="34" charset="-122"/>
                <a:cs typeface="Times New Roman" panose="02020603050405020304" pitchFamily="18" charset="0"/>
              </a:rPr>
              <a:t>The application of blockchain and NFTs will continue to expand, potentially revolutionizing sectors like finance, healthcare, and social media.</a:t>
            </a:r>
            <a:endParaRPr lang="en-US" sz="1693" dirty="0">
              <a:latin typeface="Times New Roman" panose="02020603050405020304" pitchFamily="18" charset="0"/>
              <a:cs typeface="Times New Roman" panose="02020603050405020304" pitchFamily="18" charset="0"/>
            </a:endParaRPr>
          </a:p>
        </p:txBody>
      </p:sp>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369" y="-279234"/>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5478780" y="13888"/>
            <a:ext cx="6006941" cy="694373"/>
          </a:xfrm>
          <a:prstGeom prst="rect">
            <a:avLst/>
          </a:prstGeom>
          <a:noFill/>
          <a:ln/>
        </p:spPr>
        <p:txBody>
          <a:bodyPr wrap="none" rtlCol="0" anchor="t"/>
          <a:lstStyle/>
          <a:p>
            <a:pPr marL="0" indent="0" algn="just">
              <a:lnSpc>
                <a:spcPts val="5468"/>
              </a:lnSpc>
              <a:buNone/>
            </a:pP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Web 1.0: The </a:t>
            </a:r>
            <a:r>
              <a:rPr lang="en-US" sz="4400" dirty="0">
                <a:solidFill>
                  <a:srgbClr val="312F2B"/>
                </a:solidFill>
                <a:latin typeface="Times New Roman" panose="02020603050405020304" pitchFamily="18" charset="0"/>
                <a:ea typeface="Gelasio" pitchFamily="34" charset="-122"/>
                <a:cs typeface="Times New Roman" panose="02020603050405020304" pitchFamily="18" charset="0"/>
              </a:rPr>
              <a:t>Static</a:t>
            </a: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 Web</a:t>
            </a:r>
            <a:endParaRPr lang="en-US" sz="4374" dirty="0">
              <a:latin typeface="Times New Roman" panose="02020603050405020304" pitchFamily="18" charset="0"/>
              <a:cs typeface="Times New Roman" panose="02020603050405020304" pitchFamily="18" charset="0"/>
            </a:endParaRPr>
          </a:p>
        </p:txBody>
      </p:sp>
      <p:sp>
        <p:nvSpPr>
          <p:cNvPr id="6" name="Text 2"/>
          <p:cNvSpPr/>
          <p:nvPr/>
        </p:nvSpPr>
        <p:spPr>
          <a:xfrm>
            <a:off x="5684898" y="826363"/>
            <a:ext cx="7477601" cy="1666280"/>
          </a:xfrm>
          <a:prstGeom prst="rect">
            <a:avLst/>
          </a:prstGeom>
          <a:noFill/>
          <a:ln/>
        </p:spPr>
        <p:txBody>
          <a:bodyPr wrap="square" rtlCol="0" anchor="t"/>
          <a:lstStyle/>
          <a:p>
            <a:pPr marL="0" indent="0" algn="just">
              <a:lnSpc>
                <a:spcPts val="2624"/>
              </a:lnSpc>
              <a:buNone/>
            </a:pP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 Web 1.0 was the initial phase of the internet, characterized by static, information-based websites. Users could only passively consume content, with little to no interaction or user-generated contributions. This era laid the foundation for the world wide web, but lacked the dynamic and collaborative nature of later web developments.</a:t>
            </a:r>
            <a:endParaRPr lang="en-US" sz="2000" dirty="0">
              <a:latin typeface="Times New Roman" panose="02020603050405020304" pitchFamily="18" charset="0"/>
              <a:cs typeface="Times New Roman" panose="02020603050405020304" pitchFamily="18" charset="0"/>
            </a:endParaRPr>
          </a:p>
        </p:txBody>
      </p:sp>
      <p:sp>
        <p:nvSpPr>
          <p:cNvPr id="8" name="Text 1"/>
          <p:cNvSpPr/>
          <p:nvPr/>
        </p:nvSpPr>
        <p:spPr>
          <a:xfrm>
            <a:off x="5486400" y="2492644"/>
            <a:ext cx="6006941" cy="454952"/>
          </a:xfrm>
          <a:prstGeom prst="rect">
            <a:avLst/>
          </a:prstGeom>
          <a:noFill/>
          <a:ln/>
        </p:spPr>
        <p:txBody>
          <a:bodyPr wrap="none" rtlCol="0" anchor="t"/>
          <a:lstStyle/>
          <a:p>
            <a:pPr marL="0" indent="0" algn="just">
              <a:lnSpc>
                <a:spcPts val="5468"/>
              </a:lnSpc>
              <a:buNone/>
            </a:pP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Characteristics of Web 1.0</a:t>
            </a:r>
            <a:endParaRPr lang="en-US" sz="4374" dirty="0">
              <a:latin typeface="Times New Roman" panose="02020603050405020304" pitchFamily="18" charset="0"/>
              <a:cs typeface="Times New Roman" panose="02020603050405020304" pitchFamily="18" charset="0"/>
            </a:endParaRPr>
          </a:p>
        </p:txBody>
      </p:sp>
      <p:sp>
        <p:nvSpPr>
          <p:cNvPr id="10" name="Text 3"/>
          <p:cNvSpPr/>
          <p:nvPr/>
        </p:nvSpPr>
        <p:spPr>
          <a:xfrm>
            <a:off x="5664755" y="3922941"/>
            <a:ext cx="134659" cy="272878"/>
          </a:xfrm>
          <a:prstGeom prst="rect">
            <a:avLst/>
          </a:prstGeom>
          <a:noFill/>
          <a:ln/>
        </p:spPr>
        <p:txBody>
          <a:bodyPr wrap="none" rtlCol="0" anchor="t"/>
          <a:lstStyle/>
          <a:p>
            <a:pPr marL="0" indent="0" algn="just">
              <a:lnSpc>
                <a:spcPts val="3281"/>
              </a:lnSpc>
              <a:buNone/>
            </a:pPr>
            <a:endParaRPr lang="en-US" sz="2624" dirty="0">
              <a:latin typeface="Times New Roman" panose="02020603050405020304" pitchFamily="18" charset="0"/>
              <a:cs typeface="Times New Roman" panose="02020603050405020304" pitchFamily="18" charset="0"/>
            </a:endParaRPr>
          </a:p>
        </p:txBody>
      </p:sp>
      <p:sp>
        <p:nvSpPr>
          <p:cNvPr id="11" name="Text 4"/>
          <p:cNvSpPr/>
          <p:nvPr/>
        </p:nvSpPr>
        <p:spPr>
          <a:xfrm>
            <a:off x="6137721" y="3371861"/>
            <a:ext cx="2611246" cy="227476"/>
          </a:xfrm>
          <a:prstGeom prst="rect">
            <a:avLst/>
          </a:prstGeom>
          <a:noFill/>
          <a:ln/>
        </p:spPr>
        <p:txBody>
          <a:bodyPr wrap="none" rtlCol="0" anchor="t"/>
          <a:lstStyle/>
          <a:p>
            <a:pPr marL="0" indent="0" algn="just">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Static Content</a:t>
            </a:r>
            <a:endParaRPr lang="en-US" sz="2187" dirty="0">
              <a:latin typeface="Times New Roman" panose="02020603050405020304" pitchFamily="18" charset="0"/>
              <a:cs typeface="Times New Roman" panose="02020603050405020304" pitchFamily="18" charset="0"/>
            </a:endParaRPr>
          </a:p>
        </p:txBody>
      </p:sp>
      <p:sp>
        <p:nvSpPr>
          <p:cNvPr id="12" name="Text 5"/>
          <p:cNvSpPr/>
          <p:nvPr/>
        </p:nvSpPr>
        <p:spPr>
          <a:xfrm>
            <a:off x="6137721" y="3835566"/>
            <a:ext cx="4178017" cy="655046"/>
          </a:xfrm>
          <a:prstGeom prst="rect">
            <a:avLst/>
          </a:prstGeom>
          <a:noFill/>
          <a:ln/>
        </p:spPr>
        <p:txBody>
          <a:bodyPr wrap="square" rtlCol="0" anchor="t"/>
          <a:lstStyle/>
          <a:p>
            <a:pPr marL="0" indent="0" algn="just">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Websites were primarily focused on presenting information, with little to no interactive features.</a:t>
            </a:r>
            <a:endParaRPr lang="en-US" sz="1750" dirty="0">
              <a:latin typeface="Times New Roman" panose="02020603050405020304" pitchFamily="18" charset="0"/>
              <a:cs typeface="Times New Roman" panose="02020603050405020304" pitchFamily="18" charset="0"/>
            </a:endParaRPr>
          </a:p>
        </p:txBody>
      </p:sp>
      <p:sp>
        <p:nvSpPr>
          <p:cNvPr id="14" name="Text 7"/>
          <p:cNvSpPr/>
          <p:nvPr/>
        </p:nvSpPr>
        <p:spPr>
          <a:xfrm>
            <a:off x="11031498" y="3922941"/>
            <a:ext cx="175068" cy="272878"/>
          </a:xfrm>
          <a:prstGeom prst="rect">
            <a:avLst/>
          </a:prstGeom>
          <a:noFill/>
          <a:ln/>
        </p:spPr>
        <p:txBody>
          <a:bodyPr wrap="none" rtlCol="0" anchor="t"/>
          <a:lstStyle/>
          <a:p>
            <a:pPr marL="0" indent="0" algn="just">
              <a:lnSpc>
                <a:spcPts val="3281"/>
              </a:lnSpc>
              <a:buNone/>
            </a:pPr>
            <a:endParaRPr lang="en-US" sz="2624" dirty="0">
              <a:latin typeface="Times New Roman" panose="02020603050405020304" pitchFamily="18" charset="0"/>
              <a:cs typeface="Times New Roman" panose="02020603050405020304" pitchFamily="18" charset="0"/>
            </a:endParaRPr>
          </a:p>
        </p:txBody>
      </p:sp>
      <p:sp>
        <p:nvSpPr>
          <p:cNvPr id="15" name="Text 8"/>
          <p:cNvSpPr/>
          <p:nvPr/>
        </p:nvSpPr>
        <p:spPr>
          <a:xfrm>
            <a:off x="10628196" y="3277843"/>
            <a:ext cx="2948398" cy="227476"/>
          </a:xfrm>
          <a:prstGeom prst="rect">
            <a:avLst/>
          </a:prstGeom>
          <a:noFill/>
          <a:ln/>
        </p:spPr>
        <p:txBody>
          <a:bodyPr wrap="none" rtlCol="0" anchor="t"/>
          <a:lstStyle/>
          <a:p>
            <a:pPr marL="0" indent="0" algn="just">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One-way Communication</a:t>
            </a:r>
            <a:endParaRPr lang="en-US" sz="2187" dirty="0">
              <a:latin typeface="Times New Roman" panose="02020603050405020304" pitchFamily="18" charset="0"/>
              <a:cs typeface="Times New Roman" panose="02020603050405020304" pitchFamily="18" charset="0"/>
            </a:endParaRPr>
          </a:p>
        </p:txBody>
      </p:sp>
      <p:sp>
        <p:nvSpPr>
          <p:cNvPr id="16" name="Text 9"/>
          <p:cNvSpPr/>
          <p:nvPr/>
        </p:nvSpPr>
        <p:spPr>
          <a:xfrm>
            <a:off x="10654046" y="3845167"/>
            <a:ext cx="3778044" cy="436698"/>
          </a:xfrm>
          <a:prstGeom prst="rect">
            <a:avLst/>
          </a:prstGeom>
          <a:noFill/>
          <a:ln/>
        </p:spPr>
        <p:txBody>
          <a:bodyPr wrap="square" rtlCol="0" anchor="t"/>
          <a:lstStyle/>
          <a:p>
            <a:pPr marL="0" indent="0" algn="just">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Users could only consume content, with no ability to actively engage or contribute.</a:t>
            </a:r>
            <a:endParaRPr lang="en-US" sz="1750" dirty="0">
              <a:latin typeface="Times New Roman" panose="02020603050405020304" pitchFamily="18" charset="0"/>
              <a:cs typeface="Times New Roman" panose="02020603050405020304" pitchFamily="18" charset="0"/>
            </a:endParaRPr>
          </a:p>
        </p:txBody>
      </p:sp>
      <p:sp>
        <p:nvSpPr>
          <p:cNvPr id="18" name="Text 11"/>
          <p:cNvSpPr/>
          <p:nvPr/>
        </p:nvSpPr>
        <p:spPr>
          <a:xfrm>
            <a:off x="5644396" y="5875209"/>
            <a:ext cx="172942" cy="272878"/>
          </a:xfrm>
          <a:prstGeom prst="rect">
            <a:avLst/>
          </a:prstGeom>
          <a:noFill/>
          <a:ln/>
        </p:spPr>
        <p:txBody>
          <a:bodyPr wrap="none" rtlCol="0" anchor="t"/>
          <a:lstStyle/>
          <a:p>
            <a:pPr marL="0" indent="0" algn="just">
              <a:lnSpc>
                <a:spcPts val="3281"/>
              </a:lnSpc>
              <a:buNone/>
            </a:pPr>
            <a:endParaRPr lang="en-US" sz="2624" dirty="0">
              <a:latin typeface="Times New Roman" panose="02020603050405020304" pitchFamily="18" charset="0"/>
              <a:cs typeface="Times New Roman" panose="02020603050405020304" pitchFamily="18" charset="0"/>
            </a:endParaRPr>
          </a:p>
        </p:txBody>
      </p:sp>
      <p:sp>
        <p:nvSpPr>
          <p:cNvPr id="19" name="Text 12"/>
          <p:cNvSpPr/>
          <p:nvPr/>
        </p:nvSpPr>
        <p:spPr>
          <a:xfrm>
            <a:off x="6208514" y="5116348"/>
            <a:ext cx="2611246" cy="227476"/>
          </a:xfrm>
          <a:prstGeom prst="rect">
            <a:avLst/>
          </a:prstGeom>
          <a:noFill/>
          <a:ln/>
        </p:spPr>
        <p:txBody>
          <a:bodyPr wrap="none" rtlCol="0" anchor="t"/>
          <a:lstStyle/>
          <a:p>
            <a:pPr marL="0" indent="0" algn="just">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Limited Interactivity</a:t>
            </a:r>
            <a:endParaRPr lang="en-US" sz="2187" dirty="0">
              <a:latin typeface="Times New Roman" panose="02020603050405020304" pitchFamily="18" charset="0"/>
              <a:cs typeface="Times New Roman" panose="02020603050405020304" pitchFamily="18" charset="0"/>
            </a:endParaRPr>
          </a:p>
        </p:txBody>
      </p:sp>
      <p:sp>
        <p:nvSpPr>
          <p:cNvPr id="20" name="Text 13"/>
          <p:cNvSpPr/>
          <p:nvPr/>
        </p:nvSpPr>
        <p:spPr>
          <a:xfrm>
            <a:off x="6069433" y="5656860"/>
            <a:ext cx="4178017" cy="436698"/>
          </a:xfrm>
          <a:prstGeom prst="rect">
            <a:avLst/>
          </a:prstGeom>
          <a:noFill/>
          <a:ln/>
        </p:spPr>
        <p:txBody>
          <a:bodyPr wrap="square" rtlCol="0" anchor="t"/>
          <a:lstStyle/>
          <a:p>
            <a:pPr marL="0" indent="0" algn="just">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Websites lacked dynamic elements, such as forms, shopping carts, or user profiles.</a:t>
            </a:r>
            <a:endParaRPr lang="en-US" sz="1750" dirty="0">
              <a:latin typeface="Times New Roman" panose="02020603050405020304" pitchFamily="18" charset="0"/>
              <a:cs typeface="Times New Roman" panose="02020603050405020304" pitchFamily="18" charset="0"/>
            </a:endParaRPr>
          </a:p>
        </p:txBody>
      </p:sp>
      <p:sp>
        <p:nvSpPr>
          <p:cNvPr id="22" name="Text 15"/>
          <p:cNvSpPr/>
          <p:nvPr/>
        </p:nvSpPr>
        <p:spPr>
          <a:xfrm>
            <a:off x="11030426" y="5875209"/>
            <a:ext cx="177083" cy="272878"/>
          </a:xfrm>
          <a:prstGeom prst="rect">
            <a:avLst/>
          </a:prstGeom>
          <a:noFill/>
          <a:ln/>
        </p:spPr>
        <p:txBody>
          <a:bodyPr wrap="none" rtlCol="0" anchor="t"/>
          <a:lstStyle/>
          <a:p>
            <a:pPr marL="0" indent="0" algn="just">
              <a:lnSpc>
                <a:spcPts val="3281"/>
              </a:lnSpc>
              <a:buNone/>
            </a:pPr>
            <a:endParaRPr lang="en-US" sz="2624" dirty="0">
              <a:latin typeface="Times New Roman" panose="02020603050405020304" pitchFamily="18" charset="0"/>
              <a:cs typeface="Times New Roman" panose="02020603050405020304" pitchFamily="18" charset="0"/>
            </a:endParaRPr>
          </a:p>
        </p:txBody>
      </p:sp>
      <p:sp>
        <p:nvSpPr>
          <p:cNvPr id="23" name="Text 16"/>
          <p:cNvSpPr/>
          <p:nvPr/>
        </p:nvSpPr>
        <p:spPr>
          <a:xfrm>
            <a:off x="10814362" y="4987111"/>
            <a:ext cx="2611246" cy="227476"/>
          </a:xfrm>
          <a:prstGeom prst="rect">
            <a:avLst/>
          </a:prstGeom>
          <a:noFill/>
          <a:ln/>
        </p:spPr>
        <p:txBody>
          <a:bodyPr wrap="none" rtlCol="0" anchor="t"/>
          <a:lstStyle/>
          <a:p>
            <a:pPr marL="0" indent="0" algn="just">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HTML-based</a:t>
            </a:r>
            <a:endParaRPr lang="en-US" sz="2187" dirty="0">
              <a:latin typeface="Times New Roman" panose="02020603050405020304" pitchFamily="18" charset="0"/>
              <a:cs typeface="Times New Roman" panose="02020603050405020304" pitchFamily="18" charset="0"/>
            </a:endParaRPr>
          </a:p>
        </p:txBody>
      </p:sp>
      <p:sp>
        <p:nvSpPr>
          <p:cNvPr id="24" name="Text 17"/>
          <p:cNvSpPr/>
          <p:nvPr/>
        </p:nvSpPr>
        <p:spPr>
          <a:xfrm>
            <a:off x="10724488" y="5547686"/>
            <a:ext cx="3707601" cy="655046"/>
          </a:xfrm>
          <a:prstGeom prst="rect">
            <a:avLst/>
          </a:prstGeom>
          <a:noFill/>
          <a:ln/>
        </p:spPr>
        <p:txBody>
          <a:bodyPr wrap="square" rtlCol="0" anchor="t"/>
          <a:lstStyle/>
          <a:p>
            <a:pPr marL="0" indent="0" algn="just">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Web 1.0 technologies were primarily based on HTML, with limited use of client-side scripting.</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0557" y="25795"/>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349042" y="248512"/>
            <a:ext cx="7351871" cy="694373"/>
          </a:xfrm>
          <a:prstGeom prst="rect">
            <a:avLst/>
          </a:prstGeom>
          <a:noFill/>
          <a:ln/>
        </p:spPr>
        <p:txBody>
          <a:bodyPr wrap="none" rtlCol="0" anchor="t"/>
          <a:lstStyle/>
          <a:p>
            <a:pPr marL="0" indent="0">
              <a:lnSpc>
                <a:spcPts val="5468"/>
              </a:lnSpc>
              <a:buNone/>
            </a:pP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Web 2.0: The </a:t>
            </a:r>
            <a:r>
              <a:rPr lang="en-US" sz="4400" dirty="0">
                <a:solidFill>
                  <a:srgbClr val="312F2B"/>
                </a:solidFill>
                <a:latin typeface="Times New Roman" panose="02020603050405020304" pitchFamily="18" charset="0"/>
                <a:ea typeface="Gelasio" pitchFamily="34" charset="-122"/>
                <a:cs typeface="Times New Roman" panose="02020603050405020304" pitchFamily="18" charset="0"/>
              </a:rPr>
              <a:t>Interactive</a:t>
            </a: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 Web:</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488892" y="1268891"/>
            <a:ext cx="13646656" cy="999768"/>
          </a:xfrm>
          <a:prstGeom prst="rect">
            <a:avLst/>
          </a:prstGeom>
          <a:noFill/>
          <a:ln/>
        </p:spPr>
        <p:txBody>
          <a:bodyPr wrap="square" rtlCol="0" anchor="t"/>
          <a:lstStyle/>
          <a:p>
            <a:pPr marL="0" indent="0" algn="just">
              <a:lnSpc>
                <a:spcPts val="2624"/>
              </a:lnSpc>
              <a:buNone/>
            </a:pP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 Web 2.0 marked a significant shift in the internet's evolution, emphasizing user-generated content, social media, and interactive web applications. This era saw the rise of platforms that enabled users to actively participate, share information, and collaborate online.</a:t>
            </a:r>
            <a:endParaRPr lang="en-US" sz="2000" dirty="0">
              <a:latin typeface="Times New Roman" panose="02020603050405020304" pitchFamily="18" charset="0"/>
              <a:cs typeface="Times New Roman" panose="02020603050405020304" pitchFamily="18" charset="0"/>
            </a:endParaRPr>
          </a:p>
        </p:txBody>
      </p:sp>
      <p:sp>
        <p:nvSpPr>
          <p:cNvPr id="7" name="Text 1"/>
          <p:cNvSpPr/>
          <p:nvPr/>
        </p:nvSpPr>
        <p:spPr>
          <a:xfrm>
            <a:off x="468022" y="2604708"/>
            <a:ext cx="6460927" cy="694373"/>
          </a:xfrm>
          <a:prstGeom prst="rect">
            <a:avLst/>
          </a:prstGeom>
          <a:noFill/>
          <a:ln/>
        </p:spPr>
        <p:txBody>
          <a:bodyPr wrap="none" rtlCol="0" anchor="t"/>
          <a:lstStyle/>
          <a:p>
            <a:pPr marL="0" indent="0">
              <a:lnSpc>
                <a:spcPts val="5468"/>
              </a:lnSpc>
              <a:buNone/>
            </a:pPr>
            <a:r>
              <a:rPr lang="en-US" sz="4400" dirty="0">
                <a:solidFill>
                  <a:srgbClr val="312F2B"/>
                </a:solidFill>
                <a:latin typeface="Times New Roman" panose="02020603050405020304" pitchFamily="18" charset="0"/>
                <a:ea typeface="Gelasio" pitchFamily="34" charset="-122"/>
                <a:cs typeface="Times New Roman" panose="02020603050405020304" pitchFamily="18" charset="0"/>
              </a:rPr>
              <a:t>Characteristics of Web 2.0</a:t>
            </a:r>
            <a:endParaRPr lang="en-US" sz="4400" dirty="0">
              <a:latin typeface="Times New Roman" panose="02020603050405020304" pitchFamily="18" charset="0"/>
              <a:cs typeface="Times New Roman" panose="02020603050405020304" pitchFamily="18" charset="0"/>
            </a:endParaRPr>
          </a:p>
        </p:txBody>
      </p:sp>
      <p:sp>
        <p:nvSpPr>
          <p:cNvPr id="8" name="Text 2"/>
          <p:cNvSpPr/>
          <p:nvPr/>
        </p:nvSpPr>
        <p:spPr>
          <a:xfrm>
            <a:off x="863119" y="3755532"/>
            <a:ext cx="3007757" cy="347186"/>
          </a:xfrm>
          <a:prstGeom prst="rect">
            <a:avLst/>
          </a:prstGeom>
          <a:noFill/>
          <a:ln/>
        </p:spPr>
        <p:txBody>
          <a:bodyPr wrap="none" rtlCol="0" anchor="t"/>
          <a:lstStyle/>
          <a:p>
            <a:pPr marL="0" indent="0">
              <a:lnSpc>
                <a:spcPts val="2734"/>
              </a:lnSpc>
              <a:buNone/>
            </a:pPr>
            <a:r>
              <a:rPr lang="en-US" sz="2187" dirty="0">
                <a:solidFill>
                  <a:srgbClr val="312F2B"/>
                </a:solidFill>
                <a:latin typeface="Times New Roman" panose="02020603050405020304" pitchFamily="18" charset="0"/>
                <a:ea typeface="Gelasio" pitchFamily="34" charset="-122"/>
                <a:cs typeface="Times New Roman" panose="02020603050405020304" pitchFamily="18" charset="0"/>
              </a:rPr>
              <a:t>User-Generated Content</a:t>
            </a:r>
            <a:endParaRPr lang="en-US" sz="2187" dirty="0">
              <a:latin typeface="Times New Roman" panose="02020603050405020304" pitchFamily="18" charset="0"/>
              <a:cs typeface="Times New Roman" panose="02020603050405020304" pitchFamily="18" charset="0"/>
            </a:endParaRPr>
          </a:p>
        </p:txBody>
      </p:sp>
      <p:sp>
        <p:nvSpPr>
          <p:cNvPr id="9" name="Text 3"/>
          <p:cNvSpPr/>
          <p:nvPr/>
        </p:nvSpPr>
        <p:spPr>
          <a:xfrm>
            <a:off x="898096" y="4958865"/>
            <a:ext cx="3156347" cy="1333024"/>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Platforms like blogs, wikis, and social media enabled users to create and share their own content.</a:t>
            </a:r>
            <a:endParaRPr lang="en-US" sz="1750" dirty="0">
              <a:latin typeface="Times New Roman" panose="02020603050405020304" pitchFamily="18" charset="0"/>
              <a:cs typeface="Times New Roman" panose="02020603050405020304" pitchFamily="18" charset="0"/>
            </a:endParaRPr>
          </a:p>
        </p:txBody>
      </p:sp>
      <p:sp>
        <p:nvSpPr>
          <p:cNvPr id="10" name="Text 4"/>
          <p:cNvSpPr/>
          <p:nvPr/>
        </p:nvSpPr>
        <p:spPr>
          <a:xfrm>
            <a:off x="4733994" y="3789316"/>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Times New Roman" panose="02020603050405020304" pitchFamily="18" charset="0"/>
                <a:ea typeface="Gelasio" pitchFamily="34" charset="-122"/>
                <a:cs typeface="Times New Roman" panose="02020603050405020304" pitchFamily="18" charset="0"/>
              </a:rPr>
              <a:t>Social Interaction</a:t>
            </a:r>
            <a:endParaRPr lang="en-US" sz="2187" dirty="0">
              <a:latin typeface="Times New Roman" panose="02020603050405020304" pitchFamily="18" charset="0"/>
              <a:cs typeface="Times New Roman" panose="02020603050405020304" pitchFamily="18" charset="0"/>
            </a:endParaRPr>
          </a:p>
        </p:txBody>
      </p:sp>
      <p:sp>
        <p:nvSpPr>
          <p:cNvPr id="11" name="Text 5"/>
          <p:cNvSpPr/>
          <p:nvPr/>
        </p:nvSpPr>
        <p:spPr>
          <a:xfrm>
            <a:off x="4733994" y="4883298"/>
            <a:ext cx="3156347" cy="1333024"/>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Web 2.0 fostered online communities, allowing users to connect, share, and engage with each other.</a:t>
            </a:r>
            <a:endParaRPr lang="en-US" sz="1750" dirty="0">
              <a:latin typeface="Times New Roman" panose="02020603050405020304" pitchFamily="18" charset="0"/>
              <a:cs typeface="Times New Roman" panose="02020603050405020304" pitchFamily="18" charset="0"/>
            </a:endParaRPr>
          </a:p>
        </p:txBody>
      </p:sp>
      <p:sp>
        <p:nvSpPr>
          <p:cNvPr id="12" name="Text 6"/>
          <p:cNvSpPr/>
          <p:nvPr/>
        </p:nvSpPr>
        <p:spPr>
          <a:xfrm>
            <a:off x="9090788" y="3793409"/>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Times New Roman" panose="02020603050405020304" pitchFamily="18" charset="0"/>
                <a:ea typeface="Gelasio" pitchFamily="34" charset="-122"/>
                <a:cs typeface="Times New Roman" panose="02020603050405020304" pitchFamily="18" charset="0"/>
              </a:rPr>
              <a:t>Dynamic Applications</a:t>
            </a:r>
            <a:endParaRPr lang="en-US" sz="2187" dirty="0">
              <a:latin typeface="Times New Roman" panose="02020603050405020304" pitchFamily="18" charset="0"/>
              <a:cs typeface="Times New Roman" panose="02020603050405020304" pitchFamily="18" charset="0"/>
            </a:endParaRPr>
          </a:p>
        </p:txBody>
      </p:sp>
      <p:sp>
        <p:nvSpPr>
          <p:cNvPr id="13" name="Text 7"/>
          <p:cNvSpPr/>
          <p:nvPr/>
        </p:nvSpPr>
        <p:spPr>
          <a:xfrm>
            <a:off x="9090788" y="4746089"/>
            <a:ext cx="3156347" cy="1333024"/>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Web applications became more interactive, with features like real-time updates, user profiles, and web-based tools.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2" name="Text 2"/>
          <p:cNvSpPr/>
          <p:nvPr/>
        </p:nvSpPr>
        <p:spPr>
          <a:xfrm>
            <a:off x="346234" y="234245"/>
            <a:ext cx="6968966" cy="694373"/>
          </a:xfrm>
          <a:prstGeom prst="rect">
            <a:avLst/>
          </a:prstGeom>
          <a:noFill/>
          <a:ln/>
        </p:spPr>
        <p:txBody>
          <a:bodyPr wrap="none" rtlCol="0" anchor="t"/>
          <a:lstStyle/>
          <a:p>
            <a:pPr marL="0" indent="0">
              <a:lnSpc>
                <a:spcPts val="5468"/>
              </a:lnSpc>
              <a:buNone/>
            </a:pPr>
            <a:r>
              <a:rPr lang="en-US" sz="4400" dirty="0">
                <a:solidFill>
                  <a:srgbClr val="312F2B"/>
                </a:solidFill>
                <a:latin typeface="Times New Roman" panose="02020603050405020304" pitchFamily="18" charset="0"/>
                <a:ea typeface="Gelasio" pitchFamily="34" charset="-122"/>
                <a:cs typeface="Times New Roman" panose="02020603050405020304" pitchFamily="18" charset="0"/>
              </a:rPr>
              <a:t>Web 3.0: The Semantic Web</a:t>
            </a:r>
            <a:endParaRPr lang="en-US" sz="4400" dirty="0">
              <a:latin typeface="Times New Roman" panose="02020603050405020304" pitchFamily="18" charset="0"/>
              <a:cs typeface="Times New Roman" panose="02020603050405020304" pitchFamily="18" charset="0"/>
            </a:endParaRPr>
          </a:p>
        </p:txBody>
      </p:sp>
      <p:sp>
        <p:nvSpPr>
          <p:cNvPr id="13" name="Text 3"/>
          <p:cNvSpPr/>
          <p:nvPr/>
        </p:nvSpPr>
        <p:spPr>
          <a:xfrm>
            <a:off x="488956" y="1208086"/>
            <a:ext cx="13732654" cy="1018747"/>
          </a:xfrm>
          <a:prstGeom prst="rect">
            <a:avLst/>
          </a:prstGeom>
          <a:noFill/>
          <a:ln/>
        </p:spPr>
        <p:txBody>
          <a:bodyPr wrap="square" rtlCol="0" anchor="t"/>
          <a:lstStyle/>
          <a:p>
            <a:pPr marL="0" indent="0" algn="just">
              <a:lnSpc>
                <a:spcPts val="2624"/>
              </a:lnSpc>
              <a:buNone/>
            </a:pPr>
            <a:r>
              <a:rPr lang="en-US" sz="2000" dirty="0">
                <a:solidFill>
                  <a:srgbClr val="272525"/>
                </a:solidFill>
                <a:latin typeface="Times New Roman" panose="02020603050405020304" pitchFamily="18" charset="0"/>
                <a:ea typeface="Lato" pitchFamily="34" charset="-122"/>
                <a:cs typeface="Times New Roman" panose="02020603050405020304" pitchFamily="18" charset="0"/>
              </a:rPr>
              <a:t>Web 3.0, also known as the Semantic Web, focuses on the integration of data and the use of intelligent, machine-readable information. This era aims to make the web more organized, interconnected, and capable of understanding the meaning and context of data.</a:t>
            </a:r>
          </a:p>
        </p:txBody>
      </p:sp>
      <p:sp>
        <p:nvSpPr>
          <p:cNvPr id="14" name="Text 1"/>
          <p:cNvSpPr/>
          <p:nvPr/>
        </p:nvSpPr>
        <p:spPr>
          <a:xfrm>
            <a:off x="558705" y="2226833"/>
            <a:ext cx="6457117" cy="694373"/>
          </a:xfrm>
          <a:prstGeom prst="rect">
            <a:avLst/>
          </a:prstGeom>
          <a:noFill/>
          <a:ln/>
        </p:spPr>
        <p:txBody>
          <a:bodyPr wrap="none" rtlCol="0" anchor="t"/>
          <a:lstStyle/>
          <a:p>
            <a:pPr marL="0" indent="0">
              <a:lnSpc>
                <a:spcPts val="5468"/>
              </a:lnSpc>
              <a:buNone/>
            </a:pP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Characteristics of Web 3.0</a:t>
            </a:r>
            <a:endParaRPr lang="en-US" sz="4374" dirty="0">
              <a:latin typeface="Times New Roman" panose="02020603050405020304" pitchFamily="18" charset="0"/>
              <a:cs typeface="Times New Roman" panose="02020603050405020304" pitchFamily="18" charset="0"/>
            </a:endParaRPr>
          </a:p>
        </p:txBody>
      </p:sp>
      <p:pic>
        <p:nvPicPr>
          <p:cNvPr id="15" name="Image 1" descr="preencoded.png"/>
          <p:cNvPicPr>
            <a:picLocks noChangeAspect="1"/>
          </p:cNvPicPr>
          <p:nvPr/>
        </p:nvPicPr>
        <p:blipFill>
          <a:blip r:embed="rId3"/>
          <a:stretch>
            <a:fillRect/>
          </a:stretch>
        </p:blipFill>
        <p:spPr>
          <a:xfrm>
            <a:off x="558705" y="3365547"/>
            <a:ext cx="555427" cy="555427"/>
          </a:xfrm>
          <a:prstGeom prst="rect">
            <a:avLst/>
          </a:prstGeom>
        </p:spPr>
      </p:pic>
      <p:sp>
        <p:nvSpPr>
          <p:cNvPr id="16" name="Text 2"/>
          <p:cNvSpPr/>
          <p:nvPr/>
        </p:nvSpPr>
        <p:spPr>
          <a:xfrm>
            <a:off x="558705" y="4143144"/>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Data-Driven</a:t>
            </a:r>
            <a:endParaRPr lang="en-US" sz="2187" dirty="0">
              <a:latin typeface="Times New Roman" panose="02020603050405020304" pitchFamily="18" charset="0"/>
              <a:cs typeface="Times New Roman" panose="02020603050405020304" pitchFamily="18" charset="0"/>
            </a:endParaRPr>
          </a:p>
        </p:txBody>
      </p:sp>
      <p:sp>
        <p:nvSpPr>
          <p:cNvPr id="17" name="Text 3"/>
          <p:cNvSpPr/>
          <p:nvPr/>
        </p:nvSpPr>
        <p:spPr>
          <a:xfrm>
            <a:off x="558705" y="4623562"/>
            <a:ext cx="2388632" cy="1999536"/>
          </a:xfrm>
          <a:prstGeom prst="rect">
            <a:avLst/>
          </a:prstGeom>
          <a:noFill/>
          <a:ln/>
        </p:spPr>
        <p:txBody>
          <a:bodyPr wrap="square" rtlCol="0" anchor="t"/>
          <a:lstStyle/>
          <a:p>
            <a:pPr marL="0" indent="0" algn="l">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Web 3.0 relies on structured, machine-readable data to improve search, personalization, and decision-making.</a:t>
            </a:r>
            <a:endParaRPr lang="en-US" sz="1750" dirty="0">
              <a:latin typeface="Times New Roman" panose="02020603050405020304" pitchFamily="18" charset="0"/>
              <a:cs typeface="Times New Roman" panose="02020603050405020304" pitchFamily="18" charset="0"/>
            </a:endParaRPr>
          </a:p>
        </p:txBody>
      </p:sp>
      <p:pic>
        <p:nvPicPr>
          <p:cNvPr id="18" name="Image 2" descr="preencoded.png"/>
          <p:cNvPicPr>
            <a:picLocks noChangeAspect="1"/>
          </p:cNvPicPr>
          <p:nvPr/>
        </p:nvPicPr>
        <p:blipFill>
          <a:blip r:embed="rId4"/>
          <a:stretch>
            <a:fillRect/>
          </a:stretch>
        </p:blipFill>
        <p:spPr>
          <a:xfrm>
            <a:off x="3280593" y="3365547"/>
            <a:ext cx="555427" cy="555427"/>
          </a:xfrm>
          <a:prstGeom prst="rect">
            <a:avLst/>
          </a:prstGeom>
        </p:spPr>
      </p:pic>
      <p:sp>
        <p:nvSpPr>
          <p:cNvPr id="19" name="Text 4"/>
          <p:cNvSpPr/>
          <p:nvPr/>
        </p:nvSpPr>
        <p:spPr>
          <a:xfrm>
            <a:off x="3280593" y="4143144"/>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Intelligent Agents</a:t>
            </a:r>
            <a:endParaRPr lang="en-US" sz="2187" dirty="0">
              <a:latin typeface="Times New Roman" panose="02020603050405020304" pitchFamily="18" charset="0"/>
              <a:cs typeface="Times New Roman" panose="02020603050405020304" pitchFamily="18" charset="0"/>
            </a:endParaRPr>
          </a:p>
        </p:txBody>
      </p:sp>
      <p:sp>
        <p:nvSpPr>
          <p:cNvPr id="20" name="Text 5"/>
          <p:cNvSpPr/>
          <p:nvPr/>
        </p:nvSpPr>
        <p:spPr>
          <a:xfrm>
            <a:off x="3280593" y="4623562"/>
            <a:ext cx="2388632" cy="1999536"/>
          </a:xfrm>
          <a:prstGeom prst="rect">
            <a:avLst/>
          </a:prstGeom>
          <a:noFill/>
          <a:ln/>
        </p:spPr>
        <p:txBody>
          <a:bodyPr wrap="square" rtlCol="0" anchor="t"/>
          <a:lstStyle/>
          <a:p>
            <a:pPr marL="0" indent="0" algn="l">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Autonomous software agents can understand and process information, providing personalized and contextual experiences.</a:t>
            </a:r>
            <a:endParaRPr lang="en-US" sz="1750" dirty="0">
              <a:latin typeface="Times New Roman" panose="02020603050405020304" pitchFamily="18" charset="0"/>
              <a:cs typeface="Times New Roman" panose="02020603050405020304" pitchFamily="18" charset="0"/>
            </a:endParaRPr>
          </a:p>
        </p:txBody>
      </p:sp>
      <p:pic>
        <p:nvPicPr>
          <p:cNvPr id="21" name="Image 3" descr="preencoded.png"/>
          <p:cNvPicPr>
            <a:picLocks noChangeAspect="1"/>
          </p:cNvPicPr>
          <p:nvPr/>
        </p:nvPicPr>
        <p:blipFill>
          <a:blip r:embed="rId5"/>
          <a:stretch>
            <a:fillRect/>
          </a:stretch>
        </p:blipFill>
        <p:spPr>
          <a:xfrm>
            <a:off x="6002480" y="3365547"/>
            <a:ext cx="555427" cy="555427"/>
          </a:xfrm>
          <a:prstGeom prst="rect">
            <a:avLst/>
          </a:prstGeom>
        </p:spPr>
      </p:pic>
      <p:sp>
        <p:nvSpPr>
          <p:cNvPr id="22" name="Text 6"/>
          <p:cNvSpPr/>
          <p:nvPr/>
        </p:nvSpPr>
        <p:spPr>
          <a:xfrm>
            <a:off x="6002480" y="4143144"/>
            <a:ext cx="2388632" cy="694373"/>
          </a:xfrm>
          <a:prstGeom prst="rect">
            <a:avLst/>
          </a:prstGeom>
          <a:noFill/>
          <a:ln/>
        </p:spPr>
        <p:txBody>
          <a:bodyPr wrap="square" rtlCol="0" anchor="t"/>
          <a:lstStyle/>
          <a:p>
            <a:pPr marL="0" indent="0" algn="l">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Interconnected Data</a:t>
            </a:r>
            <a:endParaRPr lang="en-US" sz="2187" dirty="0">
              <a:latin typeface="Times New Roman" panose="02020603050405020304" pitchFamily="18" charset="0"/>
              <a:cs typeface="Times New Roman" panose="02020603050405020304" pitchFamily="18" charset="0"/>
            </a:endParaRPr>
          </a:p>
        </p:txBody>
      </p:sp>
      <p:sp>
        <p:nvSpPr>
          <p:cNvPr id="23" name="Text 7"/>
          <p:cNvSpPr/>
          <p:nvPr/>
        </p:nvSpPr>
        <p:spPr>
          <a:xfrm>
            <a:off x="6002480" y="4970748"/>
            <a:ext cx="2388632"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Web 3.0 leverages linked data to create a more cohesive and semantically-connected web.</a:t>
            </a:r>
            <a:endParaRPr lang="en-US" sz="1750" dirty="0">
              <a:latin typeface="Times New Roman" panose="02020603050405020304" pitchFamily="18" charset="0"/>
              <a:cs typeface="Times New Roman" panose="02020603050405020304" pitchFamily="18" charset="0"/>
            </a:endParaRPr>
          </a:p>
        </p:txBody>
      </p:sp>
      <p:pic>
        <p:nvPicPr>
          <p:cNvPr id="24" name="Image 4" descr="preencoded.png"/>
          <p:cNvPicPr>
            <a:picLocks noChangeAspect="1"/>
          </p:cNvPicPr>
          <p:nvPr/>
        </p:nvPicPr>
        <p:blipFill>
          <a:blip r:embed="rId6"/>
          <a:stretch>
            <a:fillRect/>
          </a:stretch>
        </p:blipFill>
        <p:spPr>
          <a:xfrm>
            <a:off x="8724368" y="3365547"/>
            <a:ext cx="555427" cy="555427"/>
          </a:xfrm>
          <a:prstGeom prst="rect">
            <a:avLst/>
          </a:prstGeom>
        </p:spPr>
      </p:pic>
      <p:sp>
        <p:nvSpPr>
          <p:cNvPr id="25" name="Text 8"/>
          <p:cNvSpPr/>
          <p:nvPr/>
        </p:nvSpPr>
        <p:spPr>
          <a:xfrm>
            <a:off x="8724368" y="4143144"/>
            <a:ext cx="2388751" cy="347186"/>
          </a:xfrm>
          <a:prstGeom prst="rect">
            <a:avLst/>
          </a:prstGeom>
          <a:noFill/>
          <a:ln/>
        </p:spPr>
        <p:txBody>
          <a:bodyPr wrap="none" rtlCol="0" anchor="t"/>
          <a:lstStyle/>
          <a:p>
            <a:pPr marL="0" indent="0" algn="l">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Decentralization</a:t>
            </a:r>
            <a:endParaRPr lang="en-US" sz="2187" dirty="0">
              <a:latin typeface="Times New Roman" panose="02020603050405020304" pitchFamily="18" charset="0"/>
              <a:cs typeface="Times New Roman" panose="02020603050405020304" pitchFamily="18" charset="0"/>
            </a:endParaRPr>
          </a:p>
        </p:txBody>
      </p:sp>
      <p:sp>
        <p:nvSpPr>
          <p:cNvPr id="26" name="Text 9"/>
          <p:cNvSpPr/>
          <p:nvPr/>
        </p:nvSpPr>
        <p:spPr>
          <a:xfrm>
            <a:off x="8724368" y="4623562"/>
            <a:ext cx="2388751"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Emerging technologies like blockchain and decentralized applications are shaping the future of the web.</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Shape 1"/>
          <p:cNvSpPr/>
          <p:nvPr/>
        </p:nvSpPr>
        <p:spPr>
          <a:xfrm>
            <a:off x="-7620" y="0"/>
            <a:ext cx="3657600" cy="8229600"/>
          </a:xfrm>
          <a:prstGeom prst="rect">
            <a:avLst/>
          </a:prstGeom>
          <a:solidFill>
            <a:srgbClr val="E5E0DF"/>
          </a:solidFill>
          <a:ln/>
        </p:spPr>
      </p:sp>
      <p:pic>
        <p:nvPicPr>
          <p:cNvPr id="6" name="Image 2" descr="preencoded.png"/>
          <p:cNvPicPr>
            <a:picLocks noChangeAspect="1"/>
          </p:cNvPicPr>
          <p:nvPr/>
        </p:nvPicPr>
        <p:blipFill>
          <a:blip r:embed="rId5"/>
          <a:stretch>
            <a:fillRect/>
          </a:stretch>
        </p:blipFill>
        <p:spPr>
          <a:xfrm>
            <a:off x="-7620" y="0"/>
            <a:ext cx="3657600" cy="8229600"/>
          </a:xfrm>
          <a:prstGeom prst="rect">
            <a:avLst/>
          </a:prstGeom>
        </p:spPr>
      </p:pic>
      <p:sp>
        <p:nvSpPr>
          <p:cNvPr id="7" name="Text 2"/>
          <p:cNvSpPr/>
          <p:nvPr/>
        </p:nvSpPr>
        <p:spPr>
          <a:xfrm>
            <a:off x="4490799" y="1749981"/>
            <a:ext cx="6415088"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Future of the Internet</a:t>
            </a:r>
            <a:endParaRPr lang="en-US" sz="4374" dirty="0"/>
          </a:p>
        </p:txBody>
      </p:sp>
      <p:pic>
        <p:nvPicPr>
          <p:cNvPr id="8" name="Image 3" descr="preencoded.png"/>
          <p:cNvPicPr>
            <a:picLocks noChangeAspect="1"/>
          </p:cNvPicPr>
          <p:nvPr/>
        </p:nvPicPr>
        <p:blipFill>
          <a:blip r:embed="rId6"/>
          <a:stretch>
            <a:fillRect/>
          </a:stretch>
        </p:blipFill>
        <p:spPr>
          <a:xfrm>
            <a:off x="4490799" y="2777609"/>
            <a:ext cx="1110972" cy="1924526"/>
          </a:xfrm>
          <a:prstGeom prst="rect">
            <a:avLst/>
          </a:prstGeom>
        </p:spPr>
      </p:pic>
      <p:sp>
        <p:nvSpPr>
          <p:cNvPr id="9" name="Text 3"/>
          <p:cNvSpPr/>
          <p:nvPr/>
        </p:nvSpPr>
        <p:spPr>
          <a:xfrm>
            <a:off x="5935028" y="2999780"/>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Web 4.0</a:t>
            </a:r>
            <a:endParaRPr lang="en-US" sz="2187" dirty="0"/>
          </a:p>
        </p:txBody>
      </p:sp>
      <p:sp>
        <p:nvSpPr>
          <p:cNvPr id="10" name="Text 4"/>
          <p:cNvSpPr/>
          <p:nvPr/>
        </p:nvSpPr>
        <p:spPr>
          <a:xfrm>
            <a:off x="5935028" y="3480197"/>
            <a:ext cx="7862173" cy="999768"/>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The next generation of the internet, known as Web 4.0, may bring further advancements in artificial intelligence, virtual/augmented reality, and the Internet of Things.</a:t>
            </a:r>
            <a:endParaRPr lang="en-US" sz="1750" dirty="0"/>
          </a:p>
        </p:txBody>
      </p:sp>
      <p:pic>
        <p:nvPicPr>
          <p:cNvPr id="11" name="Image 4" descr="preencoded.png"/>
          <p:cNvPicPr>
            <a:picLocks noChangeAspect="1"/>
          </p:cNvPicPr>
          <p:nvPr/>
        </p:nvPicPr>
        <p:blipFill>
          <a:blip r:embed="rId7"/>
          <a:stretch>
            <a:fillRect/>
          </a:stretch>
        </p:blipFill>
        <p:spPr>
          <a:xfrm>
            <a:off x="4490799" y="4702135"/>
            <a:ext cx="1110972" cy="1777484"/>
          </a:xfrm>
          <a:prstGeom prst="rect">
            <a:avLst/>
          </a:prstGeom>
        </p:spPr>
      </p:pic>
      <p:sp>
        <p:nvSpPr>
          <p:cNvPr id="12" name="Text 5"/>
          <p:cNvSpPr/>
          <p:nvPr/>
        </p:nvSpPr>
        <p:spPr>
          <a:xfrm>
            <a:off x="5935028" y="4924306"/>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Decentralization</a:t>
            </a:r>
            <a:endParaRPr lang="en-US" sz="2187" dirty="0"/>
          </a:p>
        </p:txBody>
      </p:sp>
      <p:sp>
        <p:nvSpPr>
          <p:cNvPr id="13" name="Text 6"/>
          <p:cNvSpPr/>
          <p:nvPr/>
        </p:nvSpPr>
        <p:spPr>
          <a:xfrm>
            <a:off x="5935028" y="5404723"/>
            <a:ext cx="7862173"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Blockchain and decentralized technologies are expected to play a significant role in the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Shape 1"/>
          <p:cNvSpPr/>
          <p:nvPr/>
        </p:nvSpPr>
        <p:spPr>
          <a:xfrm>
            <a:off x="-7620" y="0"/>
            <a:ext cx="3657600" cy="8229600"/>
          </a:xfrm>
          <a:prstGeom prst="rect">
            <a:avLst/>
          </a:prstGeom>
          <a:solidFill>
            <a:srgbClr val="E5E0DF"/>
          </a:solidFill>
          <a:ln/>
        </p:spPr>
      </p:sp>
      <p:pic>
        <p:nvPicPr>
          <p:cNvPr id="6" name="Image 2" descr="preencoded.png"/>
          <p:cNvPicPr>
            <a:picLocks noChangeAspect="1"/>
          </p:cNvPicPr>
          <p:nvPr/>
        </p:nvPicPr>
        <p:blipFill>
          <a:blip r:embed="rId5"/>
          <a:stretch>
            <a:fillRect/>
          </a:stretch>
        </p:blipFill>
        <p:spPr>
          <a:xfrm>
            <a:off x="-7620" y="0"/>
            <a:ext cx="3657600" cy="8229600"/>
          </a:xfrm>
          <a:prstGeom prst="rect">
            <a:avLst/>
          </a:prstGeom>
        </p:spPr>
      </p:pic>
      <p:sp>
        <p:nvSpPr>
          <p:cNvPr id="7" name="Text 2"/>
          <p:cNvSpPr/>
          <p:nvPr/>
        </p:nvSpPr>
        <p:spPr>
          <a:xfrm>
            <a:off x="4490799" y="1749981"/>
            <a:ext cx="6415088"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Future of the Internet</a:t>
            </a:r>
            <a:endParaRPr lang="en-US" sz="4374" dirty="0"/>
          </a:p>
        </p:txBody>
      </p:sp>
      <p:pic>
        <p:nvPicPr>
          <p:cNvPr id="8" name="Image 3" descr="preencoded.png"/>
          <p:cNvPicPr>
            <a:picLocks noChangeAspect="1"/>
          </p:cNvPicPr>
          <p:nvPr/>
        </p:nvPicPr>
        <p:blipFill>
          <a:blip r:embed="rId6"/>
          <a:stretch>
            <a:fillRect/>
          </a:stretch>
        </p:blipFill>
        <p:spPr>
          <a:xfrm>
            <a:off x="4490799" y="2777609"/>
            <a:ext cx="1110972" cy="1924526"/>
          </a:xfrm>
          <a:prstGeom prst="rect">
            <a:avLst/>
          </a:prstGeom>
        </p:spPr>
      </p:pic>
      <p:sp>
        <p:nvSpPr>
          <p:cNvPr id="9" name="Text 3"/>
          <p:cNvSpPr/>
          <p:nvPr/>
        </p:nvSpPr>
        <p:spPr>
          <a:xfrm>
            <a:off x="5935028" y="2999780"/>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Web 4.0</a:t>
            </a:r>
            <a:endParaRPr lang="en-US" sz="2187" dirty="0"/>
          </a:p>
        </p:txBody>
      </p:sp>
      <p:sp>
        <p:nvSpPr>
          <p:cNvPr id="10" name="Text 4"/>
          <p:cNvSpPr/>
          <p:nvPr/>
        </p:nvSpPr>
        <p:spPr>
          <a:xfrm>
            <a:off x="5935028" y="3480197"/>
            <a:ext cx="7862173" cy="999768"/>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The next generation of the internet, known as Web 4.0, may bring further advancements in artificial intelligence, virtual/augmented reality, and the Internet of Things.</a:t>
            </a:r>
            <a:endParaRPr lang="en-US" sz="1750" dirty="0"/>
          </a:p>
        </p:txBody>
      </p:sp>
      <p:pic>
        <p:nvPicPr>
          <p:cNvPr id="11" name="Image 4" descr="preencoded.png"/>
          <p:cNvPicPr>
            <a:picLocks noChangeAspect="1"/>
          </p:cNvPicPr>
          <p:nvPr/>
        </p:nvPicPr>
        <p:blipFill>
          <a:blip r:embed="rId7"/>
          <a:stretch>
            <a:fillRect/>
          </a:stretch>
        </p:blipFill>
        <p:spPr>
          <a:xfrm>
            <a:off x="4490799" y="4702135"/>
            <a:ext cx="1110972" cy="1777484"/>
          </a:xfrm>
          <a:prstGeom prst="rect">
            <a:avLst/>
          </a:prstGeom>
        </p:spPr>
      </p:pic>
      <p:sp>
        <p:nvSpPr>
          <p:cNvPr id="12" name="Text 5"/>
          <p:cNvSpPr/>
          <p:nvPr/>
        </p:nvSpPr>
        <p:spPr>
          <a:xfrm>
            <a:off x="5935028" y="4924306"/>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Decentralization</a:t>
            </a:r>
            <a:endParaRPr lang="en-US" sz="2187" dirty="0"/>
          </a:p>
        </p:txBody>
      </p:sp>
      <p:sp>
        <p:nvSpPr>
          <p:cNvPr id="13" name="Text 6"/>
          <p:cNvSpPr/>
          <p:nvPr/>
        </p:nvSpPr>
        <p:spPr>
          <a:xfrm>
            <a:off x="5935028" y="5404723"/>
            <a:ext cx="7862173"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Lato" pitchFamily="34" charset="0"/>
                <a:ea typeface="Lato" pitchFamily="34" charset="-122"/>
                <a:cs typeface="Lato" pitchFamily="34" charset="-120"/>
              </a:rPr>
              <a:t>Blockchain and decentralized technologies are expected to play a significant role in the</a:t>
            </a:r>
            <a:endParaRPr lang="en-US" sz="1750" dirty="0"/>
          </a:p>
        </p:txBody>
      </p:sp>
    </p:spTree>
    <p:extLst>
      <p:ext uri="{BB962C8B-B14F-4D97-AF65-F5344CB8AC3E}">
        <p14:creationId xmlns:p14="http://schemas.microsoft.com/office/powerpoint/2010/main" val="78099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8509299" y="0"/>
            <a:ext cx="6121101" cy="8229600"/>
          </a:xfrm>
          <a:prstGeom prst="rect">
            <a:avLst/>
          </a:prstGeom>
        </p:spPr>
      </p:pic>
      <p:sp>
        <p:nvSpPr>
          <p:cNvPr id="5" name="Text 1"/>
          <p:cNvSpPr/>
          <p:nvPr/>
        </p:nvSpPr>
        <p:spPr>
          <a:xfrm>
            <a:off x="747137" y="1378429"/>
            <a:ext cx="7477601" cy="1916430"/>
          </a:xfrm>
          <a:prstGeom prst="rect">
            <a:avLst/>
          </a:prstGeom>
          <a:noFill/>
          <a:ln/>
        </p:spPr>
        <p:txBody>
          <a:bodyPr wrap="square" rtlCol="0" anchor="t"/>
          <a:lstStyle/>
          <a:p>
            <a:pPr marL="0" indent="0">
              <a:lnSpc>
                <a:spcPts val="7545"/>
              </a:lnSpc>
              <a:buNone/>
            </a:pPr>
            <a:r>
              <a:rPr lang="en-US" sz="6036" dirty="0">
                <a:solidFill>
                  <a:srgbClr val="312F2B"/>
                </a:solidFill>
                <a:latin typeface="Times New Roman" panose="02020603050405020304" pitchFamily="18" charset="0"/>
                <a:ea typeface="Gelasio" pitchFamily="34" charset="-122"/>
                <a:cs typeface="Times New Roman" panose="02020603050405020304" pitchFamily="18" charset="0"/>
              </a:rPr>
              <a:t>Introduction to Blockchain and NFTs</a:t>
            </a:r>
            <a:endParaRPr lang="en-US" sz="6036" dirty="0">
              <a:latin typeface="Times New Roman" panose="02020603050405020304" pitchFamily="18" charset="0"/>
              <a:cs typeface="Times New Roman" panose="02020603050405020304" pitchFamily="18" charset="0"/>
            </a:endParaRPr>
          </a:p>
        </p:txBody>
      </p:sp>
      <p:sp>
        <p:nvSpPr>
          <p:cNvPr id="6" name="Text 2"/>
          <p:cNvSpPr/>
          <p:nvPr/>
        </p:nvSpPr>
        <p:spPr>
          <a:xfrm>
            <a:off x="301214" y="3832503"/>
            <a:ext cx="8111265" cy="2020847"/>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 Blockchain and non-fungible tokens (NFTs) are revolutionizing industries worldwide. Blockchain is a secure, decentralized digital ledger that records transactions. NFTs are unique digital assets stored on a blockchain, enabling new models for digital ownership and monetization.</a:t>
            </a:r>
            <a:endParaRPr lang="en-US" sz="1750" dirty="0">
              <a:latin typeface="Times New Roman" panose="02020603050405020304" pitchFamily="18" charset="0"/>
              <a:cs typeface="Times New Roman" panose="02020603050405020304" pitchFamily="18" charset="0"/>
            </a:endParaRPr>
          </a:p>
        </p:txBody>
      </p:sp>
      <p:sp>
        <p:nvSpPr>
          <p:cNvPr id="7" name="Shape 3"/>
          <p:cNvSpPr/>
          <p:nvPr/>
        </p:nvSpPr>
        <p:spPr>
          <a:xfrm>
            <a:off x="833199" y="5853351"/>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0">
            <a:extLst>
              <a:ext uri="{FF2B5EF4-FFF2-40B4-BE49-F238E27FC236}">
                <a16:creationId xmlns:a16="http://schemas.microsoft.com/office/drawing/2014/main" id="{557B6D3A-747D-346C-812E-C89F399D81C3}"/>
              </a:ext>
            </a:extLst>
          </p:cNvPr>
          <p:cNvSpPr/>
          <p:nvPr/>
        </p:nvSpPr>
        <p:spPr>
          <a:xfrm>
            <a:off x="0" y="0"/>
            <a:ext cx="14630400" cy="8229600"/>
          </a:xfrm>
          <a:prstGeom prst="rect">
            <a:avLst/>
          </a:prstGeom>
          <a:solidFill>
            <a:srgbClr val="FFFFFF">
              <a:alpha val="75000"/>
            </a:srgbClr>
          </a:solidFill>
          <a:ln/>
        </p:spPr>
      </p:sp>
      <p:pic>
        <p:nvPicPr>
          <p:cNvPr id="18" name="Image 0" descr="preencoded.png">
            <a:extLst>
              <a:ext uri="{FF2B5EF4-FFF2-40B4-BE49-F238E27FC236}">
                <a16:creationId xmlns:a16="http://schemas.microsoft.com/office/drawing/2014/main" id="{D7BE5A2C-7199-06AC-D9EC-9143C22C235E}"/>
              </a:ext>
            </a:extLst>
          </p:cNvPr>
          <p:cNvPicPr>
            <a:picLocks noChangeAspect="1"/>
          </p:cNvPicPr>
          <p:nvPr/>
        </p:nvPicPr>
        <p:blipFill>
          <a:blip r:embed="rId3"/>
          <a:stretch>
            <a:fillRect/>
          </a:stretch>
        </p:blipFill>
        <p:spPr>
          <a:xfrm>
            <a:off x="0" y="-13054"/>
            <a:ext cx="14630400" cy="8229600"/>
          </a:xfrm>
          <a:prstGeom prst="rect">
            <a:avLst/>
          </a:prstGeom>
        </p:spPr>
      </p:pic>
      <p:sp>
        <p:nvSpPr>
          <p:cNvPr id="4" name="Text 1"/>
          <p:cNvSpPr/>
          <p:nvPr/>
        </p:nvSpPr>
        <p:spPr>
          <a:xfrm>
            <a:off x="238070" y="110966"/>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What is Blockchain?</a:t>
            </a:r>
            <a:endParaRPr lang="en-US" sz="4374" dirty="0">
              <a:latin typeface="Times New Roman" panose="02020603050405020304" pitchFamily="18" charset="0"/>
              <a:cs typeface="Times New Roman" panose="02020603050405020304" pitchFamily="18" charset="0"/>
            </a:endParaRPr>
          </a:p>
        </p:txBody>
      </p:sp>
      <p:pic>
        <p:nvPicPr>
          <p:cNvPr id="5" name="Image 1" descr="preencoded.png"/>
          <p:cNvPicPr>
            <a:picLocks noChangeAspect="1"/>
          </p:cNvPicPr>
          <p:nvPr/>
        </p:nvPicPr>
        <p:blipFill>
          <a:blip r:embed="rId4"/>
          <a:stretch>
            <a:fillRect/>
          </a:stretch>
        </p:blipFill>
        <p:spPr>
          <a:xfrm>
            <a:off x="843677" y="1177451"/>
            <a:ext cx="555427" cy="555427"/>
          </a:xfrm>
          <a:prstGeom prst="rect">
            <a:avLst/>
          </a:prstGeom>
        </p:spPr>
      </p:pic>
      <p:sp>
        <p:nvSpPr>
          <p:cNvPr id="6" name="Text 2"/>
          <p:cNvSpPr/>
          <p:nvPr/>
        </p:nvSpPr>
        <p:spPr>
          <a:xfrm>
            <a:off x="843677" y="1955049"/>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Decentralized</a:t>
            </a:r>
            <a:endParaRPr lang="en-US" sz="2187" dirty="0">
              <a:latin typeface="Times New Roman" panose="02020603050405020304" pitchFamily="18" charset="0"/>
              <a:cs typeface="Times New Roman" panose="02020603050405020304" pitchFamily="18" charset="0"/>
            </a:endParaRPr>
          </a:p>
        </p:txBody>
      </p:sp>
      <p:sp>
        <p:nvSpPr>
          <p:cNvPr id="7" name="Text 3"/>
          <p:cNvSpPr/>
          <p:nvPr/>
        </p:nvSpPr>
        <p:spPr>
          <a:xfrm>
            <a:off x="843677" y="2435466"/>
            <a:ext cx="2388632"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Blockchain is a decentralized network, meaning it is not controlled by a single entity.</a:t>
            </a:r>
            <a:endParaRPr lang="en-US" sz="1750" dirty="0">
              <a:latin typeface="Times New Roman" panose="02020603050405020304" pitchFamily="18" charset="0"/>
              <a:cs typeface="Times New Roman" panose="02020603050405020304" pitchFamily="18" charset="0"/>
            </a:endParaRPr>
          </a:p>
        </p:txBody>
      </p:sp>
      <p:pic>
        <p:nvPicPr>
          <p:cNvPr id="8" name="Image 2" descr="preencoded.png"/>
          <p:cNvPicPr>
            <a:picLocks noChangeAspect="1"/>
          </p:cNvPicPr>
          <p:nvPr/>
        </p:nvPicPr>
        <p:blipFill>
          <a:blip r:embed="rId5"/>
          <a:stretch>
            <a:fillRect/>
          </a:stretch>
        </p:blipFill>
        <p:spPr>
          <a:xfrm>
            <a:off x="3565565" y="1177451"/>
            <a:ext cx="555427" cy="555427"/>
          </a:xfrm>
          <a:prstGeom prst="rect">
            <a:avLst/>
          </a:prstGeom>
        </p:spPr>
      </p:pic>
      <p:sp>
        <p:nvSpPr>
          <p:cNvPr id="9" name="Text 4"/>
          <p:cNvSpPr/>
          <p:nvPr/>
        </p:nvSpPr>
        <p:spPr>
          <a:xfrm>
            <a:off x="3565565" y="1955049"/>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Secure</a:t>
            </a:r>
            <a:endParaRPr lang="en-US" sz="2187" dirty="0">
              <a:latin typeface="Times New Roman" panose="02020603050405020304" pitchFamily="18" charset="0"/>
              <a:cs typeface="Times New Roman" panose="02020603050405020304" pitchFamily="18" charset="0"/>
            </a:endParaRPr>
          </a:p>
        </p:txBody>
      </p:sp>
      <p:sp>
        <p:nvSpPr>
          <p:cNvPr id="10" name="Text 5"/>
          <p:cNvSpPr/>
          <p:nvPr/>
        </p:nvSpPr>
        <p:spPr>
          <a:xfrm>
            <a:off x="3565565" y="2435466"/>
            <a:ext cx="2388632"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Blockchain uses cryptography to ensure the integrity and security of data.</a:t>
            </a:r>
            <a:endParaRPr lang="en-US" sz="1750" dirty="0">
              <a:latin typeface="Times New Roman" panose="02020603050405020304" pitchFamily="18" charset="0"/>
              <a:cs typeface="Times New Roman" panose="02020603050405020304" pitchFamily="18" charset="0"/>
            </a:endParaRPr>
          </a:p>
        </p:txBody>
      </p:sp>
      <p:pic>
        <p:nvPicPr>
          <p:cNvPr id="11" name="Image 3" descr="preencoded.png"/>
          <p:cNvPicPr>
            <a:picLocks noChangeAspect="1"/>
          </p:cNvPicPr>
          <p:nvPr/>
        </p:nvPicPr>
        <p:blipFill>
          <a:blip r:embed="rId6"/>
          <a:stretch>
            <a:fillRect/>
          </a:stretch>
        </p:blipFill>
        <p:spPr>
          <a:xfrm>
            <a:off x="6287452" y="1177451"/>
            <a:ext cx="555427" cy="555427"/>
          </a:xfrm>
          <a:prstGeom prst="rect">
            <a:avLst/>
          </a:prstGeom>
        </p:spPr>
      </p:pic>
      <p:sp>
        <p:nvSpPr>
          <p:cNvPr id="12" name="Text 6"/>
          <p:cNvSpPr/>
          <p:nvPr/>
        </p:nvSpPr>
        <p:spPr>
          <a:xfrm>
            <a:off x="6287452" y="1955049"/>
            <a:ext cx="2388632" cy="347186"/>
          </a:xfrm>
          <a:prstGeom prst="rect">
            <a:avLst/>
          </a:prstGeom>
          <a:noFill/>
          <a:ln/>
        </p:spPr>
        <p:txBody>
          <a:bodyPr wrap="none" rtlCol="0" anchor="t"/>
          <a:lstStyle/>
          <a:p>
            <a:pPr marL="0" indent="0" algn="l">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Transparent</a:t>
            </a:r>
            <a:endParaRPr lang="en-US" sz="2187" dirty="0">
              <a:latin typeface="Times New Roman" panose="02020603050405020304" pitchFamily="18" charset="0"/>
              <a:cs typeface="Times New Roman" panose="02020603050405020304" pitchFamily="18" charset="0"/>
            </a:endParaRPr>
          </a:p>
        </p:txBody>
      </p:sp>
      <p:sp>
        <p:nvSpPr>
          <p:cNvPr id="13" name="Text 7"/>
          <p:cNvSpPr/>
          <p:nvPr/>
        </p:nvSpPr>
        <p:spPr>
          <a:xfrm>
            <a:off x="6287452" y="2435466"/>
            <a:ext cx="2388632"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All transactions on a blockchain are recorded and visible to network participants.</a:t>
            </a:r>
            <a:endParaRPr lang="en-US" sz="1750" dirty="0">
              <a:latin typeface="Times New Roman" panose="02020603050405020304" pitchFamily="18" charset="0"/>
              <a:cs typeface="Times New Roman" panose="02020603050405020304" pitchFamily="18" charset="0"/>
            </a:endParaRPr>
          </a:p>
        </p:txBody>
      </p:sp>
      <p:pic>
        <p:nvPicPr>
          <p:cNvPr id="14" name="Image 4" descr="preencoded.png"/>
          <p:cNvPicPr>
            <a:picLocks noChangeAspect="1"/>
          </p:cNvPicPr>
          <p:nvPr/>
        </p:nvPicPr>
        <p:blipFill>
          <a:blip r:embed="rId7"/>
          <a:stretch>
            <a:fillRect/>
          </a:stretch>
        </p:blipFill>
        <p:spPr>
          <a:xfrm>
            <a:off x="9009340" y="1177451"/>
            <a:ext cx="555427" cy="555427"/>
          </a:xfrm>
          <a:prstGeom prst="rect">
            <a:avLst/>
          </a:prstGeom>
        </p:spPr>
      </p:pic>
      <p:sp>
        <p:nvSpPr>
          <p:cNvPr id="15" name="Text 8"/>
          <p:cNvSpPr/>
          <p:nvPr/>
        </p:nvSpPr>
        <p:spPr>
          <a:xfrm>
            <a:off x="9009340" y="1955049"/>
            <a:ext cx="2388751" cy="347186"/>
          </a:xfrm>
          <a:prstGeom prst="rect">
            <a:avLst/>
          </a:prstGeom>
          <a:noFill/>
          <a:ln/>
        </p:spPr>
        <p:txBody>
          <a:bodyPr wrap="none" rtlCol="0" anchor="t"/>
          <a:lstStyle/>
          <a:p>
            <a:pPr marL="0" indent="0" algn="l">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Automated</a:t>
            </a:r>
            <a:endParaRPr lang="en-US" sz="2187" dirty="0">
              <a:latin typeface="Times New Roman" panose="02020603050405020304" pitchFamily="18" charset="0"/>
              <a:cs typeface="Times New Roman" panose="02020603050405020304" pitchFamily="18" charset="0"/>
            </a:endParaRPr>
          </a:p>
        </p:txBody>
      </p:sp>
      <p:sp>
        <p:nvSpPr>
          <p:cNvPr id="16" name="Text 9"/>
          <p:cNvSpPr/>
          <p:nvPr/>
        </p:nvSpPr>
        <p:spPr>
          <a:xfrm>
            <a:off x="9009340" y="2435466"/>
            <a:ext cx="2388751"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Blockchain leverages smart contracts to automate and streamline processes.</a:t>
            </a:r>
            <a:endParaRPr lang="en-US" sz="1750" dirty="0">
              <a:latin typeface="Times New Roman" panose="02020603050405020304" pitchFamily="18" charset="0"/>
              <a:cs typeface="Times New Roman" panose="02020603050405020304" pitchFamily="18" charset="0"/>
            </a:endParaRPr>
          </a:p>
        </p:txBody>
      </p:sp>
      <p:sp>
        <p:nvSpPr>
          <p:cNvPr id="19" name="Text 1"/>
          <p:cNvSpPr/>
          <p:nvPr/>
        </p:nvSpPr>
        <p:spPr>
          <a:xfrm>
            <a:off x="238070" y="4127856"/>
            <a:ext cx="10982156" cy="831420"/>
          </a:xfrm>
          <a:prstGeom prst="rect">
            <a:avLst/>
          </a:prstGeom>
          <a:noFill/>
          <a:ln/>
        </p:spPr>
        <p:txBody>
          <a:bodyPr wrap="square" rtlCol="0" anchor="t"/>
          <a:lstStyle/>
          <a:p>
            <a:pPr marL="0" indent="0">
              <a:lnSpc>
                <a:spcPts val="5468"/>
              </a:lnSpc>
              <a:buNone/>
            </a:pP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Understanding Non-Fungible Tokens (NFTs)</a:t>
            </a:r>
            <a:endParaRPr lang="en-US" sz="4374" dirty="0">
              <a:latin typeface="Times New Roman" panose="02020603050405020304" pitchFamily="18" charset="0"/>
              <a:cs typeface="Times New Roman" panose="02020603050405020304" pitchFamily="18" charset="0"/>
            </a:endParaRPr>
          </a:p>
        </p:txBody>
      </p:sp>
      <p:sp>
        <p:nvSpPr>
          <p:cNvPr id="20" name="Text 2"/>
          <p:cNvSpPr/>
          <p:nvPr/>
        </p:nvSpPr>
        <p:spPr>
          <a:xfrm>
            <a:off x="238070" y="5051516"/>
            <a:ext cx="2890054" cy="207855"/>
          </a:xfrm>
          <a:prstGeom prst="rect">
            <a:avLst/>
          </a:prstGeom>
          <a:noFill/>
          <a:ln/>
        </p:spPr>
        <p:txBody>
          <a:bodyPr wrap="none" rtlCol="0" anchor="t"/>
          <a:lstStyle/>
          <a:p>
            <a:pPr marL="0" indent="0">
              <a:lnSpc>
                <a:spcPts val="2734"/>
              </a:lnSpc>
              <a:buNone/>
            </a:pPr>
            <a:r>
              <a:rPr lang="en-US" sz="2187" dirty="0">
                <a:solidFill>
                  <a:srgbClr val="312F2B"/>
                </a:solidFill>
                <a:latin typeface="Times New Roman" panose="02020603050405020304" pitchFamily="18" charset="0"/>
                <a:ea typeface="Gelasio" pitchFamily="34" charset="-122"/>
                <a:cs typeface="Times New Roman" panose="02020603050405020304" pitchFamily="18" charset="0"/>
              </a:rPr>
              <a:t>Unique Digital Assets</a:t>
            </a:r>
            <a:endParaRPr lang="en-US" sz="2187" dirty="0">
              <a:latin typeface="Times New Roman" panose="02020603050405020304" pitchFamily="18" charset="0"/>
              <a:cs typeface="Times New Roman" panose="02020603050405020304" pitchFamily="18" charset="0"/>
            </a:endParaRPr>
          </a:p>
        </p:txBody>
      </p:sp>
      <p:sp>
        <p:nvSpPr>
          <p:cNvPr id="21" name="Text 3"/>
          <p:cNvSpPr/>
          <p:nvPr/>
        </p:nvSpPr>
        <p:spPr>
          <a:xfrm>
            <a:off x="238070" y="5825721"/>
            <a:ext cx="3284265" cy="798061"/>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NFTs are one-of-a-kind digital items, such as art, collectibles, or virtual real estate, that are stored on a blockchain.</a:t>
            </a:r>
            <a:endParaRPr lang="en-US" sz="1750" dirty="0">
              <a:latin typeface="Times New Roman" panose="02020603050405020304" pitchFamily="18" charset="0"/>
              <a:cs typeface="Times New Roman" panose="02020603050405020304" pitchFamily="18" charset="0"/>
            </a:endParaRPr>
          </a:p>
        </p:txBody>
      </p:sp>
      <p:sp>
        <p:nvSpPr>
          <p:cNvPr id="22" name="Text 4"/>
          <p:cNvSpPr/>
          <p:nvPr/>
        </p:nvSpPr>
        <p:spPr>
          <a:xfrm>
            <a:off x="3843278" y="5051516"/>
            <a:ext cx="2890054" cy="207855"/>
          </a:xfrm>
          <a:prstGeom prst="rect">
            <a:avLst/>
          </a:prstGeom>
          <a:noFill/>
          <a:ln/>
        </p:spPr>
        <p:txBody>
          <a:bodyPr wrap="none" rtlCol="0" anchor="t"/>
          <a:lstStyle/>
          <a:p>
            <a:pPr marL="0" indent="0">
              <a:lnSpc>
                <a:spcPts val="2734"/>
              </a:lnSpc>
              <a:buNone/>
            </a:pPr>
            <a:r>
              <a:rPr lang="en-US" sz="2187" dirty="0">
                <a:solidFill>
                  <a:srgbClr val="312F2B"/>
                </a:solidFill>
                <a:latin typeface="Times New Roman" panose="02020603050405020304" pitchFamily="18" charset="0"/>
                <a:ea typeface="Gelasio" pitchFamily="34" charset="-122"/>
                <a:cs typeface="Times New Roman" panose="02020603050405020304" pitchFamily="18" charset="0"/>
              </a:rPr>
              <a:t>Digital Ownership</a:t>
            </a:r>
            <a:endParaRPr lang="en-US" sz="2187" dirty="0">
              <a:latin typeface="Times New Roman" panose="02020603050405020304" pitchFamily="18" charset="0"/>
              <a:cs typeface="Times New Roman" panose="02020603050405020304" pitchFamily="18" charset="0"/>
            </a:endParaRPr>
          </a:p>
        </p:txBody>
      </p:sp>
      <p:sp>
        <p:nvSpPr>
          <p:cNvPr id="23" name="Text 5"/>
          <p:cNvSpPr/>
          <p:nvPr/>
        </p:nvSpPr>
        <p:spPr>
          <a:xfrm>
            <a:off x="3944009" y="6641383"/>
            <a:ext cx="3284265" cy="798061"/>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NFTs allow for the verification and ownership of digital items, creating new opportunities for creators and collectors.</a:t>
            </a:r>
            <a:endParaRPr lang="en-US" sz="1750" dirty="0">
              <a:latin typeface="Times New Roman" panose="02020603050405020304" pitchFamily="18" charset="0"/>
              <a:cs typeface="Times New Roman" panose="02020603050405020304" pitchFamily="18" charset="0"/>
            </a:endParaRPr>
          </a:p>
        </p:txBody>
      </p:sp>
      <p:sp>
        <p:nvSpPr>
          <p:cNvPr id="24" name="Text 6"/>
          <p:cNvSpPr/>
          <p:nvPr/>
        </p:nvSpPr>
        <p:spPr>
          <a:xfrm>
            <a:off x="7649949" y="6072027"/>
            <a:ext cx="2890054" cy="207855"/>
          </a:xfrm>
          <a:prstGeom prst="rect">
            <a:avLst/>
          </a:prstGeom>
          <a:noFill/>
          <a:ln/>
        </p:spPr>
        <p:txBody>
          <a:bodyPr wrap="none" rtlCol="0" anchor="t"/>
          <a:lstStyle/>
          <a:p>
            <a:pPr marL="0" indent="0">
              <a:lnSpc>
                <a:spcPts val="2734"/>
              </a:lnSpc>
              <a:buNone/>
            </a:pPr>
            <a:r>
              <a:rPr lang="en-US" sz="2187" dirty="0">
                <a:solidFill>
                  <a:srgbClr val="312F2B"/>
                </a:solidFill>
                <a:latin typeface="Times New Roman" panose="02020603050405020304" pitchFamily="18" charset="0"/>
                <a:ea typeface="Gelasio" pitchFamily="34" charset="-122"/>
                <a:cs typeface="Times New Roman" panose="02020603050405020304" pitchFamily="18" charset="0"/>
              </a:rPr>
              <a:t>Scarcity and Value</a:t>
            </a:r>
            <a:endParaRPr lang="en-US" sz="2187" dirty="0">
              <a:latin typeface="Times New Roman" panose="02020603050405020304" pitchFamily="18" charset="0"/>
              <a:cs typeface="Times New Roman" panose="02020603050405020304" pitchFamily="18" charset="0"/>
            </a:endParaRPr>
          </a:p>
        </p:txBody>
      </p:sp>
      <p:sp>
        <p:nvSpPr>
          <p:cNvPr id="25" name="Text 7"/>
          <p:cNvSpPr/>
          <p:nvPr/>
        </p:nvSpPr>
        <p:spPr>
          <a:xfrm>
            <a:off x="7649949" y="6641383"/>
            <a:ext cx="3284265" cy="598546"/>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The scarcity and uniqueness of NFTs can drive their value, much like physical collectibles.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704261"/>
            <a:ext cx="9085898" cy="694373"/>
          </a:xfrm>
          <a:prstGeom prst="rect">
            <a:avLst/>
          </a:prstGeom>
          <a:noFill/>
          <a:ln/>
        </p:spPr>
        <p:txBody>
          <a:bodyPr wrap="none" rtlCol="0" anchor="t"/>
          <a:lstStyle/>
          <a:p>
            <a:pPr marL="0" indent="0">
              <a:lnSpc>
                <a:spcPts val="5468"/>
              </a:lnSpc>
              <a:buNone/>
            </a:pPr>
            <a:r>
              <a:rPr lang="en-US" sz="4374" dirty="0">
                <a:solidFill>
                  <a:srgbClr val="312F2B"/>
                </a:solidFill>
                <a:latin typeface="Times New Roman" panose="02020603050405020304" pitchFamily="18" charset="0"/>
                <a:ea typeface="Gelasio" pitchFamily="34" charset="-122"/>
                <a:cs typeface="Times New Roman" panose="02020603050405020304" pitchFamily="18" charset="0"/>
              </a:rPr>
              <a:t>Applications of Blockchain and NFTs</a:t>
            </a:r>
            <a:endParaRPr lang="en-US" sz="4374" dirty="0">
              <a:latin typeface="Times New Roman" panose="02020603050405020304" pitchFamily="18" charset="0"/>
              <a:cs typeface="Times New Roman" panose="02020603050405020304" pitchFamily="18" charset="0"/>
            </a:endParaRPr>
          </a:p>
        </p:txBody>
      </p:sp>
      <p:sp>
        <p:nvSpPr>
          <p:cNvPr id="5" name="Shape 2"/>
          <p:cNvSpPr/>
          <p:nvPr/>
        </p:nvSpPr>
        <p:spPr>
          <a:xfrm>
            <a:off x="2037993" y="3092887"/>
            <a:ext cx="499943" cy="499943"/>
          </a:xfrm>
          <a:prstGeom prst="roundRect">
            <a:avLst>
              <a:gd name="adj" fmla="val 20000"/>
            </a:avLst>
          </a:prstGeom>
          <a:solidFill>
            <a:srgbClr val="E8E8E3"/>
          </a:solidFill>
          <a:ln w="7620">
            <a:solidFill>
              <a:srgbClr val="CECEC9"/>
            </a:solidFill>
            <a:prstDash val="solid"/>
          </a:ln>
        </p:spPr>
      </p:sp>
      <p:sp>
        <p:nvSpPr>
          <p:cNvPr id="6" name="Text 3"/>
          <p:cNvSpPr/>
          <p:nvPr/>
        </p:nvSpPr>
        <p:spPr>
          <a:xfrm>
            <a:off x="2216348" y="3134558"/>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Times New Roman" panose="02020603050405020304" pitchFamily="18" charset="0"/>
                <a:ea typeface="Gelasio"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7" name="Text 4"/>
          <p:cNvSpPr/>
          <p:nvPr/>
        </p:nvSpPr>
        <p:spPr>
          <a:xfrm>
            <a:off x="2760107" y="3092887"/>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Art and Collectibles</a:t>
            </a:r>
            <a:endParaRPr lang="en-US" sz="2187" dirty="0">
              <a:latin typeface="Times New Roman" panose="02020603050405020304" pitchFamily="18" charset="0"/>
              <a:cs typeface="Times New Roman" panose="02020603050405020304" pitchFamily="18" charset="0"/>
            </a:endParaRPr>
          </a:p>
        </p:txBody>
      </p:sp>
      <p:sp>
        <p:nvSpPr>
          <p:cNvPr id="8" name="Text 5"/>
          <p:cNvSpPr/>
          <p:nvPr/>
        </p:nvSpPr>
        <p:spPr>
          <a:xfrm>
            <a:off x="2760107" y="3573304"/>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NFTs enable digital artists to sell unique, verifiable works and create new revenue streams.</a:t>
            </a:r>
            <a:endParaRPr lang="en-US" sz="1750" dirty="0">
              <a:latin typeface="Times New Roman" panose="02020603050405020304" pitchFamily="18" charset="0"/>
              <a:cs typeface="Times New Roman" panose="02020603050405020304" pitchFamily="18" charset="0"/>
            </a:endParaRPr>
          </a:p>
        </p:txBody>
      </p:sp>
      <p:sp>
        <p:nvSpPr>
          <p:cNvPr id="9" name="Shape 6"/>
          <p:cNvSpPr/>
          <p:nvPr/>
        </p:nvSpPr>
        <p:spPr>
          <a:xfrm>
            <a:off x="7426285" y="3092887"/>
            <a:ext cx="499943" cy="499943"/>
          </a:xfrm>
          <a:prstGeom prst="roundRect">
            <a:avLst>
              <a:gd name="adj" fmla="val 20000"/>
            </a:avLst>
          </a:prstGeom>
          <a:solidFill>
            <a:srgbClr val="E8E8E3"/>
          </a:solidFill>
          <a:ln w="7620">
            <a:solidFill>
              <a:srgbClr val="CECEC9"/>
            </a:solidFill>
            <a:prstDash val="solid"/>
          </a:ln>
        </p:spPr>
      </p:sp>
      <p:sp>
        <p:nvSpPr>
          <p:cNvPr id="10" name="Text 7"/>
          <p:cNvSpPr/>
          <p:nvPr/>
        </p:nvSpPr>
        <p:spPr>
          <a:xfrm>
            <a:off x="7583091" y="3134558"/>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Times New Roman" panose="02020603050405020304" pitchFamily="18" charset="0"/>
                <a:ea typeface="Gelasio"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1" name="Text 8"/>
          <p:cNvSpPr/>
          <p:nvPr/>
        </p:nvSpPr>
        <p:spPr>
          <a:xfrm>
            <a:off x="8148399" y="3092887"/>
            <a:ext cx="3385185" cy="347186"/>
          </a:xfrm>
          <a:prstGeom prst="rect">
            <a:avLst/>
          </a:prstGeom>
          <a:noFill/>
          <a:ln/>
        </p:spPr>
        <p:txBody>
          <a:bodyPr wrap="none" rtlCol="0" anchor="t"/>
          <a:lstStyle/>
          <a:p>
            <a:pPr marL="0" indent="0">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Gaming and Virtual Worlds</a:t>
            </a:r>
            <a:endParaRPr lang="en-US" sz="2187" dirty="0">
              <a:latin typeface="Times New Roman" panose="02020603050405020304" pitchFamily="18" charset="0"/>
              <a:cs typeface="Times New Roman" panose="02020603050405020304" pitchFamily="18" charset="0"/>
            </a:endParaRPr>
          </a:p>
        </p:txBody>
      </p:sp>
      <p:sp>
        <p:nvSpPr>
          <p:cNvPr id="12" name="Text 9"/>
          <p:cNvSpPr/>
          <p:nvPr/>
        </p:nvSpPr>
        <p:spPr>
          <a:xfrm>
            <a:off x="8148399" y="3573304"/>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In-game assets can be minted as NFTs, allowing players to truly own and trade their virtual items.</a:t>
            </a:r>
            <a:endParaRPr lang="en-US" sz="1750" dirty="0">
              <a:latin typeface="Times New Roman" panose="02020603050405020304" pitchFamily="18" charset="0"/>
              <a:cs typeface="Times New Roman" panose="02020603050405020304" pitchFamily="18" charset="0"/>
            </a:endParaRPr>
          </a:p>
        </p:txBody>
      </p:sp>
      <p:sp>
        <p:nvSpPr>
          <p:cNvPr id="13" name="Shape 10"/>
          <p:cNvSpPr/>
          <p:nvPr/>
        </p:nvSpPr>
        <p:spPr>
          <a:xfrm>
            <a:off x="2037993" y="5045154"/>
            <a:ext cx="499943" cy="499943"/>
          </a:xfrm>
          <a:prstGeom prst="roundRect">
            <a:avLst>
              <a:gd name="adj" fmla="val 20000"/>
            </a:avLst>
          </a:prstGeom>
          <a:solidFill>
            <a:srgbClr val="E8E8E3"/>
          </a:solidFill>
          <a:ln w="7620">
            <a:solidFill>
              <a:srgbClr val="CECEC9"/>
            </a:solidFill>
            <a:prstDash val="solid"/>
          </a:ln>
        </p:spPr>
      </p:sp>
      <p:sp>
        <p:nvSpPr>
          <p:cNvPr id="14" name="Text 11"/>
          <p:cNvSpPr/>
          <p:nvPr/>
        </p:nvSpPr>
        <p:spPr>
          <a:xfrm>
            <a:off x="2195989" y="5086826"/>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Times New Roman" panose="02020603050405020304" pitchFamily="18" charset="0"/>
                <a:ea typeface="Gelasio"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15" name="Text 12"/>
          <p:cNvSpPr/>
          <p:nvPr/>
        </p:nvSpPr>
        <p:spPr>
          <a:xfrm>
            <a:off x="2760107" y="5045154"/>
            <a:ext cx="2794992" cy="347186"/>
          </a:xfrm>
          <a:prstGeom prst="rect">
            <a:avLst/>
          </a:prstGeom>
          <a:noFill/>
          <a:ln/>
        </p:spPr>
        <p:txBody>
          <a:bodyPr wrap="none" rtlCol="0" anchor="t"/>
          <a:lstStyle/>
          <a:p>
            <a:pPr marL="0" indent="0">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Supply Chain Tracking</a:t>
            </a:r>
            <a:endParaRPr lang="en-US" sz="2187" dirty="0">
              <a:latin typeface="Times New Roman" panose="02020603050405020304" pitchFamily="18" charset="0"/>
              <a:cs typeface="Times New Roman" panose="02020603050405020304" pitchFamily="18" charset="0"/>
            </a:endParaRPr>
          </a:p>
        </p:txBody>
      </p:sp>
      <p:sp>
        <p:nvSpPr>
          <p:cNvPr id="16" name="Text 13"/>
          <p:cNvSpPr/>
          <p:nvPr/>
        </p:nvSpPr>
        <p:spPr>
          <a:xfrm>
            <a:off x="2760107" y="5525572"/>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Blockchain can provide transparent and secure tracking of products throughout the supply chain.</a:t>
            </a:r>
            <a:endParaRPr lang="en-US" sz="1750" dirty="0">
              <a:latin typeface="Times New Roman" panose="02020603050405020304" pitchFamily="18" charset="0"/>
              <a:cs typeface="Times New Roman" panose="02020603050405020304" pitchFamily="18" charset="0"/>
            </a:endParaRPr>
          </a:p>
        </p:txBody>
      </p:sp>
      <p:sp>
        <p:nvSpPr>
          <p:cNvPr id="17" name="Shape 14"/>
          <p:cNvSpPr/>
          <p:nvPr/>
        </p:nvSpPr>
        <p:spPr>
          <a:xfrm>
            <a:off x="7426285" y="5045154"/>
            <a:ext cx="499943" cy="499943"/>
          </a:xfrm>
          <a:prstGeom prst="roundRect">
            <a:avLst>
              <a:gd name="adj" fmla="val 20000"/>
            </a:avLst>
          </a:prstGeom>
          <a:solidFill>
            <a:srgbClr val="E8E8E3"/>
          </a:solidFill>
          <a:ln w="7620">
            <a:solidFill>
              <a:srgbClr val="CECEC9"/>
            </a:solidFill>
            <a:prstDash val="solid"/>
          </a:ln>
        </p:spPr>
      </p:sp>
      <p:sp>
        <p:nvSpPr>
          <p:cNvPr id="18" name="Text 15"/>
          <p:cNvSpPr/>
          <p:nvPr/>
        </p:nvSpPr>
        <p:spPr>
          <a:xfrm>
            <a:off x="7582019" y="5086826"/>
            <a:ext cx="188357"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Times New Roman" panose="02020603050405020304" pitchFamily="18" charset="0"/>
                <a:ea typeface="Gelasio" pitchFamily="34" charset="-122"/>
                <a:cs typeface="Times New Roman" panose="02020603050405020304" pitchFamily="18" charset="0"/>
              </a:rPr>
              <a:t>4</a:t>
            </a:r>
            <a:endParaRPr lang="en-US" sz="2624" dirty="0">
              <a:latin typeface="Times New Roman" panose="02020603050405020304" pitchFamily="18" charset="0"/>
              <a:cs typeface="Times New Roman" panose="02020603050405020304" pitchFamily="18" charset="0"/>
            </a:endParaRPr>
          </a:p>
        </p:txBody>
      </p:sp>
      <p:sp>
        <p:nvSpPr>
          <p:cNvPr id="19" name="Text 16"/>
          <p:cNvSpPr/>
          <p:nvPr/>
        </p:nvSpPr>
        <p:spPr>
          <a:xfrm>
            <a:off x="8148399" y="5045154"/>
            <a:ext cx="2917865" cy="347186"/>
          </a:xfrm>
          <a:prstGeom prst="rect">
            <a:avLst/>
          </a:prstGeom>
          <a:noFill/>
          <a:ln/>
        </p:spPr>
        <p:txBody>
          <a:bodyPr wrap="none" rtlCol="0" anchor="t"/>
          <a:lstStyle/>
          <a:p>
            <a:pPr marL="0" indent="0">
              <a:lnSpc>
                <a:spcPts val="2734"/>
              </a:lnSpc>
              <a:buNone/>
            </a:pPr>
            <a:r>
              <a:rPr lang="en-US" sz="2187" dirty="0">
                <a:solidFill>
                  <a:srgbClr val="272525"/>
                </a:solidFill>
                <a:latin typeface="Times New Roman" panose="02020603050405020304" pitchFamily="18" charset="0"/>
                <a:ea typeface="Gelasio" pitchFamily="34" charset="-122"/>
                <a:cs typeface="Times New Roman" panose="02020603050405020304" pitchFamily="18" charset="0"/>
              </a:rPr>
              <a:t>Identity and Ownership</a:t>
            </a:r>
            <a:endParaRPr lang="en-US" sz="2187" dirty="0">
              <a:latin typeface="Times New Roman" panose="02020603050405020304" pitchFamily="18" charset="0"/>
              <a:cs typeface="Times New Roman" panose="02020603050405020304" pitchFamily="18" charset="0"/>
            </a:endParaRPr>
          </a:p>
        </p:txBody>
      </p:sp>
      <p:sp>
        <p:nvSpPr>
          <p:cNvPr id="20" name="Text 17"/>
          <p:cNvSpPr/>
          <p:nvPr/>
        </p:nvSpPr>
        <p:spPr>
          <a:xfrm>
            <a:off x="8148399" y="5525572"/>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Blockchain can be used to verify identities and digital ownership, reducing fraud and increasing trust.</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1063</Words>
  <Application>Microsoft Office PowerPoint</Application>
  <PresentationFormat>Custom</PresentationFormat>
  <Paragraphs>114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Gelasio</vt:lpstr>
      <vt:lpstr>Lato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Hazaratali.S. Mogalalli</cp:lastModifiedBy>
  <cp:revision>5</cp:revision>
  <dcterms:created xsi:type="dcterms:W3CDTF">2024-06-04T17:09:48Z</dcterms:created>
  <dcterms:modified xsi:type="dcterms:W3CDTF">2024-06-04T17:32:18Z</dcterms:modified>
</cp:coreProperties>
</file>