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2" r:id="rId25"/>
    <p:sldId id="283" r:id="rId26"/>
    <p:sldId id="284"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CRYPTOGRAPHY AND NETWORK SECURITY</a:t>
            </a:r>
            <a:br>
              <a:rPr lang="en-IN" dirty="0"/>
            </a:br>
            <a:r>
              <a:rPr lang="en-IN" sz="2000" dirty="0">
                <a:latin typeface="Times New Roman" panose="02020603050405020304" pitchFamily="18" charset="0"/>
                <a:cs typeface="Times New Roman" panose="02020603050405020304" pitchFamily="18" charset="0"/>
              </a:rPr>
              <a:t>Chapter 2: Block Ciphers, Data Encryption Standard and Advanced Encryption Standard</a:t>
            </a:r>
            <a:br>
              <a:rPr lang="en-IN" dirty="0"/>
            </a:br>
            <a:endParaRPr lang="en-IN" dirty="0"/>
          </a:p>
        </p:txBody>
      </p:sp>
      <p:sp>
        <p:nvSpPr>
          <p:cNvPr id="3" name="Subtitle 2"/>
          <p:cNvSpPr>
            <a:spLocks noGrp="1"/>
          </p:cNvSpPr>
          <p:nvPr>
            <p:ph type="subTitle" idx="1"/>
          </p:nvPr>
        </p:nvSpPr>
        <p:spPr>
          <a:xfrm>
            <a:off x="1581675" y="4603208"/>
            <a:ext cx="8825658" cy="861420"/>
          </a:xfrm>
        </p:spPr>
        <p:txBody>
          <a:bodyPr>
            <a:normAutofit fontScale="77500" lnSpcReduction="20000"/>
          </a:bodyPr>
          <a:lstStyle/>
          <a:p>
            <a:pPr algn="ctr"/>
            <a:r>
              <a:rPr lang="en-IN" dirty="0"/>
              <a:t>Prof.POORNIMA R D</a:t>
            </a:r>
          </a:p>
          <a:p>
            <a:pPr algn="ctr"/>
            <a:r>
              <a:rPr lang="en-IN" dirty="0"/>
              <a:t>ASSISTANT PROFESSOR</a:t>
            </a:r>
          </a:p>
          <a:p>
            <a:pPr algn="ctr"/>
            <a:r>
              <a:rPr lang="en-IN" dirty="0"/>
              <a:t>DR AIT</a:t>
            </a:r>
          </a:p>
          <a:p>
            <a:pPr algn="ctr"/>
            <a:endParaRPr lang="en-IN" dirty="0"/>
          </a:p>
        </p:txBody>
      </p:sp>
    </p:spTree>
    <p:extLst>
      <p:ext uri="{BB962C8B-B14F-4D97-AF65-F5344CB8AC3E}">
        <p14:creationId xmlns:p14="http://schemas.microsoft.com/office/powerpoint/2010/main" val="328311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7680" y="2473235"/>
            <a:ext cx="10885714" cy="4153988"/>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efficiency</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do parallel encryptions in h/w or s/w</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preprocess in advance of need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good for bursty high speed links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random access to encrypted data blocks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provable security (good as other modes)</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but must ensure never reuse key/counter values, otherwise could break (cf OFB)</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038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Cipher Block Chaining (CBC) </a:t>
            </a:r>
            <a:endParaRPr lang="en-IN" dirty="0">
              <a:solidFill>
                <a:schemeClr val="bg1"/>
              </a:solidFill>
            </a:endParaRPr>
          </a:p>
        </p:txBody>
      </p:sp>
      <p:sp>
        <p:nvSpPr>
          <p:cNvPr id="3" name="Content Placeholder 2"/>
          <p:cNvSpPr>
            <a:spLocks noGrp="1"/>
          </p:cNvSpPr>
          <p:nvPr>
            <p:ph idx="1"/>
          </p:nvPr>
        </p:nvSpPr>
        <p:spPr>
          <a:xfrm>
            <a:off x="557350" y="2438401"/>
            <a:ext cx="5921828" cy="4075610"/>
          </a:xfrm>
        </p:spPr>
        <p:txBody>
          <a:bodyPr>
            <a:normAutofit/>
          </a:bodyPr>
          <a:lstStyle/>
          <a:p>
            <a:pPr lvl="0" algn="just">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blocks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linked together in encryption operation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previous cipher blocks is chained with current plaintext block, hence name </a:t>
            </a:r>
            <a:endParaRPr lang="en-US"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 Initial Vector (IV) to start process </a:t>
            </a:r>
            <a:endParaRPr lang="en-US"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XOR 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18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sz="18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bulk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26;p15"/>
          <p:cNvPicPr preferRelativeResize="0">
            <a:picLocks/>
          </p:cNvPicPr>
          <p:nvPr/>
        </p:nvPicPr>
        <p:blipFill rotWithShape="1">
          <a:blip r:embed="rId2">
            <a:alphaModFix amt="70000"/>
          </a:blip>
          <a:srcRect/>
          <a:stretch/>
        </p:blipFill>
        <p:spPr>
          <a:xfrm>
            <a:off x="6705601" y="2621279"/>
            <a:ext cx="5079240" cy="3441600"/>
          </a:xfrm>
          <a:prstGeom prst="rect">
            <a:avLst/>
          </a:prstGeom>
          <a:noFill/>
          <a:ln>
            <a:noFill/>
          </a:ln>
        </p:spPr>
      </p:pic>
    </p:spTree>
    <p:extLst>
      <p:ext uri="{BB962C8B-B14F-4D97-AF65-F5344CB8AC3E}">
        <p14:creationId xmlns:p14="http://schemas.microsoft.com/office/powerpoint/2010/main" val="377170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CBC</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1" y="2629624"/>
            <a:ext cx="10964092" cy="3927929"/>
          </a:xfrm>
        </p:spPr>
        <p:txBody>
          <a:bodyPr>
            <a:normAutofit/>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 ciphertext block depends on </a:t>
            </a:r>
            <a:r>
              <a:rPr lang="en-US" b="1" dirty="0">
                <a:solidFill>
                  <a:schemeClr val="dk1"/>
                </a:solidFill>
                <a:latin typeface="Times New Roman" panose="02020603050405020304" pitchFamily="18" charset="0"/>
                <a:ea typeface="Arial"/>
                <a:cs typeface="Times New Roman" panose="02020603050405020304" pitchFamily="18" charset="0"/>
                <a:sym typeface="Arial"/>
              </a:rPr>
              <a:t>all</a:t>
            </a:r>
            <a:r>
              <a:rPr lang="en-US" dirty="0">
                <a:solidFill>
                  <a:schemeClr val="dk1"/>
                </a:solidFill>
                <a:latin typeface="Times New Roman" panose="02020603050405020304" pitchFamily="18" charset="0"/>
                <a:ea typeface="Arial"/>
                <a:cs typeface="Times New Roman" panose="02020603050405020304" pitchFamily="18" charset="0"/>
                <a:sym typeface="Arial"/>
              </a:rPr>
              <a:t> blocks before it</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any change to a block affects all following ciphertext blocks</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need </a:t>
            </a:r>
            <a:r>
              <a:rPr lang="en-US" b="1" dirty="0">
                <a:solidFill>
                  <a:schemeClr val="dk1"/>
                </a:solidFill>
                <a:latin typeface="Times New Roman" panose="02020603050405020304" pitchFamily="18" charset="0"/>
                <a:ea typeface="Arial"/>
                <a:cs typeface="Times New Roman" panose="02020603050405020304" pitchFamily="18" charset="0"/>
                <a:sym typeface="Arial"/>
              </a:rPr>
              <a:t>Initialization Vector</a:t>
            </a:r>
            <a:r>
              <a:rPr lang="en-US" dirty="0">
                <a:solidFill>
                  <a:schemeClr val="dk1"/>
                </a:solidFill>
                <a:latin typeface="Times New Roman" panose="02020603050405020304" pitchFamily="18" charset="0"/>
                <a:ea typeface="Arial"/>
                <a:cs typeface="Times New Roman" panose="02020603050405020304" pitchFamily="18" charset="0"/>
                <a:sym typeface="Arial"/>
              </a:rPr>
              <a:t> (IV) </a:t>
            </a:r>
            <a:endParaRPr lang="en-US"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which must be known to sender &amp; receiver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sent in clear, attacker can change bits of first block, and change IV to compensate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hence IV must either be a fixed value (as in EFTPOS)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must be sent encrypted in ECB mode before rest of message</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FeedBack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264" y="2420983"/>
            <a:ext cx="11112136" cy="4241073"/>
          </a:xfrm>
        </p:spPr>
        <p:txBody>
          <a:bodyPr>
            <a:normAutofit/>
          </a:bodyPr>
          <a:lstStyle/>
          <a:p>
            <a:pPr lvl="0" algn="just">
              <a:lnSpc>
                <a:spcPct val="90000"/>
              </a:lnSpc>
              <a:spcBef>
                <a:spcPts val="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added to the output of the block cipher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result is feed back for next stage (hence name)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standard allows any number of bit (1,8, 64 or 128 etc) to be feed back </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denoted CFB-1, CFB-8, CFB-64, CFB-128 etc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most efficient to use all bits in block (64 or 128)</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XOR DES</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480"/>
              </a:spcBef>
              <a:buClr>
                <a:schemeClr val="dk2"/>
              </a:buClr>
              <a:buSzPts val="1200"/>
              <a:buNone/>
            </a:pP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4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400" dirty="0">
                <a:solidFill>
                  <a:schemeClr val="dk1"/>
                </a:solidFill>
                <a:latin typeface="Times New Roman" panose="02020603050405020304" pitchFamily="18" charset="0"/>
                <a:ea typeface="Courier New"/>
                <a:cs typeface="Times New Roman" panose="02020603050405020304" pitchFamily="18" charset="0"/>
                <a:sym typeface="Courier New"/>
              </a:rPr>
              <a:t> = IV</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endParaRPr lang="en-US"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800" dirty="0">
                <a:solidFill>
                  <a:schemeClr val="dk1"/>
                </a:solidFill>
                <a:latin typeface="Times New Roman" panose="02020603050405020304" pitchFamily="18" charset="0"/>
                <a:ea typeface="Arial"/>
                <a:cs typeface="Times New Roman" panose="02020603050405020304" pitchFamily="18" charset="0"/>
                <a:sym typeface="Arial"/>
              </a:rPr>
              <a:t>uses: stream data encryption, authentication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34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Cipher FeedBack (CFB)</a:t>
            </a:r>
            <a:endParaRPr lang="en-IN" dirty="0"/>
          </a:p>
        </p:txBody>
      </p:sp>
      <p:sp>
        <p:nvSpPr>
          <p:cNvPr id="3" name="Content Placeholder 2"/>
          <p:cNvSpPr>
            <a:spLocks noGrp="1"/>
          </p:cNvSpPr>
          <p:nvPr>
            <p:ph idx="1"/>
          </p:nvPr>
        </p:nvSpPr>
        <p:spPr/>
        <p:txBody>
          <a:bodyPr/>
          <a:lstStyle/>
          <a:p>
            <a:endParaRPr lang="en-IN" dirty="0"/>
          </a:p>
        </p:txBody>
      </p:sp>
      <p:pic>
        <p:nvPicPr>
          <p:cNvPr id="4" name="Google Shape;250;p19"/>
          <p:cNvPicPr preferRelativeResize="0"/>
          <p:nvPr/>
        </p:nvPicPr>
        <p:blipFill rotWithShape="1">
          <a:blip r:embed="rId2">
            <a:alphaModFix amt="70000"/>
          </a:blip>
          <a:srcRect/>
          <a:stretch/>
        </p:blipFill>
        <p:spPr>
          <a:xfrm>
            <a:off x="2100943" y="2468880"/>
            <a:ext cx="8149046" cy="4489269"/>
          </a:xfrm>
          <a:prstGeom prst="rect">
            <a:avLst/>
          </a:prstGeom>
          <a:noFill/>
          <a:ln>
            <a:noFill/>
          </a:ln>
        </p:spPr>
      </p:pic>
    </p:spTree>
    <p:extLst>
      <p:ext uri="{BB962C8B-B14F-4D97-AF65-F5344CB8AC3E}">
        <p14:creationId xmlns:p14="http://schemas.microsoft.com/office/powerpoint/2010/main" val="278346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Advantages and Limitations of CFB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2514" y="2603500"/>
            <a:ext cx="11173097" cy="406726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appropriate when data arrives in bits/bytes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most common stream mode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limitation is need to stall while do block encryption after every n-bits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note that the block cipher is used in </a:t>
            </a:r>
            <a:r>
              <a:rPr lang="en-US" b="1" dirty="0">
                <a:solidFill>
                  <a:schemeClr val="dk1"/>
                </a:solidFill>
                <a:latin typeface="Times New Roman" panose="02020603050405020304" pitchFamily="18" charset="0"/>
                <a:ea typeface="Arial"/>
                <a:cs typeface="Times New Roman" panose="02020603050405020304" pitchFamily="18" charset="0"/>
                <a:sym typeface="Arial"/>
              </a:rPr>
              <a:t>encryption</a:t>
            </a:r>
            <a:r>
              <a:rPr lang="en-US" dirty="0">
                <a:solidFill>
                  <a:schemeClr val="dk1"/>
                </a:solidFill>
                <a:latin typeface="Times New Roman" panose="02020603050405020304" pitchFamily="18" charset="0"/>
                <a:ea typeface="Arial"/>
                <a:cs typeface="Times New Roman" panose="02020603050405020304" pitchFamily="18" charset="0"/>
                <a:sym typeface="Arial"/>
              </a:rPr>
              <a:t> mode at </a:t>
            </a:r>
            <a:r>
              <a:rPr lang="en-US" b="1" dirty="0">
                <a:solidFill>
                  <a:schemeClr val="dk1"/>
                </a:solidFill>
                <a:latin typeface="Times New Roman" panose="02020603050405020304" pitchFamily="18" charset="0"/>
                <a:ea typeface="Arial"/>
                <a:cs typeface="Times New Roman" panose="02020603050405020304" pitchFamily="18" charset="0"/>
                <a:sym typeface="Arial"/>
              </a:rPr>
              <a:t>both</a:t>
            </a:r>
            <a:r>
              <a:rPr lang="en-US" dirty="0">
                <a:solidFill>
                  <a:schemeClr val="dk1"/>
                </a:solidFill>
                <a:latin typeface="Times New Roman" panose="02020603050405020304" pitchFamily="18" charset="0"/>
                <a:ea typeface="Arial"/>
                <a:cs typeface="Times New Roman" panose="02020603050405020304" pitchFamily="18" charset="0"/>
                <a:sym typeface="Arial"/>
              </a:rPr>
              <a:t> ends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errors propogate for several blocks after the error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9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FeedBack (OFB)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310" y="2603500"/>
            <a:ext cx="9362304" cy="3416300"/>
          </a:xfrm>
        </p:spPr>
        <p:txBody>
          <a:bodyPr>
            <a:normAutofit/>
          </a:bodyPr>
          <a:lstStyle/>
          <a:p>
            <a:pPr lvl="0">
              <a:lnSpc>
                <a:spcPct val="90000"/>
              </a:lnSpc>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message is treated as a stream of bits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of cipher is added to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output is then feed back (hence name)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feedback is independent of message </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can be computed in advance</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2000" dirty="0">
              <a:latin typeface="Times New Roman" panose="02020603050405020304" pitchFamily="18" charset="0"/>
              <a:cs typeface="Times New Roman" panose="02020603050405020304" pitchFamily="18" charset="0"/>
            </a:endParaRPr>
          </a:p>
          <a:p>
            <a:pPr lvl="1">
              <a:lnSpc>
                <a:spcPct val="90000"/>
              </a:lnSpc>
              <a:spcBef>
                <a:spcPts val="480"/>
              </a:spcBef>
              <a:buClr>
                <a:schemeClr val="dk2"/>
              </a:buClr>
              <a:buSzPts val="12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IV</a:t>
            </a:r>
            <a:endParaRPr lang="en-US" sz="20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stream encryption on noisy channels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27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Output FeedBack (OFB)</a:t>
            </a:r>
            <a:endParaRPr lang="en-IN" dirty="0"/>
          </a:p>
        </p:txBody>
      </p:sp>
      <p:pic>
        <p:nvPicPr>
          <p:cNvPr id="4" name="Google Shape;268;p22"/>
          <p:cNvPicPr preferRelativeResize="0">
            <a:picLocks noGrp="1"/>
          </p:cNvPicPr>
          <p:nvPr>
            <p:ph idx="1"/>
          </p:nvPr>
        </p:nvPicPr>
        <p:blipFill rotWithShape="1">
          <a:blip r:embed="rId2">
            <a:alphaModFix amt="70000"/>
          </a:blip>
          <a:srcRect/>
          <a:stretch/>
        </p:blipFill>
        <p:spPr>
          <a:xfrm>
            <a:off x="5568152" y="4311646"/>
            <a:ext cx="9" cy="7"/>
          </a:xfrm>
          <a:prstGeom prst="rect">
            <a:avLst/>
          </a:prstGeom>
          <a:noFill/>
          <a:ln>
            <a:noFill/>
          </a:ln>
        </p:spPr>
      </p:pic>
      <p:pic>
        <p:nvPicPr>
          <p:cNvPr id="5" name="Google Shape;268;p22"/>
          <p:cNvPicPr preferRelativeResize="0">
            <a:picLocks/>
          </p:cNvPicPr>
          <p:nvPr/>
        </p:nvPicPr>
        <p:blipFill rotWithShape="1">
          <a:blip r:embed="rId2">
            <a:alphaModFix amt="70000"/>
          </a:blip>
          <a:srcRect/>
          <a:stretch/>
        </p:blipFill>
        <p:spPr>
          <a:xfrm>
            <a:off x="1665514" y="2455816"/>
            <a:ext cx="8244840" cy="4266129"/>
          </a:xfrm>
          <a:prstGeom prst="rect">
            <a:avLst/>
          </a:prstGeom>
          <a:noFill/>
          <a:ln>
            <a:noFill/>
          </a:ln>
        </p:spPr>
      </p:pic>
    </p:spTree>
    <p:extLst>
      <p:ext uri="{BB962C8B-B14F-4D97-AF65-F5344CB8AC3E}">
        <p14:creationId xmlns:p14="http://schemas.microsoft.com/office/powerpoint/2010/main" val="301365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and Limitations of OFB</a:t>
            </a:r>
            <a:endParaRPr lang="en-IN" dirty="0">
              <a:solidFill>
                <a:schemeClr val="bg1"/>
              </a:solidFill>
            </a:endParaRPr>
          </a:p>
        </p:txBody>
      </p:sp>
      <p:sp>
        <p:nvSpPr>
          <p:cNvPr id="3" name="Content Placeholder 2"/>
          <p:cNvSpPr>
            <a:spLocks noGrp="1"/>
          </p:cNvSpPr>
          <p:nvPr>
            <p:ph idx="1"/>
          </p:nvPr>
        </p:nvSpPr>
        <p:spPr>
          <a:xfrm>
            <a:off x="435430" y="2603500"/>
            <a:ext cx="9545184" cy="3416300"/>
          </a:xfrm>
        </p:spPr>
        <p:txBody>
          <a:bodyPr>
            <a:normAutofit/>
          </a:bodyPr>
          <a:lstStyle/>
          <a:p>
            <a:pPr lvl="0" algn="just">
              <a:lnSpc>
                <a:spcPct val="90000"/>
              </a:lnSpc>
              <a:spcBef>
                <a:spcPts val="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bit errors do not propagate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more vulnerable to message stream modification</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variation of a Vernam cipher </a:t>
            </a:r>
            <a:endParaRPr lang="en-US" sz="2000" dirty="0">
              <a:latin typeface="Times New Roman" panose="02020603050405020304" pitchFamily="18" charset="0"/>
              <a:cs typeface="Times New Roman" panose="02020603050405020304" pitchFamily="18" charset="0"/>
            </a:endParaRPr>
          </a:p>
          <a:p>
            <a:pPr lvl="1" algn="just">
              <a:lnSpc>
                <a:spcPct val="90000"/>
              </a:lnSpc>
              <a:spcBef>
                <a:spcPts val="560"/>
              </a:spcBef>
              <a:buClr>
                <a:schemeClr val="dk2"/>
              </a:buClr>
              <a:buSzPts val="140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hence must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never</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reuse the same sequence (key+IV) </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sender &amp; receiver must remain in sync</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originally specified with m-bit feedback</a:t>
            </a:r>
            <a:endParaRPr lang="en-US" sz="2000" dirty="0">
              <a:latin typeface="Times New Roman" panose="02020603050405020304" pitchFamily="18" charset="0"/>
              <a:cs typeface="Times New Roman" panose="02020603050405020304" pitchFamily="18" charset="0"/>
            </a:endParaRPr>
          </a:p>
          <a:p>
            <a:pPr lvl="0" algn="just">
              <a:lnSpc>
                <a:spcPct val="90000"/>
              </a:lnSpc>
              <a:spcBef>
                <a:spcPts val="560"/>
              </a:spcBef>
              <a:buClr>
                <a:schemeClr val="hlink"/>
              </a:buClr>
              <a:buSzPts val="224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subsequent research has shown that only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full block feedback</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(ie CFB-64 or CFB-128) should ever be used</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7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812" y="2603499"/>
            <a:ext cx="9257802" cy="4058557"/>
          </a:xfrm>
        </p:spPr>
        <p:txBody>
          <a:bodyPr>
            <a:normAutofit/>
          </a:bodyPr>
          <a:lstStyle/>
          <a:p>
            <a:pPr lvl="0" algn="just">
              <a:spcBef>
                <a:spcPts val="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a “new” mode, though proposed early on</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similar to OFB but encrypts counter value rather than any feedback value</a:t>
            </a:r>
            <a:endParaRPr lang="en-US" sz="20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must have a different key &amp; counter value for every plaintext block (never reused)</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P</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XOR 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a:t>
            </a:r>
            <a:endParaRPr lang="en-US" sz="20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None/>
            </a:pP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O</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20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2000" dirty="0">
                <a:solidFill>
                  <a:schemeClr val="dk1"/>
                </a:solidFill>
                <a:latin typeface="Times New Roman" panose="02020603050405020304" pitchFamily="18" charset="0"/>
                <a:ea typeface="Courier New"/>
                <a:cs typeface="Times New Roman" panose="02020603050405020304" pitchFamily="18" charset="0"/>
                <a:sym typeface="Courier New"/>
              </a:rPr>
              <a:t>(i)</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000" dirty="0">
                <a:solidFill>
                  <a:schemeClr val="dk1"/>
                </a:solidFill>
                <a:latin typeface="Times New Roman" panose="02020603050405020304" pitchFamily="18" charset="0"/>
                <a:ea typeface="Arial"/>
                <a:cs typeface="Times New Roman" panose="02020603050405020304" pitchFamily="18" charset="0"/>
                <a:sym typeface="Arial"/>
              </a:rPr>
              <a:t>uses: high-speed network encryptions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222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a:xfrm>
            <a:off x="383178" y="2403565"/>
            <a:ext cx="10920548" cy="4171405"/>
          </a:xfrm>
        </p:spPr>
        <p:txBody>
          <a:bodyPr>
            <a:normAutofit lnSpcReduction="10000"/>
          </a:bodyPr>
          <a:lstStyle/>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Simplified 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Block Cipher Principles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Differential and Linear Cryptanalysis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Modes of Operation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Evaluation Criteria for AES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AES Cipher Encryption and Decryption</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Data Structure</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Encryption Round </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Triple DES</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Blowfish</a:t>
            </a:r>
          </a:p>
        </p:txBody>
      </p:sp>
    </p:spTree>
    <p:extLst>
      <p:ext uri="{BB962C8B-B14F-4D97-AF65-F5344CB8AC3E}">
        <p14:creationId xmlns:p14="http://schemas.microsoft.com/office/powerpoint/2010/main" val="237003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Times New Roman" panose="02020603050405020304" pitchFamily="18" charset="0"/>
                <a:ea typeface="Arial"/>
                <a:cs typeface="Times New Roman" panose="02020603050405020304" pitchFamily="18" charset="0"/>
                <a:sym typeface="Arial"/>
              </a:rPr>
              <a:t>Counter (CTR)</a:t>
            </a:r>
            <a:endParaRPr lang="en-IN" dirty="0"/>
          </a:p>
        </p:txBody>
      </p:sp>
      <p:pic>
        <p:nvPicPr>
          <p:cNvPr id="4" name="Google Shape;286;p25"/>
          <p:cNvPicPr preferRelativeResize="0">
            <a:picLocks noGrp="1"/>
          </p:cNvPicPr>
          <p:nvPr>
            <p:ph idx="1"/>
          </p:nvPr>
        </p:nvPicPr>
        <p:blipFill rotWithShape="1">
          <a:blip r:embed="rId2">
            <a:alphaModFix amt="70000"/>
          </a:blip>
          <a:srcRect/>
          <a:stretch/>
        </p:blipFill>
        <p:spPr>
          <a:xfrm>
            <a:off x="1602377" y="2603500"/>
            <a:ext cx="6452703" cy="3762466"/>
          </a:xfrm>
          <a:prstGeom prst="rect">
            <a:avLst/>
          </a:prstGeom>
          <a:noFill/>
          <a:ln>
            <a:noFill/>
          </a:ln>
        </p:spPr>
      </p:pic>
    </p:spTree>
    <p:extLst>
      <p:ext uri="{BB962C8B-B14F-4D97-AF65-F5344CB8AC3E}">
        <p14:creationId xmlns:p14="http://schemas.microsoft.com/office/powerpoint/2010/main" val="113394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DD36-8D83-464F-9401-7F85AC111C00}"/>
              </a:ext>
            </a:extLst>
          </p:cNvPr>
          <p:cNvSpPr>
            <a:spLocks noGrp="1"/>
          </p:cNvSpPr>
          <p:nvPr>
            <p:ph type="title"/>
          </p:nvPr>
        </p:nvSpPr>
        <p:spPr/>
        <p:txBody>
          <a:bodyPr/>
          <a:lstStyle/>
          <a:p>
            <a:r>
              <a:rPr lang="en-US" dirty="0"/>
              <a:t>Advanced Encryption Standard (AES)</a:t>
            </a:r>
          </a:p>
        </p:txBody>
      </p:sp>
      <p:sp>
        <p:nvSpPr>
          <p:cNvPr id="3" name="Content Placeholder 2">
            <a:extLst>
              <a:ext uri="{FF2B5EF4-FFF2-40B4-BE49-F238E27FC236}">
                <a16:creationId xmlns:a16="http://schemas.microsoft.com/office/drawing/2014/main" id="{AE058241-8D97-4A63-9446-8AB141194E96}"/>
              </a:ext>
            </a:extLst>
          </p:cNvPr>
          <p:cNvSpPr>
            <a:spLocks noGrp="1"/>
          </p:cNvSpPr>
          <p:nvPr>
            <p:ph idx="1"/>
          </p:nvPr>
        </p:nvSpPr>
        <p:spPr>
          <a:xfrm>
            <a:off x="510988" y="2603500"/>
            <a:ext cx="11080377" cy="3949700"/>
          </a:xfrm>
        </p:spPr>
        <p:txBody>
          <a:bodyPr/>
          <a:lstStyle/>
          <a:p>
            <a:r>
              <a:rPr lang="en-US" dirty="0"/>
              <a:t>AES was published by NIST (National Institute of Standards and Technology) in 2001.</a:t>
            </a:r>
          </a:p>
          <a:p>
            <a:r>
              <a:rPr lang="en-US" dirty="0"/>
              <a:t>AES is a Symmetric Block Cipher replaced by DES</a:t>
            </a:r>
          </a:p>
          <a:p>
            <a:r>
              <a:rPr lang="en-US" dirty="0"/>
              <a:t>AES is a block Cipher with 128, 192, 256  bits block size</a:t>
            </a:r>
          </a:p>
          <a:p>
            <a:endParaRPr lang="en-US" dirty="0"/>
          </a:p>
        </p:txBody>
      </p:sp>
      <p:pic>
        <p:nvPicPr>
          <p:cNvPr id="6" name="Picture 5">
            <a:extLst>
              <a:ext uri="{FF2B5EF4-FFF2-40B4-BE49-F238E27FC236}">
                <a16:creationId xmlns:a16="http://schemas.microsoft.com/office/drawing/2014/main" id="{03C9A571-D8F3-4913-8A1A-6F60332F8F61}"/>
              </a:ext>
            </a:extLst>
          </p:cNvPr>
          <p:cNvPicPr>
            <a:picLocks noChangeAspect="1"/>
          </p:cNvPicPr>
          <p:nvPr/>
        </p:nvPicPr>
        <p:blipFill>
          <a:blip r:embed="rId2"/>
          <a:stretch>
            <a:fillRect/>
          </a:stretch>
        </p:blipFill>
        <p:spPr>
          <a:xfrm>
            <a:off x="4258232" y="4025599"/>
            <a:ext cx="3890686" cy="2061435"/>
          </a:xfrm>
          <a:prstGeom prst="rect">
            <a:avLst/>
          </a:prstGeom>
        </p:spPr>
      </p:pic>
    </p:spTree>
    <p:extLst>
      <p:ext uri="{BB962C8B-B14F-4D97-AF65-F5344CB8AC3E}">
        <p14:creationId xmlns:p14="http://schemas.microsoft.com/office/powerpoint/2010/main" val="23876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F857-84A6-4834-A6D4-AF19DAB89C77}"/>
              </a:ext>
            </a:extLst>
          </p:cNvPr>
          <p:cNvSpPr>
            <a:spLocks noGrp="1"/>
          </p:cNvSpPr>
          <p:nvPr>
            <p:ph type="title"/>
          </p:nvPr>
        </p:nvSpPr>
        <p:spPr/>
        <p:txBody>
          <a:bodyPr/>
          <a:lstStyle/>
          <a:p>
            <a:r>
              <a:rPr lang="en-US" dirty="0"/>
              <a:t>Evaluation Criteria for AES</a:t>
            </a:r>
          </a:p>
        </p:txBody>
      </p:sp>
      <p:sp>
        <p:nvSpPr>
          <p:cNvPr id="3" name="Content Placeholder 2">
            <a:extLst>
              <a:ext uri="{FF2B5EF4-FFF2-40B4-BE49-F238E27FC236}">
                <a16:creationId xmlns:a16="http://schemas.microsoft.com/office/drawing/2014/main" id="{3324C30F-3227-4022-BD07-B19419AE9914}"/>
              </a:ext>
            </a:extLst>
          </p:cNvPr>
          <p:cNvSpPr>
            <a:spLocks noGrp="1"/>
          </p:cNvSpPr>
          <p:nvPr>
            <p:ph idx="1"/>
          </p:nvPr>
        </p:nvSpPr>
        <p:spPr>
          <a:xfrm>
            <a:off x="618565" y="2603499"/>
            <a:ext cx="11098305" cy="3886947"/>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Private key Symmetric Block Cipher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18 bit data, 128/192/56- bit keys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Stronger and Faster than Triple DES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Algorithms have an Active Life of 20 -30 years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Provides full specifications and design details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Both C and Java Implementations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NIST have released all submissions and unclassified analyses</a:t>
            </a:r>
          </a:p>
        </p:txBody>
      </p:sp>
    </p:spTree>
    <p:extLst>
      <p:ext uri="{BB962C8B-B14F-4D97-AF65-F5344CB8AC3E}">
        <p14:creationId xmlns:p14="http://schemas.microsoft.com/office/powerpoint/2010/main" val="63667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C2C4-74DB-48AC-A59D-A4F26FF54C30}"/>
              </a:ext>
            </a:extLst>
          </p:cNvPr>
          <p:cNvSpPr>
            <a:spLocks noGrp="1"/>
          </p:cNvSpPr>
          <p:nvPr>
            <p:ph type="title"/>
          </p:nvPr>
        </p:nvSpPr>
        <p:spPr/>
        <p:txBody>
          <a:bodyPr/>
          <a:lstStyle/>
          <a:p>
            <a:r>
              <a:rPr lang="en-US" dirty="0"/>
              <a:t>Evaluation Criteria for AES</a:t>
            </a:r>
          </a:p>
        </p:txBody>
      </p:sp>
      <p:sp>
        <p:nvSpPr>
          <p:cNvPr id="3" name="Content Placeholder 2">
            <a:extLst>
              <a:ext uri="{FF2B5EF4-FFF2-40B4-BE49-F238E27FC236}">
                <a16:creationId xmlns:a16="http://schemas.microsoft.com/office/drawing/2014/main" id="{B20B0342-4651-4CCE-B3E2-ED8CE2B28D06}"/>
              </a:ext>
            </a:extLst>
          </p:cNvPr>
          <p:cNvSpPr>
            <a:spLocks noGrp="1"/>
          </p:cNvSpPr>
          <p:nvPr>
            <p:ph idx="1"/>
          </p:nvPr>
        </p:nvSpPr>
        <p:spPr>
          <a:xfrm>
            <a:off x="493060" y="2603500"/>
            <a:ext cx="11349316" cy="4003488"/>
          </a:xfrm>
        </p:spPr>
        <p:txBody>
          <a:bodyPr>
            <a:normAutofit/>
          </a:bodyPr>
          <a:lstStyle/>
          <a:p>
            <a:pPr algn="just"/>
            <a:r>
              <a:rPr lang="en-US" b="1" dirty="0">
                <a:latin typeface="Times New Roman" panose="02020603050405020304" pitchFamily="18" charset="0"/>
                <a:cs typeface="Times New Roman" panose="02020603050405020304" pitchFamily="18" charset="0"/>
              </a:rPr>
              <a:t>General Security: </a:t>
            </a:r>
            <a:r>
              <a:rPr lang="en-US" dirty="0">
                <a:latin typeface="Times New Roman" panose="02020603050405020304" pitchFamily="18" charset="0"/>
                <a:cs typeface="Times New Roman" panose="02020603050405020304" pitchFamily="18" charset="0"/>
              </a:rPr>
              <a:t>Rijndael has no known security attacks. Rijndael uses S-boxes as nonlinear components. Rijndael appears to have an adequate security margin, but has received some criticism suggesting that its mathematical structure may lead to attacks. On the other hand, the simple structure may have facilitated its security analysis during the timeframe of the AES development process.</a:t>
            </a:r>
          </a:p>
          <a:p>
            <a:pPr algn="just"/>
            <a:r>
              <a:rPr lang="en-US" b="1" dirty="0">
                <a:latin typeface="Times New Roman" panose="02020603050405020304" pitchFamily="18" charset="0"/>
                <a:cs typeface="Times New Roman" panose="02020603050405020304" pitchFamily="18" charset="0"/>
              </a:rPr>
              <a:t>Software Implementations: </a:t>
            </a:r>
            <a:r>
              <a:rPr lang="en-US" dirty="0">
                <a:latin typeface="Times New Roman" panose="02020603050405020304" pitchFamily="18" charset="0"/>
                <a:cs typeface="Times New Roman" panose="02020603050405020304" pitchFamily="18" charset="0"/>
              </a:rPr>
              <a:t>Rijndael performs encryption and decryption very well across a variety of platforms, including 8-bit and 64-bit platforms, and DSPs. However, there is a decrease in performance with the higher key sizes because of the increased number of rounds that are performed. Rijndael's high inherent parallelism facilitates the efficient use of processor resources, resulting in very good software performance even when implemented in a mode not capable of interleaving. Rijndael's key setup time is fast.</a:t>
            </a:r>
          </a:p>
        </p:txBody>
      </p:sp>
    </p:spTree>
    <p:extLst>
      <p:ext uri="{BB962C8B-B14F-4D97-AF65-F5344CB8AC3E}">
        <p14:creationId xmlns:p14="http://schemas.microsoft.com/office/powerpoint/2010/main" val="76172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92DC-FAFB-4E52-A6C0-03B8C70A9B50}"/>
              </a:ext>
            </a:extLst>
          </p:cNvPr>
          <p:cNvSpPr>
            <a:spLocks noGrp="1"/>
          </p:cNvSpPr>
          <p:nvPr>
            <p:ph type="title"/>
          </p:nvPr>
        </p:nvSpPr>
        <p:spPr/>
        <p:txBody>
          <a:bodyPr/>
          <a:lstStyle/>
          <a:p>
            <a:r>
              <a:rPr lang="en-US" dirty="0"/>
              <a:t>Evaluation Criteria for AES</a:t>
            </a:r>
          </a:p>
        </p:txBody>
      </p:sp>
      <p:sp>
        <p:nvSpPr>
          <p:cNvPr id="3" name="Content Placeholder 2">
            <a:extLst>
              <a:ext uri="{FF2B5EF4-FFF2-40B4-BE49-F238E27FC236}">
                <a16:creationId xmlns:a16="http://schemas.microsoft.com/office/drawing/2014/main" id="{E594AB9B-05D0-40D7-A7D5-0897D325531D}"/>
              </a:ext>
            </a:extLst>
          </p:cNvPr>
          <p:cNvSpPr>
            <a:spLocks noGrp="1"/>
          </p:cNvSpPr>
          <p:nvPr>
            <p:ph idx="1"/>
          </p:nvPr>
        </p:nvSpPr>
        <p:spPr>
          <a:xfrm>
            <a:off x="582706" y="2603500"/>
            <a:ext cx="10990729" cy="3671794"/>
          </a:xfrm>
        </p:spPr>
        <p:txBody>
          <a:bodyPr/>
          <a:lstStyle/>
          <a:p>
            <a:pPr algn="just"/>
            <a:r>
              <a:rPr lang="en-US" b="1" dirty="0">
                <a:latin typeface="Times New Roman" panose="02020603050405020304" pitchFamily="18" charset="0"/>
                <a:cs typeface="Times New Roman" panose="02020603050405020304" pitchFamily="18" charset="0"/>
              </a:rPr>
              <a:t>Restricted-Space Environments: </a:t>
            </a:r>
            <a:r>
              <a:rPr lang="en-US" dirty="0">
                <a:latin typeface="Times New Roman" panose="02020603050405020304" pitchFamily="18" charset="0"/>
                <a:cs typeface="Times New Roman" panose="02020603050405020304" pitchFamily="18" charset="0"/>
              </a:rPr>
              <a:t>In general, Rijndael is very well suited for restricted-space environments where either encryption or decryption is implemented (but not both). It has very low RAM and ROM requirements. A drawback is that ROM requirements will increase if both encryption and decryption are implemented simultaneously, although it appears to remain suitable for these environments. The key schedule for decryption is separate from encryption.</a:t>
            </a:r>
          </a:p>
          <a:p>
            <a:pPr algn="just"/>
            <a:r>
              <a:rPr lang="en-US" b="1" dirty="0">
                <a:latin typeface="Times New Roman" panose="02020603050405020304" pitchFamily="18" charset="0"/>
                <a:cs typeface="Times New Roman" panose="02020603050405020304" pitchFamily="18" charset="0"/>
              </a:rPr>
              <a:t>Hardware Implementations: </a:t>
            </a:r>
            <a:r>
              <a:rPr lang="en-US" dirty="0">
                <a:latin typeface="Times New Roman" panose="02020603050405020304" pitchFamily="18" charset="0"/>
                <a:cs typeface="Times New Roman" panose="02020603050405020304" pitchFamily="18" charset="0"/>
              </a:rPr>
              <a:t>Rijndael has the highest throughput of any of the finalists for feedback modes and second highest for non-feedback modes. For the 192 and 256-bit key sizes, throughput falls in standard and unrolled implementations because of the additional number of rounds. For fully pipelined implementations, the area requirement increases, but the throughput is unaffected.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94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F9AA-9485-4238-A34C-C20A10698323}"/>
              </a:ext>
            </a:extLst>
          </p:cNvPr>
          <p:cNvSpPr>
            <a:spLocks noGrp="1"/>
          </p:cNvSpPr>
          <p:nvPr>
            <p:ph type="title"/>
          </p:nvPr>
        </p:nvSpPr>
        <p:spPr/>
        <p:txBody>
          <a:bodyPr/>
          <a:lstStyle/>
          <a:p>
            <a:r>
              <a:rPr lang="en-US" dirty="0"/>
              <a:t>Evaluation Criteria for AES</a:t>
            </a:r>
          </a:p>
        </p:txBody>
      </p:sp>
      <p:sp>
        <p:nvSpPr>
          <p:cNvPr id="3" name="Content Placeholder 2">
            <a:extLst>
              <a:ext uri="{FF2B5EF4-FFF2-40B4-BE49-F238E27FC236}">
                <a16:creationId xmlns:a16="http://schemas.microsoft.com/office/drawing/2014/main" id="{B009978C-055F-4986-BFC6-65FA610CD99F}"/>
              </a:ext>
            </a:extLst>
          </p:cNvPr>
          <p:cNvSpPr>
            <a:spLocks noGrp="1"/>
          </p:cNvSpPr>
          <p:nvPr>
            <p:ph idx="1"/>
          </p:nvPr>
        </p:nvSpPr>
        <p:spPr>
          <a:xfrm>
            <a:off x="493060" y="2603500"/>
            <a:ext cx="11241740" cy="3976594"/>
          </a:xfrm>
        </p:spPr>
        <p:txBody>
          <a:bodyPr/>
          <a:lstStyle/>
          <a:p>
            <a:pPr algn="just"/>
            <a:r>
              <a:rPr lang="en-US" b="1" dirty="0">
                <a:latin typeface="Times New Roman" panose="02020603050405020304" pitchFamily="18" charset="0"/>
                <a:cs typeface="Times New Roman" panose="02020603050405020304" pitchFamily="18" charset="0"/>
              </a:rPr>
              <a:t>Attacks on Implementations: </a:t>
            </a:r>
            <a:r>
              <a:rPr lang="en-US" dirty="0">
                <a:latin typeface="Times New Roman" panose="02020603050405020304" pitchFamily="18" charset="0"/>
                <a:cs typeface="Times New Roman" panose="02020603050405020304" pitchFamily="18" charset="0"/>
              </a:rPr>
              <a:t>The operations used by Rijndael are among the easiest to defend against power and timing attacks. The use of masking techniques to provide Rijndael with some defense against these attacks does not cause significant performance degradation relative to the other finalists, and its RAM requirement remains reasonable. Rijndael appears to gain a major speed advantage over its competitors when such protections are considered. </a:t>
            </a:r>
          </a:p>
          <a:p>
            <a:pPr algn="just"/>
            <a:r>
              <a:rPr lang="en-US" b="1" dirty="0">
                <a:latin typeface="Times New Roman" panose="02020603050405020304" pitchFamily="18" charset="0"/>
                <a:cs typeface="Times New Roman" panose="02020603050405020304" pitchFamily="18" charset="0"/>
              </a:rPr>
              <a:t>Encryption vs. Decryption: </a:t>
            </a:r>
            <a:r>
              <a:rPr lang="en-US" dirty="0">
                <a:latin typeface="Times New Roman" panose="02020603050405020304" pitchFamily="18" charset="0"/>
                <a:cs typeface="Times New Roman" panose="02020603050405020304" pitchFamily="18" charset="0"/>
              </a:rPr>
              <a:t>The encryption and decryption functions in Rijndael differ. One FPGA study reports that the implementation of both encryption and decryption takes about 60% more space than the implementation of encryption alone. Rijndael's speed does not vary significantly between encryption and decryption, although the key setup performance is slower for decryption than for encryption.</a:t>
            </a:r>
          </a:p>
        </p:txBody>
      </p:sp>
    </p:spTree>
    <p:extLst>
      <p:ext uri="{BB962C8B-B14F-4D97-AF65-F5344CB8AC3E}">
        <p14:creationId xmlns:p14="http://schemas.microsoft.com/office/powerpoint/2010/main" val="4195475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2F58-7B2C-4933-AC22-78E61BFCB8AD}"/>
              </a:ext>
            </a:extLst>
          </p:cNvPr>
          <p:cNvSpPr>
            <a:spLocks noGrp="1"/>
          </p:cNvSpPr>
          <p:nvPr>
            <p:ph type="title"/>
          </p:nvPr>
        </p:nvSpPr>
        <p:spPr/>
        <p:txBody>
          <a:bodyPr/>
          <a:lstStyle/>
          <a:p>
            <a:r>
              <a:rPr lang="en-US" dirty="0"/>
              <a:t>Evaluation Criteria for AES</a:t>
            </a:r>
          </a:p>
        </p:txBody>
      </p:sp>
      <p:sp>
        <p:nvSpPr>
          <p:cNvPr id="3" name="Content Placeholder 2">
            <a:extLst>
              <a:ext uri="{FF2B5EF4-FFF2-40B4-BE49-F238E27FC236}">
                <a16:creationId xmlns:a16="http://schemas.microsoft.com/office/drawing/2014/main" id="{67EC2E3A-B972-4806-A751-676BF969D64E}"/>
              </a:ext>
            </a:extLst>
          </p:cNvPr>
          <p:cNvSpPr>
            <a:spLocks noGrp="1"/>
          </p:cNvSpPr>
          <p:nvPr>
            <p:ph idx="1"/>
          </p:nvPr>
        </p:nvSpPr>
        <p:spPr>
          <a:xfrm>
            <a:off x="573742" y="2603499"/>
            <a:ext cx="11214846" cy="3958665"/>
          </a:xfrm>
        </p:spPr>
        <p:txBody>
          <a:bodyPr/>
          <a:lstStyle/>
          <a:p>
            <a:pPr algn="just"/>
            <a:r>
              <a:rPr lang="en-US" b="1" dirty="0">
                <a:latin typeface="Times New Roman" panose="02020603050405020304" pitchFamily="18" charset="0"/>
                <a:cs typeface="Times New Roman" panose="02020603050405020304" pitchFamily="18" charset="0"/>
              </a:rPr>
              <a:t>Key Agility: </a:t>
            </a:r>
            <a:r>
              <a:rPr lang="en-US" dirty="0">
                <a:latin typeface="Times New Roman" panose="02020603050405020304" pitchFamily="18" charset="0"/>
                <a:cs typeface="Times New Roman" panose="02020603050405020304" pitchFamily="18" charset="0"/>
              </a:rPr>
              <a:t>Rijndael supports on-the-fly subkey computation for encryption. Rijndael requires a one-time execution of the key schedule to generate all subkeys prior to the first decryption with a specific key. This places a slight resource burden on the key agility of Rijndael. </a:t>
            </a:r>
          </a:p>
          <a:p>
            <a:pPr algn="just"/>
            <a:r>
              <a:rPr lang="en-US" b="1" dirty="0">
                <a:latin typeface="Times New Roman" panose="02020603050405020304" pitchFamily="18" charset="0"/>
                <a:cs typeface="Times New Roman" panose="02020603050405020304" pitchFamily="18" charset="0"/>
              </a:rPr>
              <a:t>Other Versatility and Flexibility: </a:t>
            </a:r>
            <a:r>
              <a:rPr lang="en-US" dirty="0">
                <a:latin typeface="Times New Roman" panose="02020603050405020304" pitchFamily="18" charset="0"/>
                <a:cs typeface="Times New Roman" panose="02020603050405020304" pitchFamily="18" charset="0"/>
              </a:rPr>
              <a:t>Rijndael fully supports block sizes and key sizes of 128 bits, 192 bits and 256 bits, in any combination. In principle, the Rijndael structure can accommodate any block sizes and key sizes that are multiples of 32, as well as changes in the number of rounds that are specified. </a:t>
            </a:r>
          </a:p>
          <a:p>
            <a:pPr algn="just"/>
            <a:r>
              <a:rPr lang="en-US" b="1" dirty="0">
                <a:latin typeface="Times New Roman" panose="02020603050405020304" pitchFamily="18" charset="0"/>
                <a:cs typeface="Times New Roman" panose="02020603050405020304" pitchFamily="18" charset="0"/>
              </a:rPr>
              <a:t>Potential for Instruction-Level Parallelism: </a:t>
            </a:r>
            <a:r>
              <a:rPr lang="en-US" dirty="0">
                <a:latin typeface="Times New Roman" panose="02020603050405020304" pitchFamily="18" charset="0"/>
                <a:cs typeface="Times New Roman" panose="02020603050405020304" pitchFamily="18" charset="0"/>
              </a:rPr>
              <a:t>Rijndael has an excellent potential for parallelism for a single block encryption.</a:t>
            </a:r>
          </a:p>
        </p:txBody>
      </p:sp>
    </p:spTree>
    <p:extLst>
      <p:ext uri="{BB962C8B-B14F-4D97-AF65-F5344CB8AC3E}">
        <p14:creationId xmlns:p14="http://schemas.microsoft.com/office/powerpoint/2010/main" val="178579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775A-DCCB-437C-80AD-8AF41DBE1804}"/>
              </a:ext>
            </a:extLst>
          </p:cNvPr>
          <p:cNvSpPr>
            <a:spLocks noGrp="1"/>
          </p:cNvSpPr>
          <p:nvPr>
            <p:ph type="title"/>
          </p:nvPr>
        </p:nvSpPr>
        <p:spPr/>
        <p:txBody>
          <a:bodyPr/>
          <a:lstStyle/>
          <a:p>
            <a:r>
              <a:rPr lang="en-US" dirty="0"/>
              <a:t>AES Structure</a:t>
            </a:r>
          </a:p>
        </p:txBody>
      </p:sp>
      <p:pic>
        <p:nvPicPr>
          <p:cNvPr id="5" name="Content Placeholder 4">
            <a:extLst>
              <a:ext uri="{FF2B5EF4-FFF2-40B4-BE49-F238E27FC236}">
                <a16:creationId xmlns:a16="http://schemas.microsoft.com/office/drawing/2014/main" id="{A8AD88B8-4F65-4FAA-8C53-0206D5CA13CC}"/>
              </a:ext>
            </a:extLst>
          </p:cNvPr>
          <p:cNvPicPr>
            <a:picLocks noGrp="1" noChangeAspect="1"/>
          </p:cNvPicPr>
          <p:nvPr>
            <p:ph idx="1"/>
          </p:nvPr>
        </p:nvPicPr>
        <p:blipFill>
          <a:blip r:embed="rId2"/>
          <a:stretch>
            <a:fillRect/>
          </a:stretch>
        </p:blipFill>
        <p:spPr>
          <a:xfrm>
            <a:off x="1353671" y="1981200"/>
            <a:ext cx="9099176" cy="4760913"/>
          </a:xfrm>
        </p:spPr>
      </p:pic>
    </p:spTree>
    <p:extLst>
      <p:ext uri="{BB962C8B-B14F-4D97-AF65-F5344CB8AC3E}">
        <p14:creationId xmlns:p14="http://schemas.microsoft.com/office/powerpoint/2010/main" val="214103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BDE8-46FC-4FD6-A43D-B5278CD2C8AF}"/>
              </a:ext>
            </a:extLst>
          </p:cNvPr>
          <p:cNvSpPr>
            <a:spLocks noGrp="1"/>
          </p:cNvSpPr>
          <p:nvPr>
            <p:ph type="title"/>
          </p:nvPr>
        </p:nvSpPr>
        <p:spPr/>
        <p:txBody>
          <a:bodyPr/>
          <a:lstStyle/>
          <a:p>
            <a:r>
              <a:rPr lang="en-US" dirty="0"/>
              <a:t>AES Encryption and Decryption</a:t>
            </a:r>
          </a:p>
        </p:txBody>
      </p:sp>
      <p:pic>
        <p:nvPicPr>
          <p:cNvPr id="5" name="Content Placeholder 4">
            <a:extLst>
              <a:ext uri="{FF2B5EF4-FFF2-40B4-BE49-F238E27FC236}">
                <a16:creationId xmlns:a16="http://schemas.microsoft.com/office/drawing/2014/main" id="{C69C13D3-82CD-4780-A7A3-8C93AE303130}"/>
              </a:ext>
            </a:extLst>
          </p:cNvPr>
          <p:cNvPicPr>
            <a:picLocks noGrp="1" noChangeAspect="1"/>
          </p:cNvPicPr>
          <p:nvPr>
            <p:ph idx="1"/>
          </p:nvPr>
        </p:nvPicPr>
        <p:blipFill>
          <a:blip r:embed="rId2"/>
          <a:stretch>
            <a:fillRect/>
          </a:stretch>
        </p:blipFill>
        <p:spPr>
          <a:xfrm>
            <a:off x="3101789" y="2603500"/>
            <a:ext cx="6382870" cy="3985559"/>
          </a:xfrm>
        </p:spPr>
      </p:pic>
    </p:spTree>
    <p:extLst>
      <p:ext uri="{BB962C8B-B14F-4D97-AF65-F5344CB8AC3E}">
        <p14:creationId xmlns:p14="http://schemas.microsoft.com/office/powerpoint/2010/main" val="348177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Data Encryption Standard</a:t>
            </a:r>
          </a:p>
        </p:txBody>
      </p:sp>
      <p:pic>
        <p:nvPicPr>
          <p:cNvPr id="4" name="Content Placeholder 3"/>
          <p:cNvPicPr>
            <a:picLocks noGrp="1" noChangeAspect="1"/>
          </p:cNvPicPr>
          <p:nvPr>
            <p:ph idx="1"/>
          </p:nvPr>
        </p:nvPicPr>
        <p:blipFill>
          <a:blip r:embed="rId2"/>
          <a:stretch>
            <a:fillRect/>
          </a:stretch>
        </p:blipFill>
        <p:spPr>
          <a:xfrm>
            <a:off x="548639" y="2307998"/>
            <a:ext cx="4767457" cy="4336642"/>
          </a:xfrm>
          <a:prstGeom prst="rect">
            <a:avLst/>
          </a:prstGeom>
        </p:spPr>
      </p:pic>
      <p:sp>
        <p:nvSpPr>
          <p:cNvPr id="5" name="Rectangle 4"/>
          <p:cNvSpPr/>
          <p:nvPr/>
        </p:nvSpPr>
        <p:spPr>
          <a:xfrm>
            <a:off x="5120640" y="2615310"/>
            <a:ext cx="6096000" cy="3293209"/>
          </a:xfrm>
          <a:prstGeom prst="rect">
            <a:avLst/>
          </a:prstGeom>
        </p:spPr>
        <p:txBody>
          <a:bodyPr>
            <a:spAutoFit/>
          </a:bodyPr>
          <a:lstStyle/>
          <a:p>
            <a:pPr algn="just"/>
            <a:r>
              <a:rPr lang="en-US" sz="1400" b="1" dirty="0">
                <a:latin typeface="Times New Roman" panose="02020603050405020304" pitchFamily="18" charset="0"/>
                <a:cs typeface="Times New Roman" panose="02020603050405020304" pitchFamily="18" charset="0"/>
              </a:rPr>
              <a:t>As with any encryption scheme, there are two inputs to the encryption function: the plaintext to be encrypted and the key. In this case, the plaintext must be 64 bits in length and the key is 56 bits in length.8 Looking at the left-hand side of the figure, we can see that the processing of the plaintext proceeds in three phases. First, the 64-bit plaintext passes through an initial permutation (IP) that rearranges the bits to produce the permuted input. </a:t>
            </a:r>
          </a:p>
          <a:p>
            <a:pPr algn="just"/>
            <a:r>
              <a:rPr lang="en-US" sz="1400" b="1" dirty="0">
                <a:latin typeface="Times New Roman" panose="02020603050405020304" pitchFamily="18" charset="0"/>
                <a:cs typeface="Times New Roman" panose="02020603050405020304" pitchFamily="18" charset="0"/>
              </a:rPr>
              <a:t>This is followed by a phase consisting of sixteen rounds of the same function, which involves both permutation and substitution functions. The output of the last (sixteenth) round consists of 64 bits that are a function of the input plaintext and the key. The left and right halves of the output are swapped to produce the preoutput. Finally, the preoutput is passed through a permutation [IP-1 ] that is the inverse of the initial permutation function, to produce the 64-bit ciphertext. With the exception of the initial and final permutations, DES has the exact structure of a Feistel cipher</a:t>
            </a:r>
          </a:p>
          <a:p>
            <a:endParaRPr lang="en-IN" sz="1200" dirty="0"/>
          </a:p>
        </p:txBody>
      </p:sp>
    </p:spTree>
    <p:extLst>
      <p:ext uri="{BB962C8B-B14F-4D97-AF65-F5344CB8AC3E}">
        <p14:creationId xmlns:p14="http://schemas.microsoft.com/office/powerpoint/2010/main" val="424780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Simplified DES</a:t>
            </a:r>
          </a:p>
        </p:txBody>
      </p:sp>
      <p:sp>
        <p:nvSpPr>
          <p:cNvPr id="3" name="Content Placeholder 2"/>
          <p:cNvSpPr>
            <a:spLocks noGrp="1"/>
          </p:cNvSpPr>
          <p:nvPr>
            <p:ph idx="1"/>
          </p:nvPr>
        </p:nvSpPr>
        <p:spPr>
          <a:xfrm>
            <a:off x="452846" y="2603500"/>
            <a:ext cx="9527767" cy="3416300"/>
          </a:xfrm>
        </p:spPr>
        <p:txBody>
          <a:bodyPr/>
          <a:lstStyle/>
          <a:p>
            <a:endParaRPr lang="en-IN" dirty="0"/>
          </a:p>
        </p:txBody>
      </p:sp>
    </p:spTree>
    <p:extLst>
      <p:ext uri="{BB962C8B-B14F-4D97-AF65-F5344CB8AC3E}">
        <p14:creationId xmlns:p14="http://schemas.microsoft.com/office/powerpoint/2010/main" val="408385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Principles</a:t>
            </a:r>
          </a:p>
        </p:txBody>
      </p:sp>
      <p:pic>
        <p:nvPicPr>
          <p:cNvPr id="4" name="Content Placeholder 3"/>
          <p:cNvPicPr>
            <a:picLocks noGrp="1" noChangeAspect="1"/>
          </p:cNvPicPr>
          <p:nvPr>
            <p:ph idx="1"/>
          </p:nvPr>
        </p:nvPicPr>
        <p:blipFill>
          <a:blip r:embed="rId2"/>
          <a:stretch>
            <a:fillRect/>
          </a:stretch>
        </p:blipFill>
        <p:spPr>
          <a:xfrm>
            <a:off x="2779584" y="2701520"/>
            <a:ext cx="4549534" cy="3063505"/>
          </a:xfrm>
          <a:prstGeom prst="rect">
            <a:avLst/>
          </a:prstGeom>
        </p:spPr>
      </p:pic>
    </p:spTree>
    <p:extLst>
      <p:ext uri="{BB962C8B-B14F-4D97-AF65-F5344CB8AC3E}">
        <p14:creationId xmlns:p14="http://schemas.microsoft.com/office/powerpoint/2010/main" val="333810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 Principles</a:t>
            </a:r>
          </a:p>
        </p:txBody>
      </p:sp>
      <p:pic>
        <p:nvPicPr>
          <p:cNvPr id="4" name="Content Placeholder 3"/>
          <p:cNvPicPr>
            <a:picLocks noGrp="1" noChangeAspect="1"/>
          </p:cNvPicPr>
          <p:nvPr>
            <p:ph idx="1"/>
          </p:nvPr>
        </p:nvPicPr>
        <p:blipFill>
          <a:blip r:embed="rId2"/>
          <a:stretch>
            <a:fillRect/>
          </a:stretch>
        </p:blipFill>
        <p:spPr>
          <a:xfrm>
            <a:off x="1872342" y="2385787"/>
            <a:ext cx="5146765" cy="4354648"/>
          </a:xfrm>
          <a:prstGeom prst="rect">
            <a:avLst/>
          </a:prstGeom>
        </p:spPr>
      </p:pic>
    </p:spTree>
    <p:extLst>
      <p:ext uri="{BB962C8B-B14F-4D97-AF65-F5344CB8AC3E}">
        <p14:creationId xmlns:p14="http://schemas.microsoft.com/office/powerpoint/2010/main" val="11454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Operation</a:t>
            </a:r>
          </a:p>
        </p:txBody>
      </p:sp>
      <p:sp>
        <p:nvSpPr>
          <p:cNvPr id="3" name="Content Placeholder 2"/>
          <p:cNvSpPr>
            <a:spLocks noGrp="1"/>
          </p:cNvSpPr>
          <p:nvPr>
            <p:ph idx="1"/>
          </p:nvPr>
        </p:nvSpPr>
        <p:spPr/>
        <p:txBody>
          <a:bodyPr>
            <a:normAutofit/>
          </a:bodyPr>
          <a:lstStyle/>
          <a:p>
            <a:pPr lvl="0" algn="just">
              <a:spcBef>
                <a:spcPts val="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block ciphers encrypt fixed size blocks</a:t>
            </a:r>
            <a:endParaRPr lang="en-US" sz="2400" dirty="0">
              <a:latin typeface="Times New Roman" panose="02020603050405020304" pitchFamily="18" charset="0"/>
              <a:cs typeface="Times New Roman" panose="02020603050405020304" pitchFamily="18" charset="0"/>
            </a:endParaRPr>
          </a:p>
          <a:p>
            <a:pPr lvl="1" algn="just">
              <a:spcBef>
                <a:spcPts val="560"/>
              </a:spcBef>
              <a:buClr>
                <a:schemeClr val="dk2"/>
              </a:buClr>
              <a:buSzPts val="140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eg. DES encrypts 64-bit blocks with 56-bit key </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need some way to en/decrypt arbitrary amounts of data in practise</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ANSI X3.106-1983 Modes of Use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(now FIPS 81)</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defines 4 possible modes</a:t>
            </a:r>
            <a:endParaRPr lang="en-US" sz="2400" b="1" dirty="0">
              <a:solidFill>
                <a:schemeClr val="dk1"/>
              </a:solidFill>
              <a:latin typeface="Times New Roman" panose="02020603050405020304" pitchFamily="18" charset="0"/>
              <a:ea typeface="Arial"/>
              <a:cs typeface="Times New Roman" panose="02020603050405020304" pitchFamily="18" charset="0"/>
              <a:sym typeface="Arial"/>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subsequently 5 defined for AES &amp; DES</a:t>
            </a:r>
            <a:endParaRPr lang="en-US" sz="2400" dirty="0">
              <a:latin typeface="Times New Roman" panose="02020603050405020304" pitchFamily="18" charset="0"/>
              <a:cs typeface="Times New Roman" panose="02020603050405020304" pitchFamily="18" charset="0"/>
            </a:endParaRPr>
          </a:p>
          <a:p>
            <a:pPr lvl="0" algn="just">
              <a:spcBef>
                <a:spcPts val="640"/>
              </a:spcBef>
              <a:buClr>
                <a:schemeClr val="hlink"/>
              </a:buClr>
              <a:buSzPts val="2560"/>
              <a:buFont typeface="Noto Sans Symbols"/>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have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block</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and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stream</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modes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79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Arial"/>
                <a:cs typeface="Times New Roman" panose="02020603050405020304" pitchFamily="18" charset="0"/>
                <a:sym typeface="Arial"/>
              </a:rPr>
              <a:t>Electronic Codebook Book (ECB)</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712" y="2582241"/>
            <a:ext cx="6012499" cy="4006306"/>
          </a:xfrm>
        </p:spPr>
        <p:txBody>
          <a:bodyPr/>
          <a:lstStyle/>
          <a:p>
            <a:pPr lvl="0">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is broken into independent blocks which are encrypted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a value which is substituted, like a codebook, hence name </a:t>
            </a:r>
            <a:endParaRPr lang="en-US" dirty="0">
              <a:latin typeface="Times New Roman" panose="02020603050405020304" pitchFamily="18" charset="0"/>
              <a:cs typeface="Times New Roman" panose="02020603050405020304" pitchFamily="18" charset="0"/>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each block is encoded independently of the other blocks </a:t>
            </a:r>
            <a:endParaRPr lang="en-US" dirty="0">
              <a:latin typeface="Times New Roman" panose="02020603050405020304" pitchFamily="18" charset="0"/>
              <a:cs typeface="Times New Roman" panose="02020603050405020304" pitchFamily="18" charset="0"/>
            </a:endParaRPr>
          </a:p>
          <a:p>
            <a:pPr lvl="1">
              <a:spcBef>
                <a:spcPts val="560"/>
              </a:spcBef>
              <a:buClr>
                <a:schemeClr val="dk2"/>
              </a:buClr>
              <a:buSzPts val="1400"/>
              <a:buNone/>
            </a:pP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C</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 = DES</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K1</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(P</a:t>
            </a:r>
            <a:r>
              <a:rPr lang="en-US" sz="1800" baseline="-25000" dirty="0">
                <a:solidFill>
                  <a:schemeClr val="dk1"/>
                </a:solidFill>
                <a:latin typeface="Times New Roman" panose="02020603050405020304" pitchFamily="18" charset="0"/>
                <a:ea typeface="Courier New"/>
                <a:cs typeface="Times New Roman" panose="02020603050405020304" pitchFamily="18" charset="0"/>
                <a:sym typeface="Courier New"/>
              </a:rPr>
              <a:t>i</a:t>
            </a:r>
            <a:r>
              <a:rPr lang="en-US" sz="1800" dirty="0">
                <a:solidFill>
                  <a:schemeClr val="dk1"/>
                </a:solidFill>
                <a:latin typeface="Times New Roman" panose="02020603050405020304" pitchFamily="18" charset="0"/>
                <a:ea typeface="Courier New"/>
                <a:cs typeface="Times New Roman" panose="02020603050405020304" pitchFamily="18" charset="0"/>
                <a:sym typeface="Courier New"/>
              </a:rPr>
              <a:t>)</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lvl="0">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uses: secure transmission of single values</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Google Shape;208;p12"/>
          <p:cNvPicPr preferRelativeResize="0">
            <a:picLocks/>
          </p:cNvPicPr>
          <p:nvPr/>
        </p:nvPicPr>
        <p:blipFill rotWithShape="1">
          <a:blip r:embed="rId2">
            <a:alphaModFix amt="70000"/>
          </a:blip>
          <a:srcRect/>
          <a:stretch/>
        </p:blipFill>
        <p:spPr>
          <a:xfrm>
            <a:off x="6335486" y="2730138"/>
            <a:ext cx="5586548" cy="3432300"/>
          </a:xfrm>
          <a:prstGeom prst="rect">
            <a:avLst/>
          </a:prstGeom>
          <a:noFill/>
          <a:ln>
            <a:noFill/>
          </a:ln>
        </p:spPr>
      </p:pic>
    </p:spTree>
    <p:extLst>
      <p:ext uri="{BB962C8B-B14F-4D97-AF65-F5344CB8AC3E}">
        <p14:creationId xmlns:p14="http://schemas.microsoft.com/office/powerpoint/2010/main" val="16094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Arial"/>
                <a:ea typeface="Arial"/>
                <a:cs typeface="Arial"/>
                <a:sym typeface="Arial"/>
              </a:rPr>
              <a:t>Advantages </a:t>
            </a:r>
            <a:r>
              <a:rPr lang="en-US" b="1" dirty="0">
                <a:solidFill>
                  <a:schemeClr val="bg1"/>
                </a:solidFill>
                <a:latin typeface="Times New Roman" panose="02020603050405020304" pitchFamily="18" charset="0"/>
                <a:ea typeface="Arial"/>
                <a:cs typeface="Times New Roman" panose="02020603050405020304" pitchFamily="18" charset="0"/>
                <a:sym typeface="Arial"/>
              </a:rPr>
              <a:t>And</a:t>
            </a:r>
            <a:r>
              <a:rPr lang="en-US" b="1" dirty="0">
                <a:solidFill>
                  <a:schemeClr val="bg1"/>
                </a:solidFill>
                <a:latin typeface="Arial"/>
                <a:ea typeface="Arial"/>
                <a:cs typeface="Arial"/>
                <a:sym typeface="Arial"/>
              </a:rPr>
              <a:t> Limitations of ECB</a:t>
            </a:r>
            <a:endParaRPr lang="en-IN" dirty="0">
              <a:solidFill>
                <a:schemeClr val="bg1"/>
              </a:solidFill>
            </a:endParaRPr>
          </a:p>
        </p:txBody>
      </p:sp>
      <p:sp>
        <p:nvSpPr>
          <p:cNvPr id="3" name="Content Placeholder 2"/>
          <p:cNvSpPr>
            <a:spLocks noGrp="1"/>
          </p:cNvSpPr>
          <p:nvPr>
            <p:ph idx="1"/>
          </p:nvPr>
        </p:nvSpPr>
        <p:spPr>
          <a:xfrm>
            <a:off x="435430" y="2603499"/>
            <a:ext cx="11390810" cy="3971471"/>
          </a:xfrm>
        </p:spPr>
        <p:txBody>
          <a:bodyPr/>
          <a:lstStyle/>
          <a:p>
            <a:pPr lvl="0">
              <a:lnSpc>
                <a:spcPct val="90000"/>
              </a:lnSpc>
              <a:spcBef>
                <a:spcPts val="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message repetitions may show in ciphertext </a:t>
            </a:r>
            <a:endParaRPr lang="en-US"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if aligned with message block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particularly with data such graphics </a:t>
            </a:r>
            <a:endParaRPr lang="en-US" sz="1800" dirty="0">
              <a:latin typeface="Times New Roman" panose="02020603050405020304" pitchFamily="18" charset="0"/>
              <a:cs typeface="Times New Roman" panose="02020603050405020304" pitchFamily="18" charset="0"/>
            </a:endParaRPr>
          </a:p>
          <a:p>
            <a:pPr lvl="1">
              <a:lnSpc>
                <a:spcPct val="90000"/>
              </a:lnSpc>
              <a:spcBef>
                <a:spcPts val="560"/>
              </a:spcBef>
              <a:buClr>
                <a:schemeClr val="dk2"/>
              </a:buClr>
              <a:buSzPts val="1400"/>
              <a:buFont typeface="Noto Sans Symbols"/>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or with messages that change very little, which become a code-book analysis problem </a:t>
            </a:r>
            <a:endParaRPr lang="en-US" sz="1800"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weakness is due to the encrypted message blocks being independent </a:t>
            </a:r>
            <a:endParaRPr lang="en-US" dirty="0">
              <a:latin typeface="Times New Roman" panose="02020603050405020304" pitchFamily="18" charset="0"/>
              <a:cs typeface="Times New Roman" panose="02020603050405020304" pitchFamily="18" charset="0"/>
            </a:endParaRPr>
          </a:p>
          <a:p>
            <a:pPr lvl="0">
              <a:lnSpc>
                <a:spcPct val="90000"/>
              </a:lnSpc>
              <a:spcBef>
                <a:spcPts val="640"/>
              </a:spcBef>
              <a:buClr>
                <a:schemeClr val="hlink"/>
              </a:buClr>
              <a:buSzPts val="2560"/>
              <a:buFont typeface="Noto Sans Symbols"/>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main use is sending a few blocks of data </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25037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274</TotalTime>
  <Words>1632</Words>
  <Application>Microsoft Office PowerPoint</Application>
  <PresentationFormat>Widescreen</PresentationFormat>
  <Paragraphs>137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Noto Sans Symbols</vt:lpstr>
      <vt:lpstr>Times New Roman</vt:lpstr>
      <vt:lpstr>Wingdings</vt:lpstr>
      <vt:lpstr>Wingdings 3</vt:lpstr>
      <vt:lpstr>Ion Boardroom</vt:lpstr>
      <vt:lpstr>CRYPTOGRAPHY AND NETWORK SECURITY Chapter 2: Block Ciphers, Data Encryption Standard and Advanced Encryption Standard </vt:lpstr>
      <vt:lpstr>TABLE OF CONTENTS</vt:lpstr>
      <vt:lpstr>The Data Encryption Standard</vt:lpstr>
      <vt:lpstr>Simplified DES</vt:lpstr>
      <vt:lpstr>Block Cipher Principles</vt:lpstr>
      <vt:lpstr>Block Cipher Principles</vt:lpstr>
      <vt:lpstr>Modes of Operation</vt:lpstr>
      <vt:lpstr>Electronic Codebook Book (ECB)</vt:lpstr>
      <vt:lpstr>Advantages And Limitations of ECB</vt:lpstr>
      <vt:lpstr>Advantages and Limitations of CTR</vt:lpstr>
      <vt:lpstr>Cipher Block Chaining (CBC) </vt:lpstr>
      <vt:lpstr>Advantages and Limitations of CBC</vt:lpstr>
      <vt:lpstr>Cipher FeedBack (CFB)</vt:lpstr>
      <vt:lpstr>Cipher FeedBack (CFB)</vt:lpstr>
      <vt:lpstr>Advantages and Limitations of CFB</vt:lpstr>
      <vt:lpstr>Output FeedBack (OFB)</vt:lpstr>
      <vt:lpstr>Output FeedBack (OFB)</vt:lpstr>
      <vt:lpstr>Advantages and Limitations of OFB</vt:lpstr>
      <vt:lpstr>Counter (CTR)</vt:lpstr>
      <vt:lpstr>Counter (CTR)</vt:lpstr>
      <vt:lpstr>Advanced Encryption Standard (AES)</vt:lpstr>
      <vt:lpstr>Evaluation Criteria for AES</vt:lpstr>
      <vt:lpstr>Evaluation Criteria for AES</vt:lpstr>
      <vt:lpstr>Evaluation Criteria for AES</vt:lpstr>
      <vt:lpstr>Evaluation Criteria for AES</vt:lpstr>
      <vt:lpstr>Evaluation Criteria for AES</vt:lpstr>
      <vt:lpstr>AES Structure</vt:lpstr>
      <vt:lpstr>AES Encryption and Decryption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Chapter 2 </dc:title>
  <dc:creator>Microsoft account</dc:creator>
  <cp:lastModifiedBy>DELL</cp:lastModifiedBy>
  <cp:revision>12</cp:revision>
  <dcterms:created xsi:type="dcterms:W3CDTF">2024-10-23T15:54:03Z</dcterms:created>
  <dcterms:modified xsi:type="dcterms:W3CDTF">2024-11-05T20:01:19Z</dcterms:modified>
</cp:coreProperties>
</file>