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8" r:id="rId3"/>
    <p:sldId id="259" r:id="rId4"/>
    <p:sldId id="260"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6" r:id="rId18"/>
    <p:sldId id="277" r:id="rId19"/>
    <p:sldId id="278" r:id="rId20"/>
    <p:sldId id="279" r:id="rId21"/>
    <p:sldId id="280" r:id="rId22"/>
    <p:sldId id="281" r:id="rId23"/>
    <p:sldId id="282" r:id="rId24"/>
    <p:sldId id="283" r:id="rId25"/>
    <p:sldId id="284" r:id="rId26"/>
    <p:sldId id="285" r:id="rId27"/>
    <p:sldId id="286" r:id="rId28"/>
    <p:sldId id="288" r:id="rId29"/>
    <p:sldId id="289" r:id="rId30"/>
    <p:sldId id="295" r:id="rId31"/>
    <p:sldId id="287" r:id="rId32"/>
    <p:sldId id="290" r:id="rId33"/>
    <p:sldId id="291" r:id="rId34"/>
    <p:sldId id="292" r:id="rId35"/>
    <p:sldId id="293" r:id="rId36"/>
    <p:sldId id="294" r:id="rId37"/>
  </p:sldIdLst>
  <p:sldSz cx="12192000" cy="6858000"/>
  <p:notesSz cx="6858000" cy="9144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11/21/2024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11/21/2024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11/21/2024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11/21/2024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11/21/2024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11/21/2024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11/21/2024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11/21/2024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11/21/2024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dirty="0"/>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11/21/2024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11/21/2024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80C96-8CEF-4821-88DF-1A7C78F419E3}"/>
              </a:ext>
            </a:extLst>
          </p:cNvPr>
          <p:cNvSpPr>
            <a:spLocks noGrp="1"/>
          </p:cNvSpPr>
          <p:nvPr>
            <p:ph type="ctrTitle"/>
          </p:nvPr>
        </p:nvSpPr>
        <p:spPr>
          <a:xfrm>
            <a:off x="1154955" y="1080558"/>
            <a:ext cx="8825658" cy="2677648"/>
          </a:xfrm>
        </p:spPr>
        <p:txBody>
          <a:bodyPr/>
          <a:lstStyle/>
          <a:p>
            <a:r>
              <a:rPr lang="en-IN" dirty="0">
                <a:latin typeface="Times New Roman" panose="02020603050405020304" pitchFamily="18" charset="0"/>
                <a:cs typeface="Times New Roman" panose="02020603050405020304" pitchFamily="18" charset="0"/>
              </a:rPr>
              <a:t>CRYPTOGRAPHY AND NETWORK SECURITY</a:t>
            </a:r>
            <a:r>
              <a:rPr lang="en-IN" dirty="0"/>
              <a:t/>
            </a:r>
            <a:br>
              <a:rPr lang="en-IN" dirty="0"/>
            </a:br>
            <a:r>
              <a:rPr lang="en-IN" sz="2400" dirty="0">
                <a:latin typeface="Times New Roman" panose="02020603050405020304" pitchFamily="18" charset="0"/>
                <a:cs typeface="Times New Roman" panose="02020603050405020304" pitchFamily="18" charset="0"/>
              </a:rPr>
              <a:t>CHAPTER 3: Public key cryptography and key Management </a:t>
            </a:r>
          </a:p>
        </p:txBody>
      </p:sp>
      <p:sp>
        <p:nvSpPr>
          <p:cNvPr id="3" name="Subtitle 2">
            <a:extLst>
              <a:ext uri="{FF2B5EF4-FFF2-40B4-BE49-F238E27FC236}">
                <a16:creationId xmlns:a16="http://schemas.microsoft.com/office/drawing/2014/main" id="{9B503890-6C31-4689-B634-6D151D1A2E43}"/>
              </a:ext>
            </a:extLst>
          </p:cNvPr>
          <p:cNvSpPr>
            <a:spLocks noGrp="1"/>
          </p:cNvSpPr>
          <p:nvPr>
            <p:ph type="subTitle" idx="1"/>
          </p:nvPr>
        </p:nvSpPr>
        <p:spPr>
          <a:xfrm>
            <a:off x="1221630" y="4015380"/>
            <a:ext cx="8825658" cy="861420"/>
          </a:xfrm>
        </p:spPr>
        <p:txBody>
          <a:bodyPr>
            <a:noAutofit/>
          </a:bodyPr>
          <a:lstStyle/>
          <a:p>
            <a:pPr algn="ctr"/>
            <a:r>
              <a:rPr lang="en-IN" sz="2400" dirty="0">
                <a:latin typeface="Times New Roman" panose="02020603050405020304" pitchFamily="18" charset="0"/>
                <a:cs typeface="Times New Roman" panose="02020603050405020304" pitchFamily="18" charset="0"/>
              </a:rPr>
              <a:t>PROF.POORNIMA R D</a:t>
            </a:r>
          </a:p>
          <a:p>
            <a:pPr algn="ctr"/>
            <a:r>
              <a:rPr lang="en-IN" sz="2400" dirty="0">
                <a:latin typeface="Times New Roman" panose="02020603050405020304" pitchFamily="18" charset="0"/>
                <a:cs typeface="Times New Roman" panose="02020603050405020304" pitchFamily="18" charset="0"/>
              </a:rPr>
              <a:t>ASSISTANT PROFESSOR</a:t>
            </a:r>
          </a:p>
          <a:p>
            <a:pPr algn="ctr"/>
            <a:r>
              <a:rPr lang="en-IN" sz="2400" dirty="0">
                <a:latin typeface="Times New Roman" panose="02020603050405020304" pitchFamily="18" charset="0"/>
                <a:cs typeface="Times New Roman" panose="02020603050405020304" pitchFamily="18" charset="0"/>
              </a:rPr>
              <a:t>DEPT. OF CSE</a:t>
            </a:r>
          </a:p>
          <a:p>
            <a:pPr algn="ctr"/>
            <a:r>
              <a:rPr lang="en-IN" sz="2400" dirty="0">
                <a:latin typeface="Times New Roman" panose="02020603050405020304" pitchFamily="18" charset="0"/>
                <a:cs typeface="Times New Roman" panose="02020603050405020304" pitchFamily="18" charset="0"/>
              </a:rPr>
              <a:t>DR.AIT</a:t>
            </a:r>
          </a:p>
        </p:txBody>
      </p:sp>
    </p:spTree>
    <p:extLst>
      <p:ext uri="{BB962C8B-B14F-4D97-AF65-F5344CB8AC3E}">
        <p14:creationId xmlns:p14="http://schemas.microsoft.com/office/powerpoint/2010/main" val="3613548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75795-5020-4006-9A9A-329A0BCA7237}"/>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9A3576A6-1C1E-4E76-B873-0E695B6BB225}"/>
              </a:ext>
            </a:extLst>
          </p:cNvPr>
          <p:cNvSpPr>
            <a:spLocks noGrp="1"/>
          </p:cNvSpPr>
          <p:nvPr>
            <p:ph idx="1"/>
          </p:nvPr>
        </p:nvSpPr>
        <p:spPr>
          <a:xfrm>
            <a:off x="685800" y="2603500"/>
            <a:ext cx="11001375" cy="3892550"/>
          </a:xfrm>
        </p:spPr>
        <p:txBody>
          <a:bodyPr/>
          <a:lstStyle/>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In the preceding scheme, the entire message is encrypted, which, although validating both author and contents, requires a great deal of storage. </a:t>
            </a:r>
          </a:p>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Each document must be kept in plaintext to be used for practical purposes. A copy also must be stored in ciphertext so that the origin and contents can be verified in case of a dispute. </a:t>
            </a:r>
          </a:p>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 more efficient way of achieving the same results is to encrypt a small block of bits that is a function of the document. Such a block, called an authenticator, must have the property that it is infeasible to change the document without changing the authenticator. </a:t>
            </a:r>
          </a:p>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If the authenticator is encrypted with the sender’s private key, it serves as a signature that verifies origin, content, and sequencing.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9672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3188F-F413-4592-B17C-60CAEF24F583}"/>
              </a:ext>
            </a:extLst>
          </p:cNvPr>
          <p:cNvSpPr>
            <a:spLocks noGrp="1"/>
          </p:cNvSpPr>
          <p:nvPr>
            <p:ph type="title"/>
          </p:nvPr>
        </p:nvSpPr>
        <p:spPr/>
        <p:txBody>
          <a:bodyPr/>
          <a:lstStyle/>
          <a:p>
            <a:endParaRPr lang="en-IN" dirty="0"/>
          </a:p>
        </p:txBody>
      </p:sp>
      <p:pic>
        <p:nvPicPr>
          <p:cNvPr id="4" name="Content Placeholder 3">
            <a:extLst>
              <a:ext uri="{FF2B5EF4-FFF2-40B4-BE49-F238E27FC236}">
                <a16:creationId xmlns:a16="http://schemas.microsoft.com/office/drawing/2014/main" id="{2F4D21BC-758B-4B04-A5CE-57C99A9AF7D7}"/>
              </a:ext>
            </a:extLst>
          </p:cNvPr>
          <p:cNvPicPr>
            <a:picLocks noGrp="1" noChangeAspect="1"/>
          </p:cNvPicPr>
          <p:nvPr>
            <p:ph idx="1"/>
          </p:nvPr>
        </p:nvPicPr>
        <p:blipFill>
          <a:blip r:embed="rId2"/>
          <a:stretch>
            <a:fillRect/>
          </a:stretch>
        </p:blipFill>
        <p:spPr>
          <a:xfrm>
            <a:off x="630888" y="2495551"/>
            <a:ext cx="6169962" cy="4095750"/>
          </a:xfrm>
          <a:prstGeom prst="rect">
            <a:avLst/>
          </a:prstGeom>
        </p:spPr>
      </p:pic>
      <p:sp>
        <p:nvSpPr>
          <p:cNvPr id="5" name="TextBox 4">
            <a:extLst>
              <a:ext uri="{FF2B5EF4-FFF2-40B4-BE49-F238E27FC236}">
                <a16:creationId xmlns:a16="http://schemas.microsoft.com/office/drawing/2014/main" id="{CB64FAB8-EABD-4759-8C60-F8EDBF7F347C}"/>
              </a:ext>
            </a:extLst>
          </p:cNvPr>
          <p:cNvSpPr txBox="1"/>
          <p:nvPr/>
        </p:nvSpPr>
        <p:spPr>
          <a:xfrm>
            <a:off x="6800850" y="2743200"/>
            <a:ext cx="4953000" cy="3848101"/>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3684778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6416B-42D2-44BB-8491-AEEF51313E93}"/>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E3831898-FB4F-4D6F-A632-742D4B349EF3}"/>
              </a:ext>
            </a:extLst>
          </p:cNvPr>
          <p:cNvSpPr>
            <a:spLocks noGrp="1"/>
          </p:cNvSpPr>
          <p:nvPr>
            <p:ph idx="1"/>
          </p:nvPr>
        </p:nvSpPr>
        <p:spPr>
          <a:xfrm>
            <a:off x="409576" y="2381251"/>
            <a:ext cx="11106150" cy="4143374"/>
          </a:xfrm>
        </p:spPr>
        <p:txBody>
          <a:bodyPr>
            <a:normAutofit/>
          </a:bodyPr>
          <a:lstStyle/>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Even in the case of complete encryption, as shown in Figure 9.3, there is no protection of confidentiality because any observer can decrypt the message by using the sender’s public key. </a:t>
            </a:r>
          </a:p>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It is, however, possible to provide both the authentication function and confidentiality by a double use of the public-key scheme (Figure 9.4):</a:t>
            </a:r>
          </a:p>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Z = E(PUb, E(PRa,X)) </a:t>
            </a:r>
          </a:p>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X = D(PUa, D(PRb,Z)) </a:t>
            </a:r>
          </a:p>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In this case, we begin as before by encrypting a message, using the sender’s private key. This provides the digital signature. Next, we encrypt again, using the receiver’s public key. The final ciphertext can be decrypted only by the intended receiver, who alone has the matching private key. Thus, confidentiality is provided. The disadvantage of this approach is that the public-key algorithm, which is complex, must be exercised four times rather than two in each communication.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9248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D54FD-A6A8-4C3F-8625-9401326C23D9}"/>
              </a:ext>
            </a:extLst>
          </p:cNvPr>
          <p:cNvSpPr>
            <a:spLocks noGrp="1"/>
          </p:cNvSpPr>
          <p:nvPr>
            <p:ph type="title"/>
          </p:nvPr>
        </p:nvSpPr>
        <p:spPr>
          <a:xfrm>
            <a:off x="1154954" y="973668"/>
            <a:ext cx="9636871" cy="706964"/>
          </a:xfrm>
        </p:spPr>
        <p:txBody>
          <a:bodyPr/>
          <a:lstStyle/>
          <a:p>
            <a:r>
              <a:rPr lang="en-IN" dirty="0"/>
              <a:t>Applications of Public-key Cryptosystem</a:t>
            </a:r>
          </a:p>
        </p:txBody>
      </p:sp>
      <p:sp>
        <p:nvSpPr>
          <p:cNvPr id="3" name="Content Placeholder 2">
            <a:extLst>
              <a:ext uri="{FF2B5EF4-FFF2-40B4-BE49-F238E27FC236}">
                <a16:creationId xmlns:a16="http://schemas.microsoft.com/office/drawing/2014/main" id="{E48DF406-087C-4FD4-B5A8-7B7955A78BC1}"/>
              </a:ext>
            </a:extLst>
          </p:cNvPr>
          <p:cNvSpPr>
            <a:spLocks noGrp="1"/>
          </p:cNvSpPr>
          <p:nvPr>
            <p:ph idx="1"/>
          </p:nvPr>
        </p:nvSpPr>
        <p:spPr>
          <a:xfrm>
            <a:off x="409576" y="2603500"/>
            <a:ext cx="11229974" cy="3683000"/>
          </a:xfrm>
        </p:spPr>
        <p:txBody>
          <a:bodyPr/>
          <a:lstStyle/>
          <a:p>
            <a:pPr>
              <a:buFont typeface="Wingdings" panose="05000000000000000000" pitchFamily="2" charset="2"/>
              <a:buChar char="v"/>
            </a:pPr>
            <a:r>
              <a:rPr lang="en-US" dirty="0"/>
              <a:t>Encryption/decryption: The sender encrypts a message with the recipient’s public key, and the recipient decrypts the message with the recipient’s private key.</a:t>
            </a:r>
          </a:p>
          <a:p>
            <a:pPr>
              <a:buFont typeface="Wingdings" panose="05000000000000000000" pitchFamily="2" charset="2"/>
              <a:buChar char="v"/>
            </a:pPr>
            <a:r>
              <a:rPr lang="en-US" dirty="0"/>
              <a:t>Digital signature: The sender “signs” a message with its private key. Signing is achieved by a cryptographic algorithm applied to the message or to a small block of data that is a function of the message. </a:t>
            </a:r>
          </a:p>
          <a:p>
            <a:pPr>
              <a:buFont typeface="Wingdings" panose="05000000000000000000" pitchFamily="2" charset="2"/>
              <a:buChar char="v"/>
            </a:pPr>
            <a:r>
              <a:rPr lang="en-US" dirty="0"/>
              <a:t>Key exchange: Two sides cooperate to exchange a session key, which is a secret key for symmetric encryption generated for use for a particular transaction (or session) and valid for a short period of time. Several different approaches are possible, involving the private key(s) of one or both parties;</a:t>
            </a:r>
            <a:endParaRPr lang="en-IN" dirty="0"/>
          </a:p>
        </p:txBody>
      </p:sp>
    </p:spTree>
    <p:extLst>
      <p:ext uri="{BB962C8B-B14F-4D97-AF65-F5344CB8AC3E}">
        <p14:creationId xmlns:p14="http://schemas.microsoft.com/office/powerpoint/2010/main" val="270042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84324-7E8F-40CE-B167-E8F4CF264815}"/>
              </a:ext>
            </a:extLst>
          </p:cNvPr>
          <p:cNvSpPr>
            <a:spLocks noGrp="1"/>
          </p:cNvSpPr>
          <p:nvPr>
            <p:ph type="title"/>
          </p:nvPr>
        </p:nvSpPr>
        <p:spPr>
          <a:xfrm>
            <a:off x="1154954" y="973668"/>
            <a:ext cx="9474946" cy="706964"/>
          </a:xfrm>
        </p:spPr>
        <p:txBody>
          <a:bodyPr/>
          <a:lstStyle/>
          <a:p>
            <a:r>
              <a:rPr lang="en-IN" dirty="0">
                <a:latin typeface="Times New Roman" panose="02020603050405020304" pitchFamily="18" charset="0"/>
                <a:cs typeface="Times New Roman" panose="02020603050405020304" pitchFamily="18" charset="0"/>
              </a:rPr>
              <a:t>Requirements of Public-Key Cryptosystem</a:t>
            </a:r>
          </a:p>
        </p:txBody>
      </p:sp>
      <p:sp>
        <p:nvSpPr>
          <p:cNvPr id="3" name="Content Placeholder 2">
            <a:extLst>
              <a:ext uri="{FF2B5EF4-FFF2-40B4-BE49-F238E27FC236}">
                <a16:creationId xmlns:a16="http://schemas.microsoft.com/office/drawing/2014/main" id="{1329B4D3-29FB-4115-9A14-8F5F735CA704}"/>
              </a:ext>
            </a:extLst>
          </p:cNvPr>
          <p:cNvSpPr>
            <a:spLocks noGrp="1"/>
          </p:cNvSpPr>
          <p:nvPr>
            <p:ph idx="1"/>
          </p:nvPr>
        </p:nvSpPr>
        <p:spPr>
          <a:xfrm>
            <a:off x="457200" y="2603499"/>
            <a:ext cx="11191875" cy="4054475"/>
          </a:xfrm>
        </p:spPr>
        <p:txBody>
          <a:bodyPr>
            <a:normAutofit/>
          </a:bodyPr>
          <a:lstStyle/>
          <a:p>
            <a:pPr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The cryptosystem illustrated in Figures 9.2 through 9.4 depends on a cryptographic algorithm based on two related keys. Diffie and Hellman postulated this system without demonstrating that such algorithms exist. However, they did lay out the conditions that such algorithms must fulfill [DIFF76b].</a:t>
            </a:r>
          </a:p>
          <a:p>
            <a:pPr algn="just">
              <a:buFont typeface="+mj-lt"/>
              <a:buAutoNum type="arabicPeriod"/>
            </a:pPr>
            <a:r>
              <a:rPr lang="en-US" sz="1600" dirty="0">
                <a:latin typeface="Times New Roman" panose="02020603050405020304" pitchFamily="18" charset="0"/>
                <a:cs typeface="Times New Roman" panose="02020603050405020304" pitchFamily="18" charset="0"/>
              </a:rPr>
              <a:t>  It is computationally easy for a party B to generate a key pair (public key PUb, private key PRb). </a:t>
            </a:r>
          </a:p>
          <a:p>
            <a:pPr algn="just">
              <a:buFont typeface="+mj-lt"/>
              <a:buAutoNum type="arabicPeriod"/>
            </a:pPr>
            <a:r>
              <a:rPr lang="en-US" sz="1600" dirty="0">
                <a:latin typeface="Times New Roman" panose="02020603050405020304" pitchFamily="18" charset="0"/>
                <a:cs typeface="Times New Roman" panose="02020603050405020304" pitchFamily="18" charset="0"/>
              </a:rPr>
              <a:t> It is computationally easy for a sender A, knowing the public key and the message to be encrypted, M, to generate the corresponding ciphertext: C = E(PUb, M) </a:t>
            </a:r>
          </a:p>
          <a:p>
            <a:pPr algn="just">
              <a:buFont typeface="+mj-lt"/>
              <a:buAutoNum type="arabicPeriod"/>
            </a:pPr>
            <a:r>
              <a:rPr lang="en-US" sz="1600" dirty="0">
                <a:latin typeface="Times New Roman" panose="02020603050405020304" pitchFamily="18" charset="0"/>
                <a:cs typeface="Times New Roman" panose="02020603050405020304" pitchFamily="18" charset="0"/>
              </a:rPr>
              <a:t> It is computationally easy for the receiver B to decrypt the resulting ciphertext using the private key to recover the original message: M = D(PRb, C) = D[PRb, E(PUb, M)] </a:t>
            </a:r>
          </a:p>
          <a:p>
            <a:pPr algn="just">
              <a:buFont typeface="+mj-lt"/>
              <a:buAutoNum type="arabicPeriod"/>
            </a:pPr>
            <a:r>
              <a:rPr lang="en-US" sz="1600" dirty="0">
                <a:latin typeface="Times New Roman" panose="02020603050405020304" pitchFamily="18" charset="0"/>
                <a:cs typeface="Times New Roman" panose="02020603050405020304" pitchFamily="18" charset="0"/>
              </a:rPr>
              <a:t> It is computationally infeasible for an adversary, knowing the public key, PUb, to determine the private key, PRb.</a:t>
            </a:r>
          </a:p>
          <a:p>
            <a:pPr algn="just">
              <a:buFont typeface="+mj-lt"/>
              <a:buAutoNum type="arabicPeriod"/>
            </a:pPr>
            <a:r>
              <a:rPr lang="en-US" sz="1600" dirty="0">
                <a:latin typeface="Times New Roman" panose="02020603050405020304" pitchFamily="18" charset="0"/>
                <a:cs typeface="Times New Roman" panose="02020603050405020304" pitchFamily="18" charset="0"/>
              </a:rPr>
              <a:t> It is computationally infeasible for an adversary, knowing the public key, PUb, and a ciphertext, C, to recover the original message, M. We can add a sixth requirement that, although useful, is not necessary for all public-key applications:</a:t>
            </a:r>
          </a:p>
          <a:p>
            <a:pPr algn="just">
              <a:buFont typeface="+mj-lt"/>
              <a:buAutoNum type="arabicPeriod"/>
            </a:pPr>
            <a:r>
              <a:rPr lang="en-US" sz="1600" dirty="0">
                <a:latin typeface="Times New Roman" panose="02020603050405020304" pitchFamily="18" charset="0"/>
                <a:cs typeface="Times New Roman" panose="02020603050405020304" pitchFamily="18" charset="0"/>
              </a:rPr>
              <a:t> The two keys can be applied in either order: M = D[PUb, E(PRb, M)] = D[PRb, E(PUb, M)]</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9609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C6B3F-71C1-4F61-838E-9E247373A79A}"/>
              </a:ext>
            </a:extLst>
          </p:cNvPr>
          <p:cNvSpPr>
            <a:spLocks noGrp="1"/>
          </p:cNvSpPr>
          <p:nvPr>
            <p:ph type="title"/>
          </p:nvPr>
        </p:nvSpPr>
        <p:spPr/>
        <p:txBody>
          <a:bodyPr/>
          <a:lstStyle/>
          <a:p>
            <a:r>
              <a:rPr lang="en-IN" dirty="0"/>
              <a:t>RSA Algorithm</a:t>
            </a:r>
          </a:p>
        </p:txBody>
      </p:sp>
      <p:pic>
        <p:nvPicPr>
          <p:cNvPr id="4" name="Content Placeholder 3">
            <a:extLst>
              <a:ext uri="{FF2B5EF4-FFF2-40B4-BE49-F238E27FC236}">
                <a16:creationId xmlns:a16="http://schemas.microsoft.com/office/drawing/2014/main" id="{87DAFF7E-8CE3-44AE-8F46-67F90BEB7E24}"/>
              </a:ext>
            </a:extLst>
          </p:cNvPr>
          <p:cNvPicPr>
            <a:picLocks noGrp="1" noChangeAspect="1"/>
          </p:cNvPicPr>
          <p:nvPr>
            <p:ph idx="1"/>
          </p:nvPr>
        </p:nvPicPr>
        <p:blipFill>
          <a:blip r:embed="rId2"/>
          <a:stretch>
            <a:fillRect/>
          </a:stretch>
        </p:blipFill>
        <p:spPr>
          <a:xfrm>
            <a:off x="796792" y="2425601"/>
            <a:ext cx="5150115" cy="4365724"/>
          </a:xfrm>
          <a:prstGeom prst="rect">
            <a:avLst/>
          </a:prstGeom>
        </p:spPr>
      </p:pic>
      <p:pic>
        <p:nvPicPr>
          <p:cNvPr id="5" name="Picture 4">
            <a:extLst>
              <a:ext uri="{FF2B5EF4-FFF2-40B4-BE49-F238E27FC236}">
                <a16:creationId xmlns:a16="http://schemas.microsoft.com/office/drawing/2014/main" id="{4CF370AC-6152-4BE5-B6E5-4EB65CDB4489}"/>
              </a:ext>
            </a:extLst>
          </p:cNvPr>
          <p:cNvPicPr>
            <a:picLocks noChangeAspect="1"/>
          </p:cNvPicPr>
          <p:nvPr/>
        </p:nvPicPr>
        <p:blipFill>
          <a:blip r:embed="rId3"/>
          <a:stretch>
            <a:fillRect/>
          </a:stretch>
        </p:blipFill>
        <p:spPr>
          <a:xfrm>
            <a:off x="6876948" y="2952715"/>
            <a:ext cx="4819751" cy="2638460"/>
          </a:xfrm>
          <a:prstGeom prst="rect">
            <a:avLst/>
          </a:prstGeom>
        </p:spPr>
      </p:pic>
    </p:spTree>
    <p:extLst>
      <p:ext uri="{BB962C8B-B14F-4D97-AF65-F5344CB8AC3E}">
        <p14:creationId xmlns:p14="http://schemas.microsoft.com/office/powerpoint/2010/main" val="230882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C87F3-D310-4CB8-B7A2-6E908CC7D7B4}"/>
              </a:ext>
            </a:extLst>
          </p:cNvPr>
          <p:cNvSpPr>
            <a:spLocks noGrp="1"/>
          </p:cNvSpPr>
          <p:nvPr>
            <p:ph type="title"/>
          </p:nvPr>
        </p:nvSpPr>
        <p:spPr/>
        <p:txBody>
          <a:bodyPr/>
          <a:lstStyle/>
          <a:p>
            <a:r>
              <a:rPr lang="en-IN" dirty="0"/>
              <a:t>RSA Algorithm</a:t>
            </a:r>
          </a:p>
        </p:txBody>
      </p:sp>
      <p:sp>
        <p:nvSpPr>
          <p:cNvPr id="3" name="Content Placeholder 2">
            <a:extLst>
              <a:ext uri="{FF2B5EF4-FFF2-40B4-BE49-F238E27FC236}">
                <a16:creationId xmlns:a16="http://schemas.microsoft.com/office/drawing/2014/main" id="{792D205B-5F04-4B25-9E75-9801789597B1}"/>
              </a:ext>
            </a:extLst>
          </p:cNvPr>
          <p:cNvSpPr>
            <a:spLocks noGrp="1"/>
          </p:cNvSpPr>
          <p:nvPr>
            <p:ph idx="1"/>
          </p:nvPr>
        </p:nvSpPr>
        <p:spPr>
          <a:xfrm>
            <a:off x="447675" y="2409825"/>
            <a:ext cx="11001375" cy="4105275"/>
          </a:xfrm>
        </p:spPr>
        <p:txBody>
          <a:bodyPr>
            <a:normAutofit/>
          </a:bodyPr>
          <a:lstStyle/>
          <a:p>
            <a:r>
              <a:rPr lang="en-US" sz="1600" dirty="0">
                <a:latin typeface="Times New Roman" panose="02020603050405020304" pitchFamily="18" charset="0"/>
                <a:cs typeface="Times New Roman" panose="02020603050405020304" pitchFamily="18" charset="0"/>
              </a:rPr>
              <a:t>RSA makes use of an expression with exponentials. Plaintext is encrypted in blocks, with each block having a binary value less than some number n. That is, the block size must be less than or equal to log2(n) + 1; in practice, the block size is i bits, where 2i 6 n … 2i+1 . Encryption and decryption are of the following form, for some plaintext block M and ciphertext block C. </a:t>
            </a:r>
          </a:p>
          <a:p>
            <a:r>
              <a:rPr lang="en-US" sz="1600" dirty="0">
                <a:latin typeface="Times New Roman" panose="02020603050405020304" pitchFamily="18" charset="0"/>
                <a:cs typeface="Times New Roman" panose="02020603050405020304" pitchFamily="18" charset="0"/>
              </a:rPr>
              <a:t>C = Me mod n </a:t>
            </a:r>
          </a:p>
          <a:p>
            <a:r>
              <a:rPr lang="en-US" sz="1600" dirty="0">
                <a:latin typeface="Times New Roman" panose="02020603050405020304" pitchFamily="18" charset="0"/>
                <a:cs typeface="Times New Roman" panose="02020603050405020304" pitchFamily="18" charset="0"/>
              </a:rPr>
              <a:t>M = Cd mod n = (Me ) </a:t>
            </a:r>
          </a:p>
          <a:p>
            <a:r>
              <a:rPr lang="en-US" sz="1600" dirty="0">
                <a:latin typeface="Times New Roman" panose="02020603050405020304" pitchFamily="18" charset="0"/>
                <a:cs typeface="Times New Roman" panose="02020603050405020304" pitchFamily="18" charset="0"/>
              </a:rPr>
              <a:t>d mod n = Med mod n </a:t>
            </a:r>
          </a:p>
          <a:p>
            <a:r>
              <a:rPr lang="en-US" sz="1600" dirty="0">
                <a:latin typeface="Times New Roman" panose="02020603050405020304" pitchFamily="18" charset="0"/>
                <a:cs typeface="Times New Roman" panose="02020603050405020304" pitchFamily="18" charset="0"/>
              </a:rPr>
              <a:t>Both sender and receiver must know the value of n. The sender knows the value of e, and only the receiver knows the value of d. Thus, this is a publickey encryption algorithm with a public key of PU = {e, n} and a private key of PR = {d, n}. For this algorithm to be satisfactory for public-key encryption, the following requirements must be met. </a:t>
            </a:r>
          </a:p>
          <a:p>
            <a:r>
              <a:rPr lang="en-US" sz="1600" dirty="0">
                <a:latin typeface="Times New Roman" panose="02020603050405020304" pitchFamily="18" charset="0"/>
                <a:cs typeface="Times New Roman" panose="02020603050405020304" pitchFamily="18" charset="0"/>
              </a:rPr>
              <a:t>1. It is possible to find values of e, d, and n such that Med mod n = M for all M 6 n. </a:t>
            </a:r>
          </a:p>
          <a:p>
            <a:r>
              <a:rPr lang="en-US" sz="1600" dirty="0">
                <a:latin typeface="Times New Roman" panose="02020603050405020304" pitchFamily="18" charset="0"/>
                <a:cs typeface="Times New Roman" panose="02020603050405020304" pitchFamily="18" charset="0"/>
              </a:rPr>
              <a:t>2. It is relatively easy to calculate Me mod n and Cd mod n for all values of M 6 n.</a:t>
            </a:r>
          </a:p>
          <a:p>
            <a:r>
              <a:rPr lang="en-US" sz="1600" dirty="0">
                <a:latin typeface="Times New Roman" panose="02020603050405020304" pitchFamily="18" charset="0"/>
                <a:cs typeface="Times New Roman" panose="02020603050405020304" pitchFamily="18" charset="0"/>
              </a:rPr>
              <a:t> 3. It is infeasible to determine d given e and n.</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1699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48D3C-0F81-4C93-863A-A12020D1300F}"/>
              </a:ext>
            </a:extLst>
          </p:cNvPr>
          <p:cNvSpPr>
            <a:spLocks noGrp="1"/>
          </p:cNvSpPr>
          <p:nvPr>
            <p:ph type="title"/>
          </p:nvPr>
        </p:nvSpPr>
        <p:spPr/>
        <p:txBody>
          <a:bodyPr/>
          <a:lstStyle/>
          <a:p>
            <a:pPr algn="ctr"/>
            <a:r>
              <a:rPr lang="en-IN" dirty="0"/>
              <a:t>The Security of RSA</a:t>
            </a:r>
          </a:p>
        </p:txBody>
      </p:sp>
      <p:sp>
        <p:nvSpPr>
          <p:cNvPr id="3" name="Content Placeholder 2">
            <a:extLst>
              <a:ext uri="{FF2B5EF4-FFF2-40B4-BE49-F238E27FC236}">
                <a16:creationId xmlns:a16="http://schemas.microsoft.com/office/drawing/2014/main" id="{12B2A859-2E90-4314-915D-863C5B81DD5D}"/>
              </a:ext>
            </a:extLst>
          </p:cNvPr>
          <p:cNvSpPr>
            <a:spLocks noGrp="1"/>
          </p:cNvSpPr>
          <p:nvPr>
            <p:ph idx="1"/>
          </p:nvPr>
        </p:nvSpPr>
        <p:spPr>
          <a:xfrm>
            <a:off x="361950" y="2409825"/>
            <a:ext cx="11391900" cy="4210049"/>
          </a:xfrm>
        </p:spPr>
        <p:txBody>
          <a:bodyPr/>
          <a:lstStyle/>
          <a:p>
            <a:r>
              <a:rPr lang="en-US" dirty="0">
                <a:latin typeface="Times New Roman" panose="02020603050405020304" pitchFamily="18" charset="0"/>
                <a:cs typeface="Times New Roman" panose="02020603050405020304" pitchFamily="18" charset="0"/>
              </a:rPr>
              <a:t>Five possible approaches to attacking the RSA algorithm are</a:t>
            </a:r>
          </a:p>
          <a:p>
            <a:pPr>
              <a:buFont typeface="+mj-lt"/>
              <a:buAutoNum type="alphaUcPeriod"/>
            </a:pPr>
            <a:r>
              <a:rPr lang="en-US" dirty="0">
                <a:latin typeface="Times New Roman" panose="02020603050405020304" pitchFamily="18" charset="0"/>
                <a:cs typeface="Times New Roman" panose="02020603050405020304" pitchFamily="18" charset="0"/>
              </a:rPr>
              <a:t>Brute force: This involves trying all possible private keys. </a:t>
            </a:r>
          </a:p>
          <a:p>
            <a:pPr>
              <a:buFont typeface="+mj-lt"/>
              <a:buAutoNum type="alphaUcPeriod"/>
            </a:pPr>
            <a:r>
              <a:rPr lang="en-US" dirty="0">
                <a:latin typeface="Times New Roman" panose="02020603050405020304" pitchFamily="18" charset="0"/>
                <a:cs typeface="Times New Roman" panose="02020603050405020304" pitchFamily="18" charset="0"/>
              </a:rPr>
              <a:t>Mathematical attacks: There are several approaches, all equivalent in effort to factoring the product of two primes. </a:t>
            </a:r>
          </a:p>
          <a:p>
            <a:pPr>
              <a:buFont typeface="+mj-lt"/>
              <a:buAutoNum type="alphaUcPeriod"/>
            </a:pPr>
            <a:r>
              <a:rPr lang="en-US" dirty="0">
                <a:latin typeface="Times New Roman" panose="02020603050405020304" pitchFamily="18" charset="0"/>
                <a:cs typeface="Times New Roman" panose="02020603050405020304" pitchFamily="18" charset="0"/>
              </a:rPr>
              <a:t> Timing attacks: These depend on the running time of the decryption algorithm. </a:t>
            </a:r>
          </a:p>
          <a:p>
            <a:pPr>
              <a:buFont typeface="+mj-lt"/>
              <a:buAutoNum type="alphaUcPeriod"/>
            </a:pPr>
            <a:r>
              <a:rPr lang="en-US" dirty="0">
                <a:latin typeface="Times New Roman" panose="02020603050405020304" pitchFamily="18" charset="0"/>
                <a:cs typeface="Times New Roman" panose="02020603050405020304" pitchFamily="18" charset="0"/>
              </a:rPr>
              <a:t>Hardware fault-based attack: This involves inducing hardware faults in the processor that is generating digital signatures. </a:t>
            </a:r>
          </a:p>
          <a:p>
            <a:pPr>
              <a:buFont typeface="+mj-lt"/>
              <a:buAutoNum type="alphaUcPeriod"/>
            </a:pPr>
            <a:r>
              <a:rPr lang="en-US" dirty="0">
                <a:latin typeface="Times New Roman" panose="02020603050405020304" pitchFamily="18" charset="0"/>
                <a:cs typeface="Times New Roman" panose="02020603050405020304" pitchFamily="18" charset="0"/>
              </a:rPr>
              <a:t>Chosen ciphertext attacks: This type of attack exploits properties of the RSA algorithm.</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8112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24CF1-629D-4950-92F2-87DD4323944D}"/>
              </a:ext>
            </a:extLst>
          </p:cNvPr>
          <p:cNvSpPr>
            <a:spLocks noGrp="1"/>
          </p:cNvSpPr>
          <p:nvPr>
            <p:ph type="title"/>
          </p:nvPr>
        </p:nvSpPr>
        <p:spPr/>
        <p:txBody>
          <a:bodyPr/>
          <a:lstStyle/>
          <a:p>
            <a:r>
              <a:rPr lang="en-IN" dirty="0"/>
              <a:t>Key Management</a:t>
            </a:r>
          </a:p>
        </p:txBody>
      </p:sp>
      <p:sp>
        <p:nvSpPr>
          <p:cNvPr id="3" name="Content Placeholder 2">
            <a:extLst>
              <a:ext uri="{FF2B5EF4-FFF2-40B4-BE49-F238E27FC236}">
                <a16:creationId xmlns:a16="http://schemas.microsoft.com/office/drawing/2014/main" id="{DD2D27C6-2DF0-485A-99A4-18CC5AA2B089}"/>
              </a:ext>
            </a:extLst>
          </p:cNvPr>
          <p:cNvSpPr>
            <a:spLocks noGrp="1"/>
          </p:cNvSpPr>
          <p:nvPr>
            <p:ph idx="1"/>
          </p:nvPr>
        </p:nvSpPr>
        <p:spPr>
          <a:xfrm>
            <a:off x="581026" y="2603500"/>
            <a:ext cx="10963274" cy="4006850"/>
          </a:xfrm>
        </p:spPr>
        <p:txBody>
          <a:bodyPr/>
          <a:lstStyle/>
          <a:p>
            <a:pPr algn="just"/>
            <a:r>
              <a:rPr lang="en-US" dirty="0">
                <a:latin typeface="Times New Roman" panose="02020603050405020304" pitchFamily="18" charset="0"/>
                <a:cs typeface="Times New Roman" panose="02020603050405020304" pitchFamily="18" charset="0"/>
              </a:rPr>
              <a:t>One of the major roles of public-key encryption has been to address the problem of key distribution. There are actually two distinct aspects to the use of public-key cryptography in this regard: </a:t>
            </a:r>
          </a:p>
          <a:p>
            <a:pPr algn="just">
              <a:buFont typeface="+mj-lt"/>
              <a:buAutoNum type="arabicPeriod"/>
            </a:pPr>
            <a:r>
              <a:rPr lang="en-US" dirty="0">
                <a:latin typeface="Times New Roman" panose="02020603050405020304" pitchFamily="18" charset="0"/>
                <a:cs typeface="Times New Roman" panose="02020603050405020304" pitchFamily="18" charset="0"/>
              </a:rPr>
              <a:t>The distribution of public keys </a:t>
            </a:r>
          </a:p>
          <a:p>
            <a:pPr algn="just">
              <a:buFont typeface="+mj-lt"/>
              <a:buAutoNum type="arabicPeriod"/>
            </a:pPr>
            <a:r>
              <a:rPr lang="en-US" dirty="0">
                <a:latin typeface="Times New Roman" panose="02020603050405020304" pitchFamily="18" charset="0"/>
                <a:cs typeface="Times New Roman" panose="02020603050405020304" pitchFamily="18" charset="0"/>
              </a:rPr>
              <a:t> The use of public-key encryption to distribute secret keys.</a:t>
            </a:r>
          </a:p>
          <a:p>
            <a:pPr algn="just"/>
            <a:r>
              <a:rPr lang="en-US" dirty="0">
                <a:latin typeface="Times New Roman" panose="02020603050405020304" pitchFamily="18" charset="0"/>
                <a:cs typeface="Times New Roman" panose="02020603050405020304" pitchFamily="18" charset="0"/>
              </a:rPr>
              <a:t>Distribution of Public Keys Several techniques have been proposed for the distribution of public keys. Virtually all these proposals can be grouped into the following general schemes: </a:t>
            </a:r>
          </a:p>
          <a:p>
            <a:pPr algn="just">
              <a:buFont typeface="+mj-lt"/>
              <a:buAutoNum type="alphaLcPeriod"/>
            </a:pPr>
            <a:r>
              <a:rPr lang="en-US" dirty="0">
                <a:latin typeface="Times New Roman" panose="02020603050405020304" pitchFamily="18" charset="0"/>
                <a:cs typeface="Times New Roman" panose="02020603050405020304" pitchFamily="18" charset="0"/>
              </a:rPr>
              <a:t>Public announcement </a:t>
            </a:r>
          </a:p>
          <a:p>
            <a:pPr algn="just">
              <a:buFont typeface="+mj-lt"/>
              <a:buAutoNum type="alphaLcPeriod"/>
            </a:pPr>
            <a:r>
              <a:rPr lang="en-US" dirty="0">
                <a:latin typeface="Times New Roman" panose="02020603050405020304" pitchFamily="18" charset="0"/>
                <a:cs typeface="Times New Roman" panose="02020603050405020304" pitchFamily="18" charset="0"/>
              </a:rPr>
              <a:t>Publicly available directory </a:t>
            </a:r>
          </a:p>
          <a:p>
            <a:pPr algn="just">
              <a:buFont typeface="+mj-lt"/>
              <a:buAutoNum type="alphaLcPeriod"/>
            </a:pPr>
            <a:r>
              <a:rPr lang="en-US" dirty="0">
                <a:latin typeface="Times New Roman" panose="02020603050405020304" pitchFamily="18" charset="0"/>
                <a:cs typeface="Times New Roman" panose="02020603050405020304" pitchFamily="18" charset="0"/>
              </a:rPr>
              <a:t>Public-key authority </a:t>
            </a:r>
          </a:p>
          <a:p>
            <a:pPr algn="just">
              <a:buFont typeface="+mj-lt"/>
              <a:buAutoNum type="alphaLcPeriod"/>
            </a:pPr>
            <a:r>
              <a:rPr lang="en-US" dirty="0">
                <a:latin typeface="Times New Roman" panose="02020603050405020304" pitchFamily="18" charset="0"/>
                <a:cs typeface="Times New Roman" panose="02020603050405020304" pitchFamily="18" charset="0"/>
              </a:rPr>
              <a:t>Public-key certificates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48163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106DA-CD77-4589-A30B-9BC4FFEE82F8}"/>
              </a:ext>
            </a:extLst>
          </p:cNvPr>
          <p:cNvSpPr>
            <a:spLocks noGrp="1"/>
          </p:cNvSpPr>
          <p:nvPr>
            <p:ph type="title"/>
          </p:nvPr>
        </p:nvSpPr>
        <p:spPr>
          <a:xfrm>
            <a:off x="1154954" y="973668"/>
            <a:ext cx="9093946" cy="706964"/>
          </a:xfrm>
        </p:spPr>
        <p:txBody>
          <a:bodyPr/>
          <a:lstStyle/>
          <a:p>
            <a:r>
              <a:rPr lang="en-IN" dirty="0"/>
              <a:t>Public Announcement of Public Keys</a:t>
            </a:r>
          </a:p>
        </p:txBody>
      </p:sp>
      <p:sp>
        <p:nvSpPr>
          <p:cNvPr id="3" name="Content Placeholder 2">
            <a:extLst>
              <a:ext uri="{FF2B5EF4-FFF2-40B4-BE49-F238E27FC236}">
                <a16:creationId xmlns:a16="http://schemas.microsoft.com/office/drawing/2014/main" id="{26ECB84F-3D38-4FEF-83F3-560523A43FF5}"/>
              </a:ext>
            </a:extLst>
          </p:cNvPr>
          <p:cNvSpPr>
            <a:spLocks noGrp="1"/>
          </p:cNvSpPr>
          <p:nvPr>
            <p:ph idx="1"/>
          </p:nvPr>
        </p:nvSpPr>
        <p:spPr>
          <a:xfrm>
            <a:off x="323850" y="2603500"/>
            <a:ext cx="11534775" cy="3854450"/>
          </a:xfrm>
        </p:spPr>
        <p:txBody>
          <a:bodyPr>
            <a:normAutofit/>
          </a:bodyPr>
          <a:lstStyle/>
          <a:p>
            <a:pPr algn="just"/>
            <a:r>
              <a:rPr lang="en-US" sz="2000" dirty="0">
                <a:latin typeface="Times New Roman" panose="02020603050405020304" pitchFamily="18" charset="0"/>
                <a:cs typeface="Times New Roman" panose="02020603050405020304" pitchFamily="18" charset="0"/>
              </a:rPr>
              <a:t>On the face of it, the point of public-key encryption is that the public key is public. Thus, if there is some broadly accepted public-key algorithm, such as RSA, any participant can send his or her public key to any other participant or broadcast the key to the community at large (Figure 10.1). For example, because of the growing popularity of PGP (pretty good privacy, discussed in Chapter 15), which makes use of RSA, many PGP users have adopted the practice of appending their public key to messages that they send to public forums, such as USENET newsgroups and Internet mailing lists.</a:t>
            </a:r>
          </a:p>
          <a:p>
            <a:pPr algn="just"/>
            <a:r>
              <a:rPr lang="en-US" sz="2000" dirty="0">
                <a:latin typeface="Times New Roman" panose="02020603050405020304" pitchFamily="18" charset="0"/>
                <a:cs typeface="Times New Roman" panose="02020603050405020304" pitchFamily="18" charset="0"/>
              </a:rPr>
              <a:t>Although this approach is convenient, it has a major weakness. Anyone can forge such a public announcement. That is, some user could pretend to be user A and send a public key to another participant or broadcast such a public key. Until such time as user A discovers the forgery and alerts other participants, the forger is able to read all encrypted messages intended for A and can use the forged keys for authentication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4289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625F0-7EB1-456D-BD0F-4B5444FCAB8D}"/>
              </a:ext>
            </a:extLst>
          </p:cNvPr>
          <p:cNvSpPr>
            <a:spLocks noGrp="1"/>
          </p:cNvSpPr>
          <p:nvPr>
            <p:ph type="title"/>
          </p:nvPr>
        </p:nvSpPr>
        <p:spPr/>
        <p:txBody>
          <a:bodyPr/>
          <a:lstStyle/>
          <a:p>
            <a:r>
              <a:rPr lang="en-IN" dirty="0"/>
              <a:t>TABLE OF CONTENTS</a:t>
            </a:r>
          </a:p>
        </p:txBody>
      </p:sp>
      <p:sp>
        <p:nvSpPr>
          <p:cNvPr id="3" name="Content Placeholder 2">
            <a:extLst>
              <a:ext uri="{FF2B5EF4-FFF2-40B4-BE49-F238E27FC236}">
                <a16:creationId xmlns:a16="http://schemas.microsoft.com/office/drawing/2014/main" id="{BDBA2E99-9620-4DDF-87E1-30E2DB9AD64B}"/>
              </a:ext>
            </a:extLst>
          </p:cNvPr>
          <p:cNvSpPr>
            <a:spLocks noGrp="1"/>
          </p:cNvSpPr>
          <p:nvPr>
            <p:ph idx="1"/>
          </p:nvPr>
        </p:nvSpPr>
        <p:spPr>
          <a:xfrm>
            <a:off x="485775" y="2603500"/>
            <a:ext cx="11315699" cy="4025900"/>
          </a:xfrm>
        </p:spPr>
        <p:txBody>
          <a:bodyPr>
            <a:normAutofit/>
          </a:bodyPr>
          <a:lstStyle/>
          <a:p>
            <a:pPr>
              <a:buFont typeface="+mj-lt"/>
              <a:buAutoNum type="arabicPeriod"/>
            </a:pPr>
            <a:r>
              <a:rPr lang="en-IN" sz="2400" dirty="0">
                <a:latin typeface="Times New Roman" panose="02020603050405020304" pitchFamily="18" charset="0"/>
                <a:cs typeface="Times New Roman" panose="02020603050405020304" pitchFamily="18" charset="0"/>
              </a:rPr>
              <a:t>Principles of Public Key Cryptography</a:t>
            </a:r>
          </a:p>
          <a:p>
            <a:pPr>
              <a:buFont typeface="+mj-lt"/>
              <a:buAutoNum type="arabicPeriod"/>
            </a:pPr>
            <a:r>
              <a:rPr lang="en-IN" sz="2400" dirty="0">
                <a:latin typeface="Times New Roman" panose="02020603050405020304" pitchFamily="18" charset="0"/>
                <a:cs typeface="Times New Roman" panose="02020603050405020304" pitchFamily="18" charset="0"/>
              </a:rPr>
              <a:t>RSA Algorithm</a:t>
            </a:r>
          </a:p>
          <a:p>
            <a:pPr>
              <a:buFont typeface="+mj-lt"/>
              <a:buAutoNum type="arabicPeriod"/>
            </a:pPr>
            <a:r>
              <a:rPr lang="en-IN" sz="2400" dirty="0">
                <a:latin typeface="Times New Roman" panose="02020603050405020304" pitchFamily="18" charset="0"/>
                <a:cs typeface="Times New Roman" panose="02020603050405020304" pitchFamily="18" charset="0"/>
              </a:rPr>
              <a:t>Key Management</a:t>
            </a:r>
          </a:p>
          <a:p>
            <a:pPr>
              <a:buFont typeface="+mj-lt"/>
              <a:buAutoNum type="arabicPeriod"/>
            </a:pPr>
            <a:r>
              <a:rPr lang="en-IN" sz="2400" dirty="0">
                <a:latin typeface="Times New Roman" panose="02020603050405020304" pitchFamily="18" charset="0"/>
                <a:cs typeface="Times New Roman" panose="02020603050405020304" pitchFamily="18" charset="0"/>
              </a:rPr>
              <a:t>Diffie Hellman Key Exchange </a:t>
            </a:r>
          </a:p>
          <a:p>
            <a:pPr>
              <a:buFont typeface="+mj-lt"/>
              <a:buAutoNum type="arabicPeriod"/>
            </a:pPr>
            <a:r>
              <a:rPr lang="en-IN" sz="2400" dirty="0">
                <a:latin typeface="Times New Roman" panose="02020603050405020304" pitchFamily="18" charset="0"/>
                <a:cs typeface="Times New Roman" panose="02020603050405020304" pitchFamily="18" charset="0"/>
              </a:rPr>
              <a:t>Elliptic Curve Cryptography</a:t>
            </a:r>
          </a:p>
        </p:txBody>
      </p:sp>
    </p:spTree>
    <p:extLst>
      <p:ext uri="{BB962C8B-B14F-4D97-AF65-F5344CB8AC3E}">
        <p14:creationId xmlns:p14="http://schemas.microsoft.com/office/powerpoint/2010/main" val="6986955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196C9-90DC-454B-8EDE-5906C835E795}"/>
              </a:ext>
            </a:extLst>
          </p:cNvPr>
          <p:cNvSpPr>
            <a:spLocks noGrp="1"/>
          </p:cNvSpPr>
          <p:nvPr>
            <p:ph type="title"/>
          </p:nvPr>
        </p:nvSpPr>
        <p:spPr/>
        <p:txBody>
          <a:bodyPr/>
          <a:lstStyle/>
          <a:p>
            <a:r>
              <a:rPr lang="en-IN" dirty="0"/>
              <a:t>Public Announcement of Public Keys</a:t>
            </a:r>
          </a:p>
        </p:txBody>
      </p:sp>
      <p:pic>
        <p:nvPicPr>
          <p:cNvPr id="4" name="Content Placeholder 3">
            <a:extLst>
              <a:ext uri="{FF2B5EF4-FFF2-40B4-BE49-F238E27FC236}">
                <a16:creationId xmlns:a16="http://schemas.microsoft.com/office/drawing/2014/main" id="{781E915E-0A47-44D3-98BF-8FD799D06447}"/>
              </a:ext>
            </a:extLst>
          </p:cNvPr>
          <p:cNvPicPr>
            <a:picLocks noGrp="1" noChangeAspect="1"/>
          </p:cNvPicPr>
          <p:nvPr>
            <p:ph idx="1"/>
          </p:nvPr>
        </p:nvPicPr>
        <p:blipFill>
          <a:blip r:embed="rId2"/>
          <a:stretch>
            <a:fillRect/>
          </a:stretch>
        </p:blipFill>
        <p:spPr>
          <a:xfrm>
            <a:off x="1288096" y="3136835"/>
            <a:ext cx="6216970" cy="2863915"/>
          </a:xfrm>
          <a:prstGeom prst="rect">
            <a:avLst/>
          </a:prstGeom>
        </p:spPr>
      </p:pic>
    </p:spTree>
    <p:extLst>
      <p:ext uri="{BB962C8B-B14F-4D97-AF65-F5344CB8AC3E}">
        <p14:creationId xmlns:p14="http://schemas.microsoft.com/office/powerpoint/2010/main" val="3572968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72386-FB27-4F7B-B0DE-D037FCF51DF3}"/>
              </a:ext>
            </a:extLst>
          </p:cNvPr>
          <p:cNvSpPr>
            <a:spLocks noGrp="1"/>
          </p:cNvSpPr>
          <p:nvPr>
            <p:ph type="title"/>
          </p:nvPr>
        </p:nvSpPr>
        <p:spPr/>
        <p:txBody>
          <a:bodyPr/>
          <a:lstStyle/>
          <a:p>
            <a:r>
              <a:rPr lang="en-IN" dirty="0"/>
              <a:t>Publicly Available Directory</a:t>
            </a:r>
          </a:p>
        </p:txBody>
      </p:sp>
      <p:sp>
        <p:nvSpPr>
          <p:cNvPr id="3" name="Content Placeholder 2">
            <a:extLst>
              <a:ext uri="{FF2B5EF4-FFF2-40B4-BE49-F238E27FC236}">
                <a16:creationId xmlns:a16="http://schemas.microsoft.com/office/drawing/2014/main" id="{A3099B8D-2A0A-4470-8DE7-5193FDE3FCC0}"/>
              </a:ext>
            </a:extLst>
          </p:cNvPr>
          <p:cNvSpPr>
            <a:spLocks noGrp="1"/>
          </p:cNvSpPr>
          <p:nvPr>
            <p:ph idx="1"/>
          </p:nvPr>
        </p:nvSpPr>
        <p:spPr>
          <a:xfrm>
            <a:off x="304800" y="2603500"/>
            <a:ext cx="11487150" cy="3416300"/>
          </a:xfrm>
        </p:spPr>
        <p:txBody>
          <a:bodyPr>
            <a:noAutofit/>
          </a:bodyPr>
          <a:lstStyle/>
          <a:p>
            <a:r>
              <a:rPr lang="en-US" dirty="0">
                <a:latin typeface="Times New Roman" panose="02020603050405020304" pitchFamily="18" charset="0"/>
                <a:cs typeface="Times New Roman" panose="02020603050405020304" pitchFamily="18" charset="0"/>
              </a:rPr>
              <a:t>A greater degree of security can be achieved by maintaining a publicly available dynamic directory of public keys. Maintenance and distribution of the public directory would have to be the responsibility of some trusted entity or organization (Figure 10.2). Such a scheme would include the following elements: </a:t>
            </a:r>
          </a:p>
          <a:p>
            <a:r>
              <a:rPr lang="en-US" dirty="0">
                <a:latin typeface="Times New Roman" panose="02020603050405020304" pitchFamily="18" charset="0"/>
                <a:cs typeface="Times New Roman" panose="02020603050405020304" pitchFamily="18" charset="0"/>
              </a:rPr>
              <a:t>1. The authority maintains a directory with a {name, public key} entry for each participant. </a:t>
            </a:r>
          </a:p>
          <a:p>
            <a:r>
              <a:rPr lang="en-US" dirty="0">
                <a:latin typeface="Times New Roman" panose="02020603050405020304" pitchFamily="18" charset="0"/>
                <a:cs typeface="Times New Roman" panose="02020603050405020304" pitchFamily="18" charset="0"/>
              </a:rPr>
              <a:t>2. Each participant registers a public key with the directory authority. Registration would have to be in person or by some form of secure authenticated communication.</a:t>
            </a:r>
          </a:p>
          <a:p>
            <a:r>
              <a:rPr lang="en-US" dirty="0">
                <a:latin typeface="Times New Roman" panose="02020603050405020304" pitchFamily="18" charset="0"/>
                <a:cs typeface="Times New Roman" panose="02020603050405020304" pitchFamily="18" charset="0"/>
              </a:rPr>
              <a:t>3. A participant may replace the existing key with a new one at any time, either because of the desire to replace a public key that has already been used for a large amount of data, or because the corresponding private key has been compromised in some way. </a:t>
            </a:r>
          </a:p>
          <a:p>
            <a:r>
              <a:rPr lang="en-US" dirty="0">
                <a:latin typeface="Times New Roman" panose="02020603050405020304" pitchFamily="18" charset="0"/>
                <a:cs typeface="Times New Roman" panose="02020603050405020304" pitchFamily="18" charset="0"/>
              </a:rPr>
              <a:t>4. Participants could also access the directory electronically. For this purpose, secure, authenticated communication from the authority to the participant is mandatory.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24022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7BD70-BDBE-43EA-9744-8DC1651BEFB5}"/>
              </a:ext>
            </a:extLst>
          </p:cNvPr>
          <p:cNvSpPr>
            <a:spLocks noGrp="1"/>
          </p:cNvSpPr>
          <p:nvPr>
            <p:ph type="title"/>
          </p:nvPr>
        </p:nvSpPr>
        <p:spPr/>
        <p:txBody>
          <a:bodyPr/>
          <a:lstStyle/>
          <a:p>
            <a:endParaRPr lang="en-IN" dirty="0"/>
          </a:p>
        </p:txBody>
      </p:sp>
      <p:pic>
        <p:nvPicPr>
          <p:cNvPr id="4" name="Content Placeholder 3">
            <a:extLst>
              <a:ext uri="{FF2B5EF4-FFF2-40B4-BE49-F238E27FC236}">
                <a16:creationId xmlns:a16="http://schemas.microsoft.com/office/drawing/2014/main" id="{CD5204FC-5FFB-4E8D-BCB4-7728448F2963}"/>
              </a:ext>
            </a:extLst>
          </p:cNvPr>
          <p:cNvPicPr>
            <a:picLocks noGrp="1" noChangeAspect="1"/>
          </p:cNvPicPr>
          <p:nvPr>
            <p:ph idx="1"/>
          </p:nvPr>
        </p:nvPicPr>
        <p:blipFill>
          <a:blip r:embed="rId2"/>
          <a:stretch>
            <a:fillRect/>
          </a:stretch>
        </p:blipFill>
        <p:spPr>
          <a:xfrm>
            <a:off x="1015042" y="3051097"/>
            <a:ext cx="6382078" cy="3035456"/>
          </a:xfrm>
          <a:prstGeom prst="rect">
            <a:avLst/>
          </a:prstGeom>
        </p:spPr>
      </p:pic>
      <p:sp>
        <p:nvSpPr>
          <p:cNvPr id="5" name="TextBox 4">
            <a:extLst>
              <a:ext uri="{FF2B5EF4-FFF2-40B4-BE49-F238E27FC236}">
                <a16:creationId xmlns:a16="http://schemas.microsoft.com/office/drawing/2014/main" id="{B5F21204-BEB4-4A24-B597-23AEEC7422D2}"/>
              </a:ext>
            </a:extLst>
          </p:cNvPr>
          <p:cNvSpPr txBox="1"/>
          <p:nvPr/>
        </p:nvSpPr>
        <p:spPr>
          <a:xfrm>
            <a:off x="2686049" y="6086553"/>
            <a:ext cx="3295651" cy="369332"/>
          </a:xfrm>
          <a:prstGeom prst="rect">
            <a:avLst/>
          </a:prstGeom>
          <a:noFill/>
        </p:spPr>
        <p:txBody>
          <a:bodyPr wrap="square" rtlCol="0">
            <a:spAutoFit/>
          </a:bodyPr>
          <a:lstStyle/>
          <a:p>
            <a:r>
              <a:rPr lang="en-IN" dirty="0"/>
              <a:t>Public-key Publication</a:t>
            </a:r>
          </a:p>
        </p:txBody>
      </p:sp>
    </p:spTree>
    <p:extLst>
      <p:ext uri="{BB962C8B-B14F-4D97-AF65-F5344CB8AC3E}">
        <p14:creationId xmlns:p14="http://schemas.microsoft.com/office/powerpoint/2010/main" val="38317237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2BF2A-3244-4A0D-9E39-30C7E19E7CF7}"/>
              </a:ext>
            </a:extLst>
          </p:cNvPr>
          <p:cNvSpPr>
            <a:spLocks noGrp="1"/>
          </p:cNvSpPr>
          <p:nvPr>
            <p:ph type="title"/>
          </p:nvPr>
        </p:nvSpPr>
        <p:spPr/>
        <p:txBody>
          <a:bodyPr/>
          <a:lstStyle/>
          <a:p>
            <a:r>
              <a:rPr lang="en-IN" dirty="0"/>
              <a:t>Public Key Authority</a:t>
            </a:r>
          </a:p>
        </p:txBody>
      </p:sp>
      <p:sp>
        <p:nvSpPr>
          <p:cNvPr id="3" name="Content Placeholder 2">
            <a:extLst>
              <a:ext uri="{FF2B5EF4-FFF2-40B4-BE49-F238E27FC236}">
                <a16:creationId xmlns:a16="http://schemas.microsoft.com/office/drawing/2014/main" id="{C664543E-3700-42F9-8716-2E8C167DEAF4}"/>
              </a:ext>
            </a:extLst>
          </p:cNvPr>
          <p:cNvSpPr>
            <a:spLocks noGrp="1"/>
          </p:cNvSpPr>
          <p:nvPr>
            <p:ph idx="1"/>
          </p:nvPr>
        </p:nvSpPr>
        <p:spPr>
          <a:xfrm>
            <a:off x="409575" y="2603500"/>
            <a:ext cx="11334749" cy="3416300"/>
          </a:xfrm>
        </p:spPr>
        <p:txBody>
          <a:bodyPr>
            <a:noAutofit/>
          </a:bodyPr>
          <a:lstStyle/>
          <a:p>
            <a:pPr algn="just"/>
            <a:r>
              <a:rPr lang="en-US" sz="1600" dirty="0">
                <a:latin typeface="Times New Roman" panose="02020603050405020304" pitchFamily="18" charset="0"/>
                <a:cs typeface="Times New Roman" panose="02020603050405020304" pitchFamily="18" charset="0"/>
              </a:rPr>
              <a:t>Stronger security for public-key distribution can be achieved by providing tighter control over the distribution of public keys from the directory. A typical scenario is illustrated in Figure 10.3, which is based on a figure in [POPE79]. As before, the scenario assumes that a central authority maintains a dynamic directory of public keys of all participants. In addition, each participant reliably knows a public key for the authority, with only the authority knowing the corresponding private key. The following steps (matched by number to Figure 10.3) occur: </a:t>
            </a:r>
          </a:p>
          <a:p>
            <a:pPr algn="just"/>
            <a:r>
              <a:rPr lang="en-US" sz="1600" dirty="0">
                <a:latin typeface="Times New Roman" panose="02020603050405020304" pitchFamily="18" charset="0"/>
                <a:cs typeface="Times New Roman" panose="02020603050405020304" pitchFamily="18" charset="0"/>
              </a:rPr>
              <a:t>1. A sends a timestamped message to the public-key authority containing a request for the current public key of B.</a:t>
            </a:r>
          </a:p>
          <a:p>
            <a:pPr algn="just"/>
            <a:r>
              <a:rPr lang="en-US" sz="1600" dirty="0">
                <a:latin typeface="Times New Roman" panose="02020603050405020304" pitchFamily="18" charset="0"/>
                <a:cs typeface="Times New Roman" panose="02020603050405020304" pitchFamily="18" charset="0"/>
              </a:rPr>
              <a:t> 2. The authority responds with a message that is encrypted using the authority's private key, PRauth Thus, A is able to decrypt the message using the authority's public key. Therefore, A is assured that the message originated with the authority. The message includes the following: </a:t>
            </a:r>
          </a:p>
          <a:p>
            <a:pPr algn="just"/>
            <a:r>
              <a:rPr lang="en-US" sz="1600" dirty="0">
                <a:latin typeface="Times New Roman" panose="02020603050405020304" pitchFamily="18" charset="0"/>
                <a:cs typeface="Times New Roman" panose="02020603050405020304" pitchFamily="18" charset="0"/>
              </a:rPr>
              <a:t>● B's public key, PUb which A can use to encrypt messages destined for B </a:t>
            </a:r>
          </a:p>
          <a:p>
            <a:pPr algn="just"/>
            <a:r>
              <a:rPr lang="en-US" sz="1600" dirty="0">
                <a:latin typeface="Times New Roman" panose="02020603050405020304" pitchFamily="18" charset="0"/>
                <a:cs typeface="Times New Roman" panose="02020603050405020304" pitchFamily="18" charset="0"/>
              </a:rPr>
              <a:t>● The original request, to enable A to match this response with the corresponding earlier request and to verify that the original request was not altered before reception by the authority</a:t>
            </a:r>
          </a:p>
          <a:p>
            <a:pPr algn="just"/>
            <a:r>
              <a:rPr lang="en-US" sz="1600" dirty="0">
                <a:latin typeface="Times New Roman" panose="02020603050405020304" pitchFamily="18" charset="0"/>
                <a:cs typeface="Times New Roman" panose="02020603050405020304" pitchFamily="18" charset="0"/>
              </a:rPr>
              <a:t>The original timestamp, so A can determine that this is not an old message from the authority containing a key other than B's current public key</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08332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E79AB-E307-495A-875D-7A716485756F}"/>
              </a:ext>
            </a:extLst>
          </p:cNvPr>
          <p:cNvSpPr>
            <a:spLocks noGrp="1"/>
          </p:cNvSpPr>
          <p:nvPr>
            <p:ph type="title"/>
          </p:nvPr>
        </p:nvSpPr>
        <p:spPr/>
        <p:txBody>
          <a:bodyPr/>
          <a:lstStyle/>
          <a:p>
            <a:r>
              <a:rPr lang="en-IN" dirty="0"/>
              <a:t>Public Key Authority</a:t>
            </a:r>
          </a:p>
        </p:txBody>
      </p:sp>
      <p:sp>
        <p:nvSpPr>
          <p:cNvPr id="3" name="Content Placeholder 2">
            <a:extLst>
              <a:ext uri="{FF2B5EF4-FFF2-40B4-BE49-F238E27FC236}">
                <a16:creationId xmlns:a16="http://schemas.microsoft.com/office/drawing/2014/main" id="{F3994569-B385-4B1A-86D5-AD70DD76A336}"/>
              </a:ext>
            </a:extLst>
          </p:cNvPr>
          <p:cNvSpPr>
            <a:spLocks noGrp="1"/>
          </p:cNvSpPr>
          <p:nvPr>
            <p:ph idx="1"/>
          </p:nvPr>
        </p:nvSpPr>
        <p:spPr>
          <a:xfrm>
            <a:off x="495300" y="2603500"/>
            <a:ext cx="11239500" cy="3416300"/>
          </a:xfrm>
        </p:spPr>
        <p:txBody>
          <a:bodyPr/>
          <a:lstStyle/>
          <a:p>
            <a:pPr algn="just"/>
            <a:r>
              <a:rPr lang="en-US" dirty="0">
                <a:latin typeface="Times New Roman" panose="02020603050405020304" pitchFamily="18" charset="0"/>
                <a:cs typeface="Times New Roman" panose="02020603050405020304" pitchFamily="18" charset="0"/>
              </a:rPr>
              <a:t>3. A stores B's public key and also uses it to encrypt a message to B containing an identifier of A (IDA) and a nonce (N1), which is used to identify this transaction uniquely. </a:t>
            </a:r>
          </a:p>
          <a:p>
            <a:pPr algn="just"/>
            <a:r>
              <a:rPr lang="en-US" dirty="0">
                <a:latin typeface="Times New Roman" panose="02020603050405020304" pitchFamily="18" charset="0"/>
                <a:cs typeface="Times New Roman" panose="02020603050405020304" pitchFamily="18" charset="0"/>
              </a:rPr>
              <a:t>4: B retrieves A's public key from the authority in the same manner as A retrieved B's public key. </a:t>
            </a:r>
          </a:p>
          <a:p>
            <a:pPr algn="just"/>
            <a:r>
              <a:rPr lang="en-US" dirty="0">
                <a:latin typeface="Times New Roman" panose="02020603050405020304" pitchFamily="18" charset="0"/>
                <a:cs typeface="Times New Roman" panose="02020603050405020304" pitchFamily="18" charset="0"/>
              </a:rPr>
              <a:t>5: At this point, public keys have been securely delivered to A and B, and they may begin their protected exchange. However, two additional steps are desirable: </a:t>
            </a:r>
          </a:p>
          <a:p>
            <a:pPr algn="just"/>
            <a:r>
              <a:rPr lang="en-US" dirty="0">
                <a:latin typeface="Times New Roman" panose="02020603050405020304" pitchFamily="18" charset="0"/>
                <a:cs typeface="Times New Roman" panose="02020603050405020304" pitchFamily="18" charset="0"/>
              </a:rPr>
              <a:t>6. B sends a message to A encrypted with PU a and containing A's nonce (N1) as well as a new nonce generated by B (N2) Because only B could have decrypted message (3), the presence of N1 in message (6) assures A that the correspondent is B. </a:t>
            </a:r>
          </a:p>
          <a:p>
            <a:pPr algn="just"/>
            <a:r>
              <a:rPr lang="en-US" dirty="0">
                <a:latin typeface="Times New Roman" panose="02020603050405020304" pitchFamily="18" charset="0"/>
                <a:cs typeface="Times New Roman" panose="02020603050405020304" pitchFamily="18" charset="0"/>
              </a:rPr>
              <a:t>7. A returns N2, encrypted using B's public key, to assure B that its correspondent is A.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17676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30116-7332-43ED-BBE8-F99F7C62D045}"/>
              </a:ext>
            </a:extLst>
          </p:cNvPr>
          <p:cNvSpPr>
            <a:spLocks noGrp="1"/>
          </p:cNvSpPr>
          <p:nvPr>
            <p:ph type="title"/>
          </p:nvPr>
        </p:nvSpPr>
        <p:spPr/>
        <p:txBody>
          <a:bodyPr/>
          <a:lstStyle/>
          <a:p>
            <a:endParaRPr lang="en-IN" dirty="0"/>
          </a:p>
        </p:txBody>
      </p:sp>
      <p:pic>
        <p:nvPicPr>
          <p:cNvPr id="4" name="Content Placeholder 3">
            <a:extLst>
              <a:ext uri="{FF2B5EF4-FFF2-40B4-BE49-F238E27FC236}">
                <a16:creationId xmlns:a16="http://schemas.microsoft.com/office/drawing/2014/main" id="{2AB1ACB2-4051-4E7C-8367-5E8C43A07EEC}"/>
              </a:ext>
            </a:extLst>
          </p:cNvPr>
          <p:cNvPicPr>
            <a:picLocks noGrp="1" noChangeAspect="1"/>
          </p:cNvPicPr>
          <p:nvPr>
            <p:ph idx="1"/>
          </p:nvPr>
        </p:nvPicPr>
        <p:blipFill>
          <a:blip r:embed="rId2"/>
          <a:stretch>
            <a:fillRect/>
          </a:stretch>
        </p:blipFill>
        <p:spPr>
          <a:xfrm>
            <a:off x="970744" y="2355849"/>
            <a:ext cx="7373155" cy="3863975"/>
          </a:xfrm>
          <a:prstGeom prst="rect">
            <a:avLst/>
          </a:prstGeom>
        </p:spPr>
      </p:pic>
      <p:sp>
        <p:nvSpPr>
          <p:cNvPr id="5" name="TextBox 4">
            <a:extLst>
              <a:ext uri="{FF2B5EF4-FFF2-40B4-BE49-F238E27FC236}">
                <a16:creationId xmlns:a16="http://schemas.microsoft.com/office/drawing/2014/main" id="{147AED39-D691-4104-BE4A-70CD8D8673B2}"/>
              </a:ext>
            </a:extLst>
          </p:cNvPr>
          <p:cNvSpPr txBox="1"/>
          <p:nvPr/>
        </p:nvSpPr>
        <p:spPr>
          <a:xfrm>
            <a:off x="1247775" y="6286500"/>
            <a:ext cx="6457950" cy="369332"/>
          </a:xfrm>
          <a:prstGeom prst="rect">
            <a:avLst/>
          </a:prstGeom>
          <a:noFill/>
        </p:spPr>
        <p:txBody>
          <a:bodyPr wrap="square" rtlCol="0">
            <a:spAutoFit/>
          </a:bodyPr>
          <a:lstStyle/>
          <a:p>
            <a:pPr algn="ctr"/>
            <a:r>
              <a:rPr lang="en-IN" dirty="0"/>
              <a:t>Public Key-Distribution Scenario</a:t>
            </a:r>
          </a:p>
        </p:txBody>
      </p:sp>
    </p:spTree>
    <p:extLst>
      <p:ext uri="{BB962C8B-B14F-4D97-AF65-F5344CB8AC3E}">
        <p14:creationId xmlns:p14="http://schemas.microsoft.com/office/powerpoint/2010/main" val="20193210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Public-Key Distribution Scenario</a:t>
            </a:r>
            <a:endParaRPr lang="en-IN" dirty="0"/>
          </a:p>
        </p:txBody>
      </p:sp>
      <p:pic>
        <p:nvPicPr>
          <p:cNvPr id="4" name="Picture 3"/>
          <p:cNvPicPr>
            <a:picLocks noChangeAspect="1"/>
          </p:cNvPicPr>
          <p:nvPr/>
        </p:nvPicPr>
        <p:blipFill>
          <a:blip r:embed="rId2"/>
          <a:stretch>
            <a:fillRect/>
          </a:stretch>
        </p:blipFill>
        <p:spPr>
          <a:xfrm>
            <a:off x="1663844" y="2336800"/>
            <a:ext cx="8143875" cy="4419600"/>
          </a:xfrm>
          <a:prstGeom prst="rect">
            <a:avLst/>
          </a:prstGeom>
        </p:spPr>
      </p:pic>
    </p:spTree>
    <p:extLst>
      <p:ext uri="{BB962C8B-B14F-4D97-AF65-F5344CB8AC3E}">
        <p14:creationId xmlns:p14="http://schemas.microsoft.com/office/powerpoint/2010/main" val="20263696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Exchange of Public-Key Certificates</a:t>
            </a:r>
            <a:endParaRPr lang="en-IN" dirty="0"/>
          </a:p>
        </p:txBody>
      </p:sp>
      <p:pic>
        <p:nvPicPr>
          <p:cNvPr id="4" name="Picture 3"/>
          <p:cNvPicPr>
            <a:picLocks noChangeAspect="1"/>
          </p:cNvPicPr>
          <p:nvPr/>
        </p:nvPicPr>
        <p:blipFill>
          <a:blip r:embed="rId2"/>
          <a:stretch>
            <a:fillRect/>
          </a:stretch>
        </p:blipFill>
        <p:spPr>
          <a:xfrm>
            <a:off x="1519236" y="2381105"/>
            <a:ext cx="8543925" cy="4238625"/>
          </a:xfrm>
          <a:prstGeom prst="rect">
            <a:avLst/>
          </a:prstGeom>
        </p:spPr>
      </p:pic>
    </p:spTree>
    <p:extLst>
      <p:ext uri="{BB962C8B-B14F-4D97-AF65-F5344CB8AC3E}">
        <p14:creationId xmlns:p14="http://schemas.microsoft.com/office/powerpoint/2010/main" val="12269922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Public-Key Distribution of Secret Keys</a:t>
            </a:r>
            <a:endParaRPr lang="en-IN" dirty="0"/>
          </a:p>
        </p:txBody>
      </p:sp>
      <p:pic>
        <p:nvPicPr>
          <p:cNvPr id="4" name="Picture 3"/>
          <p:cNvPicPr>
            <a:picLocks noChangeAspect="1"/>
          </p:cNvPicPr>
          <p:nvPr/>
        </p:nvPicPr>
        <p:blipFill>
          <a:blip r:embed="rId2"/>
          <a:stretch>
            <a:fillRect/>
          </a:stretch>
        </p:blipFill>
        <p:spPr>
          <a:xfrm>
            <a:off x="1743917" y="2703657"/>
            <a:ext cx="8172450" cy="3371850"/>
          </a:xfrm>
          <a:prstGeom prst="rect">
            <a:avLst/>
          </a:prstGeom>
        </p:spPr>
      </p:pic>
    </p:spTree>
    <p:extLst>
      <p:ext uri="{BB962C8B-B14F-4D97-AF65-F5344CB8AC3E}">
        <p14:creationId xmlns:p14="http://schemas.microsoft.com/office/powerpoint/2010/main" val="16701371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73668"/>
            <a:ext cx="10363200" cy="762768"/>
          </a:xfrm>
        </p:spPr>
        <p:txBody>
          <a:bodyPr/>
          <a:lstStyle/>
          <a:p>
            <a:r>
              <a:rPr lang="en-US" dirty="0" smtClean="0"/>
              <a:t>The Diffie-Hellman Key Exchange Algorithm</a:t>
            </a:r>
            <a:endParaRPr lang="en-IN" dirty="0"/>
          </a:p>
        </p:txBody>
      </p:sp>
      <p:pic>
        <p:nvPicPr>
          <p:cNvPr id="6" name="Picture 5"/>
          <p:cNvPicPr>
            <a:picLocks noChangeAspect="1"/>
          </p:cNvPicPr>
          <p:nvPr/>
        </p:nvPicPr>
        <p:blipFill rotWithShape="1">
          <a:blip r:embed="rId2"/>
          <a:srcRect l="1422" t="1229" r="2212" b="-1024"/>
          <a:stretch/>
        </p:blipFill>
        <p:spPr>
          <a:xfrm>
            <a:off x="507999" y="2318327"/>
            <a:ext cx="11416145" cy="4498109"/>
          </a:xfrm>
          <a:prstGeom prst="rect">
            <a:avLst/>
          </a:prstGeom>
        </p:spPr>
      </p:pic>
    </p:spTree>
    <p:extLst>
      <p:ext uri="{BB962C8B-B14F-4D97-AF65-F5344CB8AC3E}">
        <p14:creationId xmlns:p14="http://schemas.microsoft.com/office/powerpoint/2010/main" val="1012367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1961D-E849-4B35-8FC2-9D1F2FE1E37F}"/>
              </a:ext>
            </a:extLst>
          </p:cNvPr>
          <p:cNvSpPr>
            <a:spLocks noGrp="1"/>
          </p:cNvSpPr>
          <p:nvPr>
            <p:ph type="title"/>
          </p:nvPr>
        </p:nvSpPr>
        <p:spPr/>
        <p:txBody>
          <a:bodyPr/>
          <a:lstStyle/>
          <a:p>
            <a:r>
              <a:rPr lang="en-IN" dirty="0"/>
              <a:t>Principles of Public key Cryptosystems</a:t>
            </a:r>
          </a:p>
        </p:txBody>
      </p:sp>
      <p:sp>
        <p:nvSpPr>
          <p:cNvPr id="3" name="Content Placeholder 2">
            <a:extLst>
              <a:ext uri="{FF2B5EF4-FFF2-40B4-BE49-F238E27FC236}">
                <a16:creationId xmlns:a16="http://schemas.microsoft.com/office/drawing/2014/main" id="{BEA396C9-3F53-4801-8B29-058559288F2F}"/>
              </a:ext>
            </a:extLst>
          </p:cNvPr>
          <p:cNvSpPr>
            <a:spLocks noGrp="1"/>
          </p:cNvSpPr>
          <p:nvPr>
            <p:ph idx="1"/>
          </p:nvPr>
        </p:nvSpPr>
        <p:spPr>
          <a:xfrm>
            <a:off x="514350" y="2466975"/>
            <a:ext cx="11258550" cy="4162425"/>
          </a:xfrm>
        </p:spPr>
        <p:txBody>
          <a:bodyPr/>
          <a:lstStyle/>
          <a:p>
            <a:pPr algn="just"/>
            <a:r>
              <a:rPr lang="en-US" dirty="0">
                <a:latin typeface="Times New Roman" panose="02020603050405020304" pitchFamily="18" charset="0"/>
                <a:cs typeface="Times New Roman" panose="02020603050405020304" pitchFamily="18" charset="0"/>
              </a:rPr>
              <a:t>Asymmetric algorithms rely on one key for encryption and a different but related key for decryption. These algorithms have the following important characteristic:</a:t>
            </a:r>
          </a:p>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It is computationally infeasible to determine the decryption key given only knowledge of the cryptographic algorithm and the encryption key. In addition, some algorithms, such as RSA, also exhibit the following characteristic.</a:t>
            </a:r>
          </a:p>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Either of the two related keys can be used for encryption, with the other used for decryption. A public-key encryption scheme has six ingredients.</a:t>
            </a:r>
          </a:p>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Plaintext: This is the readable message or data that is fed into the algorithm as input.</a:t>
            </a:r>
          </a:p>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Encryption algorithm: The encryption algorithm performs various transformations on the plaintext.</a:t>
            </a:r>
            <a:r>
              <a:rPr lang="en-I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2742141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1600" y="2382983"/>
            <a:ext cx="11887200" cy="1200726"/>
          </a:xfrm>
          <a:prstGeom prst="rect">
            <a:avLst/>
          </a:prstGeom>
        </p:spPr>
      </p:pic>
      <p:pic>
        <p:nvPicPr>
          <p:cNvPr id="5" name="Picture 4"/>
          <p:cNvPicPr>
            <a:picLocks noChangeAspect="1"/>
          </p:cNvPicPr>
          <p:nvPr/>
        </p:nvPicPr>
        <p:blipFill rotWithShape="1">
          <a:blip r:embed="rId3"/>
          <a:srcRect t="3828"/>
          <a:stretch/>
        </p:blipFill>
        <p:spPr>
          <a:xfrm>
            <a:off x="1" y="3583709"/>
            <a:ext cx="11785600" cy="1392382"/>
          </a:xfrm>
          <a:prstGeom prst="rect">
            <a:avLst/>
          </a:prstGeom>
        </p:spPr>
      </p:pic>
    </p:spTree>
    <p:extLst>
      <p:ext uri="{BB962C8B-B14F-4D97-AF65-F5344CB8AC3E}">
        <p14:creationId xmlns:p14="http://schemas.microsoft.com/office/powerpoint/2010/main" val="37221628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Man-in-the-middle attack</a:t>
            </a:r>
            <a:endParaRPr lang="en-IN" dirty="0"/>
          </a:p>
        </p:txBody>
      </p:sp>
      <p:pic>
        <p:nvPicPr>
          <p:cNvPr id="4" name="Picture 3"/>
          <p:cNvPicPr>
            <a:picLocks noChangeAspect="1"/>
          </p:cNvPicPr>
          <p:nvPr/>
        </p:nvPicPr>
        <p:blipFill>
          <a:blip r:embed="rId2"/>
          <a:stretch>
            <a:fillRect/>
          </a:stretch>
        </p:blipFill>
        <p:spPr>
          <a:xfrm>
            <a:off x="453160" y="2318326"/>
            <a:ext cx="10621240" cy="4539673"/>
          </a:xfrm>
          <a:prstGeom prst="rect">
            <a:avLst/>
          </a:prstGeom>
        </p:spPr>
      </p:pic>
    </p:spTree>
    <p:extLst>
      <p:ext uri="{BB962C8B-B14F-4D97-AF65-F5344CB8AC3E}">
        <p14:creationId xmlns:p14="http://schemas.microsoft.com/office/powerpoint/2010/main" val="8242884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Deffie-Hellman Key Exchange</a:t>
            </a:r>
            <a:endParaRPr lang="en-IN" dirty="0"/>
          </a:p>
        </p:txBody>
      </p:sp>
      <p:pic>
        <p:nvPicPr>
          <p:cNvPr id="4" name="Picture 3"/>
          <p:cNvPicPr>
            <a:picLocks noChangeAspect="1"/>
          </p:cNvPicPr>
          <p:nvPr/>
        </p:nvPicPr>
        <p:blipFill>
          <a:blip r:embed="rId2"/>
          <a:stretch>
            <a:fillRect/>
          </a:stretch>
        </p:blipFill>
        <p:spPr>
          <a:xfrm>
            <a:off x="2235343" y="2560205"/>
            <a:ext cx="7610475" cy="3695700"/>
          </a:xfrm>
          <a:prstGeom prst="rect">
            <a:avLst/>
          </a:prstGeom>
        </p:spPr>
      </p:pic>
    </p:spTree>
    <p:extLst>
      <p:ext uri="{BB962C8B-B14F-4D97-AF65-F5344CB8AC3E}">
        <p14:creationId xmlns:p14="http://schemas.microsoft.com/office/powerpoint/2010/main" val="22197666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Man-in-the-middle attack</a:t>
            </a:r>
            <a:endParaRPr lang="en-IN" dirty="0"/>
          </a:p>
        </p:txBody>
      </p:sp>
      <p:sp>
        <p:nvSpPr>
          <p:cNvPr id="7" name="Rectangle 6"/>
          <p:cNvSpPr/>
          <p:nvPr/>
        </p:nvSpPr>
        <p:spPr>
          <a:xfrm>
            <a:off x="101601" y="2299855"/>
            <a:ext cx="11942618" cy="923330"/>
          </a:xfrm>
          <a:prstGeom prst="rect">
            <a:avLst/>
          </a:prstGeom>
        </p:spPr>
        <p:txBody>
          <a:bodyPr wrap="square">
            <a:spAutoFit/>
          </a:bodyPr>
          <a:lstStyle/>
          <a:p>
            <a:r>
              <a:rPr lang="en-US" dirty="0">
                <a:solidFill>
                  <a:srgbClr val="333333"/>
                </a:solidFill>
                <a:latin typeface="Verdana" panose="020B0604030504040204" pitchFamily="34" charset="0"/>
              </a:rPr>
              <a:t>The protocol depicted in </a:t>
            </a:r>
            <a:r>
              <a:rPr lang="en-US" dirty="0">
                <a:solidFill>
                  <a:srgbClr val="00339A"/>
                </a:solidFill>
                <a:latin typeface="Verdana" panose="020B0604030504040204" pitchFamily="34" charset="0"/>
              </a:rPr>
              <a:t>Figure 10.8 </a:t>
            </a:r>
            <a:r>
              <a:rPr lang="en-US" dirty="0">
                <a:solidFill>
                  <a:srgbClr val="333333"/>
                </a:solidFill>
                <a:latin typeface="Verdana" panose="020B0604030504040204" pitchFamily="34" charset="0"/>
              </a:rPr>
              <a:t>is insecure against a man-in-the-middle attack. Suppose Alice and</a:t>
            </a:r>
          </a:p>
          <a:p>
            <a:r>
              <a:rPr lang="en-US" dirty="0">
                <a:solidFill>
                  <a:srgbClr val="333333"/>
                </a:solidFill>
                <a:latin typeface="Verdana" panose="020B0604030504040204" pitchFamily="34" charset="0"/>
              </a:rPr>
              <a:t>Bob wish to exchange keys, and Darth is the adversary. The attack proceeds as follows:</a:t>
            </a:r>
            <a:endParaRPr lang="en-IN" dirty="0"/>
          </a:p>
        </p:txBody>
      </p:sp>
      <p:sp>
        <p:nvSpPr>
          <p:cNvPr id="8" name="Rectangle 7"/>
          <p:cNvSpPr/>
          <p:nvPr/>
        </p:nvSpPr>
        <p:spPr>
          <a:xfrm>
            <a:off x="101602" y="3290654"/>
            <a:ext cx="11526980" cy="646331"/>
          </a:xfrm>
          <a:prstGeom prst="rect">
            <a:avLst/>
          </a:prstGeom>
        </p:spPr>
        <p:txBody>
          <a:bodyPr wrap="square">
            <a:spAutoFit/>
          </a:bodyPr>
          <a:lstStyle/>
          <a:p>
            <a:pPr marL="342900" indent="-342900">
              <a:buFont typeface="+mj-lt"/>
              <a:buAutoNum type="arabicPeriod"/>
            </a:pPr>
            <a:r>
              <a:rPr lang="en-US" dirty="0">
                <a:solidFill>
                  <a:srgbClr val="333333"/>
                </a:solidFill>
                <a:latin typeface="Verdana" panose="020B0604030504040204" pitchFamily="34" charset="0"/>
              </a:rPr>
              <a:t>Darth prepares for the attack by generating two random private keys </a:t>
            </a:r>
            <a:r>
              <a:rPr lang="en-US" i="1" dirty="0">
                <a:solidFill>
                  <a:srgbClr val="333333"/>
                </a:solidFill>
                <a:latin typeface="Verdana" panose="020B0604030504040204" pitchFamily="34" charset="0"/>
              </a:rPr>
              <a:t>X</a:t>
            </a:r>
            <a:r>
              <a:rPr lang="en-US" sz="1100" i="1" dirty="0">
                <a:solidFill>
                  <a:srgbClr val="333333"/>
                </a:solidFill>
                <a:latin typeface="Verdana" panose="020B0604030504040204" pitchFamily="34" charset="0"/>
              </a:rPr>
              <a:t>D</a:t>
            </a:r>
            <a:r>
              <a:rPr lang="en-US" sz="1100" dirty="0">
                <a:solidFill>
                  <a:srgbClr val="333333"/>
                </a:solidFill>
                <a:latin typeface="Verdana" panose="020B0604030504040204" pitchFamily="34" charset="0"/>
              </a:rPr>
              <a:t>1 </a:t>
            </a:r>
            <a:r>
              <a:rPr lang="en-US" dirty="0">
                <a:solidFill>
                  <a:srgbClr val="333333"/>
                </a:solidFill>
                <a:latin typeface="Verdana" panose="020B0604030504040204" pitchFamily="34" charset="0"/>
              </a:rPr>
              <a:t>and </a:t>
            </a:r>
            <a:r>
              <a:rPr lang="en-US" i="1" dirty="0">
                <a:solidFill>
                  <a:srgbClr val="333333"/>
                </a:solidFill>
                <a:latin typeface="Verdana" panose="020B0604030504040204" pitchFamily="34" charset="0"/>
              </a:rPr>
              <a:t>X</a:t>
            </a:r>
            <a:r>
              <a:rPr lang="en-US" sz="1100" i="1" dirty="0">
                <a:solidFill>
                  <a:srgbClr val="333333"/>
                </a:solidFill>
                <a:latin typeface="Verdana" panose="020B0604030504040204" pitchFamily="34" charset="0"/>
              </a:rPr>
              <a:t>D</a:t>
            </a:r>
            <a:r>
              <a:rPr lang="en-US" sz="1100" dirty="0">
                <a:solidFill>
                  <a:srgbClr val="333333"/>
                </a:solidFill>
                <a:latin typeface="Verdana" panose="020B0604030504040204" pitchFamily="34" charset="0"/>
              </a:rPr>
              <a:t>2 </a:t>
            </a:r>
            <a:r>
              <a:rPr lang="en-US" dirty="0">
                <a:solidFill>
                  <a:srgbClr val="333333"/>
                </a:solidFill>
                <a:latin typeface="Verdana" panose="020B0604030504040204" pitchFamily="34" charset="0"/>
              </a:rPr>
              <a:t>and then</a:t>
            </a:r>
          </a:p>
          <a:p>
            <a:r>
              <a:rPr lang="en-US" dirty="0" smtClean="0">
                <a:solidFill>
                  <a:srgbClr val="333333"/>
                </a:solidFill>
                <a:latin typeface="Verdana" panose="020B0604030504040204" pitchFamily="34" charset="0"/>
              </a:rPr>
              <a:t> computing </a:t>
            </a:r>
            <a:r>
              <a:rPr lang="en-US" dirty="0">
                <a:solidFill>
                  <a:srgbClr val="333333"/>
                </a:solidFill>
                <a:latin typeface="Verdana" panose="020B0604030504040204" pitchFamily="34" charset="0"/>
              </a:rPr>
              <a:t>the corresponding public keys </a:t>
            </a:r>
            <a:r>
              <a:rPr lang="en-US" i="1" dirty="0">
                <a:solidFill>
                  <a:srgbClr val="333333"/>
                </a:solidFill>
                <a:latin typeface="Verdana" panose="020B0604030504040204" pitchFamily="34" charset="0"/>
              </a:rPr>
              <a:t>Y</a:t>
            </a:r>
            <a:r>
              <a:rPr lang="en-US" sz="1100" i="1" dirty="0">
                <a:solidFill>
                  <a:srgbClr val="333333"/>
                </a:solidFill>
                <a:latin typeface="Verdana" panose="020B0604030504040204" pitchFamily="34" charset="0"/>
              </a:rPr>
              <a:t>D</a:t>
            </a:r>
            <a:r>
              <a:rPr lang="en-US" sz="1100" dirty="0">
                <a:solidFill>
                  <a:srgbClr val="333333"/>
                </a:solidFill>
                <a:latin typeface="Verdana" panose="020B0604030504040204" pitchFamily="34" charset="0"/>
              </a:rPr>
              <a:t>1 </a:t>
            </a:r>
            <a:r>
              <a:rPr lang="en-US" dirty="0">
                <a:solidFill>
                  <a:srgbClr val="333333"/>
                </a:solidFill>
                <a:latin typeface="Verdana" panose="020B0604030504040204" pitchFamily="34" charset="0"/>
              </a:rPr>
              <a:t>and </a:t>
            </a:r>
            <a:r>
              <a:rPr lang="en-US" i="1" dirty="0">
                <a:solidFill>
                  <a:srgbClr val="333333"/>
                </a:solidFill>
                <a:latin typeface="Verdana" panose="020B0604030504040204" pitchFamily="34" charset="0"/>
              </a:rPr>
              <a:t>Y</a:t>
            </a:r>
            <a:r>
              <a:rPr lang="en-US" sz="1100" i="1" dirty="0">
                <a:solidFill>
                  <a:srgbClr val="333333"/>
                </a:solidFill>
                <a:latin typeface="Verdana" panose="020B0604030504040204" pitchFamily="34" charset="0"/>
              </a:rPr>
              <a:t>D</a:t>
            </a:r>
            <a:r>
              <a:rPr lang="en-US" sz="1100" dirty="0">
                <a:solidFill>
                  <a:srgbClr val="333333"/>
                </a:solidFill>
                <a:latin typeface="Verdana" panose="020B0604030504040204" pitchFamily="34" charset="0"/>
              </a:rPr>
              <a:t>2</a:t>
            </a:r>
            <a:r>
              <a:rPr lang="en-US" dirty="0">
                <a:solidFill>
                  <a:srgbClr val="333333"/>
                </a:solidFill>
                <a:latin typeface="Verdana" panose="020B0604030504040204" pitchFamily="34" charset="0"/>
              </a:rPr>
              <a:t>.</a:t>
            </a:r>
            <a:endParaRPr lang="en-IN" dirty="0"/>
          </a:p>
        </p:txBody>
      </p:sp>
      <p:sp>
        <p:nvSpPr>
          <p:cNvPr id="10" name="Rectangle 9"/>
          <p:cNvSpPr/>
          <p:nvPr/>
        </p:nvSpPr>
        <p:spPr>
          <a:xfrm>
            <a:off x="101601" y="3945915"/>
            <a:ext cx="3758773" cy="369332"/>
          </a:xfrm>
          <a:prstGeom prst="rect">
            <a:avLst/>
          </a:prstGeom>
        </p:spPr>
        <p:txBody>
          <a:bodyPr wrap="square">
            <a:spAutoFit/>
          </a:bodyPr>
          <a:lstStyle/>
          <a:p>
            <a:r>
              <a:rPr lang="es-ES" dirty="0" smtClean="0">
                <a:solidFill>
                  <a:srgbClr val="333333"/>
                </a:solidFill>
                <a:latin typeface="Verdana" panose="020B0604030504040204" pitchFamily="34" charset="0"/>
              </a:rPr>
              <a:t>2. Alice </a:t>
            </a:r>
            <a:r>
              <a:rPr lang="es-ES" dirty="0" err="1">
                <a:solidFill>
                  <a:srgbClr val="333333"/>
                </a:solidFill>
                <a:latin typeface="Verdana" panose="020B0604030504040204" pitchFamily="34" charset="0"/>
              </a:rPr>
              <a:t>transmits</a:t>
            </a:r>
            <a:r>
              <a:rPr lang="es-ES" dirty="0">
                <a:solidFill>
                  <a:srgbClr val="333333"/>
                </a:solidFill>
                <a:latin typeface="Verdana" panose="020B0604030504040204" pitchFamily="34" charset="0"/>
              </a:rPr>
              <a:t> </a:t>
            </a:r>
            <a:r>
              <a:rPr lang="es-ES" i="1" dirty="0">
                <a:solidFill>
                  <a:srgbClr val="333333"/>
                </a:solidFill>
                <a:latin typeface="Verdana" panose="020B0604030504040204" pitchFamily="34" charset="0"/>
              </a:rPr>
              <a:t>Y</a:t>
            </a:r>
            <a:r>
              <a:rPr lang="es-ES" sz="1100" i="1" dirty="0">
                <a:solidFill>
                  <a:srgbClr val="333333"/>
                </a:solidFill>
                <a:latin typeface="Verdana" panose="020B0604030504040204" pitchFamily="34" charset="0"/>
              </a:rPr>
              <a:t>A </a:t>
            </a:r>
            <a:r>
              <a:rPr lang="es-ES" dirty="0">
                <a:solidFill>
                  <a:srgbClr val="333333"/>
                </a:solidFill>
                <a:latin typeface="Verdana" panose="020B0604030504040204" pitchFamily="34" charset="0"/>
              </a:rPr>
              <a:t>to Bob.</a:t>
            </a:r>
            <a:endParaRPr lang="en-IN" dirty="0"/>
          </a:p>
        </p:txBody>
      </p:sp>
      <p:sp>
        <p:nvSpPr>
          <p:cNvPr id="13" name="Rectangle 12"/>
          <p:cNvSpPr/>
          <p:nvPr/>
        </p:nvSpPr>
        <p:spPr>
          <a:xfrm rot="10800000" flipV="1">
            <a:off x="101601" y="4391600"/>
            <a:ext cx="11942618" cy="369332"/>
          </a:xfrm>
          <a:prstGeom prst="rect">
            <a:avLst/>
          </a:prstGeom>
        </p:spPr>
        <p:txBody>
          <a:bodyPr wrap="square">
            <a:spAutoFit/>
          </a:bodyPr>
          <a:lstStyle/>
          <a:p>
            <a:r>
              <a:rPr lang="en-US" dirty="0" smtClean="0">
                <a:solidFill>
                  <a:srgbClr val="333333"/>
                </a:solidFill>
                <a:latin typeface="Verdana" panose="020B0604030504040204" pitchFamily="34" charset="0"/>
              </a:rPr>
              <a:t>3. Darth </a:t>
            </a:r>
            <a:r>
              <a:rPr lang="en-US" dirty="0">
                <a:solidFill>
                  <a:srgbClr val="333333"/>
                </a:solidFill>
                <a:latin typeface="Verdana" panose="020B0604030504040204" pitchFamily="34" charset="0"/>
              </a:rPr>
              <a:t>intercepts </a:t>
            </a:r>
            <a:r>
              <a:rPr lang="en-US" i="1" dirty="0">
                <a:solidFill>
                  <a:srgbClr val="333333"/>
                </a:solidFill>
                <a:latin typeface="Verdana" panose="020B0604030504040204" pitchFamily="34" charset="0"/>
              </a:rPr>
              <a:t>Y</a:t>
            </a:r>
            <a:r>
              <a:rPr lang="en-US" sz="1100" i="1" dirty="0">
                <a:solidFill>
                  <a:srgbClr val="333333"/>
                </a:solidFill>
                <a:latin typeface="Verdana" panose="020B0604030504040204" pitchFamily="34" charset="0"/>
              </a:rPr>
              <a:t>A </a:t>
            </a:r>
            <a:r>
              <a:rPr lang="en-US" dirty="0">
                <a:solidFill>
                  <a:srgbClr val="333333"/>
                </a:solidFill>
                <a:latin typeface="Verdana" panose="020B0604030504040204" pitchFamily="34" charset="0"/>
              </a:rPr>
              <a:t>and transmits </a:t>
            </a:r>
            <a:r>
              <a:rPr lang="en-US" i="1" dirty="0">
                <a:solidFill>
                  <a:srgbClr val="333333"/>
                </a:solidFill>
                <a:latin typeface="Verdana" panose="020B0604030504040204" pitchFamily="34" charset="0"/>
              </a:rPr>
              <a:t>Y</a:t>
            </a:r>
            <a:r>
              <a:rPr lang="en-US" sz="1100" i="1" dirty="0">
                <a:solidFill>
                  <a:srgbClr val="333333"/>
                </a:solidFill>
                <a:latin typeface="Verdana" panose="020B0604030504040204" pitchFamily="34" charset="0"/>
              </a:rPr>
              <a:t>D</a:t>
            </a:r>
            <a:r>
              <a:rPr lang="en-US" sz="1100" dirty="0">
                <a:solidFill>
                  <a:srgbClr val="333333"/>
                </a:solidFill>
                <a:latin typeface="Verdana" panose="020B0604030504040204" pitchFamily="34" charset="0"/>
              </a:rPr>
              <a:t>1 </a:t>
            </a:r>
            <a:r>
              <a:rPr lang="en-US" dirty="0">
                <a:solidFill>
                  <a:srgbClr val="333333"/>
                </a:solidFill>
                <a:latin typeface="Verdana" panose="020B0604030504040204" pitchFamily="34" charset="0"/>
              </a:rPr>
              <a:t>to Bob. Darth also calculates </a:t>
            </a:r>
            <a:r>
              <a:rPr lang="en-US" i="1" dirty="0">
                <a:solidFill>
                  <a:srgbClr val="333333"/>
                </a:solidFill>
                <a:latin typeface="Verdana" panose="020B0604030504040204" pitchFamily="34" charset="0"/>
              </a:rPr>
              <a:t>K</a:t>
            </a:r>
            <a:r>
              <a:rPr lang="en-US" dirty="0">
                <a:solidFill>
                  <a:srgbClr val="333333"/>
                </a:solidFill>
                <a:latin typeface="Verdana" panose="020B0604030504040204" pitchFamily="34" charset="0"/>
              </a:rPr>
              <a:t>2 = (</a:t>
            </a:r>
            <a:r>
              <a:rPr lang="en-US" i="1" dirty="0" smtClean="0">
                <a:solidFill>
                  <a:srgbClr val="333333"/>
                </a:solidFill>
                <a:latin typeface="Verdana" panose="020B0604030504040204" pitchFamily="34" charset="0"/>
              </a:rPr>
              <a:t>Y</a:t>
            </a:r>
            <a:r>
              <a:rPr lang="en-US" sz="1100" i="1" dirty="0" smtClean="0">
                <a:solidFill>
                  <a:srgbClr val="333333"/>
                </a:solidFill>
                <a:latin typeface="Verdana" panose="020B0604030504040204" pitchFamily="34" charset="0"/>
              </a:rPr>
              <a:t>A</a:t>
            </a:r>
            <a:r>
              <a:rPr lang="en-US" dirty="0" smtClean="0">
                <a:solidFill>
                  <a:srgbClr val="333333"/>
                </a:solidFill>
                <a:latin typeface="Verdana" panose="020B0604030504040204" pitchFamily="34" charset="0"/>
              </a:rPr>
              <a:t>)</a:t>
            </a:r>
            <a:r>
              <a:rPr lang="en-US" sz="1100" i="1" dirty="0" smtClean="0">
                <a:solidFill>
                  <a:srgbClr val="333333"/>
                </a:solidFill>
                <a:latin typeface="Verdana" panose="020B0604030504040204" pitchFamily="34" charset="0"/>
              </a:rPr>
              <a:t>X</a:t>
            </a:r>
            <a:r>
              <a:rPr lang="en-IN" sz="800" i="1" dirty="0" smtClean="0">
                <a:solidFill>
                  <a:srgbClr val="333333"/>
                </a:solidFill>
                <a:latin typeface="Verdana" panose="020B0604030504040204" pitchFamily="34" charset="0"/>
              </a:rPr>
              <a:t>D</a:t>
            </a:r>
            <a:r>
              <a:rPr lang="en-IN" sz="800" dirty="0" smtClean="0">
                <a:solidFill>
                  <a:srgbClr val="333333"/>
                </a:solidFill>
                <a:latin typeface="Verdana" panose="020B0604030504040204" pitchFamily="34" charset="0"/>
              </a:rPr>
              <a:t>2 </a:t>
            </a:r>
            <a:r>
              <a:rPr lang="en-IN" dirty="0">
                <a:solidFill>
                  <a:srgbClr val="333333"/>
                </a:solidFill>
                <a:latin typeface="Verdana" panose="020B0604030504040204" pitchFamily="34" charset="0"/>
              </a:rPr>
              <a:t>mod </a:t>
            </a:r>
            <a:r>
              <a:rPr lang="en-IN" i="1" dirty="0">
                <a:solidFill>
                  <a:srgbClr val="333333"/>
                </a:solidFill>
                <a:latin typeface="Verdana" panose="020B0604030504040204" pitchFamily="34" charset="0"/>
              </a:rPr>
              <a:t>q</a:t>
            </a:r>
            <a:r>
              <a:rPr lang="en-IN" dirty="0">
                <a:solidFill>
                  <a:srgbClr val="333333"/>
                </a:solidFill>
                <a:latin typeface="Verdana" panose="020B0604030504040204" pitchFamily="34" charset="0"/>
              </a:rPr>
              <a:t>.</a:t>
            </a:r>
            <a:endParaRPr lang="en-IN" dirty="0"/>
          </a:p>
        </p:txBody>
      </p:sp>
      <p:sp>
        <p:nvSpPr>
          <p:cNvPr id="14" name="Rectangle 13"/>
          <p:cNvSpPr/>
          <p:nvPr/>
        </p:nvSpPr>
        <p:spPr>
          <a:xfrm>
            <a:off x="101601" y="4906926"/>
            <a:ext cx="11942618" cy="369332"/>
          </a:xfrm>
          <a:prstGeom prst="rect">
            <a:avLst/>
          </a:prstGeom>
        </p:spPr>
        <p:txBody>
          <a:bodyPr wrap="square">
            <a:spAutoFit/>
          </a:bodyPr>
          <a:lstStyle/>
          <a:p>
            <a:r>
              <a:rPr lang="en-US" dirty="0" smtClean="0">
                <a:solidFill>
                  <a:srgbClr val="333333"/>
                </a:solidFill>
                <a:latin typeface="Verdana" panose="020B0604030504040204" pitchFamily="34" charset="0"/>
              </a:rPr>
              <a:t>4. Bob </a:t>
            </a:r>
            <a:r>
              <a:rPr lang="en-US" dirty="0">
                <a:solidFill>
                  <a:srgbClr val="333333"/>
                </a:solidFill>
                <a:latin typeface="Verdana" panose="020B0604030504040204" pitchFamily="34" charset="0"/>
              </a:rPr>
              <a:t>receives </a:t>
            </a:r>
            <a:r>
              <a:rPr lang="en-US" i="1" dirty="0">
                <a:solidFill>
                  <a:srgbClr val="333333"/>
                </a:solidFill>
                <a:latin typeface="Verdana" panose="020B0604030504040204" pitchFamily="34" charset="0"/>
              </a:rPr>
              <a:t>Y</a:t>
            </a:r>
            <a:r>
              <a:rPr lang="en-US" sz="1100" i="1" dirty="0">
                <a:solidFill>
                  <a:srgbClr val="333333"/>
                </a:solidFill>
                <a:latin typeface="Verdana" panose="020B0604030504040204" pitchFamily="34" charset="0"/>
              </a:rPr>
              <a:t>D</a:t>
            </a:r>
            <a:r>
              <a:rPr lang="en-US" sz="1100" dirty="0">
                <a:solidFill>
                  <a:srgbClr val="333333"/>
                </a:solidFill>
                <a:latin typeface="Verdana" panose="020B0604030504040204" pitchFamily="34" charset="0"/>
              </a:rPr>
              <a:t>1 </a:t>
            </a:r>
            <a:r>
              <a:rPr lang="en-US" dirty="0">
                <a:solidFill>
                  <a:srgbClr val="333333"/>
                </a:solidFill>
                <a:latin typeface="Verdana" panose="020B0604030504040204" pitchFamily="34" charset="0"/>
              </a:rPr>
              <a:t>and calculates </a:t>
            </a:r>
            <a:r>
              <a:rPr lang="en-US" i="1" dirty="0">
                <a:solidFill>
                  <a:srgbClr val="333333"/>
                </a:solidFill>
                <a:latin typeface="Verdana" panose="020B0604030504040204" pitchFamily="34" charset="0"/>
              </a:rPr>
              <a:t>K</a:t>
            </a:r>
            <a:r>
              <a:rPr lang="en-US" dirty="0">
                <a:solidFill>
                  <a:srgbClr val="333333"/>
                </a:solidFill>
                <a:latin typeface="Verdana" panose="020B0604030504040204" pitchFamily="34" charset="0"/>
              </a:rPr>
              <a:t>1 = (</a:t>
            </a:r>
            <a:r>
              <a:rPr lang="en-US" i="1" dirty="0" smtClean="0">
                <a:solidFill>
                  <a:srgbClr val="333333"/>
                </a:solidFill>
                <a:latin typeface="Verdana" panose="020B0604030504040204" pitchFamily="34" charset="0"/>
              </a:rPr>
              <a:t>Y</a:t>
            </a:r>
            <a:r>
              <a:rPr lang="en-US" sz="1100" i="1" dirty="0" smtClean="0">
                <a:solidFill>
                  <a:srgbClr val="333333"/>
                </a:solidFill>
                <a:latin typeface="Verdana" panose="020B0604030504040204" pitchFamily="34" charset="0"/>
              </a:rPr>
              <a:t>D</a:t>
            </a:r>
            <a:r>
              <a:rPr lang="en-US" sz="1100" dirty="0" smtClean="0">
                <a:solidFill>
                  <a:srgbClr val="333333"/>
                </a:solidFill>
                <a:latin typeface="Verdana" panose="020B0604030504040204" pitchFamily="34" charset="0"/>
              </a:rPr>
              <a:t>1</a:t>
            </a:r>
            <a:r>
              <a:rPr lang="en-US" dirty="0" smtClean="0">
                <a:solidFill>
                  <a:srgbClr val="333333"/>
                </a:solidFill>
                <a:latin typeface="Verdana" panose="020B0604030504040204" pitchFamily="34" charset="0"/>
              </a:rPr>
              <a:t>)</a:t>
            </a:r>
            <a:r>
              <a:rPr lang="en-US" sz="1100" i="1" dirty="0" smtClean="0">
                <a:solidFill>
                  <a:srgbClr val="333333"/>
                </a:solidFill>
                <a:latin typeface="Verdana" panose="020B0604030504040204" pitchFamily="34" charset="0"/>
              </a:rPr>
              <a:t>X</a:t>
            </a:r>
            <a:endParaRPr lang="en-US" sz="1100" i="1" dirty="0">
              <a:solidFill>
                <a:srgbClr val="333333"/>
              </a:solidFill>
              <a:latin typeface="Verdana" panose="020B0604030504040204" pitchFamily="34" charset="0"/>
            </a:endParaRPr>
          </a:p>
        </p:txBody>
      </p:sp>
      <p:sp>
        <p:nvSpPr>
          <p:cNvPr id="15" name="Rectangle 14"/>
          <p:cNvSpPr/>
          <p:nvPr/>
        </p:nvSpPr>
        <p:spPr>
          <a:xfrm>
            <a:off x="5396625" y="4906926"/>
            <a:ext cx="1103187" cy="369332"/>
          </a:xfrm>
          <a:prstGeom prst="rect">
            <a:avLst/>
          </a:prstGeom>
        </p:spPr>
        <p:txBody>
          <a:bodyPr wrap="square">
            <a:spAutoFit/>
          </a:bodyPr>
          <a:lstStyle/>
          <a:p>
            <a:r>
              <a:rPr lang="en-IN" sz="800" i="1" dirty="0">
                <a:solidFill>
                  <a:srgbClr val="333333"/>
                </a:solidFill>
                <a:latin typeface="Verdana" panose="020B0604030504040204" pitchFamily="34" charset="0"/>
              </a:rPr>
              <a:t>E </a:t>
            </a:r>
            <a:r>
              <a:rPr lang="en-IN" dirty="0">
                <a:solidFill>
                  <a:srgbClr val="333333"/>
                </a:solidFill>
                <a:latin typeface="Verdana" panose="020B0604030504040204" pitchFamily="34" charset="0"/>
              </a:rPr>
              <a:t>mod </a:t>
            </a:r>
            <a:r>
              <a:rPr lang="en-IN" i="1" dirty="0">
                <a:solidFill>
                  <a:srgbClr val="333333"/>
                </a:solidFill>
                <a:latin typeface="Verdana" panose="020B0604030504040204" pitchFamily="34" charset="0"/>
              </a:rPr>
              <a:t>q</a:t>
            </a:r>
            <a:r>
              <a:rPr lang="en-IN" dirty="0">
                <a:solidFill>
                  <a:srgbClr val="333333"/>
                </a:solidFill>
                <a:latin typeface="Verdana" panose="020B0604030504040204" pitchFamily="34" charset="0"/>
              </a:rPr>
              <a:t>.</a:t>
            </a:r>
            <a:endParaRPr lang="en-IN" dirty="0"/>
          </a:p>
        </p:txBody>
      </p:sp>
      <p:sp>
        <p:nvSpPr>
          <p:cNvPr id="17" name="Rectangle 16"/>
          <p:cNvSpPr/>
          <p:nvPr/>
        </p:nvSpPr>
        <p:spPr>
          <a:xfrm>
            <a:off x="101601" y="5422251"/>
            <a:ext cx="3436325" cy="369332"/>
          </a:xfrm>
          <a:prstGeom prst="rect">
            <a:avLst/>
          </a:prstGeom>
        </p:spPr>
        <p:txBody>
          <a:bodyPr wrap="none">
            <a:spAutoFit/>
          </a:bodyPr>
          <a:lstStyle/>
          <a:p>
            <a:r>
              <a:rPr lang="en-IN" dirty="0" smtClean="0">
                <a:solidFill>
                  <a:srgbClr val="333333"/>
                </a:solidFill>
                <a:latin typeface="Verdana" panose="020B0604030504040204" pitchFamily="34" charset="0"/>
              </a:rPr>
              <a:t>5. Bob </a:t>
            </a:r>
            <a:r>
              <a:rPr lang="en-IN" dirty="0">
                <a:solidFill>
                  <a:srgbClr val="333333"/>
                </a:solidFill>
                <a:latin typeface="Verdana" panose="020B0604030504040204" pitchFamily="34" charset="0"/>
              </a:rPr>
              <a:t>transmits </a:t>
            </a:r>
            <a:r>
              <a:rPr lang="en-IN" i="1" dirty="0">
                <a:solidFill>
                  <a:srgbClr val="333333"/>
                </a:solidFill>
                <a:latin typeface="Verdana" panose="020B0604030504040204" pitchFamily="34" charset="0"/>
              </a:rPr>
              <a:t>X</a:t>
            </a:r>
            <a:r>
              <a:rPr lang="en-IN" sz="1100" i="1" dirty="0">
                <a:solidFill>
                  <a:srgbClr val="333333"/>
                </a:solidFill>
                <a:latin typeface="Verdana" panose="020B0604030504040204" pitchFamily="34" charset="0"/>
              </a:rPr>
              <a:t>A </a:t>
            </a:r>
            <a:r>
              <a:rPr lang="en-IN" dirty="0">
                <a:solidFill>
                  <a:srgbClr val="333333"/>
                </a:solidFill>
                <a:latin typeface="Verdana" panose="020B0604030504040204" pitchFamily="34" charset="0"/>
              </a:rPr>
              <a:t>to Alice.</a:t>
            </a:r>
            <a:endParaRPr lang="en-IN" dirty="0"/>
          </a:p>
        </p:txBody>
      </p:sp>
      <p:sp>
        <p:nvSpPr>
          <p:cNvPr id="18" name="Rectangle 17"/>
          <p:cNvSpPr/>
          <p:nvPr/>
        </p:nvSpPr>
        <p:spPr>
          <a:xfrm>
            <a:off x="101601" y="5901464"/>
            <a:ext cx="11942618" cy="646331"/>
          </a:xfrm>
          <a:prstGeom prst="rect">
            <a:avLst/>
          </a:prstGeom>
        </p:spPr>
        <p:txBody>
          <a:bodyPr wrap="square">
            <a:spAutoFit/>
          </a:bodyPr>
          <a:lstStyle/>
          <a:p>
            <a:r>
              <a:rPr lang="en-US" dirty="0" smtClean="0">
                <a:solidFill>
                  <a:srgbClr val="333333"/>
                </a:solidFill>
                <a:latin typeface="Verdana" panose="020B0604030504040204" pitchFamily="34" charset="0"/>
              </a:rPr>
              <a:t>6. Darth </a:t>
            </a:r>
            <a:r>
              <a:rPr lang="en-US" dirty="0">
                <a:solidFill>
                  <a:srgbClr val="333333"/>
                </a:solidFill>
                <a:latin typeface="Verdana" panose="020B0604030504040204" pitchFamily="34" charset="0"/>
              </a:rPr>
              <a:t>intercepts </a:t>
            </a:r>
            <a:r>
              <a:rPr lang="en-US" i="1" dirty="0">
                <a:solidFill>
                  <a:srgbClr val="333333"/>
                </a:solidFill>
                <a:latin typeface="Verdana" panose="020B0604030504040204" pitchFamily="34" charset="0"/>
              </a:rPr>
              <a:t>X</a:t>
            </a:r>
            <a:r>
              <a:rPr lang="en-US" sz="1100" i="1" dirty="0">
                <a:solidFill>
                  <a:srgbClr val="333333"/>
                </a:solidFill>
                <a:latin typeface="Verdana" panose="020B0604030504040204" pitchFamily="34" charset="0"/>
              </a:rPr>
              <a:t>A </a:t>
            </a:r>
            <a:r>
              <a:rPr lang="en-US" dirty="0">
                <a:solidFill>
                  <a:srgbClr val="333333"/>
                </a:solidFill>
                <a:latin typeface="Verdana" panose="020B0604030504040204" pitchFamily="34" charset="0"/>
              </a:rPr>
              <a:t>and transmits </a:t>
            </a:r>
            <a:r>
              <a:rPr lang="en-US" i="1" dirty="0">
                <a:solidFill>
                  <a:srgbClr val="333333"/>
                </a:solidFill>
                <a:latin typeface="Verdana" panose="020B0604030504040204" pitchFamily="34" charset="0"/>
              </a:rPr>
              <a:t>Y</a:t>
            </a:r>
            <a:r>
              <a:rPr lang="en-US" sz="1100" i="1" dirty="0">
                <a:solidFill>
                  <a:srgbClr val="333333"/>
                </a:solidFill>
                <a:latin typeface="Verdana" panose="020B0604030504040204" pitchFamily="34" charset="0"/>
              </a:rPr>
              <a:t>D2 </a:t>
            </a:r>
            <a:r>
              <a:rPr lang="en-US" dirty="0">
                <a:solidFill>
                  <a:srgbClr val="333333"/>
                </a:solidFill>
                <a:latin typeface="Verdana" panose="020B0604030504040204" pitchFamily="34" charset="0"/>
              </a:rPr>
              <a:t>to Alice. Darth calculates </a:t>
            </a:r>
            <a:r>
              <a:rPr lang="en-US" i="1" dirty="0">
                <a:solidFill>
                  <a:srgbClr val="333333"/>
                </a:solidFill>
                <a:latin typeface="Verdana" panose="020B0604030504040204" pitchFamily="34" charset="0"/>
              </a:rPr>
              <a:t>K</a:t>
            </a:r>
            <a:r>
              <a:rPr lang="en-US" dirty="0">
                <a:solidFill>
                  <a:srgbClr val="333333"/>
                </a:solidFill>
                <a:latin typeface="Verdana" panose="020B0604030504040204" pitchFamily="34" charset="0"/>
              </a:rPr>
              <a:t>1 = (</a:t>
            </a:r>
            <a:r>
              <a:rPr lang="en-US" i="1" dirty="0">
                <a:solidFill>
                  <a:srgbClr val="333333"/>
                </a:solidFill>
                <a:latin typeface="Verdana" panose="020B0604030504040204" pitchFamily="34" charset="0"/>
              </a:rPr>
              <a:t>Y</a:t>
            </a:r>
            <a:r>
              <a:rPr lang="en-US" sz="1100" i="1" dirty="0">
                <a:solidFill>
                  <a:srgbClr val="333333"/>
                </a:solidFill>
                <a:latin typeface="Verdana" panose="020B0604030504040204" pitchFamily="34" charset="0"/>
              </a:rPr>
              <a:t>B</a:t>
            </a:r>
            <a:r>
              <a:rPr lang="en-US" dirty="0">
                <a:solidFill>
                  <a:srgbClr val="333333"/>
                </a:solidFill>
                <a:latin typeface="Verdana" panose="020B0604030504040204" pitchFamily="34" charset="0"/>
              </a:rPr>
              <a:t>)</a:t>
            </a:r>
            <a:r>
              <a:rPr lang="en-US" sz="1100" i="1" dirty="0">
                <a:solidFill>
                  <a:srgbClr val="333333"/>
                </a:solidFill>
                <a:latin typeface="Verdana" panose="020B0604030504040204" pitchFamily="34" charset="0"/>
              </a:rPr>
              <a:t>X</a:t>
            </a:r>
          </a:p>
          <a:p>
            <a:r>
              <a:rPr lang="en-IN" sz="800" i="1" dirty="0">
                <a:solidFill>
                  <a:srgbClr val="333333"/>
                </a:solidFill>
                <a:latin typeface="Verdana" panose="020B0604030504040204" pitchFamily="34" charset="0"/>
              </a:rPr>
              <a:t>D</a:t>
            </a:r>
            <a:r>
              <a:rPr lang="en-IN" sz="800" dirty="0">
                <a:solidFill>
                  <a:srgbClr val="333333"/>
                </a:solidFill>
                <a:latin typeface="Verdana" panose="020B0604030504040204" pitchFamily="34" charset="0"/>
              </a:rPr>
              <a:t>1 </a:t>
            </a:r>
            <a:r>
              <a:rPr lang="en-IN" dirty="0">
                <a:solidFill>
                  <a:srgbClr val="333333"/>
                </a:solidFill>
                <a:latin typeface="Verdana" panose="020B0604030504040204" pitchFamily="34" charset="0"/>
              </a:rPr>
              <a:t>mod </a:t>
            </a:r>
            <a:r>
              <a:rPr lang="en-IN" i="1" dirty="0">
                <a:solidFill>
                  <a:srgbClr val="333333"/>
                </a:solidFill>
                <a:latin typeface="Verdana" panose="020B0604030504040204" pitchFamily="34" charset="0"/>
              </a:rPr>
              <a:t>q</a:t>
            </a:r>
            <a:r>
              <a:rPr lang="en-IN" dirty="0">
                <a:solidFill>
                  <a:srgbClr val="333333"/>
                </a:solidFill>
                <a:latin typeface="Verdana" panose="020B0604030504040204" pitchFamily="34" charset="0"/>
              </a:rPr>
              <a:t>.</a:t>
            </a:r>
            <a:endParaRPr lang="en-IN" dirty="0"/>
          </a:p>
        </p:txBody>
      </p:sp>
    </p:spTree>
    <p:extLst>
      <p:ext uri="{BB962C8B-B14F-4D97-AF65-F5344CB8AC3E}">
        <p14:creationId xmlns:p14="http://schemas.microsoft.com/office/powerpoint/2010/main" val="15703028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49382" y="2265326"/>
            <a:ext cx="6096000" cy="646331"/>
          </a:xfrm>
          <a:prstGeom prst="rect">
            <a:avLst/>
          </a:prstGeom>
        </p:spPr>
        <p:txBody>
          <a:bodyPr>
            <a:spAutoFit/>
          </a:bodyPr>
          <a:lstStyle/>
          <a:p>
            <a:r>
              <a:rPr lang="en-US" dirty="0" smtClean="0">
                <a:solidFill>
                  <a:srgbClr val="333333"/>
                </a:solidFill>
                <a:latin typeface="Verdana" panose="020B0604030504040204" pitchFamily="34" charset="0"/>
              </a:rPr>
              <a:t>7. Alice </a:t>
            </a:r>
            <a:r>
              <a:rPr lang="en-US" dirty="0">
                <a:solidFill>
                  <a:srgbClr val="333333"/>
                </a:solidFill>
                <a:latin typeface="Verdana" panose="020B0604030504040204" pitchFamily="34" charset="0"/>
              </a:rPr>
              <a:t>receives </a:t>
            </a:r>
            <a:r>
              <a:rPr lang="en-US" i="1" dirty="0">
                <a:solidFill>
                  <a:srgbClr val="333333"/>
                </a:solidFill>
                <a:latin typeface="Verdana" panose="020B0604030504040204" pitchFamily="34" charset="0"/>
              </a:rPr>
              <a:t>Y</a:t>
            </a:r>
            <a:r>
              <a:rPr lang="en-US" sz="1100" i="1" dirty="0">
                <a:solidFill>
                  <a:srgbClr val="333333"/>
                </a:solidFill>
                <a:latin typeface="Verdana" panose="020B0604030504040204" pitchFamily="34" charset="0"/>
              </a:rPr>
              <a:t>D2 </a:t>
            </a:r>
            <a:r>
              <a:rPr lang="en-US" dirty="0">
                <a:solidFill>
                  <a:srgbClr val="333333"/>
                </a:solidFill>
                <a:latin typeface="Verdana" panose="020B0604030504040204" pitchFamily="34" charset="0"/>
              </a:rPr>
              <a:t>and calculates </a:t>
            </a:r>
            <a:r>
              <a:rPr lang="en-US" i="1" dirty="0">
                <a:solidFill>
                  <a:srgbClr val="333333"/>
                </a:solidFill>
                <a:latin typeface="Verdana" panose="020B0604030504040204" pitchFamily="34" charset="0"/>
              </a:rPr>
              <a:t>K</a:t>
            </a:r>
            <a:r>
              <a:rPr lang="en-US" dirty="0">
                <a:solidFill>
                  <a:srgbClr val="333333"/>
                </a:solidFill>
                <a:latin typeface="Verdana" panose="020B0604030504040204" pitchFamily="34" charset="0"/>
              </a:rPr>
              <a:t>2 = (</a:t>
            </a:r>
            <a:r>
              <a:rPr lang="en-US" i="1" dirty="0">
                <a:solidFill>
                  <a:srgbClr val="333333"/>
                </a:solidFill>
                <a:latin typeface="Verdana" panose="020B0604030504040204" pitchFamily="34" charset="0"/>
              </a:rPr>
              <a:t>Y</a:t>
            </a:r>
            <a:r>
              <a:rPr lang="en-US" sz="1100" i="1" dirty="0">
                <a:solidFill>
                  <a:srgbClr val="333333"/>
                </a:solidFill>
                <a:latin typeface="Verdana" panose="020B0604030504040204" pitchFamily="34" charset="0"/>
              </a:rPr>
              <a:t>D2</a:t>
            </a:r>
            <a:r>
              <a:rPr lang="en-US" dirty="0">
                <a:solidFill>
                  <a:srgbClr val="333333"/>
                </a:solidFill>
                <a:latin typeface="Verdana" panose="020B0604030504040204" pitchFamily="34" charset="0"/>
              </a:rPr>
              <a:t>)</a:t>
            </a:r>
            <a:r>
              <a:rPr lang="en-US" sz="1100" i="1" dirty="0">
                <a:solidFill>
                  <a:srgbClr val="333333"/>
                </a:solidFill>
                <a:latin typeface="Verdana" panose="020B0604030504040204" pitchFamily="34" charset="0"/>
              </a:rPr>
              <a:t>X</a:t>
            </a:r>
          </a:p>
          <a:p>
            <a:r>
              <a:rPr lang="en-IN" sz="800" i="1" dirty="0">
                <a:solidFill>
                  <a:srgbClr val="333333"/>
                </a:solidFill>
                <a:latin typeface="Verdana" panose="020B0604030504040204" pitchFamily="34" charset="0"/>
              </a:rPr>
              <a:t>A </a:t>
            </a:r>
            <a:r>
              <a:rPr lang="en-IN" dirty="0">
                <a:solidFill>
                  <a:srgbClr val="333333"/>
                </a:solidFill>
                <a:latin typeface="Verdana" panose="020B0604030504040204" pitchFamily="34" charset="0"/>
              </a:rPr>
              <a:t>mod </a:t>
            </a:r>
            <a:r>
              <a:rPr lang="en-IN" i="1" dirty="0">
                <a:solidFill>
                  <a:srgbClr val="333333"/>
                </a:solidFill>
                <a:latin typeface="Verdana" panose="020B0604030504040204" pitchFamily="34" charset="0"/>
              </a:rPr>
              <a:t>q</a:t>
            </a:r>
            <a:r>
              <a:rPr lang="en-IN" dirty="0">
                <a:solidFill>
                  <a:srgbClr val="333333"/>
                </a:solidFill>
                <a:latin typeface="Verdana" panose="020B0604030504040204" pitchFamily="34" charset="0"/>
              </a:rPr>
              <a:t>.</a:t>
            </a:r>
            <a:endParaRPr lang="en-IN" dirty="0"/>
          </a:p>
        </p:txBody>
      </p:sp>
      <p:sp>
        <p:nvSpPr>
          <p:cNvPr id="6" name="Rectangle 5"/>
          <p:cNvSpPr/>
          <p:nvPr/>
        </p:nvSpPr>
        <p:spPr>
          <a:xfrm>
            <a:off x="249382" y="2911657"/>
            <a:ext cx="11591636" cy="1477328"/>
          </a:xfrm>
          <a:prstGeom prst="rect">
            <a:avLst/>
          </a:prstGeom>
        </p:spPr>
        <p:txBody>
          <a:bodyPr wrap="square">
            <a:spAutoFit/>
          </a:bodyPr>
          <a:lstStyle/>
          <a:p>
            <a:r>
              <a:rPr lang="en-US" dirty="0">
                <a:solidFill>
                  <a:srgbClr val="333333"/>
                </a:solidFill>
                <a:latin typeface="Verdana" panose="020B0604030504040204" pitchFamily="34" charset="0"/>
              </a:rPr>
              <a:t>At this point, Bob and Alice think that they share a secret key, but instead Bob and Darth share secret</a:t>
            </a:r>
          </a:p>
          <a:p>
            <a:r>
              <a:rPr lang="en-US" dirty="0">
                <a:solidFill>
                  <a:srgbClr val="333333"/>
                </a:solidFill>
                <a:latin typeface="Verdana" panose="020B0604030504040204" pitchFamily="34" charset="0"/>
              </a:rPr>
              <a:t>key </a:t>
            </a:r>
            <a:r>
              <a:rPr lang="en-US" i="1" dirty="0">
                <a:solidFill>
                  <a:srgbClr val="333333"/>
                </a:solidFill>
                <a:latin typeface="Verdana" panose="020B0604030504040204" pitchFamily="34" charset="0"/>
              </a:rPr>
              <a:t>K</a:t>
            </a:r>
            <a:r>
              <a:rPr lang="en-US" dirty="0">
                <a:solidFill>
                  <a:srgbClr val="333333"/>
                </a:solidFill>
                <a:latin typeface="Verdana" panose="020B0604030504040204" pitchFamily="34" charset="0"/>
              </a:rPr>
              <a:t>1 and Alice and Darth share secret key </a:t>
            </a:r>
            <a:r>
              <a:rPr lang="en-US" i="1" dirty="0">
                <a:solidFill>
                  <a:srgbClr val="333333"/>
                </a:solidFill>
                <a:latin typeface="Verdana" panose="020B0604030504040204" pitchFamily="34" charset="0"/>
              </a:rPr>
              <a:t>K</a:t>
            </a:r>
            <a:r>
              <a:rPr lang="en-US" dirty="0">
                <a:solidFill>
                  <a:srgbClr val="333333"/>
                </a:solidFill>
                <a:latin typeface="Verdana" panose="020B0604030504040204" pitchFamily="34" charset="0"/>
              </a:rPr>
              <a:t>2. All future communication between Bob and Alice is</a:t>
            </a:r>
          </a:p>
          <a:p>
            <a:r>
              <a:rPr lang="en-US" dirty="0">
                <a:solidFill>
                  <a:srgbClr val="333333"/>
                </a:solidFill>
                <a:latin typeface="Verdana" panose="020B0604030504040204" pitchFamily="34" charset="0"/>
              </a:rPr>
              <a:t>compromised in the following way:</a:t>
            </a:r>
            <a:endParaRPr lang="en-IN" dirty="0"/>
          </a:p>
        </p:txBody>
      </p:sp>
      <p:sp>
        <p:nvSpPr>
          <p:cNvPr id="7" name="Rectangle 6"/>
          <p:cNvSpPr/>
          <p:nvPr/>
        </p:nvSpPr>
        <p:spPr>
          <a:xfrm>
            <a:off x="249382" y="4388985"/>
            <a:ext cx="6064481" cy="369332"/>
          </a:xfrm>
          <a:prstGeom prst="rect">
            <a:avLst/>
          </a:prstGeom>
        </p:spPr>
        <p:txBody>
          <a:bodyPr wrap="none">
            <a:spAutoFit/>
          </a:bodyPr>
          <a:lstStyle/>
          <a:p>
            <a:r>
              <a:rPr lang="en-US" dirty="0" smtClean="0">
                <a:solidFill>
                  <a:srgbClr val="333333"/>
                </a:solidFill>
                <a:latin typeface="Verdana" panose="020B0604030504040204" pitchFamily="34" charset="0"/>
              </a:rPr>
              <a:t>1. Alice </a:t>
            </a:r>
            <a:r>
              <a:rPr lang="en-US" dirty="0">
                <a:solidFill>
                  <a:srgbClr val="333333"/>
                </a:solidFill>
                <a:latin typeface="Verdana" panose="020B0604030504040204" pitchFamily="34" charset="0"/>
              </a:rPr>
              <a:t>sends an encrypted message </a:t>
            </a:r>
            <a:r>
              <a:rPr lang="en-US" i="1" dirty="0">
                <a:solidFill>
                  <a:srgbClr val="333333"/>
                </a:solidFill>
                <a:latin typeface="Verdana" panose="020B0604030504040204" pitchFamily="34" charset="0"/>
              </a:rPr>
              <a:t>M</a:t>
            </a:r>
            <a:r>
              <a:rPr lang="en-US" dirty="0">
                <a:solidFill>
                  <a:srgbClr val="333333"/>
                </a:solidFill>
                <a:latin typeface="Verdana" panose="020B0604030504040204" pitchFamily="34" charset="0"/>
              </a:rPr>
              <a:t>: E(</a:t>
            </a:r>
            <a:r>
              <a:rPr lang="en-US" i="1" dirty="0">
                <a:solidFill>
                  <a:srgbClr val="333333"/>
                </a:solidFill>
                <a:latin typeface="Verdana" panose="020B0604030504040204" pitchFamily="34" charset="0"/>
              </a:rPr>
              <a:t>K</a:t>
            </a:r>
            <a:r>
              <a:rPr lang="en-US" dirty="0">
                <a:solidFill>
                  <a:srgbClr val="333333"/>
                </a:solidFill>
                <a:latin typeface="Verdana" panose="020B0604030504040204" pitchFamily="34" charset="0"/>
              </a:rPr>
              <a:t>2, </a:t>
            </a:r>
            <a:r>
              <a:rPr lang="en-US" i="1" dirty="0">
                <a:solidFill>
                  <a:srgbClr val="333333"/>
                </a:solidFill>
                <a:latin typeface="Verdana" panose="020B0604030504040204" pitchFamily="34" charset="0"/>
              </a:rPr>
              <a:t>M</a:t>
            </a:r>
            <a:r>
              <a:rPr lang="en-US" dirty="0">
                <a:solidFill>
                  <a:srgbClr val="333333"/>
                </a:solidFill>
                <a:latin typeface="Verdana" panose="020B0604030504040204" pitchFamily="34" charset="0"/>
              </a:rPr>
              <a:t>).</a:t>
            </a:r>
            <a:endParaRPr lang="en-IN" dirty="0"/>
          </a:p>
        </p:txBody>
      </p:sp>
      <p:sp>
        <p:nvSpPr>
          <p:cNvPr id="8" name="Rectangle 7"/>
          <p:cNvSpPr/>
          <p:nvPr/>
        </p:nvSpPr>
        <p:spPr>
          <a:xfrm>
            <a:off x="249382" y="4758317"/>
            <a:ext cx="11591635" cy="369332"/>
          </a:xfrm>
          <a:prstGeom prst="rect">
            <a:avLst/>
          </a:prstGeom>
        </p:spPr>
        <p:txBody>
          <a:bodyPr wrap="square">
            <a:spAutoFit/>
          </a:bodyPr>
          <a:lstStyle/>
          <a:p>
            <a:r>
              <a:rPr lang="en-US" dirty="0" smtClean="0">
                <a:solidFill>
                  <a:srgbClr val="333333"/>
                </a:solidFill>
                <a:latin typeface="Verdana" panose="020B0604030504040204" pitchFamily="34" charset="0"/>
              </a:rPr>
              <a:t>2. Darth </a:t>
            </a:r>
            <a:r>
              <a:rPr lang="en-US" dirty="0">
                <a:solidFill>
                  <a:srgbClr val="333333"/>
                </a:solidFill>
                <a:latin typeface="Verdana" panose="020B0604030504040204" pitchFamily="34" charset="0"/>
              </a:rPr>
              <a:t>intercepts the encrypted message and decrypts it, to recover </a:t>
            </a:r>
            <a:r>
              <a:rPr lang="en-US" i="1" dirty="0">
                <a:solidFill>
                  <a:srgbClr val="333333"/>
                </a:solidFill>
                <a:latin typeface="Verdana" panose="020B0604030504040204" pitchFamily="34" charset="0"/>
              </a:rPr>
              <a:t>M</a:t>
            </a:r>
            <a:r>
              <a:rPr lang="en-US" dirty="0">
                <a:solidFill>
                  <a:srgbClr val="333333"/>
                </a:solidFill>
                <a:latin typeface="Verdana" panose="020B0604030504040204" pitchFamily="34" charset="0"/>
              </a:rPr>
              <a:t>.</a:t>
            </a:r>
            <a:endParaRPr lang="en-IN" dirty="0"/>
          </a:p>
        </p:txBody>
      </p:sp>
      <p:sp>
        <p:nvSpPr>
          <p:cNvPr id="9" name="Rectangle 8"/>
          <p:cNvSpPr/>
          <p:nvPr/>
        </p:nvSpPr>
        <p:spPr>
          <a:xfrm>
            <a:off x="249381" y="5127649"/>
            <a:ext cx="11591635" cy="923330"/>
          </a:xfrm>
          <a:prstGeom prst="rect">
            <a:avLst/>
          </a:prstGeom>
        </p:spPr>
        <p:txBody>
          <a:bodyPr wrap="square">
            <a:spAutoFit/>
          </a:bodyPr>
          <a:lstStyle/>
          <a:p>
            <a:r>
              <a:rPr lang="en-US" dirty="0" smtClean="0">
                <a:solidFill>
                  <a:srgbClr val="333333"/>
                </a:solidFill>
                <a:latin typeface="Verdana" panose="020B0604030504040204" pitchFamily="34" charset="0"/>
              </a:rPr>
              <a:t>3. Darth </a:t>
            </a:r>
            <a:r>
              <a:rPr lang="en-US" dirty="0">
                <a:solidFill>
                  <a:srgbClr val="333333"/>
                </a:solidFill>
                <a:latin typeface="Verdana" panose="020B0604030504040204" pitchFamily="34" charset="0"/>
              </a:rPr>
              <a:t>sends Bob E(</a:t>
            </a:r>
            <a:r>
              <a:rPr lang="en-US" i="1" dirty="0">
                <a:solidFill>
                  <a:srgbClr val="333333"/>
                </a:solidFill>
                <a:latin typeface="Verdana" panose="020B0604030504040204" pitchFamily="34" charset="0"/>
              </a:rPr>
              <a:t>K</a:t>
            </a:r>
            <a:r>
              <a:rPr lang="en-US" dirty="0">
                <a:solidFill>
                  <a:srgbClr val="333333"/>
                </a:solidFill>
                <a:latin typeface="Verdana" panose="020B0604030504040204" pitchFamily="34" charset="0"/>
              </a:rPr>
              <a:t>1, </a:t>
            </a:r>
            <a:r>
              <a:rPr lang="en-US" i="1" dirty="0">
                <a:solidFill>
                  <a:srgbClr val="333333"/>
                </a:solidFill>
                <a:latin typeface="Verdana" panose="020B0604030504040204" pitchFamily="34" charset="0"/>
              </a:rPr>
              <a:t>M</a:t>
            </a:r>
            <a:r>
              <a:rPr lang="en-US" dirty="0">
                <a:solidFill>
                  <a:srgbClr val="333333"/>
                </a:solidFill>
                <a:latin typeface="Verdana" panose="020B0604030504040204" pitchFamily="34" charset="0"/>
              </a:rPr>
              <a:t>) or E(</a:t>
            </a:r>
            <a:r>
              <a:rPr lang="en-US" i="1" dirty="0">
                <a:solidFill>
                  <a:srgbClr val="333333"/>
                </a:solidFill>
                <a:latin typeface="Verdana" panose="020B0604030504040204" pitchFamily="34" charset="0"/>
              </a:rPr>
              <a:t>K</a:t>
            </a:r>
            <a:r>
              <a:rPr lang="en-US" dirty="0">
                <a:solidFill>
                  <a:srgbClr val="333333"/>
                </a:solidFill>
                <a:latin typeface="Verdana" panose="020B0604030504040204" pitchFamily="34" charset="0"/>
              </a:rPr>
              <a:t>1, </a:t>
            </a:r>
            <a:r>
              <a:rPr lang="en-US" i="1" dirty="0">
                <a:solidFill>
                  <a:srgbClr val="333333"/>
                </a:solidFill>
                <a:latin typeface="Verdana" panose="020B0604030504040204" pitchFamily="34" charset="0"/>
              </a:rPr>
              <a:t>M</a:t>
            </a:r>
            <a:r>
              <a:rPr lang="en-US" dirty="0">
                <a:solidFill>
                  <a:srgbClr val="333333"/>
                </a:solidFill>
                <a:latin typeface="Verdana" panose="020B0604030504040204" pitchFamily="34" charset="0"/>
              </a:rPr>
              <a:t>'), where </a:t>
            </a:r>
            <a:r>
              <a:rPr lang="en-US" i="1" dirty="0">
                <a:solidFill>
                  <a:srgbClr val="333333"/>
                </a:solidFill>
                <a:latin typeface="Verdana" panose="020B0604030504040204" pitchFamily="34" charset="0"/>
              </a:rPr>
              <a:t>M</a:t>
            </a:r>
            <a:r>
              <a:rPr lang="en-US" dirty="0">
                <a:solidFill>
                  <a:srgbClr val="333333"/>
                </a:solidFill>
                <a:latin typeface="Verdana" panose="020B0604030504040204" pitchFamily="34" charset="0"/>
              </a:rPr>
              <a:t>' is any message. In the first case, Darth </a:t>
            </a:r>
            <a:r>
              <a:rPr lang="en-US" dirty="0" smtClean="0">
                <a:solidFill>
                  <a:srgbClr val="333333"/>
                </a:solidFill>
                <a:latin typeface="Verdana" panose="020B0604030504040204" pitchFamily="34" charset="0"/>
              </a:rPr>
              <a:t>   simply wants </a:t>
            </a:r>
            <a:r>
              <a:rPr lang="en-US" dirty="0">
                <a:solidFill>
                  <a:srgbClr val="333333"/>
                </a:solidFill>
                <a:latin typeface="Verdana" panose="020B0604030504040204" pitchFamily="34" charset="0"/>
              </a:rPr>
              <a:t>to eavesdrop on the communication without altering it. In the second case, Darth </a:t>
            </a:r>
            <a:r>
              <a:rPr lang="en-US" dirty="0" smtClean="0">
                <a:solidFill>
                  <a:srgbClr val="333333"/>
                </a:solidFill>
                <a:latin typeface="Verdana" panose="020B0604030504040204" pitchFamily="34" charset="0"/>
              </a:rPr>
              <a:t>wants to modify </a:t>
            </a:r>
            <a:r>
              <a:rPr lang="en-US" dirty="0">
                <a:solidFill>
                  <a:srgbClr val="333333"/>
                </a:solidFill>
                <a:latin typeface="Verdana" panose="020B0604030504040204" pitchFamily="34" charset="0"/>
              </a:rPr>
              <a:t>the message going to Bob.</a:t>
            </a:r>
            <a:endParaRPr lang="en-IN" dirty="0"/>
          </a:p>
        </p:txBody>
      </p:sp>
      <p:sp>
        <p:nvSpPr>
          <p:cNvPr id="10" name="Rectangle 9"/>
          <p:cNvSpPr/>
          <p:nvPr/>
        </p:nvSpPr>
        <p:spPr>
          <a:xfrm>
            <a:off x="249382" y="6050979"/>
            <a:ext cx="11591634" cy="646331"/>
          </a:xfrm>
          <a:prstGeom prst="rect">
            <a:avLst/>
          </a:prstGeom>
        </p:spPr>
        <p:txBody>
          <a:bodyPr wrap="square">
            <a:spAutoFit/>
          </a:bodyPr>
          <a:lstStyle/>
          <a:p>
            <a:r>
              <a:rPr lang="en-US" dirty="0">
                <a:solidFill>
                  <a:srgbClr val="333333"/>
                </a:solidFill>
                <a:latin typeface="Verdana" panose="020B0604030504040204" pitchFamily="34" charset="0"/>
              </a:rPr>
              <a:t>The key exchange protocol is vulnerable to such an attack because it does not authenticate the</a:t>
            </a:r>
          </a:p>
          <a:p>
            <a:r>
              <a:rPr lang="en-IN" dirty="0">
                <a:solidFill>
                  <a:srgbClr val="333333"/>
                </a:solidFill>
                <a:latin typeface="Verdana" panose="020B0604030504040204" pitchFamily="34" charset="0"/>
              </a:rPr>
              <a:t>participants.</a:t>
            </a:r>
            <a:endParaRPr lang="en-IN" dirty="0"/>
          </a:p>
        </p:txBody>
      </p:sp>
    </p:spTree>
    <p:extLst>
      <p:ext uri="{BB962C8B-B14F-4D97-AF65-F5344CB8AC3E}">
        <p14:creationId xmlns:p14="http://schemas.microsoft.com/office/powerpoint/2010/main" val="21174725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ECC Deffie-Hellman Key Exchange</a:t>
            </a:r>
            <a:endParaRPr lang="en-IN" dirty="0"/>
          </a:p>
        </p:txBody>
      </p:sp>
      <p:pic>
        <p:nvPicPr>
          <p:cNvPr id="4" name="Picture 3"/>
          <p:cNvPicPr>
            <a:picLocks noChangeAspect="1"/>
          </p:cNvPicPr>
          <p:nvPr/>
        </p:nvPicPr>
        <p:blipFill rotWithShape="1">
          <a:blip r:embed="rId2"/>
          <a:srcRect l="-1115" t="360" r="-649" b="30983"/>
          <a:stretch/>
        </p:blipFill>
        <p:spPr>
          <a:xfrm>
            <a:off x="184728" y="2364509"/>
            <a:ext cx="11720946" cy="4267200"/>
          </a:xfrm>
          <a:prstGeom prst="rect">
            <a:avLst/>
          </a:prstGeom>
        </p:spPr>
      </p:pic>
    </p:spTree>
    <p:extLst>
      <p:ext uri="{BB962C8B-B14F-4D97-AF65-F5344CB8AC3E}">
        <p14:creationId xmlns:p14="http://schemas.microsoft.com/office/powerpoint/2010/main" val="32522555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58618" y="2349355"/>
            <a:ext cx="11794837" cy="2767590"/>
          </a:xfrm>
          <a:prstGeom prst="rect">
            <a:avLst/>
          </a:prstGeom>
        </p:spPr>
      </p:pic>
    </p:spTree>
    <p:extLst>
      <p:ext uri="{BB962C8B-B14F-4D97-AF65-F5344CB8AC3E}">
        <p14:creationId xmlns:p14="http://schemas.microsoft.com/office/powerpoint/2010/main" val="3761153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3DCFB-485E-4C58-B439-CEDF381D4CE0}"/>
              </a:ext>
            </a:extLst>
          </p:cNvPr>
          <p:cNvSpPr>
            <a:spLocks noGrp="1"/>
          </p:cNvSpPr>
          <p:nvPr>
            <p:ph type="title"/>
          </p:nvPr>
        </p:nvSpPr>
        <p:spPr/>
        <p:txBody>
          <a:bodyPr/>
          <a:lstStyle/>
          <a:p>
            <a:r>
              <a:rPr lang="en-IN" dirty="0"/>
              <a:t>Principles of Public key Cryptosystems</a:t>
            </a:r>
          </a:p>
        </p:txBody>
      </p:sp>
      <p:sp>
        <p:nvSpPr>
          <p:cNvPr id="3" name="Content Placeholder 2">
            <a:extLst>
              <a:ext uri="{FF2B5EF4-FFF2-40B4-BE49-F238E27FC236}">
                <a16:creationId xmlns:a16="http://schemas.microsoft.com/office/drawing/2014/main" id="{F023A11E-CCBB-4EB5-98C9-D1800603488D}"/>
              </a:ext>
            </a:extLst>
          </p:cNvPr>
          <p:cNvSpPr>
            <a:spLocks noGrp="1"/>
          </p:cNvSpPr>
          <p:nvPr>
            <p:ph idx="1"/>
          </p:nvPr>
        </p:nvSpPr>
        <p:spPr>
          <a:xfrm>
            <a:off x="257175" y="2327274"/>
            <a:ext cx="11410950" cy="4359276"/>
          </a:xfrm>
        </p:spPr>
        <p:txBody>
          <a:bodyPr>
            <a:normAutofit lnSpcReduction="10000"/>
          </a:bodyPr>
          <a:lstStyle/>
          <a:p>
            <a:r>
              <a:rPr lang="en-US" dirty="0">
                <a:latin typeface="Times New Roman" panose="02020603050405020304" pitchFamily="18" charset="0"/>
                <a:cs typeface="Times New Roman" panose="02020603050405020304" pitchFamily="18" charset="0"/>
              </a:rPr>
              <a:t>Public and private keys: This is a pair of keys that have been selected so that if one is used for encryption, the other is used for decryption. The exact transformations performed by the algorithm depend on the public or private key that is provided as input. </a:t>
            </a:r>
          </a:p>
          <a:p>
            <a:r>
              <a:rPr lang="en-US" dirty="0">
                <a:latin typeface="Times New Roman" panose="02020603050405020304" pitchFamily="18" charset="0"/>
                <a:cs typeface="Times New Roman" panose="02020603050405020304" pitchFamily="18" charset="0"/>
              </a:rPr>
              <a:t>■ Ciphertext: This is the encrypted message produced as output. It depends on the plaintext and the key. For a given message, two different keys will produce two different ciphertexts.</a:t>
            </a:r>
          </a:p>
          <a:p>
            <a:r>
              <a:rPr lang="en-US" dirty="0">
                <a:latin typeface="Times New Roman" panose="02020603050405020304" pitchFamily="18" charset="0"/>
                <a:cs typeface="Times New Roman" panose="02020603050405020304" pitchFamily="18" charset="0"/>
              </a:rPr>
              <a:t>Decryption algorithm: This algorithm accepts the ciphertext and the matching key and produces the original plaintext. The essential steps are the following.</a:t>
            </a:r>
          </a:p>
          <a:p>
            <a:pPr marL="0" indent="0">
              <a:buNone/>
            </a:pPr>
            <a:r>
              <a:rPr lang="en-US" dirty="0">
                <a:latin typeface="Times New Roman" panose="02020603050405020304" pitchFamily="18" charset="0"/>
                <a:cs typeface="Times New Roman" panose="02020603050405020304" pitchFamily="18" charset="0"/>
              </a:rPr>
              <a:t> 1. Each user generates a pair of keys to be used for the encryption and decryption of messages.</a:t>
            </a:r>
          </a:p>
          <a:p>
            <a:pPr marL="0" indent="0">
              <a:buNone/>
            </a:pPr>
            <a:r>
              <a:rPr lang="en-US" dirty="0">
                <a:latin typeface="Times New Roman" panose="02020603050405020304" pitchFamily="18" charset="0"/>
                <a:cs typeface="Times New Roman" panose="02020603050405020304" pitchFamily="18" charset="0"/>
              </a:rPr>
              <a:t>2. Each user places one of the two keys in a public register or other accessible file. This is the public key. The companion key is kept private. As Figure 9.1a suggests, each user maintains a collection of public keys obtained from others. </a:t>
            </a:r>
          </a:p>
          <a:p>
            <a:pPr marL="0" indent="0">
              <a:buNone/>
            </a:pPr>
            <a:r>
              <a:rPr lang="en-US" dirty="0">
                <a:latin typeface="Times New Roman" panose="02020603050405020304" pitchFamily="18" charset="0"/>
                <a:cs typeface="Times New Roman" panose="02020603050405020304" pitchFamily="18" charset="0"/>
              </a:rPr>
              <a:t>3. If Bob wishes to send a confidential message to Alice, Bob encrypts the message using Alice’s public key. </a:t>
            </a:r>
          </a:p>
          <a:p>
            <a:pPr marL="0" indent="0">
              <a:buNone/>
            </a:pPr>
            <a:r>
              <a:rPr lang="en-US" dirty="0">
                <a:latin typeface="Times New Roman" panose="02020603050405020304" pitchFamily="18" charset="0"/>
                <a:cs typeface="Times New Roman" panose="02020603050405020304" pitchFamily="18" charset="0"/>
              </a:rPr>
              <a:t>4. When Alice receives the message, she decrypts it using her private key. No other recipient can decrypt the message because only Alice knows Alice’s private key.</a:t>
            </a:r>
          </a:p>
          <a:p>
            <a:endParaRPr lang="en-IN" dirty="0"/>
          </a:p>
        </p:txBody>
      </p:sp>
    </p:spTree>
    <p:extLst>
      <p:ext uri="{BB962C8B-B14F-4D97-AF65-F5344CB8AC3E}">
        <p14:creationId xmlns:p14="http://schemas.microsoft.com/office/powerpoint/2010/main" val="2560636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14B1C-DD40-4145-9D75-E74F08E20C91}"/>
              </a:ext>
            </a:extLst>
          </p:cNvPr>
          <p:cNvSpPr>
            <a:spLocks noGrp="1"/>
          </p:cNvSpPr>
          <p:nvPr>
            <p:ph type="title"/>
          </p:nvPr>
        </p:nvSpPr>
        <p:spPr/>
        <p:txBody>
          <a:bodyPr/>
          <a:lstStyle/>
          <a:p>
            <a:endParaRPr lang="en-IN" dirty="0"/>
          </a:p>
        </p:txBody>
      </p:sp>
      <p:pic>
        <p:nvPicPr>
          <p:cNvPr id="4" name="Content Placeholder 3">
            <a:extLst>
              <a:ext uri="{FF2B5EF4-FFF2-40B4-BE49-F238E27FC236}">
                <a16:creationId xmlns:a16="http://schemas.microsoft.com/office/drawing/2014/main" id="{359C4489-6263-4582-A016-5C448441A8AD}"/>
              </a:ext>
            </a:extLst>
          </p:cNvPr>
          <p:cNvPicPr>
            <a:picLocks noGrp="1" noChangeAspect="1"/>
          </p:cNvPicPr>
          <p:nvPr>
            <p:ph idx="1"/>
          </p:nvPr>
        </p:nvPicPr>
        <p:blipFill>
          <a:blip r:embed="rId2"/>
          <a:stretch>
            <a:fillRect/>
          </a:stretch>
        </p:blipFill>
        <p:spPr>
          <a:xfrm>
            <a:off x="438016" y="2860601"/>
            <a:ext cx="5540646" cy="3416373"/>
          </a:xfrm>
          <a:prstGeom prst="rect">
            <a:avLst/>
          </a:prstGeom>
        </p:spPr>
      </p:pic>
      <p:pic>
        <p:nvPicPr>
          <p:cNvPr id="6" name="Picture 5">
            <a:extLst>
              <a:ext uri="{FF2B5EF4-FFF2-40B4-BE49-F238E27FC236}">
                <a16:creationId xmlns:a16="http://schemas.microsoft.com/office/drawing/2014/main" id="{D0AC865A-BD7B-42E1-ADA6-E444DE876380}"/>
              </a:ext>
            </a:extLst>
          </p:cNvPr>
          <p:cNvPicPr>
            <a:picLocks noChangeAspect="1"/>
          </p:cNvPicPr>
          <p:nvPr/>
        </p:nvPicPr>
        <p:blipFill>
          <a:blip r:embed="rId3"/>
          <a:stretch>
            <a:fillRect/>
          </a:stretch>
        </p:blipFill>
        <p:spPr>
          <a:xfrm>
            <a:off x="6213340" y="2724150"/>
            <a:ext cx="5239019" cy="3705225"/>
          </a:xfrm>
          <a:prstGeom prst="rect">
            <a:avLst/>
          </a:prstGeom>
        </p:spPr>
      </p:pic>
    </p:spTree>
    <p:extLst>
      <p:ext uri="{BB962C8B-B14F-4D97-AF65-F5344CB8AC3E}">
        <p14:creationId xmlns:p14="http://schemas.microsoft.com/office/powerpoint/2010/main" val="1972598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4A47A-6143-4C83-98F3-1F58D1FAF961}"/>
              </a:ext>
            </a:extLst>
          </p:cNvPr>
          <p:cNvSpPr>
            <a:spLocks noGrp="1"/>
          </p:cNvSpPr>
          <p:nvPr>
            <p:ph type="title"/>
          </p:nvPr>
        </p:nvSpPr>
        <p:spPr/>
        <p:txBody>
          <a:bodyPr/>
          <a:lstStyle/>
          <a:p>
            <a:endParaRPr lang="en-IN" dirty="0"/>
          </a:p>
        </p:txBody>
      </p:sp>
      <p:pic>
        <p:nvPicPr>
          <p:cNvPr id="4" name="Content Placeholder 3">
            <a:extLst>
              <a:ext uri="{FF2B5EF4-FFF2-40B4-BE49-F238E27FC236}">
                <a16:creationId xmlns:a16="http://schemas.microsoft.com/office/drawing/2014/main" id="{02E3D5FE-0D61-430A-8966-BA9FBDC7A93C}"/>
              </a:ext>
            </a:extLst>
          </p:cNvPr>
          <p:cNvPicPr>
            <a:picLocks noGrp="1" noChangeAspect="1"/>
          </p:cNvPicPr>
          <p:nvPr>
            <p:ph idx="1"/>
          </p:nvPr>
        </p:nvPicPr>
        <p:blipFill>
          <a:blip r:embed="rId2"/>
          <a:stretch>
            <a:fillRect/>
          </a:stretch>
        </p:blipFill>
        <p:spPr>
          <a:xfrm>
            <a:off x="888254" y="2720893"/>
            <a:ext cx="5429529" cy="3841832"/>
          </a:xfrm>
          <a:prstGeom prst="rect">
            <a:avLst/>
          </a:prstGeom>
        </p:spPr>
      </p:pic>
      <p:sp>
        <p:nvSpPr>
          <p:cNvPr id="7" name="TextBox 6">
            <a:extLst>
              <a:ext uri="{FF2B5EF4-FFF2-40B4-BE49-F238E27FC236}">
                <a16:creationId xmlns:a16="http://schemas.microsoft.com/office/drawing/2014/main" id="{DCF6D87D-5DEC-405D-AB75-931F610D99F8}"/>
              </a:ext>
            </a:extLst>
          </p:cNvPr>
          <p:cNvSpPr txBox="1"/>
          <p:nvPr/>
        </p:nvSpPr>
        <p:spPr>
          <a:xfrm>
            <a:off x="6317783" y="2600325"/>
            <a:ext cx="5359867" cy="4062651"/>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Let us take a closer look at the essential elements of a public-key encryption scheme, using Figure 9.2 (compare with Figure 3.2). </a:t>
            </a:r>
          </a:p>
          <a:p>
            <a:r>
              <a:rPr lang="en-US" sz="1600" dirty="0">
                <a:latin typeface="Times New Roman" panose="02020603050405020304" pitchFamily="18" charset="0"/>
                <a:cs typeface="Times New Roman" panose="02020603050405020304" pitchFamily="18" charset="0"/>
              </a:rPr>
              <a:t>There is some source A that produces a message in plaintext, X = [X1, X2, c , XM]. The M elements of X are letters in some finite alphabet. The message is intended for destination B. B generates a related pair of keys: a public key, PUb, and a private key, PRb. PRb is known only to B, whereas PUb is publicly available and therefore accessible by A. </a:t>
            </a:r>
          </a:p>
          <a:p>
            <a:r>
              <a:rPr lang="en-US" sz="1600" dirty="0">
                <a:latin typeface="Times New Roman" panose="02020603050405020304" pitchFamily="18" charset="0"/>
                <a:cs typeface="Times New Roman" panose="02020603050405020304" pitchFamily="18" charset="0"/>
              </a:rPr>
              <a:t>With the message X and the encryption key PUb as input, A forms the ciphertext</a:t>
            </a:r>
          </a:p>
          <a:p>
            <a:r>
              <a:rPr lang="en-US" sz="1600" dirty="0">
                <a:latin typeface="Times New Roman" panose="02020603050405020304" pitchFamily="18" charset="0"/>
                <a:cs typeface="Times New Roman" panose="02020603050405020304" pitchFamily="18" charset="0"/>
              </a:rPr>
              <a:t> Y = [Y1, Y2, c , YN]: </a:t>
            </a:r>
          </a:p>
          <a:p>
            <a:r>
              <a:rPr lang="en-US" sz="1600" dirty="0">
                <a:latin typeface="Times New Roman" panose="02020603050405020304" pitchFamily="18" charset="0"/>
                <a:cs typeface="Times New Roman" panose="02020603050405020304" pitchFamily="18" charset="0"/>
              </a:rPr>
              <a:t>Y = E(PUb, X) </a:t>
            </a:r>
          </a:p>
          <a:p>
            <a:r>
              <a:rPr lang="en-US" sz="1600" dirty="0">
                <a:latin typeface="Times New Roman" panose="02020603050405020304" pitchFamily="18" charset="0"/>
                <a:cs typeface="Times New Roman" panose="02020603050405020304" pitchFamily="18" charset="0"/>
              </a:rPr>
              <a:t>The intended receiver, in possession of the matching private key, is able to invert the transformation: X = D(PRb,Y) </a:t>
            </a:r>
            <a:endParaRPr lang="en-IN" sz="16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20649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D2219-6C5A-4BF0-9070-5C9AF14F8110}"/>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36300F57-1098-4CB1-90D1-46504F71C340}"/>
              </a:ext>
            </a:extLst>
          </p:cNvPr>
          <p:cNvSpPr>
            <a:spLocks noGrp="1"/>
          </p:cNvSpPr>
          <p:nvPr>
            <p:ph idx="1"/>
          </p:nvPr>
        </p:nvSpPr>
        <p:spPr>
          <a:xfrm>
            <a:off x="523876" y="2603500"/>
            <a:ext cx="11115674" cy="3968750"/>
          </a:xfrm>
        </p:spPr>
        <p:txBody>
          <a:bodyPr/>
          <a:lstStyle/>
          <a:p>
            <a:r>
              <a:rPr lang="en-US" dirty="0"/>
              <a:t>An adversary, observing Y and having access to PUb, but not having access to PRb or X, must attempt to recover X and/or PRb. It is assumed that the adversary does have knowledge of the encryption (E) and decryption (D) algorithms. If the adversary is interested only in this particular message, then the focus of effort is to recover X by generating a plaintext estimate Xn . Often, however, the adversary is interested in being able to read future messages as well, in which case an attempt is made to recover PRb by generating an estimate PRn b.</a:t>
            </a:r>
          </a:p>
          <a:p>
            <a:endParaRPr lang="en-IN" dirty="0"/>
          </a:p>
        </p:txBody>
      </p:sp>
    </p:spTree>
    <p:extLst>
      <p:ext uri="{BB962C8B-B14F-4D97-AF65-F5344CB8AC3E}">
        <p14:creationId xmlns:p14="http://schemas.microsoft.com/office/powerpoint/2010/main" val="2348199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730F7-FD54-4C30-B569-80DFB4996753}"/>
              </a:ext>
            </a:extLst>
          </p:cNvPr>
          <p:cNvSpPr>
            <a:spLocks noGrp="1"/>
          </p:cNvSpPr>
          <p:nvPr>
            <p:ph type="title"/>
          </p:nvPr>
        </p:nvSpPr>
        <p:spPr/>
        <p:txBody>
          <a:bodyPr/>
          <a:lstStyle/>
          <a:p>
            <a:endParaRPr lang="en-IN" dirty="0"/>
          </a:p>
        </p:txBody>
      </p:sp>
      <p:pic>
        <p:nvPicPr>
          <p:cNvPr id="4" name="Content Placeholder 3">
            <a:extLst>
              <a:ext uri="{FF2B5EF4-FFF2-40B4-BE49-F238E27FC236}">
                <a16:creationId xmlns:a16="http://schemas.microsoft.com/office/drawing/2014/main" id="{A9A6DBB8-FD34-460D-877F-CE3517FDA073}"/>
              </a:ext>
            </a:extLst>
          </p:cNvPr>
          <p:cNvPicPr>
            <a:picLocks noGrp="1" noChangeAspect="1"/>
          </p:cNvPicPr>
          <p:nvPr>
            <p:ph idx="1"/>
          </p:nvPr>
        </p:nvPicPr>
        <p:blipFill>
          <a:blip r:embed="rId2"/>
          <a:stretch>
            <a:fillRect/>
          </a:stretch>
        </p:blipFill>
        <p:spPr>
          <a:xfrm>
            <a:off x="2584177" y="2435158"/>
            <a:ext cx="6721748" cy="4327592"/>
          </a:xfrm>
          <a:prstGeom prst="rect">
            <a:avLst/>
          </a:prstGeom>
        </p:spPr>
      </p:pic>
    </p:spTree>
    <p:extLst>
      <p:ext uri="{BB962C8B-B14F-4D97-AF65-F5344CB8AC3E}">
        <p14:creationId xmlns:p14="http://schemas.microsoft.com/office/powerpoint/2010/main" val="3099986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C8285-D629-4021-8924-36F62BBF2DD0}"/>
              </a:ext>
            </a:extLst>
          </p:cNvPr>
          <p:cNvSpPr>
            <a:spLocks noGrp="1"/>
          </p:cNvSpPr>
          <p:nvPr>
            <p:ph type="title"/>
          </p:nvPr>
        </p:nvSpPr>
        <p:spPr/>
        <p:txBody>
          <a:bodyPr/>
          <a:lstStyle/>
          <a:p>
            <a:endParaRPr lang="en-IN" dirty="0"/>
          </a:p>
        </p:txBody>
      </p:sp>
      <p:pic>
        <p:nvPicPr>
          <p:cNvPr id="4" name="Content Placeholder 3">
            <a:extLst>
              <a:ext uri="{FF2B5EF4-FFF2-40B4-BE49-F238E27FC236}">
                <a16:creationId xmlns:a16="http://schemas.microsoft.com/office/drawing/2014/main" id="{6D4D70E1-C071-4DDC-B8AE-A4215130187E}"/>
              </a:ext>
            </a:extLst>
          </p:cNvPr>
          <p:cNvPicPr>
            <a:picLocks noGrp="1" noChangeAspect="1"/>
          </p:cNvPicPr>
          <p:nvPr>
            <p:ph idx="1"/>
          </p:nvPr>
        </p:nvPicPr>
        <p:blipFill>
          <a:blip r:embed="rId2"/>
          <a:stretch>
            <a:fillRect/>
          </a:stretch>
        </p:blipFill>
        <p:spPr>
          <a:xfrm>
            <a:off x="335619" y="2622466"/>
            <a:ext cx="5760381" cy="3835484"/>
          </a:xfrm>
          <a:prstGeom prst="rect">
            <a:avLst/>
          </a:prstGeom>
        </p:spPr>
      </p:pic>
      <p:sp>
        <p:nvSpPr>
          <p:cNvPr id="6" name="TextBox 5">
            <a:extLst>
              <a:ext uri="{FF2B5EF4-FFF2-40B4-BE49-F238E27FC236}">
                <a16:creationId xmlns:a16="http://schemas.microsoft.com/office/drawing/2014/main" id="{0A221880-6CD0-42B2-AA4A-09FABC16C7A8}"/>
              </a:ext>
            </a:extLst>
          </p:cNvPr>
          <p:cNvSpPr txBox="1"/>
          <p:nvPr/>
        </p:nvSpPr>
        <p:spPr>
          <a:xfrm>
            <a:off x="6591299" y="2505075"/>
            <a:ext cx="5419726" cy="3293209"/>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Figure 9.2 provides confidentiality, Figures 9.1b and 9.3 show the use of public-key encryption to provide authentication: </a:t>
            </a:r>
          </a:p>
          <a:p>
            <a:pPr algn="just"/>
            <a:r>
              <a:rPr lang="en-US" sz="1600" dirty="0">
                <a:latin typeface="Times New Roman" panose="02020603050405020304" pitchFamily="18" charset="0"/>
                <a:cs typeface="Times New Roman" panose="02020603050405020304" pitchFamily="18" charset="0"/>
              </a:rPr>
              <a:t>                                 Y = E(PRa,X) </a:t>
            </a:r>
          </a:p>
          <a:p>
            <a:pPr algn="just"/>
            <a:r>
              <a:rPr lang="en-US" sz="1600" dirty="0">
                <a:latin typeface="Times New Roman" panose="02020603050405020304" pitchFamily="18" charset="0"/>
                <a:cs typeface="Times New Roman" panose="02020603050405020304" pitchFamily="18" charset="0"/>
              </a:rPr>
              <a:t>                                 X = D(PUa,Y) </a:t>
            </a:r>
          </a:p>
          <a:p>
            <a:pPr algn="just"/>
            <a:r>
              <a:rPr lang="en-US" sz="1600" dirty="0">
                <a:latin typeface="Times New Roman" panose="02020603050405020304" pitchFamily="18" charset="0"/>
                <a:cs typeface="Times New Roman" panose="02020603050405020304" pitchFamily="18" charset="0"/>
              </a:rPr>
              <a:t>In this case, A prepares a message to B and encrypts it using A’s private key before transmitting it. B can decrypt the message using A’s public key. Because the message was encrypted using A’s private key, only A could have prepared the message. Therefore, the entire encrypted message serves as a digital signature. In addition, it is impossible to alter the message without access to A’s private key, so the message is authenticated both in terms of source and in terms of data integrity.</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2851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otalTime>60</TotalTime>
  <Words>2927</Words>
  <Application>Microsoft Office PowerPoint</Application>
  <PresentationFormat>Widescreen</PresentationFormat>
  <Paragraphs>137</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Century Gothic</vt:lpstr>
      <vt:lpstr>Times New Roman</vt:lpstr>
      <vt:lpstr>Verdana</vt:lpstr>
      <vt:lpstr>Wingdings</vt:lpstr>
      <vt:lpstr>Wingdings 3</vt:lpstr>
      <vt:lpstr>Ion Boardroom</vt:lpstr>
      <vt:lpstr>CRYPTOGRAPHY AND NETWORK SECURITY CHAPTER 3: Public key cryptography and key Management </vt:lpstr>
      <vt:lpstr>TABLE OF CONTENTS</vt:lpstr>
      <vt:lpstr>Principles of Public key Cryptosystems</vt:lpstr>
      <vt:lpstr>Principles of Public key Cryptosystems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Applications of Public-key Cryptosystem</vt:lpstr>
      <vt:lpstr>Requirements of Public-Key Cryptosystem</vt:lpstr>
      <vt:lpstr>RSA Algorithm</vt:lpstr>
      <vt:lpstr>RSA Algorithm</vt:lpstr>
      <vt:lpstr>The Security of RSA</vt:lpstr>
      <vt:lpstr>Key Management</vt:lpstr>
      <vt:lpstr>Public Announcement of Public Keys</vt:lpstr>
      <vt:lpstr>Public Announcement of Public Keys</vt:lpstr>
      <vt:lpstr>Publicly Available Directory</vt:lpstr>
      <vt:lpstr>PowerPoint Presentation</vt:lpstr>
      <vt:lpstr>Public Key Authority</vt:lpstr>
      <vt:lpstr>Public Key Authority</vt:lpstr>
      <vt:lpstr>PowerPoint Presentation</vt:lpstr>
      <vt:lpstr>Public-Key Distribution Scenario</vt:lpstr>
      <vt:lpstr>Exchange of Public-Key Certificates</vt:lpstr>
      <vt:lpstr>Public-Key Distribution of Secret Keys</vt:lpstr>
      <vt:lpstr>The Diffie-Hellman Key Exchange Algorithm</vt:lpstr>
      <vt:lpstr>PowerPoint Presentation</vt:lpstr>
      <vt:lpstr>Man-in-the-middle attack</vt:lpstr>
      <vt:lpstr>The Deffie-Hellman Key Exchange</vt:lpstr>
      <vt:lpstr>Man-in-the-middle attack</vt:lpstr>
      <vt:lpstr>PowerPoint Presentation</vt:lpstr>
      <vt:lpstr>ECC Deffie-Hellman Key Exchange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CRYPTOGRAPHY AND NETWORK SECURITY CHAPTER 3: Public key cryptography and key Management</dc:title>
  <dc:creator>HP</dc:creator>
  <cp:lastModifiedBy>HP</cp:lastModifiedBy>
  <cp:revision>9</cp:revision>
  <dcterms:modified xsi:type="dcterms:W3CDTF">2024-11-21T16:49:23Z</dcterms:modified>
</cp:coreProperties>
</file>