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70" r:id="rId4"/>
    <p:sldId id="259" r:id="rId5"/>
    <p:sldId id="260"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CB7E1-968C-4CE9-9BD2-4FA6802F374E}" v="4" dt="2024-06-06T16:50:06.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esh G M" userId="3533280e7fda75b2" providerId="LiveId" clId="{BB8CB7E1-968C-4CE9-9BD2-4FA6802F374E}"/>
    <pc:docChg chg="undo custSel addSld delSld modSld">
      <pc:chgData name="siddesh G M" userId="3533280e7fda75b2" providerId="LiveId" clId="{BB8CB7E1-968C-4CE9-9BD2-4FA6802F374E}" dt="2024-06-06T17:07:56.064" v="125" actId="47"/>
      <pc:docMkLst>
        <pc:docMk/>
      </pc:docMkLst>
      <pc:sldChg chg="modSp mod">
        <pc:chgData name="siddesh G M" userId="3533280e7fda75b2" providerId="LiveId" clId="{BB8CB7E1-968C-4CE9-9BD2-4FA6802F374E}" dt="2024-06-06T16:28:05.287" v="11" actId="14100"/>
        <pc:sldMkLst>
          <pc:docMk/>
          <pc:sldMk cId="3240086174" sldId="257"/>
        </pc:sldMkLst>
        <pc:spChg chg="mod">
          <ac:chgData name="siddesh G M" userId="3533280e7fda75b2" providerId="LiveId" clId="{BB8CB7E1-968C-4CE9-9BD2-4FA6802F374E}" dt="2024-06-06T16:28:05.287" v="11" actId="14100"/>
          <ac:spMkLst>
            <pc:docMk/>
            <pc:sldMk cId="3240086174" sldId="257"/>
            <ac:spMk id="3" creationId="{E6AF9A3F-94EF-B968-CF05-B46800A1E5A2}"/>
          </ac:spMkLst>
        </pc:spChg>
      </pc:sldChg>
      <pc:sldChg chg="modSp del mod">
        <pc:chgData name="siddesh G M" userId="3533280e7fda75b2" providerId="LiveId" clId="{BB8CB7E1-968C-4CE9-9BD2-4FA6802F374E}" dt="2024-06-06T16:55:34.741" v="118" actId="47"/>
        <pc:sldMkLst>
          <pc:docMk/>
          <pc:sldMk cId="222699528" sldId="258"/>
        </pc:sldMkLst>
        <pc:graphicFrameChg chg="modGraphic">
          <ac:chgData name="siddesh G M" userId="3533280e7fda75b2" providerId="LiveId" clId="{BB8CB7E1-968C-4CE9-9BD2-4FA6802F374E}" dt="2024-06-06T16:51:48.197" v="78" actId="14734"/>
          <ac:graphicFrameMkLst>
            <pc:docMk/>
            <pc:sldMk cId="222699528" sldId="258"/>
            <ac:graphicFrameMk id="3" creationId="{6CBF9567-827A-96C6-9125-9B86F4FDBB48}"/>
          </ac:graphicFrameMkLst>
        </pc:graphicFrameChg>
      </pc:sldChg>
      <pc:sldChg chg="modSp mod">
        <pc:chgData name="siddesh G M" userId="3533280e7fda75b2" providerId="LiveId" clId="{BB8CB7E1-968C-4CE9-9BD2-4FA6802F374E}" dt="2024-06-06T16:30:08.472" v="20" actId="1076"/>
        <pc:sldMkLst>
          <pc:docMk/>
          <pc:sldMk cId="2234821773" sldId="259"/>
        </pc:sldMkLst>
        <pc:spChg chg="mod">
          <ac:chgData name="siddesh G M" userId="3533280e7fda75b2" providerId="LiveId" clId="{BB8CB7E1-968C-4CE9-9BD2-4FA6802F374E}" dt="2024-06-06T16:30:08.472" v="20" actId="1076"/>
          <ac:spMkLst>
            <pc:docMk/>
            <pc:sldMk cId="2234821773" sldId="259"/>
            <ac:spMk id="3" creationId="{0DFAD00F-B456-B45C-DA9F-B0E92A821289}"/>
          </ac:spMkLst>
        </pc:spChg>
      </pc:sldChg>
      <pc:sldChg chg="modSp mod">
        <pc:chgData name="siddesh G M" userId="3533280e7fda75b2" providerId="LiveId" clId="{BB8CB7E1-968C-4CE9-9BD2-4FA6802F374E}" dt="2024-06-06T16:31:27.459" v="42" actId="20577"/>
        <pc:sldMkLst>
          <pc:docMk/>
          <pc:sldMk cId="3465341737" sldId="260"/>
        </pc:sldMkLst>
        <pc:spChg chg="mod">
          <ac:chgData name="siddesh G M" userId="3533280e7fda75b2" providerId="LiveId" clId="{BB8CB7E1-968C-4CE9-9BD2-4FA6802F374E}" dt="2024-06-06T16:31:27.459" v="42" actId="20577"/>
          <ac:spMkLst>
            <pc:docMk/>
            <pc:sldMk cId="3465341737" sldId="260"/>
            <ac:spMk id="3" creationId="{EA649E44-A827-C7D7-5BF4-D0B1E612B270}"/>
          </ac:spMkLst>
        </pc:spChg>
      </pc:sldChg>
      <pc:sldChg chg="modSp mod">
        <pc:chgData name="siddesh G M" userId="3533280e7fda75b2" providerId="LiveId" clId="{BB8CB7E1-968C-4CE9-9BD2-4FA6802F374E}" dt="2024-06-06T16:56:41.128" v="121" actId="113"/>
        <pc:sldMkLst>
          <pc:docMk/>
          <pc:sldMk cId="190731746" sldId="261"/>
        </pc:sldMkLst>
        <pc:spChg chg="mod">
          <ac:chgData name="siddesh G M" userId="3533280e7fda75b2" providerId="LiveId" clId="{BB8CB7E1-968C-4CE9-9BD2-4FA6802F374E}" dt="2024-06-06T16:56:41.128" v="121" actId="113"/>
          <ac:spMkLst>
            <pc:docMk/>
            <pc:sldMk cId="190731746" sldId="261"/>
            <ac:spMk id="6" creationId="{97A28C13-3417-0F99-DF8C-0E46AD70FCC6}"/>
          </ac:spMkLst>
        </pc:spChg>
      </pc:sldChg>
      <pc:sldChg chg="modSp mod">
        <pc:chgData name="siddesh G M" userId="3533280e7fda75b2" providerId="LiveId" clId="{BB8CB7E1-968C-4CE9-9BD2-4FA6802F374E}" dt="2024-06-06T16:56:57.363" v="124" actId="113"/>
        <pc:sldMkLst>
          <pc:docMk/>
          <pc:sldMk cId="3638018827" sldId="262"/>
        </pc:sldMkLst>
        <pc:spChg chg="mod">
          <ac:chgData name="siddesh G M" userId="3533280e7fda75b2" providerId="LiveId" clId="{BB8CB7E1-968C-4CE9-9BD2-4FA6802F374E}" dt="2024-06-06T16:56:57.363" v="124" actId="113"/>
          <ac:spMkLst>
            <pc:docMk/>
            <pc:sldMk cId="3638018827" sldId="262"/>
            <ac:spMk id="2" creationId="{E1AD9E3E-958D-E8D6-A0D7-69CE68D815B1}"/>
          </ac:spMkLst>
        </pc:spChg>
      </pc:sldChg>
      <pc:sldChg chg="modSp new del mod">
        <pc:chgData name="siddesh G M" userId="3533280e7fda75b2" providerId="LiveId" clId="{BB8CB7E1-968C-4CE9-9BD2-4FA6802F374E}" dt="2024-06-06T16:49:50.683" v="65" actId="47"/>
        <pc:sldMkLst>
          <pc:docMk/>
          <pc:sldMk cId="3788686704" sldId="269"/>
        </pc:sldMkLst>
        <pc:spChg chg="mod">
          <ac:chgData name="siddesh G M" userId="3533280e7fda75b2" providerId="LiveId" clId="{BB8CB7E1-968C-4CE9-9BD2-4FA6802F374E}" dt="2024-06-06T16:43:45.404" v="55" actId="255"/>
          <ac:spMkLst>
            <pc:docMk/>
            <pc:sldMk cId="3788686704" sldId="269"/>
            <ac:spMk id="2" creationId="{E6B9201C-C804-0AC6-71FD-6F3E16C57227}"/>
          </ac:spMkLst>
        </pc:spChg>
        <pc:spChg chg="mod">
          <ac:chgData name="siddesh G M" userId="3533280e7fda75b2" providerId="LiveId" clId="{BB8CB7E1-968C-4CE9-9BD2-4FA6802F374E}" dt="2024-06-06T16:43:24.452" v="52" actId="207"/>
          <ac:spMkLst>
            <pc:docMk/>
            <pc:sldMk cId="3788686704" sldId="269"/>
            <ac:spMk id="4" creationId="{150BD3DF-127B-3ED9-D491-C82BA64AA254}"/>
          </ac:spMkLst>
        </pc:spChg>
      </pc:sldChg>
      <pc:sldChg chg="addSp delSp modSp new mod">
        <pc:chgData name="siddesh G M" userId="3533280e7fda75b2" providerId="LiveId" clId="{BB8CB7E1-968C-4CE9-9BD2-4FA6802F374E}" dt="2024-06-06T16:52:30.095" v="82" actId="14100"/>
        <pc:sldMkLst>
          <pc:docMk/>
          <pc:sldMk cId="2033061410" sldId="270"/>
        </pc:sldMkLst>
        <pc:spChg chg="add del mod">
          <ac:chgData name="siddesh G M" userId="3533280e7fda75b2" providerId="LiveId" clId="{BB8CB7E1-968C-4CE9-9BD2-4FA6802F374E}" dt="2024-06-06T16:48:34.410" v="59"/>
          <ac:spMkLst>
            <pc:docMk/>
            <pc:sldMk cId="2033061410" sldId="270"/>
            <ac:spMk id="2" creationId="{B974CF17-F67C-896D-257B-95B6589F76B9}"/>
          </ac:spMkLst>
        </pc:spChg>
        <pc:spChg chg="add mod">
          <ac:chgData name="siddesh G M" userId="3533280e7fda75b2" providerId="LiveId" clId="{BB8CB7E1-968C-4CE9-9BD2-4FA6802F374E}" dt="2024-06-06T16:49:28.296" v="64" actId="207"/>
          <ac:spMkLst>
            <pc:docMk/>
            <pc:sldMk cId="2033061410" sldId="270"/>
            <ac:spMk id="3" creationId="{9381C040-3445-4410-64E2-F9D1C7C1D17D}"/>
          </ac:spMkLst>
        </pc:spChg>
        <pc:spChg chg="add mod">
          <ac:chgData name="siddesh G M" userId="3533280e7fda75b2" providerId="LiveId" clId="{BB8CB7E1-968C-4CE9-9BD2-4FA6802F374E}" dt="2024-06-06T16:50:06.050" v="67" actId="767"/>
          <ac:spMkLst>
            <pc:docMk/>
            <pc:sldMk cId="2033061410" sldId="270"/>
            <ac:spMk id="4" creationId="{AB39AE84-3345-039E-E0C1-FDBA369064F0}"/>
          </ac:spMkLst>
        </pc:spChg>
        <pc:spChg chg="add mod">
          <ac:chgData name="siddesh G M" userId="3533280e7fda75b2" providerId="LiveId" clId="{BB8CB7E1-968C-4CE9-9BD2-4FA6802F374E}" dt="2024-06-06T16:50:29.565" v="70" actId="14100"/>
          <ac:spMkLst>
            <pc:docMk/>
            <pc:sldMk cId="2033061410" sldId="270"/>
            <ac:spMk id="6" creationId="{ED64394F-46A8-9C6C-B334-67F874CDE1D7}"/>
          </ac:spMkLst>
        </pc:spChg>
        <pc:spChg chg="add mod">
          <ac:chgData name="siddesh G M" userId="3533280e7fda75b2" providerId="LiveId" clId="{BB8CB7E1-968C-4CE9-9BD2-4FA6802F374E}" dt="2024-06-06T16:51:36.798" v="76" actId="20577"/>
          <ac:spMkLst>
            <pc:docMk/>
            <pc:sldMk cId="2033061410" sldId="270"/>
            <ac:spMk id="8" creationId="{0164805A-C560-8BE0-655E-EB11F72AAB46}"/>
          </ac:spMkLst>
        </pc:spChg>
        <pc:spChg chg="add mod">
          <ac:chgData name="siddesh G M" userId="3533280e7fda75b2" providerId="LiveId" clId="{BB8CB7E1-968C-4CE9-9BD2-4FA6802F374E}" dt="2024-06-06T16:52:30.095" v="82" actId="14100"/>
          <ac:spMkLst>
            <pc:docMk/>
            <pc:sldMk cId="2033061410" sldId="270"/>
            <ac:spMk id="10" creationId="{1F054A82-9F68-8062-BB19-96DCE77661CB}"/>
          </ac:spMkLst>
        </pc:spChg>
      </pc:sldChg>
      <pc:sldChg chg="addSp modSp new del mod">
        <pc:chgData name="siddesh G M" userId="3533280e7fda75b2" providerId="LiveId" clId="{BB8CB7E1-968C-4CE9-9BD2-4FA6802F374E}" dt="2024-06-06T17:07:56.064" v="125" actId="47"/>
        <pc:sldMkLst>
          <pc:docMk/>
          <pc:sldMk cId="3070654806" sldId="271"/>
        </pc:sldMkLst>
        <pc:spChg chg="mod">
          <ac:chgData name="siddesh G M" userId="3533280e7fda75b2" providerId="LiveId" clId="{BB8CB7E1-968C-4CE9-9BD2-4FA6802F374E}" dt="2024-06-06T16:53:20.002" v="102" actId="20577"/>
          <ac:spMkLst>
            <pc:docMk/>
            <pc:sldMk cId="3070654806" sldId="271"/>
            <ac:spMk id="2" creationId="{0AC712A6-C7B6-6266-0DE9-46E0F8865610}"/>
          </ac:spMkLst>
        </pc:spChg>
        <pc:spChg chg="add mod">
          <ac:chgData name="siddesh G M" userId="3533280e7fda75b2" providerId="LiveId" clId="{BB8CB7E1-968C-4CE9-9BD2-4FA6802F374E}" dt="2024-06-06T16:54:06.414" v="105" actId="14100"/>
          <ac:spMkLst>
            <pc:docMk/>
            <pc:sldMk cId="3070654806" sldId="271"/>
            <ac:spMk id="4" creationId="{19181E1A-4F49-3F52-E64D-901B6D4E4853}"/>
          </ac:spMkLst>
        </pc:spChg>
        <pc:spChg chg="add mod">
          <ac:chgData name="siddesh G M" userId="3533280e7fda75b2" providerId="LiveId" clId="{BB8CB7E1-968C-4CE9-9BD2-4FA6802F374E}" dt="2024-06-06T16:54:47.874" v="112" actId="20577"/>
          <ac:spMkLst>
            <pc:docMk/>
            <pc:sldMk cId="3070654806" sldId="271"/>
            <ac:spMk id="6" creationId="{4C5F89CD-F321-76AA-7ECE-6A90E00C6857}"/>
          </ac:spMkLst>
        </pc:spChg>
        <pc:spChg chg="add mod">
          <ac:chgData name="siddesh G M" userId="3533280e7fda75b2" providerId="LiveId" clId="{BB8CB7E1-968C-4CE9-9BD2-4FA6802F374E}" dt="2024-06-06T16:55:30.466" v="117" actId="1076"/>
          <ac:spMkLst>
            <pc:docMk/>
            <pc:sldMk cId="3070654806" sldId="271"/>
            <ac:spMk id="8" creationId="{E830D53F-69C5-5C24-57DB-08AE0B3DA2F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mytectutor.com/smart-car-parking-system-using-arduino-esp8266-nodemcu-and-blynk-server/"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C9E1BF-DF36-CBF6-7D62-25147C23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8696"/>
            <a:ext cx="10276608" cy="1866750"/>
          </a:xfrm>
          <a:prstGeom prst="rect">
            <a:avLst/>
          </a:prstGeom>
        </p:spPr>
      </p:pic>
      <p:sp>
        <p:nvSpPr>
          <p:cNvPr id="4" name="TextBox 3">
            <a:extLst>
              <a:ext uri="{FF2B5EF4-FFF2-40B4-BE49-F238E27FC236}">
                <a16:creationId xmlns:a16="http://schemas.microsoft.com/office/drawing/2014/main" id="{7B8DED03-74D2-EDE0-DF50-5C721847870E}"/>
              </a:ext>
            </a:extLst>
          </p:cNvPr>
          <p:cNvSpPr txBox="1"/>
          <p:nvPr/>
        </p:nvSpPr>
        <p:spPr>
          <a:xfrm>
            <a:off x="-384464" y="2213263"/>
            <a:ext cx="11014364" cy="830997"/>
          </a:xfrm>
          <a:prstGeom prst="rect">
            <a:avLst/>
          </a:prstGeom>
          <a:noFill/>
        </p:spPr>
        <p:txBody>
          <a:bodyPr wrap="square" rtlCol="0">
            <a:spAutoFit/>
          </a:bodyPr>
          <a:lstStyle/>
          <a:p>
            <a:r>
              <a:rPr lang="en-US" sz="2400" b="1" dirty="0">
                <a:solidFill>
                  <a:schemeClr val="accent1"/>
                </a:solidFill>
              </a:rPr>
              <a:t>                                             MINI PROJECT PRESENTATION</a:t>
            </a:r>
          </a:p>
          <a:p>
            <a:r>
              <a:rPr lang="en-US" sz="2400" b="1" dirty="0">
                <a:solidFill>
                  <a:schemeClr val="accent1"/>
                </a:solidFill>
              </a:rPr>
              <a:t>                                           Automated Car Parking System </a:t>
            </a:r>
            <a:endParaRPr lang="en-IN" sz="2400" b="1" dirty="0">
              <a:solidFill>
                <a:schemeClr val="accent1"/>
              </a:solidFill>
            </a:endParaRPr>
          </a:p>
        </p:txBody>
      </p:sp>
      <p:sp>
        <p:nvSpPr>
          <p:cNvPr id="5" name="TextBox 4">
            <a:extLst>
              <a:ext uri="{FF2B5EF4-FFF2-40B4-BE49-F238E27FC236}">
                <a16:creationId xmlns:a16="http://schemas.microsoft.com/office/drawing/2014/main" id="{79DCC49E-45EC-49D7-D129-E9B0D00A5C2E}"/>
              </a:ext>
            </a:extLst>
          </p:cNvPr>
          <p:cNvSpPr txBox="1"/>
          <p:nvPr/>
        </p:nvSpPr>
        <p:spPr>
          <a:xfrm>
            <a:off x="665018" y="3647209"/>
            <a:ext cx="5985164" cy="1754326"/>
          </a:xfrm>
          <a:prstGeom prst="rect">
            <a:avLst/>
          </a:prstGeom>
          <a:noFill/>
        </p:spPr>
        <p:txBody>
          <a:bodyPr wrap="square" rtlCol="0">
            <a:spAutoFit/>
          </a:bodyPr>
          <a:lstStyle/>
          <a:p>
            <a:r>
              <a:rPr lang="en-US" b="1" dirty="0">
                <a:solidFill>
                  <a:schemeClr val="accent1"/>
                </a:solidFill>
              </a:rPr>
              <a:t>Group Members </a:t>
            </a:r>
            <a:r>
              <a:rPr lang="en-US" dirty="0"/>
              <a:t>:</a:t>
            </a:r>
          </a:p>
          <a:p>
            <a:endParaRPr lang="en-US" dirty="0"/>
          </a:p>
          <a:p>
            <a:pPr marL="342900" indent="-342900">
              <a:buAutoNum type="arabicPeriod"/>
            </a:pPr>
            <a:r>
              <a:rPr lang="en-IN" b="1" dirty="0"/>
              <a:t> Dileep Singh Bisht (1DA21EC046)</a:t>
            </a:r>
          </a:p>
          <a:p>
            <a:pPr marL="342900" indent="-342900">
              <a:buAutoNum type="arabicPeriod"/>
            </a:pPr>
            <a:r>
              <a:rPr lang="en-IN" b="1" dirty="0"/>
              <a:t> Divya U (1DA21EC049)</a:t>
            </a:r>
          </a:p>
          <a:p>
            <a:pPr marL="342900" indent="-342900">
              <a:buAutoNum type="arabicPeriod"/>
            </a:pPr>
            <a:r>
              <a:rPr lang="en-IN" b="1" dirty="0"/>
              <a:t> </a:t>
            </a:r>
            <a:r>
              <a:rPr lang="en-IN" b="1" dirty="0" err="1"/>
              <a:t>Namratha</a:t>
            </a:r>
            <a:r>
              <a:rPr lang="en-IN" b="1" dirty="0"/>
              <a:t> S D (1DA21EC091)</a:t>
            </a:r>
          </a:p>
          <a:p>
            <a:pPr marL="342900" indent="-342900">
              <a:buAutoNum type="arabicPeriod"/>
            </a:pPr>
            <a:r>
              <a:rPr lang="en-IN" b="1" dirty="0"/>
              <a:t> Prajwal K (1DA21EC105)</a:t>
            </a:r>
          </a:p>
        </p:txBody>
      </p:sp>
      <p:sp>
        <p:nvSpPr>
          <p:cNvPr id="6" name="TextBox 5">
            <a:extLst>
              <a:ext uri="{FF2B5EF4-FFF2-40B4-BE49-F238E27FC236}">
                <a16:creationId xmlns:a16="http://schemas.microsoft.com/office/drawing/2014/main" id="{74B53FBA-32E8-5776-6EAB-E2E4C756192A}"/>
              </a:ext>
            </a:extLst>
          </p:cNvPr>
          <p:cNvSpPr txBox="1"/>
          <p:nvPr/>
        </p:nvSpPr>
        <p:spPr>
          <a:xfrm>
            <a:off x="7772400" y="4218709"/>
            <a:ext cx="3595255" cy="923330"/>
          </a:xfrm>
          <a:prstGeom prst="rect">
            <a:avLst/>
          </a:prstGeom>
          <a:noFill/>
        </p:spPr>
        <p:txBody>
          <a:bodyPr wrap="square" rtlCol="0">
            <a:spAutoFit/>
          </a:bodyPr>
          <a:lstStyle/>
          <a:p>
            <a:r>
              <a:rPr lang="en-US" b="1" dirty="0">
                <a:solidFill>
                  <a:schemeClr val="accent1"/>
                </a:solidFill>
              </a:rPr>
              <a:t>Under the guidance of</a:t>
            </a:r>
          </a:p>
          <a:p>
            <a:r>
              <a:rPr lang="en-US" b="1" dirty="0"/>
              <a:t>         Dr. Girija S </a:t>
            </a:r>
          </a:p>
          <a:p>
            <a:r>
              <a:rPr lang="en-US" b="1" dirty="0"/>
              <a:t>    Assistant Professor </a:t>
            </a:r>
            <a:endParaRPr lang="en-IN" b="1" dirty="0"/>
          </a:p>
        </p:txBody>
      </p:sp>
    </p:spTree>
    <p:extLst>
      <p:ext uri="{BB962C8B-B14F-4D97-AF65-F5344CB8AC3E}">
        <p14:creationId xmlns:p14="http://schemas.microsoft.com/office/powerpoint/2010/main" val="109221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29FE6-0192-C0DD-716C-BEACA277D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930" y="1156769"/>
            <a:ext cx="7037070" cy="4897755"/>
          </a:xfrm>
          <a:prstGeom prst="rect">
            <a:avLst/>
          </a:prstGeom>
        </p:spPr>
      </p:pic>
      <p:sp>
        <p:nvSpPr>
          <p:cNvPr id="3" name="TextBox 2">
            <a:extLst>
              <a:ext uri="{FF2B5EF4-FFF2-40B4-BE49-F238E27FC236}">
                <a16:creationId xmlns:a16="http://schemas.microsoft.com/office/drawing/2014/main" id="{2AFDE16C-1450-9E8D-D5B8-ACEEDB5E786F}"/>
              </a:ext>
            </a:extLst>
          </p:cNvPr>
          <p:cNvSpPr txBox="1"/>
          <p:nvPr/>
        </p:nvSpPr>
        <p:spPr>
          <a:xfrm>
            <a:off x="3397827" y="155863"/>
            <a:ext cx="3138054" cy="461665"/>
          </a:xfrm>
          <a:prstGeom prst="rect">
            <a:avLst/>
          </a:prstGeom>
          <a:noFill/>
        </p:spPr>
        <p:txBody>
          <a:bodyPr wrap="square" rtlCol="0">
            <a:spAutoFit/>
          </a:bodyPr>
          <a:lstStyle/>
          <a:p>
            <a:r>
              <a:rPr lang="en-IN" sz="2400" b="1" dirty="0">
                <a:solidFill>
                  <a:schemeClr val="accent1"/>
                </a:solidFill>
              </a:rPr>
              <a:t>CIRCUIT DIAGRAM</a:t>
            </a:r>
          </a:p>
        </p:txBody>
      </p:sp>
      <p:sp>
        <p:nvSpPr>
          <p:cNvPr id="6" name="TextBox 5">
            <a:extLst>
              <a:ext uri="{FF2B5EF4-FFF2-40B4-BE49-F238E27FC236}">
                <a16:creationId xmlns:a16="http://schemas.microsoft.com/office/drawing/2014/main" id="{7D1CC769-4C6B-3F63-5A6E-7B23AB3E13EF}"/>
              </a:ext>
            </a:extLst>
          </p:cNvPr>
          <p:cNvSpPr txBox="1"/>
          <p:nvPr/>
        </p:nvSpPr>
        <p:spPr>
          <a:xfrm>
            <a:off x="176645" y="803476"/>
            <a:ext cx="7037070" cy="75186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highlight>
                  <a:srgbClr val="FFFFFF"/>
                </a:highligh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parking is divided into two lots with each parking having three parking slots. These slots have IR sensors attached to digital pins 4,5,6,7,8 and 9 of </a:t>
            </a:r>
            <a:r>
              <a:rPr lang="en-US" dirty="0" err="1">
                <a:latin typeface="Times New Roman" panose="02020603050405020304" pitchFamily="18" charset="0"/>
                <a:ea typeface="Times New Roman" panose="02020603050405020304" pitchFamily="18" charset="0"/>
              </a:rPr>
              <a:t>Aurdino</a:t>
            </a:r>
            <a:r>
              <a:rPr lang="en-US" dirty="0">
                <a:latin typeface="Times New Roman" panose="02020603050405020304" pitchFamily="18" charset="0"/>
                <a:ea typeface="Times New Roman" panose="02020603050405020304" pitchFamily="18" charset="0"/>
              </a:rPr>
              <a:t>.</a:t>
            </a:r>
          </a:p>
          <a:p>
            <a:pPr algn="just">
              <a:lnSpc>
                <a:spcPct val="150000"/>
              </a:lnSpc>
            </a:pP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Two other IR sensors are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attached to </a:t>
            </a:r>
            <a:r>
              <a:rPr lang="en-US" sz="1800" u="none" strike="noStrike" dirty="0">
                <a:effectLst/>
                <a:highlight>
                  <a:srgbClr val="FFFFFF"/>
                </a:highligh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Arduino</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digital pins 11 and 12, </a:t>
            </a:r>
          </a:p>
          <a:p>
            <a:pPr algn="just">
              <a:lnSpc>
                <a:spcPct val="150000"/>
              </a:lnSpc>
            </a:pPr>
            <a:r>
              <a:rPr lang="en-US" dirty="0">
                <a:solidFill>
                  <a:srgbClr val="000000"/>
                </a:solidFill>
                <a:highlight>
                  <a:srgbClr val="FFFFFF"/>
                </a:highlight>
                <a:latin typeface="Times New Roman" panose="02020603050405020304" pitchFamily="18" charset="0"/>
                <a:ea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wo servo motors are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attached to Arduino digital pins 3 and 13.</a:t>
            </a:r>
          </a:p>
          <a:p>
            <a:pPr algn="just">
              <a:lnSpc>
                <a:spcPct val="150000"/>
              </a:lnSpc>
            </a:pPr>
            <a:endParaRPr lang="en-US" dirty="0">
              <a:solidFill>
                <a:srgbClr val="000000"/>
              </a:solidFill>
              <a:highlight>
                <a:srgbClr val="FFFFFF"/>
              </a:highligh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 between the Arduino board and </a:t>
            </a:r>
            <a:r>
              <a:rPr lang="en-US" sz="1800" u="sng" dirty="0">
                <a:solidFill>
                  <a:srgbClr val="8F8F8F"/>
                </a:solidFill>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ESP8266</a:t>
            </a:r>
            <a:r>
              <a:rPr lang="en-US" sz="1800" u="sng" dirty="0">
                <a:solidFill>
                  <a:srgbClr val="8F8F8F"/>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is achieved through serial pins TR and RX of  ESP8266</a:t>
            </a:r>
          </a:p>
          <a:p>
            <a:pPr algn="just">
              <a:lnSpc>
                <a:spcPct val="150000"/>
              </a:lnSpc>
            </a:pPr>
            <a:r>
              <a:rPr lang="en-US" sz="1800" dirty="0">
                <a:effectLst/>
                <a:latin typeface="Times New Roman" panose="02020603050405020304" pitchFamily="18" charset="0"/>
                <a:ea typeface="Times New Roman" panose="02020603050405020304" pitchFamily="18" charset="0"/>
              </a:rPr>
              <a:t>       connected to Pins 0 and 2 of Arduino Uno</a:t>
            </a:r>
          </a:p>
          <a:p>
            <a:pPr algn="just">
              <a:lnSpc>
                <a:spcPct val="150000"/>
              </a:lnSpc>
            </a:pPr>
            <a:r>
              <a:rPr lang="en-US" sz="1800" dirty="0">
                <a:effectLst/>
                <a:latin typeface="Times New Roman" panose="02020603050405020304" pitchFamily="18" charset="0"/>
                <a:ea typeface="Times New Roman" panose="02020603050405020304" pitchFamily="18" charset="0"/>
              </a:rPr>
              <a:t>       respectively.</a:t>
            </a:r>
          </a:p>
          <a:p>
            <a:pPr algn="just">
              <a:lnSpc>
                <a:spcPct val="150000"/>
              </a:lnSpc>
            </a:pPr>
            <a:endParaRPr lang="en-US" dirty="0">
              <a:solidFill>
                <a:srgbClr val="000000"/>
              </a:solidFill>
              <a:highlight>
                <a:srgbClr val="FFFFFF"/>
              </a:highligh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effectLst/>
              <a:highlight>
                <a:srgbClr val="FFFFFF"/>
              </a:highligh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27030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8AE-8AB1-3C28-3CA4-41801E8C5304}"/>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630B38D5-6527-F0A4-FCEC-6FF6193ED201}"/>
              </a:ext>
            </a:extLst>
          </p:cNvPr>
          <p:cNvSpPr txBox="1"/>
          <p:nvPr/>
        </p:nvSpPr>
        <p:spPr>
          <a:xfrm>
            <a:off x="477982" y="2784764"/>
            <a:ext cx="11492346"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“Vision based automated parking System”, 10</a:t>
            </a:r>
            <a:r>
              <a:rPr lang="en-US" sz="1800" baseline="30000" dirty="0">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 International conference on Information Science, </a:t>
            </a:r>
          </a:p>
          <a:p>
            <a:r>
              <a:rPr lang="en-US" sz="1800" dirty="0">
                <a:effectLst/>
                <a:latin typeface="Times New Roman" panose="02020603050405020304" pitchFamily="18" charset="0"/>
                <a:ea typeface="Times New Roman" panose="02020603050405020304" pitchFamily="18" charset="0"/>
              </a:rPr>
              <a:t>       Signal Processing and their Applications (ISSPA 2010).</a:t>
            </a:r>
          </a:p>
          <a:p>
            <a:endParaRPr lang="en-IN"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Alan G Smith “Introduction to Arduino”. (2011).</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a:p>
            <a:pPr marL="285750" lvl="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 Chaudhary, P. Bansal and B. </a:t>
            </a:r>
            <a:r>
              <a:rPr lang="en-US" sz="1800" dirty="0" err="1">
                <a:effectLst/>
                <a:latin typeface="Times New Roman" panose="02020603050405020304" pitchFamily="18" charset="0"/>
                <a:ea typeface="Times New Roman" panose="02020603050405020304" pitchFamily="18" charset="0"/>
              </a:rPr>
              <a:t>Valarmathi</a:t>
            </a:r>
            <a:r>
              <a:rPr lang="en-US" sz="1800" dirty="0">
                <a:effectLst/>
                <a:latin typeface="Times New Roman" panose="02020603050405020304" pitchFamily="18" charset="0"/>
                <a:ea typeface="Times New Roman" panose="02020603050405020304" pitchFamily="18" charset="0"/>
              </a:rPr>
              <a:t>, "Advanced CAR parking system using  Arduino," </a:t>
            </a:r>
          </a:p>
          <a:p>
            <a:pPr lvl="0" algn="just">
              <a:lnSpc>
                <a:spcPct val="150000"/>
              </a:lnSpc>
            </a:pPr>
            <a:r>
              <a:rPr lang="en-US" sz="1800" dirty="0">
                <a:effectLst/>
                <a:latin typeface="Times New Roman" panose="02020603050405020304" pitchFamily="18" charset="0"/>
                <a:ea typeface="Times New Roman" panose="02020603050405020304" pitchFamily="18" charset="0"/>
              </a:rPr>
              <a:t>     2017 4th International Conference on Advanced Computing and Communication Systems (ICACCS), </a:t>
            </a:r>
          </a:p>
          <a:p>
            <a:pPr lvl="0" algn="just">
              <a:lnSpc>
                <a:spcPct val="150000"/>
              </a:lnSpc>
            </a:pPr>
            <a:r>
              <a:rPr lang="en-US" sz="1800" dirty="0">
                <a:effectLst/>
                <a:latin typeface="Times New Roman" panose="02020603050405020304" pitchFamily="18" charset="0"/>
                <a:ea typeface="Times New Roman" panose="02020603050405020304" pitchFamily="18" charset="0"/>
              </a:rPr>
              <a:t>     Coimbatore, 2017.</a:t>
            </a:r>
          </a:p>
          <a:p>
            <a:pPr marL="285750" lvl="0" indent="-285750" algn="just">
              <a:lnSpc>
                <a:spcPct val="150000"/>
              </a:lnSpc>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Detecting efficient parking space using smart parking by Ajay </a:t>
            </a:r>
            <a:r>
              <a:rPr lang="en-US" sz="1800" dirty="0" err="1">
                <a:effectLst/>
                <a:latin typeface="Times New Roman" panose="02020603050405020304" pitchFamily="18" charset="0"/>
                <a:ea typeface="Times New Roman" panose="02020603050405020304" pitchFamily="18" charset="0"/>
              </a:rPr>
              <a:t>Zajam</a:t>
            </a:r>
            <a:r>
              <a:rPr lang="en-US" sz="1800" dirty="0">
                <a:effectLst/>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IISC , Bengaluru </a:t>
            </a:r>
            <a:r>
              <a:rPr lang="en-US" sz="1800" dirty="0">
                <a:effectLst/>
                <a:latin typeface="Times New Roman" panose="02020603050405020304" pitchFamily="18" charset="0"/>
                <a:ea typeface="Times New Roman" panose="02020603050405020304" pitchFamily="18" charset="0"/>
              </a:rPr>
              <a:t>(2018).</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518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9551-2A63-117B-487E-218B1D4D4EC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r>
              <a:rPr lang="en-IN" dirty="0"/>
              <a:t> </a:t>
            </a:r>
          </a:p>
        </p:txBody>
      </p:sp>
      <p:sp>
        <p:nvSpPr>
          <p:cNvPr id="3" name="Content Placeholder 2">
            <a:extLst>
              <a:ext uri="{FF2B5EF4-FFF2-40B4-BE49-F238E27FC236}">
                <a16:creationId xmlns:a16="http://schemas.microsoft.com/office/drawing/2014/main" id="{E6AF9A3F-94EF-B968-CF05-B46800A1E5A2}"/>
              </a:ext>
            </a:extLst>
          </p:cNvPr>
          <p:cNvSpPr>
            <a:spLocks noGrp="1"/>
          </p:cNvSpPr>
          <p:nvPr>
            <p:ph idx="1"/>
          </p:nvPr>
        </p:nvSpPr>
        <p:spPr>
          <a:xfrm>
            <a:off x="145077" y="2743199"/>
            <a:ext cx="7108371" cy="3637313"/>
          </a:xfrm>
        </p:spPr>
        <p:txBody>
          <a:bodyPr>
            <a:normAutofit/>
          </a:bodyPr>
          <a:lstStyle/>
          <a:p>
            <a:r>
              <a:rPr lang="en-US" sz="1700" dirty="0">
                <a:latin typeface="Times New Roman" panose="02020603050405020304" pitchFamily="18" charset="0"/>
                <a:cs typeface="Times New Roman" panose="02020603050405020304" pitchFamily="18" charset="0"/>
              </a:rPr>
              <a:t>Building an advanced parking system is essential in a developing country like India where population and automobiles are increasing rapidly. </a:t>
            </a:r>
          </a:p>
          <a:p>
            <a:r>
              <a:rPr lang="en-US" sz="1700" dirty="0">
                <a:latin typeface="Times New Roman" panose="02020603050405020304" pitchFamily="18" charset="0"/>
                <a:cs typeface="Times New Roman" panose="02020603050405020304" pitchFamily="18" charset="0"/>
              </a:rPr>
              <a:t>Because of not properly maintained parking spaces, peoples are forced to park their vehicle on the roads which result in heavy congestion as well as road blockage. </a:t>
            </a:r>
          </a:p>
          <a:p>
            <a:r>
              <a:rPr lang="en-US" sz="1700" dirty="0">
                <a:latin typeface="Times New Roman" panose="02020603050405020304" pitchFamily="18" charset="0"/>
                <a:cs typeface="Times New Roman" panose="02020603050405020304" pitchFamily="18" charset="0"/>
              </a:rPr>
              <a:t>Although, lot of time is wasted in searching for parking slot and while searching unintentionally it effects environment by the emission of harmful and dreadful gases from automobiles. Also, while searching parking slots, movement of traffic becomes slow. </a:t>
            </a:r>
          </a:p>
          <a:p>
            <a:r>
              <a:rPr lang="en-US" sz="1700" dirty="0">
                <a:latin typeface="Times New Roman" panose="02020603050405020304" pitchFamily="18" charset="0"/>
                <a:cs typeface="Times New Roman" panose="02020603050405020304" pitchFamily="18" charset="0"/>
              </a:rPr>
              <a:t>Our automated parking provides the user-friendly environment to park a vehicle in a safe place.</a:t>
            </a:r>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89DA7C-F09C-D4C6-645C-CE1E889A07ED}"/>
              </a:ext>
            </a:extLst>
          </p:cNvPr>
          <p:cNvPicPr>
            <a:picLocks noChangeAspect="1"/>
          </p:cNvPicPr>
          <p:nvPr/>
        </p:nvPicPr>
        <p:blipFill>
          <a:blip r:embed="rId2"/>
          <a:stretch>
            <a:fillRect/>
          </a:stretch>
        </p:blipFill>
        <p:spPr>
          <a:xfrm>
            <a:off x="7239001" y="2503714"/>
            <a:ext cx="4807922" cy="3637313"/>
          </a:xfrm>
          <a:prstGeom prst="rect">
            <a:avLst/>
          </a:prstGeom>
        </p:spPr>
      </p:pic>
    </p:spTree>
    <p:extLst>
      <p:ext uri="{BB962C8B-B14F-4D97-AF65-F5344CB8AC3E}">
        <p14:creationId xmlns:p14="http://schemas.microsoft.com/office/powerpoint/2010/main" val="324008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1C040-3445-4410-64E2-F9D1C7C1D17D}"/>
              </a:ext>
            </a:extLst>
          </p:cNvPr>
          <p:cNvSpPr txBox="1"/>
          <p:nvPr/>
        </p:nvSpPr>
        <p:spPr>
          <a:xfrm>
            <a:off x="3969327" y="457199"/>
            <a:ext cx="4790209" cy="584775"/>
          </a:xfrm>
          <a:prstGeom prst="rect">
            <a:avLst/>
          </a:prstGeom>
          <a:noFill/>
        </p:spPr>
        <p:txBody>
          <a:bodyPr wrap="square" rtlCol="0">
            <a:spAutoFit/>
          </a:bodyPr>
          <a:lstStyle/>
          <a:p>
            <a:r>
              <a:rPr lang="en-IN" sz="3200" b="1" dirty="0">
                <a:solidFill>
                  <a:schemeClr val="accent1"/>
                </a:solidFill>
                <a:latin typeface="Times New Roman" panose="02020603050405020304" pitchFamily="18" charset="0"/>
                <a:cs typeface="Times New Roman" panose="02020603050405020304" pitchFamily="18" charset="0"/>
              </a:rPr>
              <a:t>Literature</a:t>
            </a:r>
            <a:r>
              <a:rPr lang="en-IN" sz="3200" dirty="0">
                <a:solidFill>
                  <a:schemeClr val="accent1"/>
                </a:solidFill>
              </a:rPr>
              <a:t> </a:t>
            </a:r>
            <a:r>
              <a:rPr lang="en-IN" sz="3200" b="1" dirty="0">
                <a:solidFill>
                  <a:schemeClr val="accent1"/>
                </a:solidFill>
                <a:latin typeface="Times New Roman" panose="02020603050405020304" pitchFamily="18" charset="0"/>
                <a:cs typeface="Times New Roman" panose="02020603050405020304" pitchFamily="18" charset="0"/>
              </a:rPr>
              <a:t>survey</a:t>
            </a:r>
            <a:endParaRPr lang="en-IN" sz="3200" dirty="0">
              <a:solidFill>
                <a:schemeClr val="accent1"/>
              </a:solidFill>
            </a:endParaRPr>
          </a:p>
        </p:txBody>
      </p:sp>
      <p:sp>
        <p:nvSpPr>
          <p:cNvPr id="6" name="TextBox 5">
            <a:extLst>
              <a:ext uri="{FF2B5EF4-FFF2-40B4-BE49-F238E27FC236}">
                <a16:creationId xmlns:a16="http://schemas.microsoft.com/office/drawing/2014/main" id="{ED64394F-46A8-9C6C-B334-67F874CDE1D7}"/>
              </a:ext>
            </a:extLst>
          </p:cNvPr>
          <p:cNvSpPr txBox="1"/>
          <p:nvPr/>
        </p:nvSpPr>
        <p:spPr>
          <a:xfrm>
            <a:off x="436417" y="1361209"/>
            <a:ext cx="11596255" cy="1200329"/>
          </a:xfrm>
          <a:prstGeom prst="rect">
            <a:avLst/>
          </a:prstGeom>
          <a:noFill/>
        </p:spPr>
        <p:txBody>
          <a:bodyPr wrap="square">
            <a:spAutoFit/>
          </a:bodyPr>
          <a:lstStyle/>
          <a:p>
            <a:pPr marL="342900" indent="-342900">
              <a:buAutoNum type="arabicPeriod"/>
            </a:pPr>
            <a:r>
              <a:rPr lang="en-US" sz="1800" b="1" dirty="0">
                <a:latin typeface="Times New Roman" panose="02020603050405020304" pitchFamily="18" charset="0"/>
                <a:cs typeface="Times New Roman" panose="02020603050405020304" pitchFamily="18" charset="0"/>
              </a:rPr>
              <a:t>“Detecting Efficient Parking Space Using Smart Parking” by Ajay </a:t>
            </a:r>
            <a:r>
              <a:rPr lang="en-US" sz="1800" b="1" dirty="0" err="1">
                <a:latin typeface="Times New Roman" panose="02020603050405020304" pitchFamily="18" charset="0"/>
                <a:cs typeface="Times New Roman" panose="02020603050405020304" pitchFamily="18" charset="0"/>
              </a:rPr>
              <a:t>Zajam</a:t>
            </a:r>
            <a:r>
              <a:rPr lang="en-US" sz="1800" b="1"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The system consists of the integration of various frequency such as Ultra-High Frequency, Radio Frequency Identification and IEEE 802.15.4 Wireless Sensor Network. This system has customized algorithm, which collect the related to the occupancy state of the parking space and show the direction to the driver to the nearest car parking.</a:t>
            </a: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64805A-C560-8BE0-655E-EB11F72AAB46}"/>
              </a:ext>
            </a:extLst>
          </p:cNvPr>
          <p:cNvSpPr txBox="1"/>
          <p:nvPr/>
        </p:nvSpPr>
        <p:spPr>
          <a:xfrm>
            <a:off x="509155" y="2804774"/>
            <a:ext cx="11523517"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“Smart Parking System for Monitoring Cars and Wrong Parking” by Faris </a:t>
            </a:r>
            <a:r>
              <a:rPr lang="en-US" sz="1800" b="1" dirty="0" err="1">
                <a:latin typeface="Times New Roman" panose="02020603050405020304" pitchFamily="18" charset="0"/>
                <a:cs typeface="Times New Roman" panose="02020603050405020304" pitchFamily="18" charset="0"/>
              </a:rPr>
              <a:t>Alshehri</a:t>
            </a:r>
            <a:r>
              <a:rPr lang="en-US" sz="1800" b="1"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paper ultrasonic sensor is used to help drivers to locate the vacant parking in a short period. The ultrasonic sensor is used as a detector to detect the car park availability. Smart Parking System contains few features such as vacant car park detection, improper parking detection, display available parking lot and directional indicators.</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F054A82-9F68-8062-BB19-96DCE77661CB}"/>
              </a:ext>
            </a:extLst>
          </p:cNvPr>
          <p:cNvSpPr txBox="1"/>
          <p:nvPr/>
        </p:nvSpPr>
        <p:spPr>
          <a:xfrm>
            <a:off x="509155" y="4369476"/>
            <a:ext cx="11440390" cy="1200329"/>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“Automatic parking lot mapping for available parking space detection” by </a:t>
            </a:r>
            <a:r>
              <a:rPr lang="en-IN" sz="1800" b="1" dirty="0" err="1">
                <a:latin typeface="Times New Roman" panose="02020603050405020304" pitchFamily="18" charset="0"/>
                <a:cs typeface="Times New Roman" panose="02020603050405020304" pitchFamily="18" charset="0"/>
              </a:rPr>
              <a:t>Kairoek</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Choeychuen</a:t>
            </a:r>
            <a:r>
              <a:rPr lang="en-IN"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paper presents a method to estimate map of parking lot for automatic system of available parking space detection. The parking space detection is important module for the parking guidance system (PGS) that can help drivers to find the parking space efficiently.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06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24FF-CFCB-BAD3-D1CD-09803D57125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0DFAD00F-B456-B45C-DA9F-B0E92A821289}"/>
              </a:ext>
            </a:extLst>
          </p:cNvPr>
          <p:cNvSpPr>
            <a:spLocks noGrp="1"/>
          </p:cNvSpPr>
          <p:nvPr>
            <p:ph idx="1"/>
          </p:nvPr>
        </p:nvSpPr>
        <p:spPr>
          <a:xfrm>
            <a:off x="556161" y="2505693"/>
            <a:ext cx="10929257" cy="3926279"/>
          </a:xfrm>
        </p:spPr>
        <p:txBody>
          <a:bodyPr>
            <a:noAutofit/>
          </a:bodyPr>
          <a:lstStyle/>
          <a:p>
            <a:pPr>
              <a:lnSpc>
                <a:spcPct val="150000"/>
              </a:lnSpc>
            </a:pPr>
            <a:r>
              <a:rPr lang="en-US" sz="2000" dirty="0">
                <a:solidFill>
                  <a:srgbClr val="2B4150"/>
                </a:solidFill>
                <a:latin typeface="Times New Roman" panose="02020603050405020304" pitchFamily="18" charset="0"/>
                <a:ea typeface="Source Sans Pro" pitchFamily="34" charset="-122"/>
                <a:cs typeface="Times New Roman" panose="02020603050405020304" pitchFamily="18" charset="0"/>
              </a:rPr>
              <a:t>Existing manual parking systems often face issues such as inefficient space utilization, long wait times, and increased traffic congestion, causing frustration for drivers</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 In public places where there are many visitors, a lot of time is wasted for searching parking slots. Also, a lot of manual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is required to look after the existing parking arrangement. </a:t>
            </a:r>
          </a:p>
          <a:p>
            <a:pPr>
              <a:lnSpc>
                <a:spcPct val="150000"/>
              </a:lnSpc>
            </a:pPr>
            <a:r>
              <a:rPr lang="en-US" sz="2000" dirty="0">
                <a:latin typeface="Times New Roman" panose="02020603050405020304" pitchFamily="18" charset="0"/>
                <a:cs typeface="Times New Roman" panose="02020603050405020304" pitchFamily="18" charset="0"/>
              </a:rPr>
              <a:t>Moreover, there is no way of knowing whether a vacant parking space is available or not. </a:t>
            </a:r>
          </a:p>
          <a:p>
            <a:pPr>
              <a:lnSpc>
                <a:spcPct val="150000"/>
              </a:lnSpc>
            </a:pPr>
            <a:r>
              <a:rPr lang="en-US" sz="2000" dirty="0">
                <a:latin typeface="Times New Roman" panose="02020603050405020304" pitchFamily="18" charset="0"/>
                <a:cs typeface="Times New Roman" panose="02020603050405020304" pitchFamily="18" charset="0"/>
              </a:rPr>
              <a:t>The smart parking system solves these problems and this system is going to be implemented in several countries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82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FF0E-725C-278F-D3A3-867723355B8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649E44-A827-C7D7-5BF4-D0B1E612B270}"/>
              </a:ext>
            </a:extLst>
          </p:cNvPr>
          <p:cNvSpPr>
            <a:spLocks noGrp="1"/>
          </p:cNvSpPr>
          <p:nvPr>
            <p:ph idx="1"/>
          </p:nvPr>
        </p:nvSpPr>
        <p:spPr>
          <a:xfrm>
            <a:off x="718457" y="2427515"/>
            <a:ext cx="10167257" cy="3875314"/>
          </a:xfrm>
        </p:spPr>
        <p:txBody>
          <a:bodyPr>
            <a:normAutofit lnSpcReduction="10000"/>
          </a:bodyPr>
          <a:lstStyle/>
          <a:p>
            <a:pPr>
              <a:lnSpc>
                <a:spcPct val="150000"/>
              </a:lnSpc>
            </a:pPr>
            <a:r>
              <a:rPr lang="en-US" sz="2000" b="1" dirty="0">
                <a:latin typeface="Times New Roman" panose="02020603050405020304" pitchFamily="18" charset="0"/>
                <a:cs typeface="Times New Roman" panose="02020603050405020304" pitchFamily="18" charset="0"/>
              </a:rPr>
              <a:t>Enhance User Convenience</a:t>
            </a:r>
            <a:r>
              <a:rPr lang="en-US" sz="2000" dirty="0">
                <a:latin typeface="Times New Roman" panose="02020603050405020304" pitchFamily="18" charset="0"/>
                <a:cs typeface="Times New Roman" panose="02020603050405020304" pitchFamily="18" charset="0"/>
              </a:rPr>
              <a:t>: Provide a seamless and hassle-free parking experience for users.</a:t>
            </a:r>
          </a:p>
          <a:p>
            <a:pPr>
              <a:lnSpc>
                <a:spcPct val="150000"/>
              </a:lnSpc>
            </a:pPr>
            <a:r>
              <a:rPr lang="en-US" sz="2000" b="1" dirty="0">
                <a:latin typeface="Times New Roman" panose="02020603050405020304" pitchFamily="18" charset="0"/>
                <a:cs typeface="Times New Roman" panose="02020603050405020304" pitchFamily="18" charset="0"/>
              </a:rPr>
              <a:t> Increase Safety</a:t>
            </a:r>
            <a:r>
              <a:rPr lang="en-US" sz="2000" dirty="0">
                <a:latin typeface="Times New Roman" panose="02020603050405020304" pitchFamily="18" charset="0"/>
                <a:cs typeface="Times New Roman" panose="02020603050405020304" pitchFamily="18" charset="0"/>
              </a:rPr>
              <a:t>: Minimize accidents and vehicle damage through precise and automated parking. </a:t>
            </a:r>
          </a:p>
          <a:p>
            <a:pPr>
              <a:lnSpc>
                <a:spcPct val="150000"/>
              </a:lnSpc>
            </a:pPr>
            <a:r>
              <a:rPr lang="en-US" sz="2000" b="1" dirty="0">
                <a:latin typeface="Times New Roman" panose="02020603050405020304" pitchFamily="18" charset="0"/>
                <a:cs typeface="Times New Roman" panose="02020603050405020304" pitchFamily="18" charset="0"/>
              </a:rPr>
              <a:t> Improve Traffic Flow</a:t>
            </a:r>
            <a:r>
              <a:rPr lang="en-US" sz="2000" dirty="0">
                <a:latin typeface="Times New Roman" panose="02020603050405020304" pitchFamily="18" charset="0"/>
                <a:cs typeface="Times New Roman" panose="02020603050405020304" pitchFamily="18" charset="0"/>
              </a:rPr>
              <a:t>: Reduce congestion and wait times within parking facilities and surroundings.</a:t>
            </a:r>
          </a:p>
          <a:p>
            <a:pPr>
              <a:lnSpc>
                <a:spcPct val="150000"/>
              </a:lnSpc>
            </a:pPr>
            <a:r>
              <a:rPr lang="en-US" sz="2000" b="1" dirty="0">
                <a:latin typeface="Times New Roman" panose="02020603050405020304" pitchFamily="18" charset="0"/>
                <a:cs typeface="Times New Roman" panose="02020603050405020304" pitchFamily="18" charset="0"/>
              </a:rPr>
              <a:t> Optimize Space :</a:t>
            </a:r>
            <a:r>
              <a:rPr lang="en-US" sz="2000" dirty="0">
                <a:latin typeface="Times New Roman" panose="02020603050405020304" pitchFamily="18" charset="0"/>
                <a:cs typeface="Times New Roman" panose="02020603050405020304" pitchFamily="18" charset="0"/>
              </a:rPr>
              <a:t>Utilization and energy efficiency: Efficiently manage and maximize the use of available parking space. Automated systems can be designed to operate with minimal energy.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34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39BF-1686-8F92-D734-A971C2D471C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Block diagram and methodology</a:t>
            </a:r>
          </a:p>
        </p:txBody>
      </p:sp>
      <p:pic>
        <p:nvPicPr>
          <p:cNvPr id="5" name="Content Placeholder 4">
            <a:extLst>
              <a:ext uri="{FF2B5EF4-FFF2-40B4-BE49-F238E27FC236}">
                <a16:creationId xmlns:a16="http://schemas.microsoft.com/office/drawing/2014/main" id="{4676A7C9-E721-7588-E21B-039E0D78F671}"/>
              </a:ext>
            </a:extLst>
          </p:cNvPr>
          <p:cNvPicPr>
            <a:picLocks noGrp="1" noChangeAspect="1"/>
          </p:cNvPicPr>
          <p:nvPr>
            <p:ph idx="1"/>
          </p:nvPr>
        </p:nvPicPr>
        <p:blipFill>
          <a:blip r:embed="rId2"/>
          <a:stretch>
            <a:fillRect/>
          </a:stretch>
        </p:blipFill>
        <p:spPr>
          <a:xfrm>
            <a:off x="5838806" y="2242686"/>
            <a:ext cx="6241590" cy="4427621"/>
          </a:xfrm>
        </p:spPr>
      </p:pic>
      <p:sp>
        <p:nvSpPr>
          <p:cNvPr id="6" name="TextBox 5">
            <a:extLst>
              <a:ext uri="{FF2B5EF4-FFF2-40B4-BE49-F238E27FC236}">
                <a16:creationId xmlns:a16="http://schemas.microsoft.com/office/drawing/2014/main" id="{97A28C13-3417-0F99-DF8C-0E46AD70FCC6}"/>
              </a:ext>
            </a:extLst>
          </p:cNvPr>
          <p:cNvSpPr txBox="1"/>
          <p:nvPr/>
        </p:nvSpPr>
        <p:spPr>
          <a:xfrm>
            <a:off x="324570" y="2858703"/>
            <a:ext cx="5594967"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Arduino Uno</a:t>
            </a:r>
            <a:r>
              <a:rPr lang="en-US" dirty="0">
                <a:latin typeface="Times New Roman" panose="02020603050405020304" pitchFamily="18" charset="0"/>
                <a:cs typeface="Times New Roman" panose="02020603050405020304" pitchFamily="18" charset="0"/>
              </a:rPr>
              <a:t>: Arduino Uno serves as a central unit in automated parking systems, coordinating various components.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IR Sensor</a:t>
            </a:r>
            <a:r>
              <a:rPr lang="en-US" dirty="0">
                <a:latin typeface="Times New Roman" panose="02020603050405020304" pitchFamily="18" charset="0"/>
                <a:cs typeface="Times New Roman" panose="02020603050405020304" pitchFamily="18" charset="0"/>
              </a:rPr>
              <a:t>: Arduino Uno can interface with IR sensors to detect vehicle presence in parking spaces.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LCD Display</a:t>
            </a:r>
            <a:r>
              <a:rPr lang="en-US" sz="1800" dirty="0">
                <a:latin typeface="Times New Roman" panose="02020603050405020304" pitchFamily="18" charset="0"/>
                <a:cs typeface="Times New Roman" panose="02020603050405020304" pitchFamily="18" charset="0"/>
              </a:rPr>
              <a:t>: Utilizing Arduino Uno, LCD displays provide users with visual feedback on parking space availability, guiding them to vacant spots.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D9E3E-958D-E8D6-A0D7-69CE68D815B1}"/>
              </a:ext>
            </a:extLst>
          </p:cNvPr>
          <p:cNvSpPr txBox="1"/>
          <p:nvPr/>
        </p:nvSpPr>
        <p:spPr>
          <a:xfrm>
            <a:off x="875899" y="1395663"/>
            <a:ext cx="9817768" cy="4370427"/>
          </a:xfrm>
          <a:prstGeom prst="rect">
            <a:avLst/>
          </a:prstGeom>
          <a:noFill/>
        </p:spPr>
        <p:txBody>
          <a:bodyPr wrap="square" rtlCol="0">
            <a:spAutoFit/>
          </a:bodyPr>
          <a:lstStyle/>
          <a:p>
            <a:pPr marL="0" indent="0">
              <a:buNone/>
            </a:pPr>
            <a:r>
              <a:rPr lang="en-US" sz="2000" b="1" dirty="0">
                <a:latin typeface="Times New Roman" panose="02020603050405020304" pitchFamily="18" charset="0"/>
                <a:cs typeface="Times New Roman" panose="02020603050405020304" pitchFamily="18" charset="0"/>
              </a:rPr>
              <a:t>• ESP8266 </a:t>
            </a:r>
            <a:r>
              <a:rPr lang="en-US" sz="2000" b="1" dirty="0" err="1">
                <a:latin typeface="Times New Roman" panose="02020603050405020304" pitchFamily="18" charset="0"/>
                <a:cs typeface="Times New Roman" panose="02020603050405020304" pitchFamily="18" charset="0"/>
              </a:rPr>
              <a:t>NodeMCU</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module for connecting the parking lot to a cloud service so that we can be able to access the parking lot over the internet using a mobile phone application.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Servo Motor</a:t>
            </a:r>
            <a:r>
              <a:rPr lang="en-US" sz="2000" dirty="0">
                <a:latin typeface="Times New Roman" panose="02020603050405020304" pitchFamily="18" charset="0"/>
                <a:cs typeface="Times New Roman" panose="02020603050405020304" pitchFamily="18" charset="0"/>
              </a:rPr>
              <a:t>: With Arduino Uno, servo motors can be precisely controlled to open and close parking barriers, allowing vehicles to enter and exit designated areas seamlessly.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Provides the necessary power to components of the system.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IR sensor at the entrance toll gate detects a coming car and will automatically open whenever there is a free slot in the parking lot but if the lot is full, then the gate will not open. A simple mobile app is designed to show the driver the occupied and empty slots in the parking lot where Esp8266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enables the communication between the sensors in the parking lot and any mobile device via a network cloud service.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01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EA77-A0D1-1AEB-2185-3087BF7BAD50}"/>
              </a:ext>
            </a:extLst>
          </p:cNvPr>
          <p:cNvSpPr>
            <a:spLocks noGrp="1"/>
          </p:cNvSpPr>
          <p:nvPr>
            <p:ph type="title"/>
          </p:nvPr>
        </p:nvSpPr>
        <p:spPr/>
        <p:txBody>
          <a:bodyPr/>
          <a:lstStyle/>
          <a:p>
            <a:r>
              <a:rPr lang="en-IN" dirty="0"/>
              <a:t>COMPONENT SPECIFICATION</a:t>
            </a:r>
          </a:p>
        </p:txBody>
      </p:sp>
      <p:pic>
        <p:nvPicPr>
          <p:cNvPr id="13" name="Picture Placeholder 12">
            <a:extLst>
              <a:ext uri="{FF2B5EF4-FFF2-40B4-BE49-F238E27FC236}">
                <a16:creationId xmlns:a16="http://schemas.microsoft.com/office/drawing/2014/main" id="{018FB95C-0E3B-A932-FE21-BF1675667D17}"/>
              </a:ext>
            </a:extLst>
          </p:cNvPr>
          <p:cNvPicPr>
            <a:picLocks noGrp="1" noChangeAspect="1"/>
          </p:cNvPicPr>
          <p:nvPr>
            <p:ph type="pic" idx="15"/>
          </p:nvPr>
        </p:nvPicPr>
        <p:blipFill>
          <a:blip r:embed="rId2"/>
          <a:srcRect t="9636" b="9636"/>
          <a:stretch>
            <a:fillRect/>
          </a:stretch>
        </p:blipFill>
        <p:spPr>
          <a:xfrm>
            <a:off x="1333894" y="2603499"/>
            <a:ext cx="2691242" cy="1819035"/>
          </a:xfrm>
        </p:spPr>
      </p:pic>
      <p:sp>
        <p:nvSpPr>
          <p:cNvPr id="5" name="Text Placeholder 4">
            <a:extLst>
              <a:ext uri="{FF2B5EF4-FFF2-40B4-BE49-F238E27FC236}">
                <a16:creationId xmlns:a16="http://schemas.microsoft.com/office/drawing/2014/main" id="{FEB9CBB3-C155-BB78-3A08-174A0896A9BC}"/>
              </a:ext>
            </a:extLst>
          </p:cNvPr>
          <p:cNvSpPr>
            <a:spLocks noGrp="1"/>
          </p:cNvSpPr>
          <p:nvPr>
            <p:ph type="body" sz="half" idx="18"/>
          </p:nvPr>
        </p:nvSpPr>
        <p:spPr>
          <a:xfrm>
            <a:off x="820882" y="4532844"/>
            <a:ext cx="3384510" cy="2325156"/>
          </a:xfrm>
        </p:spPr>
        <p:txBody>
          <a:bodyPr/>
          <a:lstStyle/>
          <a:p>
            <a:r>
              <a:rPr lang="en-IN" dirty="0">
                <a:solidFill>
                  <a:schemeClr val="accent1"/>
                </a:solidFill>
              </a:rPr>
              <a:t>                 </a:t>
            </a:r>
            <a:r>
              <a:rPr lang="en-IN" sz="1600" b="1" dirty="0">
                <a:solidFill>
                  <a:schemeClr val="accent1"/>
                </a:solidFill>
              </a:rPr>
              <a:t>AURDINO UNO</a:t>
            </a:r>
          </a:p>
          <a:p>
            <a:pPr marL="342900" indent="-342900">
              <a:buFont typeface="+mj-lt"/>
              <a:buAutoNum type="arabicPeriod"/>
            </a:pPr>
            <a:r>
              <a:rPr lang="en-IN" dirty="0">
                <a:solidFill>
                  <a:schemeClr val="tx1"/>
                </a:solidFill>
              </a:rPr>
              <a:t>14 digital I/O pins, 6 </a:t>
            </a:r>
            <a:r>
              <a:rPr lang="en-IN" dirty="0" err="1">
                <a:solidFill>
                  <a:schemeClr val="tx1"/>
                </a:solidFill>
              </a:rPr>
              <a:t>analog</a:t>
            </a:r>
            <a:r>
              <a:rPr lang="en-IN" dirty="0">
                <a:solidFill>
                  <a:schemeClr val="tx1"/>
                </a:solidFill>
              </a:rPr>
              <a:t> pins</a:t>
            </a:r>
          </a:p>
          <a:p>
            <a:pPr marL="342900" indent="-342900">
              <a:buFont typeface="+mj-lt"/>
              <a:buAutoNum type="arabicPeriod"/>
            </a:pPr>
            <a:r>
              <a:rPr lang="en-IN" dirty="0">
                <a:solidFill>
                  <a:schemeClr val="tx1"/>
                </a:solidFill>
              </a:rPr>
              <a:t>Programmable with the </a:t>
            </a:r>
            <a:r>
              <a:rPr lang="en-IN" dirty="0" err="1">
                <a:solidFill>
                  <a:schemeClr val="tx1"/>
                </a:solidFill>
              </a:rPr>
              <a:t>aurdino</a:t>
            </a:r>
            <a:r>
              <a:rPr lang="en-IN" dirty="0">
                <a:solidFill>
                  <a:schemeClr val="tx1"/>
                </a:solidFill>
              </a:rPr>
              <a:t> IDE(Integrated Development Environment) via a type B USB cable</a:t>
            </a:r>
          </a:p>
          <a:p>
            <a:pPr marL="342900" indent="-342900">
              <a:buFont typeface="+mj-lt"/>
              <a:buAutoNum type="arabicPeriod"/>
            </a:pPr>
            <a:r>
              <a:rPr lang="en-IN" dirty="0">
                <a:solidFill>
                  <a:schemeClr val="tx1"/>
                </a:solidFill>
              </a:rPr>
              <a:t>Voltage – 7 and 20 volts</a:t>
            </a:r>
          </a:p>
          <a:p>
            <a:pPr marL="342900" indent="-342900">
              <a:buFont typeface="+mj-lt"/>
              <a:buAutoNum type="arabicPeriod"/>
            </a:pPr>
            <a:endParaRPr lang="en-IN" dirty="0"/>
          </a:p>
          <a:p>
            <a:pPr marL="342900" indent="-342900">
              <a:buFont typeface="+mj-lt"/>
              <a:buAutoNum type="arabicPeriod"/>
            </a:pPr>
            <a:endParaRPr lang="en-IN" dirty="0"/>
          </a:p>
        </p:txBody>
      </p:sp>
      <p:pic>
        <p:nvPicPr>
          <p:cNvPr id="15" name="Picture Placeholder 14">
            <a:extLst>
              <a:ext uri="{FF2B5EF4-FFF2-40B4-BE49-F238E27FC236}">
                <a16:creationId xmlns:a16="http://schemas.microsoft.com/office/drawing/2014/main" id="{F857DBAD-8218-C1EA-4DFA-24523F96CCB2}"/>
              </a:ext>
            </a:extLst>
          </p:cNvPr>
          <p:cNvPicPr>
            <a:picLocks noGrp="1" noChangeAspect="1"/>
          </p:cNvPicPr>
          <p:nvPr>
            <p:ph type="pic" idx="21"/>
          </p:nvPr>
        </p:nvPicPr>
        <p:blipFill>
          <a:blip r:embed="rId3"/>
          <a:srcRect t="20413" b="20413"/>
          <a:stretch>
            <a:fillRect/>
          </a:stretch>
        </p:blipFill>
        <p:spPr/>
      </p:pic>
      <p:sp>
        <p:nvSpPr>
          <p:cNvPr id="8" name="Text Placeholder 7">
            <a:extLst>
              <a:ext uri="{FF2B5EF4-FFF2-40B4-BE49-F238E27FC236}">
                <a16:creationId xmlns:a16="http://schemas.microsoft.com/office/drawing/2014/main" id="{3D50084E-436F-C19A-7AB2-07568A6794FC}"/>
              </a:ext>
            </a:extLst>
          </p:cNvPr>
          <p:cNvSpPr>
            <a:spLocks noGrp="1"/>
          </p:cNvSpPr>
          <p:nvPr>
            <p:ph type="body" sz="half" idx="19"/>
          </p:nvPr>
        </p:nvSpPr>
        <p:spPr>
          <a:xfrm>
            <a:off x="4570172" y="4532844"/>
            <a:ext cx="3050438" cy="1847174"/>
          </a:xfrm>
        </p:spPr>
        <p:txBody>
          <a:bodyPr/>
          <a:lstStyle/>
          <a:p>
            <a:r>
              <a:rPr lang="en-IN" sz="1600" dirty="0"/>
              <a:t>               </a:t>
            </a:r>
            <a:r>
              <a:rPr lang="en-IN" sz="1600" b="1" dirty="0">
                <a:solidFill>
                  <a:schemeClr val="accent1"/>
                </a:solidFill>
              </a:rPr>
              <a:t>IR SENSOR</a:t>
            </a:r>
          </a:p>
          <a:p>
            <a:pPr marL="342900" indent="-342900">
              <a:buFont typeface="+mj-lt"/>
              <a:buAutoNum type="arabicPeriod"/>
            </a:pPr>
            <a:r>
              <a:rPr lang="en-IN" dirty="0">
                <a:solidFill>
                  <a:schemeClr val="tx1"/>
                </a:solidFill>
              </a:rPr>
              <a:t>Detection Range : 2-10 cm</a:t>
            </a:r>
          </a:p>
          <a:p>
            <a:pPr marL="342900" indent="-342900">
              <a:buFont typeface="+mj-lt"/>
              <a:buAutoNum type="arabicPeriod"/>
            </a:pPr>
            <a:r>
              <a:rPr lang="en-IN" dirty="0">
                <a:solidFill>
                  <a:schemeClr val="tx1"/>
                </a:solidFill>
              </a:rPr>
              <a:t>Response time:&lt; 500ms</a:t>
            </a:r>
          </a:p>
          <a:p>
            <a:pPr marL="342900" indent="-342900">
              <a:buFont typeface="+mj-lt"/>
              <a:buAutoNum type="arabicPeriod"/>
            </a:pPr>
            <a:r>
              <a:rPr lang="en-IN" dirty="0">
                <a:solidFill>
                  <a:schemeClr val="tx1"/>
                </a:solidFill>
              </a:rPr>
              <a:t>Operating temperature range : -30 to 950 degree </a:t>
            </a:r>
            <a:r>
              <a:rPr lang="en-IN" dirty="0" err="1">
                <a:solidFill>
                  <a:schemeClr val="tx1"/>
                </a:solidFill>
              </a:rPr>
              <a:t>celsius</a:t>
            </a:r>
            <a:endParaRPr lang="en-IN" dirty="0">
              <a:solidFill>
                <a:schemeClr val="tx1"/>
              </a:solidFill>
            </a:endParaRPr>
          </a:p>
          <a:p>
            <a:pPr marL="342900" indent="-342900">
              <a:buFont typeface="+mj-lt"/>
              <a:buAutoNum type="arabicPeriod"/>
            </a:pPr>
            <a:endParaRPr lang="en-IN" dirty="0"/>
          </a:p>
        </p:txBody>
      </p:sp>
      <p:pic>
        <p:nvPicPr>
          <p:cNvPr id="17" name="Picture Placeholder 16">
            <a:extLst>
              <a:ext uri="{FF2B5EF4-FFF2-40B4-BE49-F238E27FC236}">
                <a16:creationId xmlns:a16="http://schemas.microsoft.com/office/drawing/2014/main" id="{09CDFB35-FF3E-D96E-C613-018DBE343937}"/>
              </a:ext>
            </a:extLst>
          </p:cNvPr>
          <p:cNvPicPr>
            <a:picLocks noGrp="1" noChangeAspect="1"/>
          </p:cNvPicPr>
          <p:nvPr>
            <p:ph type="pic" idx="22"/>
          </p:nvPr>
        </p:nvPicPr>
        <p:blipFill>
          <a:blip r:embed="rId4"/>
          <a:srcRect t="10551" b="10551"/>
          <a:stretch>
            <a:fillRect/>
          </a:stretch>
        </p:blipFill>
        <p:spPr/>
      </p:pic>
      <p:sp>
        <p:nvSpPr>
          <p:cNvPr id="11" name="Text Placeholder 10">
            <a:extLst>
              <a:ext uri="{FF2B5EF4-FFF2-40B4-BE49-F238E27FC236}">
                <a16:creationId xmlns:a16="http://schemas.microsoft.com/office/drawing/2014/main" id="{35FA07C9-A5F3-1171-22C0-DAADC73E644B}"/>
              </a:ext>
            </a:extLst>
          </p:cNvPr>
          <p:cNvSpPr>
            <a:spLocks noGrp="1"/>
          </p:cNvSpPr>
          <p:nvPr>
            <p:ph type="body" sz="half" idx="20"/>
          </p:nvPr>
        </p:nvSpPr>
        <p:spPr>
          <a:xfrm>
            <a:off x="7986608" y="4532844"/>
            <a:ext cx="3384510" cy="1591510"/>
          </a:xfrm>
        </p:spPr>
        <p:txBody>
          <a:bodyPr>
            <a:normAutofit/>
          </a:bodyPr>
          <a:lstStyle/>
          <a:p>
            <a:r>
              <a:rPr lang="en-IN" sz="1600" dirty="0">
                <a:solidFill>
                  <a:schemeClr val="accent1"/>
                </a:solidFill>
              </a:rPr>
              <a:t>             </a:t>
            </a:r>
            <a:r>
              <a:rPr lang="en-IN" sz="1600" b="1" dirty="0">
                <a:solidFill>
                  <a:schemeClr val="accent1"/>
                </a:solidFill>
              </a:rPr>
              <a:t>SERVO MOTOR</a:t>
            </a:r>
          </a:p>
          <a:p>
            <a:pPr marL="342900" indent="-342900">
              <a:buFont typeface="+mj-lt"/>
              <a:buAutoNum type="arabicPeriod"/>
            </a:pPr>
            <a:r>
              <a:rPr lang="en-IN" dirty="0">
                <a:solidFill>
                  <a:schemeClr val="tx1"/>
                </a:solidFill>
              </a:rPr>
              <a:t>Weight: 9g</a:t>
            </a:r>
          </a:p>
          <a:p>
            <a:pPr marL="342900" indent="-342900">
              <a:buFont typeface="+mj-lt"/>
              <a:buAutoNum type="arabicPeriod"/>
            </a:pPr>
            <a:r>
              <a:rPr lang="en-IN" dirty="0">
                <a:solidFill>
                  <a:schemeClr val="tx1"/>
                </a:solidFill>
              </a:rPr>
              <a:t>Operating voltage: 4.8v-6v</a:t>
            </a:r>
          </a:p>
          <a:p>
            <a:pPr marL="342900" indent="-342900">
              <a:buFont typeface="+mj-lt"/>
              <a:buAutoNum type="arabicPeriod"/>
            </a:pPr>
            <a:r>
              <a:rPr lang="en-IN" dirty="0">
                <a:solidFill>
                  <a:schemeClr val="tx1"/>
                </a:solidFill>
              </a:rPr>
              <a:t>Operating Temperature: -30 to +60 degree </a:t>
            </a:r>
            <a:r>
              <a:rPr lang="en-IN" dirty="0" err="1">
                <a:solidFill>
                  <a:schemeClr val="tx1"/>
                </a:solidFill>
              </a:rPr>
              <a:t>celsius</a:t>
            </a:r>
            <a:endParaRPr lang="en-IN" dirty="0">
              <a:solidFill>
                <a:schemeClr val="tx1"/>
              </a:solidFill>
            </a:endParaRPr>
          </a:p>
        </p:txBody>
      </p:sp>
    </p:spTree>
    <p:extLst>
      <p:ext uri="{BB962C8B-B14F-4D97-AF65-F5344CB8AC3E}">
        <p14:creationId xmlns:p14="http://schemas.microsoft.com/office/powerpoint/2010/main" val="57752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00A6-488F-4BD1-9582-2E8603ED138F}"/>
              </a:ext>
            </a:extLst>
          </p:cNvPr>
          <p:cNvSpPr>
            <a:spLocks noGrp="1"/>
          </p:cNvSpPr>
          <p:nvPr>
            <p:ph type="title"/>
          </p:nvPr>
        </p:nvSpPr>
        <p:spPr/>
        <p:txBody>
          <a:bodyPr/>
          <a:lstStyle/>
          <a:p>
            <a:r>
              <a:rPr lang="en-IN" dirty="0"/>
              <a:t>COMPONENT SPECIFICATION</a:t>
            </a:r>
          </a:p>
        </p:txBody>
      </p:sp>
      <p:pic>
        <p:nvPicPr>
          <p:cNvPr id="13" name="Picture Placeholder 12">
            <a:extLst>
              <a:ext uri="{FF2B5EF4-FFF2-40B4-BE49-F238E27FC236}">
                <a16:creationId xmlns:a16="http://schemas.microsoft.com/office/drawing/2014/main" id="{68F42564-19A8-E8B8-2856-1C1BB8B8B819}"/>
              </a:ext>
            </a:extLst>
          </p:cNvPr>
          <p:cNvPicPr>
            <a:picLocks noGrp="1" noChangeAspect="1"/>
          </p:cNvPicPr>
          <p:nvPr>
            <p:ph type="pic" idx="15"/>
          </p:nvPr>
        </p:nvPicPr>
        <p:blipFill>
          <a:blip r:embed="rId2"/>
          <a:srcRect t="11525" b="11525"/>
          <a:stretch>
            <a:fillRect/>
          </a:stretch>
        </p:blipFill>
        <p:spPr/>
      </p:pic>
      <p:sp>
        <p:nvSpPr>
          <p:cNvPr id="5" name="Text Placeholder 4">
            <a:extLst>
              <a:ext uri="{FF2B5EF4-FFF2-40B4-BE49-F238E27FC236}">
                <a16:creationId xmlns:a16="http://schemas.microsoft.com/office/drawing/2014/main" id="{C1A3F4F1-2F19-37B0-F595-5BB11BA27344}"/>
              </a:ext>
            </a:extLst>
          </p:cNvPr>
          <p:cNvSpPr>
            <a:spLocks noGrp="1"/>
          </p:cNvSpPr>
          <p:nvPr>
            <p:ph type="body" sz="half" idx="18"/>
          </p:nvPr>
        </p:nvSpPr>
        <p:spPr>
          <a:xfrm>
            <a:off x="1154954" y="4435547"/>
            <a:ext cx="3050438" cy="1954861"/>
          </a:xfrm>
        </p:spPr>
        <p:txBody>
          <a:bodyPr>
            <a:normAutofit/>
          </a:bodyPr>
          <a:lstStyle/>
          <a:p>
            <a:r>
              <a:rPr lang="en-US" dirty="0"/>
              <a:t>                </a:t>
            </a:r>
            <a:r>
              <a:rPr lang="en-US" b="1" dirty="0">
                <a:solidFill>
                  <a:schemeClr val="accent1"/>
                </a:solidFill>
              </a:rPr>
              <a:t>LED DISPLAY</a:t>
            </a:r>
          </a:p>
          <a:p>
            <a:pPr marL="342900" indent="-342900">
              <a:buFont typeface="+mj-lt"/>
              <a:buAutoNum type="arabicPeriod"/>
            </a:pPr>
            <a:r>
              <a:rPr lang="en-US" dirty="0"/>
              <a:t>Character size: 2.95 mm wide x 4.35 mm high</a:t>
            </a:r>
          </a:p>
          <a:p>
            <a:pPr marL="342900" indent="-342900">
              <a:buFont typeface="+mj-lt"/>
              <a:buAutoNum type="arabicPeriod"/>
            </a:pPr>
            <a:r>
              <a:rPr lang="en-US" dirty="0"/>
              <a:t>Power Supply : 5v DC</a:t>
            </a:r>
          </a:p>
          <a:p>
            <a:pPr marL="342900" indent="-342900">
              <a:buFont typeface="+mj-lt"/>
              <a:buAutoNum type="arabicPeriod"/>
            </a:pPr>
            <a:r>
              <a:rPr lang="en-US" dirty="0"/>
              <a:t>Operating temperature range: 0 to +55°C</a:t>
            </a:r>
            <a:endParaRPr lang="en-IN" dirty="0"/>
          </a:p>
        </p:txBody>
      </p:sp>
      <p:sp>
        <p:nvSpPr>
          <p:cNvPr id="8" name="Text Placeholder 7">
            <a:extLst>
              <a:ext uri="{FF2B5EF4-FFF2-40B4-BE49-F238E27FC236}">
                <a16:creationId xmlns:a16="http://schemas.microsoft.com/office/drawing/2014/main" id="{8A9FCAD1-7793-A74A-A06D-9B1C3C6F6F99}"/>
              </a:ext>
            </a:extLst>
          </p:cNvPr>
          <p:cNvSpPr>
            <a:spLocks noGrp="1"/>
          </p:cNvSpPr>
          <p:nvPr>
            <p:ph type="body" sz="half" idx="19"/>
          </p:nvPr>
        </p:nvSpPr>
        <p:spPr>
          <a:xfrm>
            <a:off x="4570172" y="4435547"/>
            <a:ext cx="3050438" cy="1788608"/>
          </a:xfrm>
        </p:spPr>
        <p:txBody>
          <a:bodyPr/>
          <a:lstStyle/>
          <a:p>
            <a:r>
              <a:rPr lang="en-IN" dirty="0"/>
              <a:t>                   </a:t>
            </a:r>
          </a:p>
        </p:txBody>
      </p:sp>
      <p:pic>
        <p:nvPicPr>
          <p:cNvPr id="22" name="Picture Placeholder 21">
            <a:extLst>
              <a:ext uri="{FF2B5EF4-FFF2-40B4-BE49-F238E27FC236}">
                <a16:creationId xmlns:a16="http://schemas.microsoft.com/office/drawing/2014/main" id="{E548C119-908D-7F0A-ED9D-5214755709ED}"/>
              </a:ext>
            </a:extLst>
          </p:cNvPr>
          <p:cNvPicPr>
            <a:picLocks noGrp="1" noChangeAspect="1"/>
          </p:cNvPicPr>
          <p:nvPr>
            <p:ph type="pic" idx="22"/>
          </p:nvPr>
        </p:nvPicPr>
        <p:blipFill>
          <a:blip r:embed="rId3"/>
          <a:srcRect t="20413" b="20413"/>
          <a:stretch>
            <a:fillRect/>
          </a:stretch>
        </p:blipFill>
        <p:spPr/>
      </p:pic>
      <p:sp>
        <p:nvSpPr>
          <p:cNvPr id="11" name="Text Placeholder 10">
            <a:extLst>
              <a:ext uri="{FF2B5EF4-FFF2-40B4-BE49-F238E27FC236}">
                <a16:creationId xmlns:a16="http://schemas.microsoft.com/office/drawing/2014/main" id="{10B928FF-E577-0527-6CA3-25276E32C413}"/>
              </a:ext>
            </a:extLst>
          </p:cNvPr>
          <p:cNvSpPr>
            <a:spLocks noGrp="1"/>
          </p:cNvSpPr>
          <p:nvPr>
            <p:ph type="body" sz="half" idx="20"/>
          </p:nvPr>
        </p:nvSpPr>
        <p:spPr>
          <a:xfrm>
            <a:off x="8020947" y="4435546"/>
            <a:ext cx="3051096" cy="2173072"/>
          </a:xfrm>
        </p:spPr>
        <p:txBody>
          <a:bodyPr>
            <a:normAutofit/>
          </a:bodyPr>
          <a:lstStyle/>
          <a:p>
            <a:pPr algn="l"/>
            <a:r>
              <a:rPr lang="en-IN" sz="1600" b="0" i="0" dirty="0">
                <a:solidFill>
                  <a:srgbClr val="202124"/>
                </a:solidFill>
                <a:effectLst/>
                <a:highlight>
                  <a:srgbClr val="FFFFFF"/>
                </a:highlight>
                <a:latin typeface="Google Sans"/>
              </a:rPr>
              <a:t>                    </a:t>
            </a:r>
            <a:r>
              <a:rPr lang="en-IN" sz="1600" b="1" i="0" dirty="0">
                <a:solidFill>
                  <a:schemeClr val="accent1"/>
                </a:solidFill>
                <a:effectLst/>
                <a:highlight>
                  <a:srgbClr val="FFFFFF"/>
                </a:highlight>
                <a:latin typeface="Google Sans"/>
              </a:rPr>
              <a:t>JUMPER</a:t>
            </a:r>
          </a:p>
          <a:p>
            <a:pPr algn="l"/>
            <a:r>
              <a:rPr lang="en-IN" sz="1500" b="0" i="0" dirty="0">
                <a:solidFill>
                  <a:srgbClr val="202124"/>
                </a:solidFill>
                <a:effectLst/>
                <a:highlight>
                  <a:srgbClr val="FFFFFF"/>
                </a:highlight>
                <a:latin typeface="Google Sans"/>
              </a:rPr>
              <a:t>1. </a:t>
            </a:r>
            <a:r>
              <a:rPr lang="en-US" sz="1500" b="0" i="0" dirty="0">
                <a:solidFill>
                  <a:srgbClr val="202124"/>
                </a:solidFill>
                <a:effectLst/>
                <a:highlight>
                  <a:srgbClr val="FFFFFF"/>
                </a:highlight>
                <a:latin typeface="Google Sans"/>
              </a:rPr>
              <a:t>Current. 4-20 mA.</a:t>
            </a:r>
          </a:p>
          <a:p>
            <a:pPr algn="l"/>
            <a:r>
              <a:rPr lang="en-US" sz="1500" b="0" i="0" dirty="0">
                <a:solidFill>
                  <a:srgbClr val="202124"/>
                </a:solidFill>
                <a:effectLst/>
                <a:highlight>
                  <a:srgbClr val="FFFFFF"/>
                </a:highlight>
                <a:latin typeface="Google Sans"/>
              </a:rPr>
              <a:t>2. Voltage. 12 V.</a:t>
            </a:r>
          </a:p>
          <a:p>
            <a:pPr algn="l"/>
            <a:r>
              <a:rPr lang="en-US" sz="1500" b="0" i="0" dirty="0">
                <a:solidFill>
                  <a:srgbClr val="202124"/>
                </a:solidFill>
                <a:effectLst/>
                <a:highlight>
                  <a:srgbClr val="FFFFFF"/>
                </a:highlight>
                <a:latin typeface="Google Sans"/>
              </a:rPr>
              <a:t>3. Weight. 30 gm.</a:t>
            </a:r>
          </a:p>
          <a:p>
            <a:r>
              <a:rPr lang="en-US" sz="1500" dirty="0">
                <a:solidFill>
                  <a:srgbClr val="202124"/>
                </a:solidFill>
                <a:highlight>
                  <a:srgbClr val="FFFFFF"/>
                </a:highlight>
                <a:latin typeface="Google Sans"/>
              </a:rPr>
              <a:t>4. </a:t>
            </a:r>
            <a:r>
              <a:rPr lang="en-US" b="0" i="0" dirty="0">
                <a:solidFill>
                  <a:srgbClr val="202124"/>
                </a:solidFill>
                <a:effectLst/>
                <a:highlight>
                  <a:srgbClr val="FFFFFF"/>
                </a:highlight>
                <a:latin typeface="Google Sans"/>
              </a:rPr>
              <a:t>Cable Length. 20 cm - 8 Inch.</a:t>
            </a:r>
          </a:p>
          <a:p>
            <a:pPr algn="l"/>
            <a:endParaRPr lang="en-US" sz="1500" b="0" i="0" dirty="0">
              <a:solidFill>
                <a:srgbClr val="202124"/>
              </a:solidFill>
              <a:effectLst/>
              <a:highlight>
                <a:srgbClr val="FFFFFF"/>
              </a:highlight>
              <a:latin typeface="Google Sans"/>
            </a:endParaRPr>
          </a:p>
          <a:p>
            <a:endParaRPr lang="en-IN" dirty="0"/>
          </a:p>
        </p:txBody>
      </p:sp>
      <p:pic>
        <p:nvPicPr>
          <p:cNvPr id="19" name="Picture Placeholder 18">
            <a:extLst>
              <a:ext uri="{FF2B5EF4-FFF2-40B4-BE49-F238E27FC236}">
                <a16:creationId xmlns:a16="http://schemas.microsoft.com/office/drawing/2014/main" id="{92950E94-B875-E265-188B-9DC92FC1CE8E}"/>
              </a:ext>
            </a:extLst>
          </p:cNvPr>
          <p:cNvPicPr>
            <a:picLocks noGrp="1" noChangeAspect="1"/>
          </p:cNvPicPr>
          <p:nvPr>
            <p:ph type="pic" idx="21"/>
          </p:nvPr>
        </p:nvPicPr>
        <p:blipFill>
          <a:blip r:embed="rId4"/>
          <a:srcRect t="20413" b="20413"/>
          <a:stretch>
            <a:fillRect/>
          </a:stretch>
        </p:blipFill>
        <p:spPr/>
      </p:pic>
      <p:sp>
        <p:nvSpPr>
          <p:cNvPr id="20" name="TextBox 19">
            <a:extLst>
              <a:ext uri="{FF2B5EF4-FFF2-40B4-BE49-F238E27FC236}">
                <a16:creationId xmlns:a16="http://schemas.microsoft.com/office/drawing/2014/main" id="{F21EB2CB-8911-9E1D-736E-6FACD628A751}"/>
              </a:ext>
            </a:extLst>
          </p:cNvPr>
          <p:cNvSpPr txBox="1"/>
          <p:nvPr/>
        </p:nvSpPr>
        <p:spPr>
          <a:xfrm>
            <a:off x="4424647" y="4435546"/>
            <a:ext cx="3377045" cy="1877437"/>
          </a:xfrm>
          <a:prstGeom prst="rect">
            <a:avLst/>
          </a:prstGeom>
          <a:noFill/>
        </p:spPr>
        <p:txBody>
          <a:bodyPr wrap="square" rtlCol="0">
            <a:spAutoFit/>
          </a:bodyPr>
          <a:lstStyle/>
          <a:p>
            <a:r>
              <a:rPr lang="en-IN" dirty="0">
                <a:solidFill>
                  <a:schemeClr val="accent1"/>
                </a:solidFill>
              </a:rPr>
              <a:t>                </a:t>
            </a:r>
            <a:r>
              <a:rPr lang="en-IN" b="1" dirty="0">
                <a:solidFill>
                  <a:schemeClr val="accent1"/>
                </a:solidFill>
              </a:rPr>
              <a:t>ESP8266</a:t>
            </a:r>
          </a:p>
          <a:p>
            <a:r>
              <a:rPr lang="en-IN" sz="1400" dirty="0"/>
              <a:t>1.  Operating Voltage: 3.3V      </a:t>
            </a:r>
          </a:p>
          <a:p>
            <a:endParaRPr lang="en-IN" sz="1400" dirty="0"/>
          </a:p>
          <a:p>
            <a:r>
              <a:rPr lang="en-IN" sz="1400" dirty="0"/>
              <a:t>2.  </a:t>
            </a:r>
            <a:r>
              <a:rPr lang="en-US" sz="1400" dirty="0"/>
              <a:t>It has 17 GPIO pins</a:t>
            </a:r>
          </a:p>
          <a:p>
            <a:endParaRPr lang="en-US" sz="1400" dirty="0"/>
          </a:p>
          <a:p>
            <a:r>
              <a:rPr lang="en-US" sz="1400" dirty="0"/>
              <a:t>3.  Frequency Range: 2.4 GHz -          2.5 GHz</a:t>
            </a:r>
            <a:endParaRPr lang="en-IN" sz="1400" dirty="0"/>
          </a:p>
          <a:p>
            <a:endParaRPr lang="en-IN" sz="1400" dirty="0"/>
          </a:p>
        </p:txBody>
      </p:sp>
    </p:spTree>
    <p:extLst>
      <p:ext uri="{BB962C8B-B14F-4D97-AF65-F5344CB8AC3E}">
        <p14:creationId xmlns:p14="http://schemas.microsoft.com/office/powerpoint/2010/main" val="39386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{D75EAD1C-76DF-47FE-ABF5-F563265A5DAD}tf02900722</Template>
  <TotalTime>249</TotalTime>
  <Words>1139</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Google Sans</vt:lpstr>
      <vt:lpstr>Times New Roman</vt:lpstr>
      <vt:lpstr>Wingdings 3</vt:lpstr>
      <vt:lpstr>Ion Boardroom</vt:lpstr>
      <vt:lpstr>PowerPoint Presentation</vt:lpstr>
      <vt:lpstr>Introduction </vt:lpstr>
      <vt:lpstr>PowerPoint Presentation</vt:lpstr>
      <vt:lpstr>Problem statement</vt:lpstr>
      <vt:lpstr>Objectives</vt:lpstr>
      <vt:lpstr>Block diagram and methodology</vt:lpstr>
      <vt:lpstr>PowerPoint Presentation</vt:lpstr>
      <vt:lpstr>COMPONENT SPECIFICATION</vt:lpstr>
      <vt:lpstr>COMPONENT SPECIFICATION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Rakshitha S D</dc:creator>
  <cp:lastModifiedBy>siddesh G M</cp:lastModifiedBy>
  <cp:revision>3</cp:revision>
  <dcterms:created xsi:type="dcterms:W3CDTF">2024-06-06T12:44:56Z</dcterms:created>
  <dcterms:modified xsi:type="dcterms:W3CDTF">2024-06-06T17:08:00Z</dcterms:modified>
</cp:coreProperties>
</file>