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99455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9431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36025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64097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031280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DDCCF6-B901-4224-8973-20281F30A2FF}"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51252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DDCCF6-B901-4224-8973-20281F30A2FF}" type="datetimeFigureOut">
              <a:rPr lang="en-IN" smtClean="0"/>
              <a:t>24-11-2024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155802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844264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62208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64219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DCCF6-B901-4224-8973-20281F30A2F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418221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DCCF6-B901-4224-8973-20281F30A2F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81981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DCCF6-B901-4224-8973-20281F30A2FF}"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83453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DCCF6-B901-4224-8973-20281F30A2FF}"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37855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DCCF6-B901-4224-8973-20281F30A2FF}"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376391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25485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DCCF6-B901-4224-8973-20281F30A2F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A5739-8B6F-4E24-906C-341FF4E249AF}" type="slidenum">
              <a:rPr lang="en-IN" smtClean="0"/>
              <a:t>‹#›</a:t>
            </a:fld>
            <a:endParaRPr lang="en-IN"/>
          </a:p>
        </p:txBody>
      </p:sp>
    </p:spTree>
    <p:extLst>
      <p:ext uri="{BB962C8B-B14F-4D97-AF65-F5344CB8AC3E}">
        <p14:creationId xmlns:p14="http://schemas.microsoft.com/office/powerpoint/2010/main" val="139947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DDCCF6-B901-4224-8973-20281F30A2FF}" type="datetimeFigureOut">
              <a:rPr lang="en-IN" smtClean="0"/>
              <a:t>24-11-2024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6A5739-8B6F-4E24-906C-341FF4E249AF}" type="slidenum">
              <a:rPr lang="en-IN" smtClean="0"/>
              <a:t>‹#›</a:t>
            </a:fld>
            <a:endParaRPr lang="en-IN"/>
          </a:p>
        </p:txBody>
      </p:sp>
    </p:spTree>
    <p:extLst>
      <p:ext uri="{BB962C8B-B14F-4D97-AF65-F5344CB8AC3E}">
        <p14:creationId xmlns:p14="http://schemas.microsoft.com/office/powerpoint/2010/main" val="1404969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EC06-1CEA-4D4F-82D0-28625EC3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7" y="187857"/>
            <a:ext cx="10276608" cy="1866750"/>
          </a:xfrm>
          <a:prstGeom prst="rect">
            <a:avLst/>
          </a:prstGeom>
        </p:spPr>
      </p:pic>
      <p:sp>
        <p:nvSpPr>
          <p:cNvPr id="5" name="TextBox 4">
            <a:extLst>
              <a:ext uri="{FF2B5EF4-FFF2-40B4-BE49-F238E27FC236}">
                <a16:creationId xmlns:a16="http://schemas.microsoft.com/office/drawing/2014/main" id="{03331875-0382-4F21-1478-4897790FE033}"/>
              </a:ext>
            </a:extLst>
          </p:cNvPr>
          <p:cNvSpPr txBox="1"/>
          <p:nvPr/>
        </p:nvSpPr>
        <p:spPr>
          <a:xfrm>
            <a:off x="2428568" y="2223389"/>
            <a:ext cx="6096000"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PROJECT PRESENTATION</a:t>
            </a:r>
            <a:endParaRPr lang="en-US" b="1" dirty="0">
              <a:solidFill>
                <a:schemeClr val="accent1"/>
              </a:solidFill>
              <a:latin typeface="Times New Roman" panose="02020603050405020304" pitchFamily="18" charset="0"/>
              <a:cs typeface="Times New Roman" panose="02020603050405020304" pitchFamily="18" charset="0"/>
            </a:endParaRPr>
          </a:p>
          <a:p>
            <a:pPr algn="ctr"/>
            <a:r>
              <a:rPr lang="en-US" sz="1800" b="1" dirty="0">
                <a:solidFill>
                  <a:schemeClr val="accent1"/>
                </a:solidFill>
                <a:latin typeface="Times New Roman" panose="02020603050405020304" pitchFamily="18" charset="0"/>
                <a:cs typeface="Times New Roman" panose="02020603050405020304" pitchFamily="18" charset="0"/>
              </a:rPr>
              <a:t> Automated Car Parking System </a:t>
            </a:r>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9FE6438-BA45-0CE9-5119-A7C1574EDF0D}"/>
              </a:ext>
            </a:extLst>
          </p:cNvPr>
          <p:cNvSpPr txBox="1"/>
          <p:nvPr/>
        </p:nvSpPr>
        <p:spPr>
          <a:xfrm>
            <a:off x="444683" y="3348478"/>
            <a:ext cx="5494204"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72539CE-FDFD-CB0C-6E23-60DB2BF29F57}"/>
              </a:ext>
            </a:extLst>
          </p:cNvPr>
          <p:cNvSpPr txBox="1"/>
          <p:nvPr/>
        </p:nvSpPr>
        <p:spPr>
          <a:xfrm>
            <a:off x="7561489" y="5027638"/>
            <a:ext cx="3761217"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769D01B-3B9C-548C-3703-D2021C60DA5B}"/>
              </a:ext>
            </a:extLst>
          </p:cNvPr>
          <p:cNvSpPr txBox="1"/>
          <p:nvPr/>
        </p:nvSpPr>
        <p:spPr>
          <a:xfrm>
            <a:off x="7561489" y="3464351"/>
            <a:ext cx="3742443" cy="954107"/>
          </a:xfrm>
          <a:prstGeom prst="rect">
            <a:avLst/>
          </a:prstGeom>
          <a:noFill/>
        </p:spPr>
        <p:txBody>
          <a:bodyPr wrap="square" rtlCol="0">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08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84A76-8729-4369-20AF-89305E2A3B50}"/>
              </a:ext>
            </a:extLst>
          </p:cNvPr>
          <p:cNvSpPr txBox="1"/>
          <p:nvPr/>
        </p:nvSpPr>
        <p:spPr>
          <a:xfrm>
            <a:off x="68826" y="0"/>
            <a:ext cx="5604387" cy="61863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emptySlots.length</a:t>
            </a:r>
            <a:r>
              <a:rPr lang="en-IN" dirty="0">
                <a:latin typeface="Times New Roman" panose="02020603050405020304" pitchFamily="18" charset="0"/>
                <a:cs typeface="Times New Roman" panose="02020603050405020304" pitchFamily="18" charset="0"/>
              </a:rPr>
              <a:t>() &gt; 0)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emptySlots.substring</a:t>
            </a:r>
            <a:r>
              <a:rPr lang="en-IN" dirty="0">
                <a:latin typeface="Times New Roman" panose="02020603050405020304" pitchFamily="18" charset="0"/>
                <a:cs typeface="Times New Roman" panose="02020603050405020304" pitchFamily="18" charset="0"/>
              </a:rPr>
              <a:t>(0, </a:t>
            </a:r>
            <a:r>
              <a:rPr lang="en-IN" dirty="0" err="1">
                <a:latin typeface="Times New Roman" panose="02020603050405020304" pitchFamily="18" charset="0"/>
                <a:cs typeface="Times New Roman" panose="02020603050405020304" pitchFamily="18" charset="0"/>
              </a:rPr>
              <a:t>emptySlots.length</a:t>
            </a:r>
            <a:r>
              <a:rPr lang="en-IN" dirty="0">
                <a:latin typeface="Times New Roman" panose="02020603050405020304" pitchFamily="18" charset="0"/>
                <a:cs typeface="Times New Roman" panose="02020603050405020304" pitchFamily="18" charset="0"/>
              </a:rPr>
              <a:t>() - 1);  </a:t>
            </a:r>
          </a:p>
          <a:p>
            <a:r>
              <a:rPr lang="en-IN" dirty="0">
                <a:latin typeface="Times New Roman" panose="02020603050405020304" pitchFamily="18" charset="0"/>
                <a:cs typeface="Times New Roman" panose="02020603050405020304" pitchFamily="18" charset="0"/>
              </a:rPr>
              <a:t>} else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"None"; </a:t>
            </a:r>
          </a:p>
          <a:p>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lcd.clear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lcd.setCursor</a:t>
            </a:r>
            <a:r>
              <a:rPr lang="en-IN" dirty="0">
                <a:latin typeface="Times New Roman" panose="02020603050405020304" pitchFamily="18" charset="0"/>
                <a:cs typeface="Times New Roman" panose="02020603050405020304" pitchFamily="18" charset="0"/>
              </a:rPr>
              <a:t>(0, 0);  </a:t>
            </a:r>
            <a:r>
              <a:rPr lang="en-IN" dirty="0" err="1">
                <a:latin typeface="Times New Roman" panose="02020603050405020304" pitchFamily="18" charset="0"/>
                <a:cs typeface="Times New Roman" panose="02020603050405020304" pitchFamily="18" charset="0"/>
              </a:rPr>
              <a:t>lcd.print</a:t>
            </a:r>
            <a:r>
              <a:rPr lang="en-IN" dirty="0">
                <a:latin typeface="Times New Roman" panose="02020603050405020304" pitchFamily="18" charset="0"/>
                <a:cs typeface="Times New Roman" panose="02020603050405020304" pitchFamily="18" charset="0"/>
              </a:rPr>
              <a:t>("Empty slots:");  </a:t>
            </a:r>
            <a:r>
              <a:rPr lang="en-IN" dirty="0" err="1">
                <a:latin typeface="Times New Roman" panose="02020603050405020304" pitchFamily="18" charset="0"/>
                <a:cs typeface="Times New Roman" panose="02020603050405020304" pitchFamily="18" charset="0"/>
              </a:rPr>
              <a:t>lcd.setCursor</a:t>
            </a:r>
            <a:r>
              <a:rPr lang="en-IN" dirty="0">
                <a:latin typeface="Times New Roman" panose="02020603050405020304" pitchFamily="18" charset="0"/>
                <a:cs typeface="Times New Roman" panose="02020603050405020304" pitchFamily="18" charset="0"/>
              </a:rPr>
              <a:t>(0, 1);  </a:t>
            </a:r>
            <a:r>
              <a:rPr lang="en-IN" dirty="0" err="1">
                <a:latin typeface="Times New Roman" panose="02020603050405020304" pitchFamily="18" charset="0"/>
                <a:cs typeface="Times New Roman" panose="02020603050405020304" pitchFamily="18" charset="0"/>
              </a:rPr>
              <a:t>lcd.print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if (objectDetected1 &amp;&amp;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("Object detected by Sensor 5. Opening gate 1...");    </a:t>
            </a:r>
          </a:p>
          <a:p>
            <a:r>
              <a:rPr lang="en-IN" dirty="0">
                <a:latin typeface="Times New Roman" panose="02020603050405020304" pitchFamily="18" charset="0"/>
                <a:cs typeface="Times New Roman" panose="02020603050405020304" pitchFamily="18" charset="0"/>
              </a:rPr>
              <a:t>openGate1();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true; </a:t>
            </a:r>
          </a:p>
          <a:p>
            <a:r>
              <a:rPr lang="en-IN" dirty="0">
                <a:latin typeface="Times New Roman" panose="02020603050405020304" pitchFamily="18" charset="0"/>
                <a:cs typeface="Times New Roman" panose="02020603050405020304" pitchFamily="18" charset="0"/>
              </a:rPr>
              <a:t>} else if (!objectDetected1 &amp;&amp;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("No object detected by Sensor 5. Closing gate 1...");    </a:t>
            </a:r>
          </a:p>
          <a:p>
            <a:r>
              <a:rPr lang="en-IN" dirty="0">
                <a:latin typeface="Times New Roman" panose="02020603050405020304" pitchFamily="18" charset="0"/>
                <a:cs typeface="Times New Roman" panose="02020603050405020304" pitchFamily="18" charset="0"/>
              </a:rPr>
              <a:t>closeGate1();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false;</a:t>
            </a:r>
          </a:p>
          <a:p>
            <a:r>
              <a:rPr lang="en-IN" dirty="0">
                <a:latin typeface="Times New Roman" panose="02020603050405020304" pitchFamily="18" charset="0"/>
                <a:cs typeface="Times New Roman" panose="02020603050405020304" pitchFamily="18" charset="0"/>
              </a:rPr>
              <a:t>if (objectDetected2 &amp;&amp; !isGate2Open) {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("Object detected by Sensor 6. Opening gate 2...");   </a:t>
            </a:r>
          </a:p>
          <a:p>
            <a:r>
              <a:rPr lang="en-IN" dirty="0">
                <a:latin typeface="Times New Roman" panose="02020603050405020304" pitchFamily="18" charset="0"/>
                <a:cs typeface="Times New Roman" panose="02020603050405020304" pitchFamily="18" charset="0"/>
              </a:rPr>
              <a:t> openGate2();    isGate2Open = true;</a:t>
            </a:r>
          </a:p>
        </p:txBody>
      </p:sp>
      <p:sp>
        <p:nvSpPr>
          <p:cNvPr id="6" name="TextBox 5">
            <a:extLst>
              <a:ext uri="{FF2B5EF4-FFF2-40B4-BE49-F238E27FC236}">
                <a16:creationId xmlns:a16="http://schemas.microsoft.com/office/drawing/2014/main" id="{2E83DBA9-3118-015D-0156-EC2081B558FE}"/>
              </a:ext>
            </a:extLst>
          </p:cNvPr>
          <p:cNvSpPr txBox="1"/>
          <p:nvPr/>
        </p:nvSpPr>
        <p:spPr>
          <a:xfrm>
            <a:off x="5673213" y="304800"/>
            <a:ext cx="6518787"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else if (!objectDetected2 &amp;&amp; isGate2Open)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Serial.println</a:t>
            </a:r>
            <a:r>
              <a:rPr lang="en-IN" dirty="0">
                <a:latin typeface="Times New Roman" panose="02020603050405020304" pitchFamily="18" charset="0"/>
                <a:cs typeface="Times New Roman" panose="02020603050405020304" pitchFamily="18" charset="0"/>
              </a:rPr>
              <a:t>("No object detected by Sensor 6. Closing gate 2...");    </a:t>
            </a:r>
          </a:p>
          <a:p>
            <a:r>
              <a:rPr lang="en-IN" dirty="0">
                <a:latin typeface="Times New Roman" panose="02020603050405020304" pitchFamily="18" charset="0"/>
                <a:cs typeface="Times New Roman" panose="02020603050405020304" pitchFamily="18" charset="0"/>
              </a:rPr>
              <a:t>closeGate2();    </a:t>
            </a:r>
          </a:p>
          <a:p>
            <a:r>
              <a:rPr lang="en-IN" dirty="0">
                <a:latin typeface="Times New Roman" panose="02020603050405020304" pitchFamily="18" charset="0"/>
                <a:cs typeface="Times New Roman" panose="02020603050405020304" pitchFamily="18" charset="0"/>
              </a:rPr>
              <a:t>isGate2Open = false;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openGate1()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gateServo.write</a:t>
            </a:r>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closeGate1()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gateServo.write</a:t>
            </a:r>
            <a:r>
              <a:rPr lang="en-IN" dirty="0">
                <a:latin typeface="Times New Roman" panose="02020603050405020304" pitchFamily="18" charset="0"/>
                <a:cs typeface="Times New Roman" panose="02020603050405020304" pitchFamily="18" charset="0"/>
              </a:rPr>
              <a:t>(-90);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openGate2() { </a:t>
            </a:r>
          </a:p>
          <a:p>
            <a:r>
              <a:rPr lang="en-IN" dirty="0">
                <a:latin typeface="Times New Roman" panose="02020603050405020304" pitchFamily="18" charset="0"/>
                <a:cs typeface="Times New Roman" panose="02020603050405020304" pitchFamily="18" charset="0"/>
              </a:rPr>
              <a:t> gateServo2.write(0);</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closeGate2() { </a:t>
            </a:r>
          </a:p>
          <a:p>
            <a:r>
              <a:rPr lang="en-IN" dirty="0">
                <a:latin typeface="Times New Roman" panose="02020603050405020304" pitchFamily="18" charset="0"/>
                <a:cs typeface="Times New Roman" panose="02020603050405020304" pitchFamily="18" charset="0"/>
              </a:rPr>
              <a:t> gateServo2.write(90);</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491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
          <p:cNvSpPr txBox="1"/>
          <p:nvPr/>
        </p:nvSpPr>
        <p:spPr>
          <a:xfrm>
            <a:off x="806245" y="678426"/>
            <a:ext cx="6794100" cy="625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u="none" strike="noStrike">
                <a:solidFill>
                  <a:srgbClr val="000000"/>
                </a:solidFill>
                <a:latin typeface="Times New Roman"/>
                <a:ea typeface="Times New Roman"/>
                <a:cs typeface="Times New Roman"/>
                <a:sym typeface="Times New Roman"/>
              </a:rPr>
              <a:t>Blynk application: </a:t>
            </a:r>
            <a:endParaRPr/>
          </a:p>
          <a:p>
            <a:pPr marL="0" marR="0" lvl="0" indent="0" algn="l" rtl="0">
              <a:spcBef>
                <a:spcPts val="0"/>
              </a:spcBef>
              <a:spcAft>
                <a:spcPts val="0"/>
              </a:spcAft>
              <a:buNone/>
            </a:pPr>
            <a:endParaRPr sz="28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b="0" i="0" u="none" strike="noStrike">
                <a:solidFill>
                  <a:srgbClr val="000000"/>
                </a:solidFill>
                <a:latin typeface="Times New Roman"/>
                <a:ea typeface="Times New Roman"/>
                <a:cs typeface="Times New Roman"/>
                <a:sym typeface="Times New Roman"/>
              </a:rPr>
              <a:t>Blynk is a tool that makes it easy for us to control and monitor electronic projects using a smartphone or computer.</a:t>
            </a:r>
            <a:endParaRPr/>
          </a:p>
          <a:p>
            <a:pPr marL="0" marR="0" lvl="0" indent="0" algn="l" rtl="0">
              <a:spcBef>
                <a:spcPts val="0"/>
              </a:spcBef>
              <a:spcAft>
                <a:spcPts val="0"/>
              </a:spcAft>
              <a:buNone/>
            </a:pPr>
            <a:r>
              <a:rPr lang="en-IN" sz="1800" b="0" i="0" u="none" strike="noStrike">
                <a:solidFill>
                  <a:srgbClr val="00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b="1" i="0" u="none" strike="noStrike">
                <a:solidFill>
                  <a:srgbClr val="000000"/>
                </a:solidFill>
                <a:latin typeface="Times New Roman"/>
                <a:ea typeface="Times New Roman"/>
                <a:cs typeface="Times New Roman"/>
                <a:sym typeface="Times New Roman"/>
              </a:rPr>
              <a:t>Easy to Use</a:t>
            </a:r>
            <a:r>
              <a:rPr lang="en-IN" sz="1800" b="0" i="0" u="none" strike="noStrike">
                <a:solidFill>
                  <a:srgbClr val="000000"/>
                </a:solidFill>
                <a:latin typeface="Times New Roman"/>
                <a:ea typeface="Times New Roman"/>
                <a:cs typeface="Times New Roman"/>
                <a:sym typeface="Times New Roman"/>
              </a:rPr>
              <a:t>: We can create custom control panels by dragging and dropping elements, so we don't need to be coding experts. </a:t>
            </a:r>
            <a:endParaRPr/>
          </a:p>
          <a:p>
            <a:pPr marL="0" marR="0" lvl="0" indent="0" algn="l" rtl="0">
              <a:spcBef>
                <a:spcPts val="0"/>
              </a:spcBef>
              <a:spcAft>
                <a:spcPts val="0"/>
              </a:spcAft>
              <a:buNone/>
            </a:pPr>
            <a:endParaRPr sz="18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b="1" i="0" u="none" strike="noStrike">
                <a:solidFill>
                  <a:srgbClr val="000000"/>
                </a:solidFill>
                <a:latin typeface="Times New Roman"/>
                <a:ea typeface="Times New Roman"/>
                <a:cs typeface="Times New Roman"/>
                <a:sym typeface="Times New Roman"/>
              </a:rPr>
              <a:t>Works with Many Devices</a:t>
            </a:r>
            <a:r>
              <a:rPr lang="en-IN" sz="1800" b="0" i="0" u="none" strike="noStrike">
                <a:solidFill>
                  <a:srgbClr val="000000"/>
                </a:solidFill>
                <a:latin typeface="Times New Roman"/>
                <a:ea typeface="Times New Roman"/>
                <a:cs typeface="Times New Roman"/>
                <a:sym typeface="Times New Roman"/>
              </a:rPr>
              <a:t>: It supports popular hardware like Raspberry Pi, and ESP8266, so we can use it with a wide range of projects.</a:t>
            </a:r>
            <a:endParaRPr/>
          </a:p>
          <a:p>
            <a:pPr marL="0" marR="0" lvl="0" indent="0" algn="l" rtl="0">
              <a:spcBef>
                <a:spcPts val="0"/>
              </a:spcBef>
              <a:spcAft>
                <a:spcPts val="0"/>
              </a:spcAft>
              <a:buNone/>
            </a:pPr>
            <a:r>
              <a:rPr lang="en-IN" sz="1800" b="0" i="0" u="none" strike="noStrike">
                <a:solidFill>
                  <a:srgbClr val="00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b="1" i="0" u="none" strike="noStrike">
                <a:solidFill>
                  <a:srgbClr val="000000"/>
                </a:solidFill>
                <a:latin typeface="Times New Roman"/>
                <a:ea typeface="Times New Roman"/>
                <a:cs typeface="Times New Roman"/>
                <a:sym typeface="Times New Roman"/>
              </a:rPr>
              <a:t>Remote Control</a:t>
            </a:r>
            <a:r>
              <a:rPr lang="en-IN" sz="1800" b="0" i="0" u="none" strike="noStrike">
                <a:solidFill>
                  <a:srgbClr val="000000"/>
                </a:solidFill>
                <a:latin typeface="Times New Roman"/>
                <a:ea typeface="Times New Roman"/>
                <a:cs typeface="Times New Roman"/>
                <a:sym typeface="Times New Roman"/>
              </a:rPr>
              <a:t>: Blynk connects our projects to the internet, so we can control them from anywhere in the world.</a:t>
            </a:r>
            <a:endParaRPr/>
          </a:p>
          <a:p>
            <a:pPr marL="0" marR="0" lvl="0" indent="0" algn="l" rtl="0">
              <a:spcBef>
                <a:spcPts val="0"/>
              </a:spcBef>
              <a:spcAft>
                <a:spcPts val="0"/>
              </a:spcAft>
              <a:buNone/>
            </a:pPr>
            <a:r>
              <a:rPr lang="en-IN" sz="1800" b="0" i="0" u="none" strike="noStrike">
                <a:solidFill>
                  <a:srgbClr val="00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b="1" i="0" u="none" strike="noStrike">
                <a:solidFill>
                  <a:srgbClr val="000000"/>
                </a:solidFill>
                <a:latin typeface="Times New Roman"/>
                <a:ea typeface="Times New Roman"/>
                <a:cs typeface="Times New Roman"/>
                <a:sym typeface="Times New Roman"/>
              </a:rPr>
              <a:t>Custom Widgets</a:t>
            </a:r>
            <a:r>
              <a:rPr lang="en-IN" sz="1800" b="0" i="0" u="none" strike="noStrike">
                <a:solidFill>
                  <a:srgbClr val="000000"/>
                </a:solidFill>
                <a:latin typeface="Times New Roman"/>
                <a:ea typeface="Times New Roman"/>
                <a:cs typeface="Times New Roman"/>
                <a:sym typeface="Times New Roman"/>
              </a:rPr>
              <a:t>: We can add buttons, sliders, graphs, and more to our control panel to interact with our project. </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1030" name="Google Shape;1030;p1" descr="Blynk with NodeMCU ESP8266- Web dashboard and Mobile App - YouTube"/>
          <p:cNvPicPr preferRelativeResize="0"/>
          <p:nvPr/>
        </p:nvPicPr>
        <p:blipFill rotWithShape="1">
          <a:blip r:embed="rId2">
            <a:alphaModFix/>
          </a:blip>
          <a:srcRect/>
          <a:stretch/>
        </p:blipFill>
        <p:spPr>
          <a:xfrm>
            <a:off x="7600335" y="1641065"/>
            <a:ext cx="4486927" cy="25179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80D51-A89D-9114-C43F-7936C22E0BA7}"/>
              </a:ext>
            </a:extLst>
          </p:cNvPr>
          <p:cNvSpPr txBox="1"/>
          <p:nvPr/>
        </p:nvSpPr>
        <p:spPr>
          <a:xfrm>
            <a:off x="111760" y="0"/>
            <a:ext cx="6329680" cy="686341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ESP8266 CODE:</a:t>
            </a:r>
          </a:p>
          <a:p>
            <a:r>
              <a:rPr lang="en-IN" sz="2000" dirty="0">
                <a:latin typeface="Times New Roman" panose="02020603050405020304" pitchFamily="18" charset="0"/>
                <a:cs typeface="Times New Roman" panose="02020603050405020304" pitchFamily="18" charset="0"/>
              </a:rPr>
              <a:t>#define BLYNK_PRINT Serial</a:t>
            </a:r>
          </a:p>
          <a:p>
            <a:r>
              <a:rPr lang="en-IN" sz="2000" dirty="0">
                <a:latin typeface="Times New Roman" panose="02020603050405020304" pitchFamily="18" charset="0"/>
                <a:cs typeface="Times New Roman" panose="02020603050405020304" pitchFamily="18" charset="0"/>
              </a:rPr>
              <a:t>#define BLYNK_TEMPLATE_ID "TMPL3v6koPubf“</a:t>
            </a:r>
          </a:p>
          <a:p>
            <a:r>
              <a:rPr lang="en-IN" sz="2000" dirty="0">
                <a:latin typeface="Times New Roman" panose="02020603050405020304" pitchFamily="18" charset="0"/>
                <a:cs typeface="Times New Roman" panose="02020603050405020304" pitchFamily="18" charset="0"/>
              </a:rPr>
              <a:t>#define BLYNK_TEMPLATE_NAME "parking system“</a:t>
            </a:r>
          </a:p>
          <a:p>
            <a:r>
              <a:rPr lang="en-IN" sz="2000" dirty="0">
                <a:latin typeface="Times New Roman" panose="02020603050405020304" pitchFamily="18" charset="0"/>
                <a:cs typeface="Times New Roman" panose="02020603050405020304" pitchFamily="18" charset="0"/>
              </a:rPr>
              <a:t>#define BLYNK_AUTH_TOKEN "f25CpIx0jxWaOovwpe8zjYsg7dTDkJfA“</a:t>
            </a:r>
          </a:p>
          <a:p>
            <a:r>
              <a:rPr lang="en-IN" sz="2000" dirty="0">
                <a:latin typeface="Times New Roman" panose="02020603050405020304" pitchFamily="18" charset="0"/>
                <a:cs typeface="Times New Roman" panose="02020603050405020304" pitchFamily="18" charset="0"/>
              </a:rPr>
              <a:t>#include &lt;ESP8266WiFi.h&gt;</a:t>
            </a:r>
          </a:p>
          <a:p>
            <a:r>
              <a:rPr lang="en-IN" sz="2000" dirty="0">
                <a:latin typeface="Times New Roman" panose="02020603050405020304" pitchFamily="18" charset="0"/>
                <a:cs typeface="Times New Roman" panose="02020603050405020304" pitchFamily="18" charset="0"/>
              </a:rPr>
              <a:t>#include &lt;BlynkSimpleEsp8266.h&gt;</a:t>
            </a:r>
          </a:p>
          <a:p>
            <a:r>
              <a:rPr lang="en-IN" sz="2000" dirty="0">
                <a:latin typeface="Times New Roman" panose="02020603050405020304" pitchFamily="18" charset="0"/>
                <a:cs typeface="Times New Roman" panose="02020603050405020304" pitchFamily="18" charset="0"/>
              </a:rPr>
              <a:t>char auth[] = "f25CpIx0jxWaOovwpe8zjYsg7dTDkJfA";</a:t>
            </a:r>
          </a:p>
          <a:p>
            <a:r>
              <a:rPr lang="en-IN" sz="2000" dirty="0">
                <a:latin typeface="Times New Roman" panose="02020603050405020304" pitchFamily="18" charset="0"/>
                <a:cs typeface="Times New Roman" panose="02020603050405020304" pitchFamily="18" charset="0"/>
              </a:rPr>
              <a:t>char </a:t>
            </a:r>
            <a:r>
              <a:rPr lang="en-IN" sz="2000" dirty="0" err="1">
                <a:latin typeface="Times New Roman" panose="02020603050405020304" pitchFamily="18" charset="0"/>
                <a:cs typeface="Times New Roman" panose="02020603050405020304" pitchFamily="18" charset="0"/>
              </a:rPr>
              <a:t>ssid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Khori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char pass[] = "</a:t>
            </a:r>
            <a:r>
              <a:rPr lang="en-IN" sz="2000" dirty="0" err="1">
                <a:latin typeface="Times New Roman" panose="02020603050405020304" pitchFamily="18" charset="0"/>
                <a:cs typeface="Times New Roman" panose="02020603050405020304" pitchFamily="18" charset="0"/>
              </a:rPr>
              <a:t>prajwal</a:t>
            </a:r>
            <a:r>
              <a:rPr lang="en-IN" sz="2000" dirty="0">
                <a:latin typeface="Times New Roman" panose="02020603050405020304" pitchFamily="18" charset="0"/>
                <a:cs typeface="Times New Roman" panose="02020603050405020304" pitchFamily="18" charset="0"/>
              </a:rPr>
              <a:t> 1";</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ir1 = D3;</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ir2 = D4;</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ir3 = D5;</a:t>
            </a:r>
          </a:p>
          <a:p>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int ir4 = D6;I</a:t>
            </a:r>
          </a:p>
          <a:p>
            <a:r>
              <a:rPr lang="en-IN" sz="2000" dirty="0" err="1">
                <a:latin typeface="Times New Roman" panose="02020603050405020304" pitchFamily="18" charset="0"/>
                <a:cs typeface="Times New Roman" panose="02020603050405020304" pitchFamily="18" charset="0"/>
              </a:rPr>
              <a:t>nt</a:t>
            </a:r>
            <a:r>
              <a:rPr lang="en-IN" sz="2000" dirty="0">
                <a:latin typeface="Times New Roman" panose="02020603050405020304" pitchFamily="18" charset="0"/>
                <a:cs typeface="Times New Roman" panose="02020603050405020304" pitchFamily="18" charset="0"/>
              </a:rPr>
              <a:t> status1 = 0;</a:t>
            </a:r>
          </a:p>
          <a:p>
            <a:r>
              <a:rPr lang="en-IN" sz="2000" dirty="0">
                <a:latin typeface="Times New Roman" panose="02020603050405020304" pitchFamily="18" charset="0"/>
                <a:cs typeface="Times New Roman" panose="02020603050405020304" pitchFamily="18" charset="0"/>
              </a:rPr>
              <a:t>int status2 = 0;</a:t>
            </a:r>
          </a:p>
          <a:p>
            <a:r>
              <a:rPr lang="en-IN" sz="2000" dirty="0">
                <a:latin typeface="Times New Roman" panose="02020603050405020304" pitchFamily="18" charset="0"/>
                <a:cs typeface="Times New Roman" panose="02020603050405020304" pitchFamily="18" charset="0"/>
              </a:rPr>
              <a:t>int status3 = 0;</a:t>
            </a:r>
          </a:p>
          <a:p>
            <a:r>
              <a:rPr lang="en-IN" sz="2000" dirty="0">
                <a:latin typeface="Times New Roman" panose="02020603050405020304" pitchFamily="18" charset="0"/>
                <a:cs typeface="Times New Roman" panose="02020603050405020304" pitchFamily="18" charset="0"/>
              </a:rPr>
              <a:t>int status4 = 0;</a:t>
            </a:r>
          </a:p>
          <a:p>
            <a:r>
              <a:rPr lang="en-IN" sz="2000" dirty="0" err="1">
                <a:latin typeface="Times New Roman" panose="02020603050405020304" pitchFamily="18" charset="0"/>
                <a:cs typeface="Times New Roman" panose="02020603050405020304" pitchFamily="18" charset="0"/>
              </a:rPr>
              <a:t>BlynkTimer</a:t>
            </a:r>
            <a:r>
              <a:rPr lang="en-IN" sz="2000" dirty="0">
                <a:latin typeface="Times New Roman" panose="02020603050405020304" pitchFamily="18" charset="0"/>
                <a:cs typeface="Times New Roman" panose="02020603050405020304" pitchFamily="18" charset="0"/>
              </a:rPr>
              <a:t> timer;</a:t>
            </a:r>
          </a:p>
          <a:p>
            <a:r>
              <a:rPr lang="en-IN" sz="2000" dirty="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sendsend</a:t>
            </a:r>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status1 = </a:t>
            </a:r>
            <a:r>
              <a:rPr lang="en-IN" sz="2000" dirty="0" err="1">
                <a:latin typeface="Times New Roman" panose="02020603050405020304" pitchFamily="18" charset="0"/>
                <a:cs typeface="Times New Roman" panose="02020603050405020304" pitchFamily="18" charset="0"/>
              </a:rPr>
              <a:t>digitalRead</a:t>
            </a:r>
            <a:r>
              <a:rPr lang="en-IN" sz="2000" dirty="0">
                <a:latin typeface="Times New Roman" panose="02020603050405020304" pitchFamily="18" charset="0"/>
                <a:cs typeface="Times New Roman" panose="02020603050405020304" pitchFamily="18" charset="0"/>
              </a:rPr>
              <a:t>(ir1);</a:t>
            </a:r>
          </a:p>
        </p:txBody>
      </p:sp>
      <p:sp>
        <p:nvSpPr>
          <p:cNvPr id="4" name="TextBox 3">
            <a:extLst>
              <a:ext uri="{FF2B5EF4-FFF2-40B4-BE49-F238E27FC236}">
                <a16:creationId xmlns:a16="http://schemas.microsoft.com/office/drawing/2014/main" id="{DDB70BD0-25C1-692B-9839-706FC5A2BA30}"/>
              </a:ext>
            </a:extLst>
          </p:cNvPr>
          <p:cNvSpPr txBox="1"/>
          <p:nvPr/>
        </p:nvSpPr>
        <p:spPr>
          <a:xfrm>
            <a:off x="6014720" y="-79653"/>
            <a:ext cx="6177280" cy="701730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 status2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(ir2); </a:t>
            </a:r>
          </a:p>
          <a:p>
            <a:r>
              <a:rPr lang="en-IN" sz="1800" dirty="0">
                <a:latin typeface="Times New Roman" panose="02020603050405020304" pitchFamily="18" charset="0"/>
                <a:cs typeface="Times New Roman" panose="02020603050405020304" pitchFamily="18" charset="0"/>
              </a:rPr>
              <a:t> status3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(ir3); </a:t>
            </a:r>
          </a:p>
          <a:p>
            <a:r>
              <a:rPr lang="en-IN" sz="1800" dirty="0">
                <a:latin typeface="Times New Roman" panose="02020603050405020304" pitchFamily="18" charset="0"/>
                <a:cs typeface="Times New Roman" panose="02020603050405020304" pitchFamily="18" charset="0"/>
              </a:rPr>
              <a:t> status4 = </a:t>
            </a:r>
            <a:r>
              <a:rPr lang="en-IN" sz="1800" dirty="0" err="1">
                <a:latin typeface="Times New Roman" panose="02020603050405020304" pitchFamily="18" charset="0"/>
                <a:cs typeface="Times New Roman" panose="02020603050405020304" pitchFamily="18" charset="0"/>
              </a:rPr>
              <a:t>digitalRead</a:t>
            </a:r>
            <a:r>
              <a:rPr lang="en-IN" sz="1800" dirty="0">
                <a:latin typeface="Times New Roman" panose="02020603050405020304" pitchFamily="18" charset="0"/>
                <a:cs typeface="Times New Roman" panose="02020603050405020304" pitchFamily="18" charset="0"/>
              </a:rPr>
              <a:t>(ir4);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("IR1: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(status1);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IR2: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(status2);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IR3: ");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(status3);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 | IR4: ");  </a:t>
            </a:r>
            <a:r>
              <a:rPr lang="en-IN" sz="1800" dirty="0" err="1">
                <a:latin typeface="Times New Roman" panose="02020603050405020304" pitchFamily="18" charset="0"/>
                <a:cs typeface="Times New Roman" panose="02020603050405020304" pitchFamily="18" charset="0"/>
              </a:rPr>
              <a:t>Serial.println</a:t>
            </a:r>
            <a:r>
              <a:rPr lang="en-IN" sz="1800" dirty="0">
                <a:latin typeface="Times New Roman" panose="02020603050405020304" pitchFamily="18" charset="0"/>
                <a:cs typeface="Times New Roman" panose="02020603050405020304" pitchFamily="18" charset="0"/>
              </a:rPr>
              <a:t>(status4);}</a:t>
            </a:r>
          </a:p>
          <a:p>
            <a:r>
              <a:rPr lang="en-IN" sz="1800" dirty="0">
                <a:latin typeface="Times New Roman" panose="02020603050405020304" pitchFamily="18" charset="0"/>
                <a:cs typeface="Times New Roman" panose="02020603050405020304" pitchFamily="18" charset="0"/>
              </a:rPr>
              <a:t>void </a:t>
            </a:r>
            <a:r>
              <a:rPr lang="en-IN" sz="1800" dirty="0" err="1">
                <a:latin typeface="Times New Roman" panose="02020603050405020304" pitchFamily="18" charset="0"/>
                <a:cs typeface="Times New Roman" panose="02020603050405020304" pitchFamily="18" charset="0"/>
              </a:rPr>
              <a:t>myTimerEvent</a:t>
            </a:r>
            <a:r>
              <a:rPr lang="en-IN" sz="1800" dirty="0">
                <a:latin typeface="Times New Roman" panose="02020603050405020304" pitchFamily="18" charset="0"/>
                <a:cs typeface="Times New Roman" panose="02020603050405020304" pitchFamily="18" charset="0"/>
              </a:rPr>
              <a:t>() {  </a:t>
            </a:r>
          </a:p>
          <a:p>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(V0, status1);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(V1, status2);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(V2, status3);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Blynk.virtualWrite</a:t>
            </a:r>
            <a:r>
              <a:rPr lang="en-IN" sz="1800" dirty="0">
                <a:latin typeface="Times New Roman" panose="02020603050405020304" pitchFamily="18" charset="0"/>
                <a:cs typeface="Times New Roman" panose="02020603050405020304" pitchFamily="18" charset="0"/>
              </a:rPr>
              <a:t>(V3, status4);}</a:t>
            </a:r>
          </a:p>
          <a:p>
            <a:r>
              <a:rPr lang="en-IN" sz="1800" dirty="0">
                <a:latin typeface="Times New Roman" panose="02020603050405020304" pitchFamily="18" charset="0"/>
                <a:cs typeface="Times New Roman" panose="02020603050405020304" pitchFamily="18" charset="0"/>
              </a:rPr>
              <a:t>void setup() {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Serial.begin</a:t>
            </a:r>
            <a:r>
              <a:rPr lang="en-IN" sz="1800" dirty="0">
                <a:latin typeface="Times New Roman" panose="02020603050405020304" pitchFamily="18" charset="0"/>
                <a:cs typeface="Times New Roman" panose="02020603050405020304" pitchFamily="18" charset="0"/>
              </a:rPr>
              <a:t>(9600);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(ir1,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(ir2,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(ir3, INPUT);  </a:t>
            </a:r>
            <a:r>
              <a:rPr lang="en-IN" sz="1800" dirty="0" err="1">
                <a:latin typeface="Times New Roman" panose="02020603050405020304" pitchFamily="18" charset="0"/>
                <a:cs typeface="Times New Roman" panose="02020603050405020304" pitchFamily="18" charset="0"/>
              </a:rPr>
              <a:t>pinMode</a:t>
            </a:r>
            <a:r>
              <a:rPr lang="en-IN" sz="1800" dirty="0">
                <a:latin typeface="Times New Roman" panose="02020603050405020304" pitchFamily="18" charset="0"/>
                <a:cs typeface="Times New Roman" panose="02020603050405020304" pitchFamily="18" charset="0"/>
              </a:rPr>
              <a:t>(ir4, INPUT);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Blynk.begin</a:t>
            </a:r>
            <a:r>
              <a:rPr lang="en-IN" sz="1800" dirty="0">
                <a:latin typeface="Times New Roman" panose="02020603050405020304" pitchFamily="18" charset="0"/>
                <a:cs typeface="Times New Roman" panose="02020603050405020304" pitchFamily="18" charset="0"/>
              </a:rPr>
              <a:t>(auth, </a:t>
            </a:r>
            <a:r>
              <a:rPr lang="en-IN" sz="1800" dirty="0" err="1">
                <a:latin typeface="Times New Roman" panose="02020603050405020304" pitchFamily="18" charset="0"/>
                <a:cs typeface="Times New Roman" panose="02020603050405020304" pitchFamily="18" charset="0"/>
              </a:rPr>
              <a:t>ssid</a:t>
            </a:r>
            <a:r>
              <a:rPr lang="en-IN" sz="1800" dirty="0">
                <a:latin typeface="Times New Roman" panose="02020603050405020304" pitchFamily="18" charset="0"/>
                <a:cs typeface="Times New Roman" panose="02020603050405020304" pitchFamily="18" charset="0"/>
              </a:rPr>
              <a:t>, pass);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timer.setInterval</a:t>
            </a:r>
            <a:r>
              <a:rPr lang="en-IN" sz="1800" dirty="0">
                <a:latin typeface="Times New Roman" panose="02020603050405020304" pitchFamily="18" charset="0"/>
                <a:cs typeface="Times New Roman" panose="02020603050405020304" pitchFamily="18" charset="0"/>
              </a:rPr>
              <a:t>(1000L, </a:t>
            </a:r>
            <a:r>
              <a:rPr lang="en-IN" sz="1800" dirty="0" err="1">
                <a:latin typeface="Times New Roman" panose="02020603050405020304" pitchFamily="18" charset="0"/>
                <a:cs typeface="Times New Roman" panose="02020603050405020304" pitchFamily="18" charset="0"/>
              </a:rPr>
              <a:t>myTimerEvent</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void loop() {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Blynk.run</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timer.run</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sendsend</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NODEMCU</a:t>
            </a:r>
            <a:endParaRPr lang="en-IN" dirty="0"/>
          </a:p>
        </p:txBody>
      </p:sp>
    </p:spTree>
    <p:extLst>
      <p:ext uri="{BB962C8B-B14F-4D97-AF65-F5344CB8AC3E}">
        <p14:creationId xmlns:p14="http://schemas.microsoft.com/office/powerpoint/2010/main" val="11436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0D382-3BA5-78FE-3A86-2127AF1623FD}"/>
              </a:ext>
            </a:extLst>
          </p:cNvPr>
          <p:cNvSpPr txBox="1"/>
          <p:nvPr/>
        </p:nvSpPr>
        <p:spPr>
          <a:xfrm>
            <a:off x="548640" y="294640"/>
            <a:ext cx="744728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a:t>
            </a:r>
          </a:p>
        </p:txBody>
      </p:sp>
      <p:pic>
        <p:nvPicPr>
          <p:cNvPr id="9" name="Picture 8">
            <a:extLst>
              <a:ext uri="{FF2B5EF4-FFF2-40B4-BE49-F238E27FC236}">
                <a16:creationId xmlns:a16="http://schemas.microsoft.com/office/drawing/2014/main" id="{69C919FA-1321-3339-C4EB-3CE4C61C8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455" y="1035065"/>
            <a:ext cx="2517655" cy="5377429"/>
          </a:xfrm>
          <a:prstGeom prst="rect">
            <a:avLst/>
          </a:prstGeom>
        </p:spPr>
      </p:pic>
      <p:pic>
        <p:nvPicPr>
          <p:cNvPr id="5" name="Picture 4">
            <a:extLst>
              <a:ext uri="{FF2B5EF4-FFF2-40B4-BE49-F238E27FC236}">
                <a16:creationId xmlns:a16="http://schemas.microsoft.com/office/drawing/2014/main" id="{0B727087-79CE-95A7-5E9F-8A2306046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39" y="1265903"/>
            <a:ext cx="3793190" cy="2843981"/>
          </a:xfrm>
          <a:prstGeom prst="rect">
            <a:avLst/>
          </a:prstGeom>
        </p:spPr>
      </p:pic>
      <p:pic>
        <p:nvPicPr>
          <p:cNvPr id="8" name="Picture 7">
            <a:extLst>
              <a:ext uri="{FF2B5EF4-FFF2-40B4-BE49-F238E27FC236}">
                <a16:creationId xmlns:a16="http://schemas.microsoft.com/office/drawing/2014/main" id="{42BEFC6A-BD92-A90D-4031-EB4901ADF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196" y="1265903"/>
            <a:ext cx="3793191" cy="2843981"/>
          </a:xfrm>
          <a:prstGeom prst="rect">
            <a:avLst/>
          </a:prstGeom>
        </p:spPr>
      </p:pic>
    </p:spTree>
    <p:extLst>
      <p:ext uri="{BB962C8B-B14F-4D97-AF65-F5344CB8AC3E}">
        <p14:creationId xmlns:p14="http://schemas.microsoft.com/office/powerpoint/2010/main" val="220754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AF85D-150C-C67B-CDDA-A5852E85A973}"/>
              </a:ext>
            </a:extLst>
          </p:cNvPr>
          <p:cNvSpPr txBox="1"/>
          <p:nvPr/>
        </p:nvSpPr>
        <p:spPr>
          <a:xfrm>
            <a:off x="477520" y="843280"/>
            <a:ext cx="11094720" cy="5416868"/>
          </a:xfrm>
          <a:prstGeom prst="rect">
            <a:avLst/>
          </a:prstGeom>
          <a:noFill/>
        </p:spPr>
        <p:txBody>
          <a:bodyPr wrap="square" rtlCol="0">
            <a:spAutoFit/>
          </a:bodyPr>
          <a:lstStyle/>
          <a:p>
            <a:r>
              <a:rPr lang="en-US" sz="4000" b="0" i="0" u="none" strike="noStrike" baseline="0" dirty="0">
                <a:solidFill>
                  <a:srgbClr val="000000"/>
                </a:solidFill>
                <a:latin typeface="Times New Roman" panose="02020603050405020304" pitchFamily="18" charset="0"/>
              </a:rPr>
              <a:t>CONCLUSION:</a:t>
            </a:r>
          </a:p>
          <a:p>
            <a:endParaRPr lang="en-US" sz="1800" b="0" i="0" u="none" strike="noStrike" baseline="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Our project explores how these systems use advanced technology to make parking easier and save space.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They're especially useful in places like hospitals and busy areas because they streamline parking and cut down on costs. By automating parking, we've focused on making it simpler and safer for everyone.</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These systems also help the environment by reducing emissions and saving energy.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Our project shows how automated parking improves traffic flow and safety by taking away the need for manual parking.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Looking ahead, we believe these systems will be vital in making cities better and meeting the growing need for improved parking solutions.</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Embracing this technology sets the stage for smarter, more sustainable urban development and sets new standards for parking convenience and accessibility.</a:t>
            </a:r>
            <a:endParaRPr lang="en-IN" dirty="0"/>
          </a:p>
        </p:txBody>
      </p:sp>
    </p:spTree>
    <p:extLst>
      <p:ext uri="{BB962C8B-B14F-4D97-AF65-F5344CB8AC3E}">
        <p14:creationId xmlns:p14="http://schemas.microsoft.com/office/powerpoint/2010/main" val="22255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794EC-B416-ED94-3602-4C47F3FEC730}"/>
              </a:ext>
            </a:extLst>
          </p:cNvPr>
          <p:cNvSpPr txBox="1"/>
          <p:nvPr/>
        </p:nvSpPr>
        <p:spPr>
          <a:xfrm>
            <a:off x="477520" y="233680"/>
            <a:ext cx="10789920" cy="430887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REFERENCES:</a:t>
            </a:r>
          </a:p>
          <a:p>
            <a:pPr algn="l"/>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Automated Parking System with Fee Management Using Arduino A.Z. M. </a:t>
            </a:r>
            <a:r>
              <a:rPr lang="en-IN" sz="1800" b="0" i="0" u="none" strike="noStrike" baseline="0" dirty="0" err="1">
                <a:solidFill>
                  <a:srgbClr val="000000"/>
                </a:solidFill>
                <a:latin typeface="Times New Roman" panose="02020603050405020304" pitchFamily="18" charset="0"/>
              </a:rPr>
              <a:t>Tahmidul</a:t>
            </a:r>
            <a:r>
              <a:rPr lang="en-IN" sz="1800" b="0" i="0" u="none" strike="noStrike" baseline="0" dirty="0">
                <a:solidFill>
                  <a:srgbClr val="000000"/>
                </a:solidFill>
                <a:latin typeface="Times New Roman" panose="02020603050405020304" pitchFamily="18" charset="0"/>
              </a:rPr>
              <a:t> Kabir </a:t>
            </a:r>
            <a:r>
              <a:rPr lang="en-IN" sz="1800" b="0" i="1" u="none" strike="noStrike" baseline="0" dirty="0">
                <a:solidFill>
                  <a:srgbClr val="000000"/>
                </a:solidFill>
                <a:latin typeface="Times New Roman" panose="02020603050405020304" pitchFamily="18" charset="0"/>
              </a:rPr>
              <a:t>Department of Electrical and Electronic Engineering American International University-Bangladesh </a:t>
            </a:r>
            <a:r>
              <a:rPr lang="en-IN" sz="1800" b="0" i="0" u="none" strike="noStrike" baseline="0" dirty="0">
                <a:solidFill>
                  <a:srgbClr val="000000"/>
                </a:solidFill>
                <a:latin typeface="Times New Roman" panose="02020603050405020304" pitchFamily="18" charset="0"/>
              </a:rPr>
              <a:t>Dhaka-1229, Bangladesh.</a:t>
            </a:r>
          </a:p>
          <a:p>
            <a:r>
              <a:rPr lang="en-IN"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Alan G Smith “Introduction to Arduino”. (2011) </a:t>
            </a:r>
          </a:p>
          <a:p>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1" u="none" strike="noStrike" baseline="0" dirty="0">
                <a:solidFill>
                  <a:srgbClr val="000000"/>
                </a:solidFill>
                <a:latin typeface="Times New Roman" panose="02020603050405020304" pitchFamily="18" charset="0"/>
              </a:rPr>
              <a:t>Smart Parking System for Monitoring Cars and Wrong Parking </a:t>
            </a:r>
            <a:r>
              <a:rPr lang="en-IN" sz="1800" b="0" i="0" u="none" strike="noStrike" baseline="0" dirty="0">
                <a:solidFill>
                  <a:srgbClr val="000000"/>
                </a:solidFill>
                <a:latin typeface="Times New Roman" panose="02020603050405020304" pitchFamily="18" charset="0"/>
              </a:rPr>
              <a:t>Faris </a:t>
            </a:r>
            <a:r>
              <a:rPr lang="en-IN" sz="1800" b="0" i="0" u="none" strike="noStrike" baseline="0" dirty="0" err="1">
                <a:solidFill>
                  <a:srgbClr val="000000"/>
                </a:solidFill>
                <a:latin typeface="Times New Roman" panose="02020603050405020304" pitchFamily="18" charset="0"/>
              </a:rPr>
              <a:t>Alshehri</a:t>
            </a:r>
            <a:r>
              <a:rPr lang="en-IN" sz="1800" b="0" i="0" u="none" strike="noStrike" baseline="0" dirty="0">
                <a:solidFill>
                  <a:srgbClr val="000000"/>
                </a:solidFill>
                <a:latin typeface="Times New Roman" panose="02020603050405020304" pitchFamily="18" charset="0"/>
              </a:rPr>
              <a:t>, A. H. M. </a:t>
            </a:r>
            <a:r>
              <a:rPr lang="en-IN" sz="1800" b="0" i="0" u="none" strike="noStrike" baseline="0" dirty="0" err="1">
                <a:solidFill>
                  <a:srgbClr val="000000"/>
                </a:solidFill>
                <a:latin typeface="Times New Roman" panose="02020603050405020304" pitchFamily="18" charset="0"/>
              </a:rPr>
              <a:t>Almawgani</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Ayed</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Alqahtani</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Abdurahman</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Alqahtani</a:t>
            </a:r>
            <a:r>
              <a:rPr lang="en-IN" sz="1800" b="0" i="0" u="none" strike="noStrike" baseline="0" dirty="0">
                <a:solidFill>
                  <a:srgbClr val="000000"/>
                </a:solidFill>
                <a:latin typeface="Times New Roman" panose="02020603050405020304" pitchFamily="18" charset="0"/>
              </a:rPr>
              <a:t> Department of Electrical Engineering, College of </a:t>
            </a:r>
            <a:r>
              <a:rPr lang="en-IN" sz="1800" b="0" i="0" u="none" strike="noStrike" baseline="0" dirty="0" err="1">
                <a:solidFill>
                  <a:srgbClr val="000000"/>
                </a:solidFill>
                <a:latin typeface="Times New Roman" panose="02020603050405020304" pitchFamily="18" charset="0"/>
              </a:rPr>
              <a:t>Engineering,Najran</a:t>
            </a:r>
            <a:r>
              <a:rPr lang="en-IN" sz="1800" b="0" i="0" u="none" strike="noStrike" baseline="0" dirty="0">
                <a:solidFill>
                  <a:srgbClr val="000000"/>
                </a:solidFill>
                <a:latin typeface="Times New Roman" panose="02020603050405020304" pitchFamily="18" charset="0"/>
              </a:rPr>
              <a:t> University Najran, Saudi Arabia. </a:t>
            </a:r>
          </a:p>
          <a:p>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D.J. </a:t>
            </a:r>
            <a:r>
              <a:rPr lang="en-IN" sz="1800" b="0" i="0" u="none" strike="noStrike" baseline="0" dirty="0" err="1">
                <a:solidFill>
                  <a:srgbClr val="000000"/>
                </a:solidFill>
                <a:latin typeface="Times New Roman" panose="02020603050405020304" pitchFamily="18" charset="0"/>
              </a:rPr>
              <a:t>Bonde</a:t>
            </a:r>
            <a:r>
              <a:rPr lang="en-IN" sz="1800" b="0" i="0" u="none" strike="noStrike" baseline="0" dirty="0">
                <a:solidFill>
                  <a:srgbClr val="000000"/>
                </a:solidFill>
                <a:latin typeface="Times New Roman" panose="02020603050405020304" pitchFamily="18" charset="0"/>
              </a:rPr>
              <a:t>, R. Shende, K. Gaikwad, A. </a:t>
            </a:r>
            <a:r>
              <a:rPr lang="en-IN" sz="1800" b="0" i="0" u="none" strike="noStrike" baseline="0" dirty="0" err="1">
                <a:solidFill>
                  <a:srgbClr val="000000"/>
                </a:solidFill>
                <a:latin typeface="Times New Roman" panose="02020603050405020304" pitchFamily="18" charset="0"/>
              </a:rPr>
              <a:t>Kedari</a:t>
            </a:r>
            <a:r>
              <a:rPr lang="en-IN" sz="1800" b="0" i="0" u="none" strike="noStrike" baseline="0" dirty="0">
                <a:solidFill>
                  <a:srgbClr val="000000"/>
                </a:solidFill>
                <a:latin typeface="Times New Roman" panose="02020603050405020304" pitchFamily="18" charset="0"/>
              </a:rPr>
              <a:t> and A. </a:t>
            </a:r>
            <a:r>
              <a:rPr lang="en-IN" sz="1800" b="0" i="0" u="none" strike="noStrike" baseline="0" dirty="0" err="1">
                <a:solidFill>
                  <a:srgbClr val="000000"/>
                </a:solidFill>
                <a:latin typeface="Times New Roman" panose="02020603050405020304" pitchFamily="18" charset="0"/>
              </a:rPr>
              <a:t>Bhokre</a:t>
            </a:r>
            <a:r>
              <a:rPr lang="en-IN" sz="1800" b="0" i="0" u="none" strike="noStrike" baseline="0" dirty="0">
                <a:solidFill>
                  <a:srgbClr val="000000"/>
                </a:solidFill>
                <a:latin typeface="Times New Roman" panose="02020603050405020304" pitchFamily="18" charset="0"/>
              </a:rPr>
              <a:t>, "Automated car parking </a:t>
            </a:r>
            <a:r>
              <a:rPr lang="en-IN" sz="1800" b="0" i="0" u="none" strike="noStrike" baseline="0" dirty="0" err="1">
                <a:solidFill>
                  <a:srgbClr val="000000"/>
                </a:solidFill>
                <a:latin typeface="Times New Roman" panose="02020603050405020304" pitchFamily="18" charset="0"/>
              </a:rPr>
              <a:t>systemcommanded</a:t>
            </a:r>
            <a:r>
              <a:rPr lang="en-IN" sz="1800" b="0" i="0" u="none" strike="noStrike" baseline="0" dirty="0">
                <a:solidFill>
                  <a:srgbClr val="000000"/>
                </a:solidFill>
                <a:latin typeface="Times New Roman" panose="02020603050405020304" pitchFamily="18" charset="0"/>
              </a:rPr>
              <a:t> by android application", International Conference on Computer Communication and Informatics, (2014) </a:t>
            </a:r>
          </a:p>
          <a:p>
            <a:endParaRPr lang="en-IN" dirty="0"/>
          </a:p>
        </p:txBody>
      </p:sp>
    </p:spTree>
    <p:extLst>
      <p:ext uri="{BB962C8B-B14F-4D97-AF65-F5344CB8AC3E}">
        <p14:creationId xmlns:p14="http://schemas.microsoft.com/office/powerpoint/2010/main" val="73225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F561A-5612-29ED-EBF4-94BC4C080F16}"/>
              </a:ext>
            </a:extLst>
          </p:cNvPr>
          <p:cNvSpPr txBox="1"/>
          <p:nvPr/>
        </p:nvSpPr>
        <p:spPr>
          <a:xfrm>
            <a:off x="3451122" y="2733367"/>
            <a:ext cx="9055510"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9677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551-2A63-117B-487E-218B1D4D4EC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r>
              <a:rPr lang="en-IN" dirty="0"/>
              <a:t> </a:t>
            </a:r>
          </a:p>
        </p:txBody>
      </p:sp>
      <p:sp>
        <p:nvSpPr>
          <p:cNvPr id="3" name="Content Placeholder 2">
            <a:extLst>
              <a:ext uri="{FF2B5EF4-FFF2-40B4-BE49-F238E27FC236}">
                <a16:creationId xmlns:a16="http://schemas.microsoft.com/office/drawing/2014/main" id="{E6AF9A3F-94EF-B968-CF05-B46800A1E5A2}"/>
              </a:ext>
            </a:extLst>
          </p:cNvPr>
          <p:cNvSpPr>
            <a:spLocks noGrp="1"/>
          </p:cNvSpPr>
          <p:nvPr>
            <p:ph idx="1"/>
          </p:nvPr>
        </p:nvSpPr>
        <p:spPr>
          <a:xfrm>
            <a:off x="145077" y="2743199"/>
            <a:ext cx="7108371" cy="3637313"/>
          </a:xfrm>
        </p:spPr>
        <p:txBody>
          <a:bodyPr>
            <a:normAutofit/>
          </a:bodyPr>
          <a:lstStyle/>
          <a:p>
            <a:r>
              <a:rPr lang="en-US" sz="1700" dirty="0">
                <a:latin typeface="Times New Roman" panose="02020603050405020304" pitchFamily="18" charset="0"/>
                <a:cs typeface="Times New Roman" panose="02020603050405020304" pitchFamily="18" charset="0"/>
              </a:rPr>
              <a:t>Building an advanced parking system is essential in a developing country like India where population and automobiles are increasing rapidly. </a:t>
            </a:r>
          </a:p>
          <a:p>
            <a:r>
              <a:rPr lang="en-US" sz="1700" dirty="0">
                <a:latin typeface="Times New Roman" panose="02020603050405020304" pitchFamily="18" charset="0"/>
                <a:cs typeface="Times New Roman" panose="02020603050405020304" pitchFamily="18" charset="0"/>
              </a:rPr>
              <a:t>Because of not properly maintained parking spaces, peoples are forced to park their vehicle on the roads which result in heavy congestion as well as road blockage. </a:t>
            </a:r>
          </a:p>
          <a:p>
            <a:r>
              <a:rPr lang="en-US" sz="1700" dirty="0">
                <a:latin typeface="Times New Roman" panose="02020603050405020304" pitchFamily="18" charset="0"/>
                <a:cs typeface="Times New Roman" panose="02020603050405020304" pitchFamily="18" charset="0"/>
              </a:rPr>
              <a:t>Although, lot of time is wasted in searching for parking slot and while searching unintentionally it effects environment by the emission of harmful and dreadful gases from automobiles. Also, while searching parking slots, movement of traffic becomes slow. </a:t>
            </a:r>
          </a:p>
          <a:p>
            <a:r>
              <a:rPr lang="en-US" sz="1700" dirty="0">
                <a:latin typeface="Times New Roman" panose="02020603050405020304" pitchFamily="18" charset="0"/>
                <a:cs typeface="Times New Roman" panose="02020603050405020304" pitchFamily="18" charset="0"/>
              </a:rPr>
              <a:t>Our automated parking provides the user-friendly environment to park a vehicle in a safe place.</a:t>
            </a:r>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9DA7C-F09C-D4C6-645C-CE1E889A07ED}"/>
              </a:ext>
            </a:extLst>
          </p:cNvPr>
          <p:cNvPicPr>
            <a:picLocks noChangeAspect="1"/>
          </p:cNvPicPr>
          <p:nvPr/>
        </p:nvPicPr>
        <p:blipFill>
          <a:blip r:embed="rId2"/>
          <a:stretch>
            <a:fillRect/>
          </a:stretch>
        </p:blipFill>
        <p:spPr>
          <a:xfrm>
            <a:off x="7239001" y="2503714"/>
            <a:ext cx="4807922" cy="3637313"/>
          </a:xfrm>
          <a:prstGeom prst="rect">
            <a:avLst/>
          </a:prstGeom>
        </p:spPr>
      </p:pic>
    </p:spTree>
    <p:extLst>
      <p:ext uri="{BB962C8B-B14F-4D97-AF65-F5344CB8AC3E}">
        <p14:creationId xmlns:p14="http://schemas.microsoft.com/office/powerpoint/2010/main" val="324008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E3B5B-4FD7-4816-F151-72D2C01338C6}"/>
              </a:ext>
            </a:extLst>
          </p:cNvPr>
          <p:cNvSpPr txBox="1"/>
          <p:nvPr/>
        </p:nvSpPr>
        <p:spPr>
          <a:xfrm>
            <a:off x="1150375" y="199767"/>
            <a:ext cx="7659329" cy="830997"/>
          </a:xfrm>
          <a:prstGeom prst="rect">
            <a:avLst/>
          </a:prstGeom>
          <a:noFill/>
        </p:spPr>
        <p:txBody>
          <a:bodyPr wrap="square" rtlCol="0">
            <a:spAutoFit/>
          </a:bodyPr>
          <a:lstStyle/>
          <a:p>
            <a:r>
              <a:rPr lang="en-IN" sz="4800" dirty="0"/>
              <a:t>IMPLEMENTATION:</a:t>
            </a:r>
          </a:p>
        </p:txBody>
      </p:sp>
      <p:sp>
        <p:nvSpPr>
          <p:cNvPr id="3" name="TextBox 2">
            <a:extLst>
              <a:ext uri="{FF2B5EF4-FFF2-40B4-BE49-F238E27FC236}">
                <a16:creationId xmlns:a16="http://schemas.microsoft.com/office/drawing/2014/main" id="{5FDCEC4C-8C36-B37E-AB38-15281FFE907A}"/>
              </a:ext>
            </a:extLst>
          </p:cNvPr>
          <p:cNvSpPr txBox="1"/>
          <p:nvPr/>
        </p:nvSpPr>
        <p:spPr>
          <a:xfrm>
            <a:off x="1086465" y="1207401"/>
            <a:ext cx="10019070" cy="5909310"/>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Implementing an automated car parking system with an Arduino Uno, IR sensors,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servo motors, LCD display, and a mobile application involves integrating these components to manage and control the parking process.</a:t>
            </a:r>
          </a:p>
          <a:p>
            <a:endParaRPr lang="en-US" sz="1800" b="0" i="0" u="none" strike="noStrike" baseline="0" dirty="0">
              <a:solidFill>
                <a:srgbClr val="000000"/>
              </a:solidFill>
              <a:latin typeface="Times New Roman" panose="02020603050405020304" pitchFamily="18" charset="0"/>
            </a:endParaRPr>
          </a:p>
          <a:p>
            <a:pPr algn="l"/>
            <a:r>
              <a:rPr lang="en-IN" b="1" dirty="0">
                <a:solidFill>
                  <a:srgbClr val="000000"/>
                </a:solidFill>
                <a:latin typeface="Times New Roman" panose="02020603050405020304" pitchFamily="18" charset="0"/>
              </a:rPr>
              <a:t>1.</a:t>
            </a:r>
            <a:r>
              <a:rPr lang="en-IN" sz="1800" b="1" i="0" u="none" strike="noStrike" baseline="0" dirty="0">
                <a:solidFill>
                  <a:srgbClr val="000000"/>
                </a:solidFill>
                <a:latin typeface="Times New Roman" panose="02020603050405020304" pitchFamily="18" charset="0"/>
              </a:rPr>
              <a:t>Defining System Requirements:</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Parking Slots Management</a:t>
            </a:r>
            <a:r>
              <a:rPr lang="en-US" sz="1800" b="0" i="0" u="none" strike="noStrike" baseline="0" dirty="0">
                <a:solidFill>
                  <a:srgbClr val="000000"/>
                </a:solidFill>
                <a:latin typeface="Times New Roman" panose="02020603050405020304" pitchFamily="18" charset="0"/>
              </a:rPr>
              <a:t>: We are using IR sensors to detect vehicle presence. </a:t>
            </a:r>
          </a:p>
          <a:p>
            <a:r>
              <a:rPr lang="en-IN" sz="1800" b="1" i="0" u="none" strike="noStrike" baseline="0" dirty="0">
                <a:solidFill>
                  <a:srgbClr val="000000"/>
                </a:solidFill>
                <a:latin typeface="Times New Roman" panose="02020603050405020304" pitchFamily="18" charset="0"/>
              </a:rPr>
              <a:t>User Interface</a:t>
            </a:r>
            <a:r>
              <a:rPr lang="en-IN" sz="1800" b="0" i="0" u="none" strike="noStrike" baseline="0" dirty="0">
                <a:solidFill>
                  <a:srgbClr val="000000"/>
                </a:solidFill>
                <a:latin typeface="Times New Roman" panose="02020603050405020304" pitchFamily="18" charset="0"/>
              </a:rPr>
              <a:t>: Develop a mobile application (Blynk app) for user interaction. </a:t>
            </a:r>
          </a:p>
          <a:p>
            <a:r>
              <a:rPr lang="en-US" sz="1800" b="1" i="0" u="none" strike="noStrike" baseline="0" dirty="0">
                <a:solidFill>
                  <a:srgbClr val="000000"/>
                </a:solidFill>
                <a:latin typeface="Times New Roman" panose="02020603050405020304" pitchFamily="18" charset="0"/>
              </a:rPr>
              <a:t>Communication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for Wi-Fi connectivity to communicate with the mobile app. </a:t>
            </a:r>
          </a:p>
          <a:p>
            <a:r>
              <a:rPr lang="en-US" sz="1800" b="1" i="0" u="none" strike="noStrike" baseline="0" dirty="0">
                <a:solidFill>
                  <a:srgbClr val="000000"/>
                </a:solidFill>
                <a:latin typeface="Times New Roman" panose="02020603050405020304" pitchFamily="18" charset="0"/>
              </a:rPr>
              <a:t>Local Display</a:t>
            </a:r>
            <a:r>
              <a:rPr lang="en-US" sz="1800" b="0" i="0" u="none" strike="noStrike" baseline="0" dirty="0">
                <a:solidFill>
                  <a:srgbClr val="000000"/>
                </a:solidFill>
                <a:latin typeface="Times New Roman" panose="02020603050405020304" pitchFamily="18" charset="0"/>
              </a:rPr>
              <a:t>: We are using an LCD display to show slot availability and status updates. </a:t>
            </a:r>
          </a:p>
          <a:p>
            <a:pPr algn="l"/>
            <a:endParaRPr lang="en-IN" sz="1800" b="0" i="0" u="none" strike="noStrike" baseline="0" dirty="0">
              <a:solidFill>
                <a:srgbClr val="000000"/>
              </a:solidFill>
              <a:latin typeface="Times New Roman" panose="02020603050405020304" pitchFamily="18" charset="0"/>
            </a:endParaRPr>
          </a:p>
          <a:p>
            <a:pPr algn="l"/>
            <a:endParaRPr lang="en-IN" sz="1800" b="1" i="0" u="none" strike="noStrike" baseline="0" dirty="0">
              <a:solidFill>
                <a:srgbClr val="000000"/>
              </a:solidFill>
              <a:latin typeface="Times New Roman" panose="02020603050405020304" pitchFamily="18" charset="0"/>
            </a:endParaRPr>
          </a:p>
          <a:p>
            <a:pPr algn="l"/>
            <a:r>
              <a:rPr lang="en-IN" sz="1800" b="1" i="0" u="none" strike="noStrike" baseline="0" dirty="0">
                <a:solidFill>
                  <a:srgbClr val="000000"/>
                </a:solidFill>
                <a:latin typeface="Times New Roman" panose="02020603050405020304" pitchFamily="18" charset="0"/>
              </a:rPr>
              <a:t>2. Components Needed:</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Microcontrollers</a:t>
            </a:r>
            <a:r>
              <a:rPr lang="en-IN" sz="1800" b="0" i="0" u="none" strike="noStrike" baseline="0" dirty="0">
                <a:solidFill>
                  <a:srgbClr val="000000"/>
                </a:solidFill>
                <a:latin typeface="Times New Roman" panose="02020603050405020304" pitchFamily="18" charset="0"/>
              </a:rPr>
              <a:t>: Arduino Uno and </a:t>
            </a:r>
            <a:r>
              <a:rPr lang="en-IN" sz="1800" b="0" i="0" u="none" strike="noStrike" baseline="0" dirty="0" err="1">
                <a:solidFill>
                  <a:srgbClr val="000000"/>
                </a:solidFill>
                <a:latin typeface="Times New Roman" panose="02020603050405020304" pitchFamily="18" charset="0"/>
              </a:rPr>
              <a:t>NodeMCU</a:t>
            </a:r>
            <a:r>
              <a:rPr lang="en-IN" sz="1800" b="0" i="0" u="none" strike="noStrike" baseline="0" dirty="0">
                <a:solidFill>
                  <a:srgbClr val="000000"/>
                </a:solidFill>
                <a:latin typeface="Times New Roman" panose="02020603050405020304" pitchFamily="18" charset="0"/>
              </a:rPr>
              <a:t> ESP8266. </a:t>
            </a:r>
          </a:p>
          <a:p>
            <a:r>
              <a:rPr lang="en-US" sz="1800" b="1" i="0" u="none" strike="noStrike" baseline="0" dirty="0">
                <a:solidFill>
                  <a:srgbClr val="000000"/>
                </a:solidFill>
                <a:latin typeface="Times New Roman" panose="02020603050405020304" pitchFamily="18" charset="0"/>
              </a:rPr>
              <a:t>Sensors</a:t>
            </a:r>
            <a:r>
              <a:rPr lang="en-US" sz="1800" b="0" i="0" u="none" strike="noStrike" baseline="0" dirty="0">
                <a:solidFill>
                  <a:srgbClr val="000000"/>
                </a:solidFill>
                <a:latin typeface="Times New Roman" panose="02020603050405020304" pitchFamily="18" charset="0"/>
              </a:rPr>
              <a:t>: IR sensors for detecting vehicle presence. </a:t>
            </a:r>
          </a:p>
          <a:p>
            <a:r>
              <a:rPr lang="en-US" sz="1800" b="1" i="0" u="none" strike="noStrike" baseline="0" dirty="0">
                <a:solidFill>
                  <a:srgbClr val="000000"/>
                </a:solidFill>
                <a:latin typeface="Times New Roman" panose="02020603050405020304" pitchFamily="18" charset="0"/>
              </a:rPr>
              <a:t>Actuators</a:t>
            </a:r>
            <a:r>
              <a:rPr lang="en-US" sz="1800" b="0" i="0" u="none" strike="noStrike" baseline="0" dirty="0">
                <a:solidFill>
                  <a:srgbClr val="000000"/>
                </a:solidFill>
                <a:latin typeface="Times New Roman" panose="02020603050405020304" pitchFamily="18" charset="0"/>
              </a:rPr>
              <a:t>: Servo motors for gate control. </a:t>
            </a:r>
          </a:p>
          <a:p>
            <a:r>
              <a:rPr lang="en-IN" sz="1800" b="1" i="0" u="none" strike="noStrike" baseline="0" dirty="0">
                <a:solidFill>
                  <a:srgbClr val="000000"/>
                </a:solidFill>
                <a:latin typeface="Times New Roman" panose="02020603050405020304" pitchFamily="18" charset="0"/>
              </a:rPr>
              <a:t>Communication Modules</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NodeMCU</a:t>
            </a:r>
            <a:r>
              <a:rPr lang="en-IN" sz="1800" b="0" i="0" u="none" strike="noStrike" baseline="0" dirty="0">
                <a:solidFill>
                  <a:srgbClr val="000000"/>
                </a:solidFill>
                <a:latin typeface="Times New Roman" panose="02020603050405020304" pitchFamily="18" charset="0"/>
              </a:rPr>
              <a:t> ESP8266 for Wi-Fi. </a:t>
            </a:r>
          </a:p>
          <a:p>
            <a:r>
              <a:rPr lang="en-US" sz="1800" b="1" i="0" u="none" strike="noStrike" baseline="0" dirty="0">
                <a:solidFill>
                  <a:srgbClr val="000000"/>
                </a:solidFill>
                <a:latin typeface="Times New Roman" panose="02020603050405020304" pitchFamily="18" charset="0"/>
              </a:rPr>
              <a:t>Display Units</a:t>
            </a:r>
            <a:r>
              <a:rPr lang="en-US" sz="1800" b="0" i="0" u="none" strike="noStrike" baseline="0" dirty="0">
                <a:solidFill>
                  <a:srgbClr val="000000"/>
                </a:solidFill>
                <a:latin typeface="Times New Roman" panose="02020603050405020304" pitchFamily="18" charset="0"/>
              </a:rPr>
              <a:t>: LCD display and the mobile app for displaying slot availability. </a:t>
            </a:r>
          </a:p>
          <a:p>
            <a:r>
              <a:rPr lang="en-US" sz="1800" b="1" i="0" u="none" strike="noStrike" baseline="0" dirty="0">
                <a:solidFill>
                  <a:srgbClr val="000000"/>
                </a:solidFill>
                <a:latin typeface="Times New Roman" panose="02020603050405020304" pitchFamily="18" charset="0"/>
              </a:rPr>
              <a:t>Power Supply</a:t>
            </a:r>
            <a:r>
              <a:rPr lang="en-US" sz="1800" b="0" i="0" u="none" strike="noStrike" baseline="0" dirty="0">
                <a:solidFill>
                  <a:srgbClr val="000000"/>
                </a:solidFill>
                <a:latin typeface="Times New Roman" panose="02020603050405020304" pitchFamily="18" charset="0"/>
              </a:rPr>
              <a:t>: Adequate power supply for all components. </a:t>
            </a:r>
          </a:p>
          <a:p>
            <a:r>
              <a:rPr lang="en-IN" sz="1800" b="1" i="0" u="none" strike="noStrike" baseline="0" dirty="0">
                <a:solidFill>
                  <a:srgbClr val="000000"/>
                </a:solidFill>
                <a:latin typeface="Times New Roman" panose="02020603050405020304" pitchFamily="18" charset="0"/>
              </a:rPr>
              <a:t>Software</a:t>
            </a:r>
            <a:r>
              <a:rPr lang="en-IN" sz="1800" b="0" i="0" u="none" strike="noStrike" baseline="0" dirty="0">
                <a:solidFill>
                  <a:srgbClr val="000000"/>
                </a:solidFill>
                <a:latin typeface="Times New Roman" panose="02020603050405020304" pitchFamily="18" charset="0"/>
              </a:rPr>
              <a:t>: Arduino IDE for programming, mobile app for user interaction. </a:t>
            </a:r>
            <a:endParaRPr lang="en-IN" sz="1800" b="1" i="0" u="none" strike="noStrike" baseline="0" dirty="0">
              <a:solidFill>
                <a:srgbClr val="000000"/>
              </a:solidFill>
              <a:latin typeface="Times New Roman" panose="02020603050405020304" pitchFamily="18" charset="0"/>
            </a:endParaRPr>
          </a:p>
          <a:p>
            <a:endParaRPr lang="en-US" sz="1800" b="1" i="0" u="none" strike="noStrike" baseline="0" dirty="0">
              <a:solidFill>
                <a:srgbClr val="000000"/>
              </a:solidFill>
              <a:latin typeface="Times New Roman" panose="02020603050405020304" pitchFamily="18" charset="0"/>
            </a:endParaRPr>
          </a:p>
          <a:p>
            <a:pPr marL="342900" indent="-342900">
              <a:buAutoNum type="arabicPeriod"/>
            </a:pPr>
            <a:endParaRPr lang="en-IN" dirty="0"/>
          </a:p>
        </p:txBody>
      </p:sp>
    </p:spTree>
    <p:extLst>
      <p:ext uri="{BB962C8B-B14F-4D97-AF65-F5344CB8AC3E}">
        <p14:creationId xmlns:p14="http://schemas.microsoft.com/office/powerpoint/2010/main" val="40997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A55DD-2729-5B0E-7476-B1509AB9913D}"/>
              </a:ext>
            </a:extLst>
          </p:cNvPr>
          <p:cNvSpPr txBox="1"/>
          <p:nvPr/>
        </p:nvSpPr>
        <p:spPr>
          <a:xfrm>
            <a:off x="737418" y="363795"/>
            <a:ext cx="10176387" cy="5909310"/>
          </a:xfrm>
          <a:prstGeom prst="rect">
            <a:avLst/>
          </a:prstGeom>
          <a:noFill/>
        </p:spPr>
        <p:txBody>
          <a:bodyPr wrap="square" rtlCol="0">
            <a:spAutoFit/>
          </a:bodyPr>
          <a:lstStyle/>
          <a:p>
            <a:pPr algn="l"/>
            <a:r>
              <a:rPr lang="en-IN" sz="1800" b="1" i="0" u="none" strike="noStrike" baseline="0" dirty="0">
                <a:solidFill>
                  <a:srgbClr val="000000"/>
                </a:solidFill>
                <a:latin typeface="Times New Roman" panose="02020603050405020304" pitchFamily="18" charset="0"/>
              </a:rPr>
              <a:t>3. Setup Hardware</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Parking Slot Sensors</a:t>
            </a:r>
            <a:r>
              <a:rPr lang="en-US" sz="1800" b="0" i="0" u="none" strike="noStrike" baseline="0" dirty="0">
                <a:solidFill>
                  <a:srgbClr val="000000"/>
                </a:solidFill>
                <a:latin typeface="Times New Roman" panose="02020603050405020304" pitchFamily="18" charset="0"/>
              </a:rPr>
              <a:t>: Install IR sensors in each parking slot to detect vehicle presence. </a:t>
            </a:r>
          </a:p>
          <a:p>
            <a:r>
              <a:rPr lang="en-US" sz="1800" b="1" i="0" u="none" strike="noStrike" baseline="0" dirty="0">
                <a:solidFill>
                  <a:srgbClr val="000000"/>
                </a:solidFill>
                <a:latin typeface="Times New Roman" panose="02020603050405020304" pitchFamily="18" charset="0"/>
              </a:rPr>
              <a:t>Entry/Exit Gates</a:t>
            </a:r>
            <a:r>
              <a:rPr lang="en-US" sz="1800" b="0" i="0" u="none" strike="noStrike" baseline="0" dirty="0">
                <a:solidFill>
                  <a:srgbClr val="000000"/>
                </a:solidFill>
                <a:latin typeface="Times New Roman" panose="02020603050405020304" pitchFamily="18" charset="0"/>
              </a:rPr>
              <a:t>: Install servo motors to control the gates. </a:t>
            </a:r>
          </a:p>
          <a:p>
            <a:r>
              <a:rPr lang="en-US" sz="1800" b="1" i="0" u="none" strike="noStrike" baseline="0" dirty="0">
                <a:solidFill>
                  <a:srgbClr val="000000"/>
                </a:solidFill>
                <a:latin typeface="Times New Roman" panose="02020603050405020304" pitchFamily="18" charset="0"/>
              </a:rPr>
              <a:t>Central Controller</a:t>
            </a:r>
            <a:r>
              <a:rPr lang="en-US" sz="1800" b="0" i="0" u="none" strike="noStrike" baseline="0" dirty="0">
                <a:solidFill>
                  <a:srgbClr val="000000"/>
                </a:solidFill>
                <a:latin typeface="Times New Roman" panose="02020603050405020304" pitchFamily="18" charset="0"/>
              </a:rPr>
              <a:t>: Connect sensors to the Arduino Uno and use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ESP8266 for communication. </a:t>
            </a:r>
          </a:p>
          <a:p>
            <a:r>
              <a:rPr lang="en-US" sz="1800" b="1" i="0" u="none" strike="noStrike" baseline="0" dirty="0">
                <a:solidFill>
                  <a:srgbClr val="000000"/>
                </a:solidFill>
                <a:latin typeface="Times New Roman" panose="02020603050405020304" pitchFamily="18" charset="0"/>
              </a:rPr>
              <a:t>LCD Display</a:t>
            </a:r>
            <a:r>
              <a:rPr lang="en-US" sz="1800" b="0" i="0" u="none" strike="noStrike" baseline="0" dirty="0">
                <a:solidFill>
                  <a:srgbClr val="000000"/>
                </a:solidFill>
                <a:latin typeface="Times New Roman" panose="02020603050405020304" pitchFamily="18" charset="0"/>
              </a:rPr>
              <a:t>: Connect an LCD display to the Arduino Uno to show real-time slot availability and other status updates. </a:t>
            </a:r>
          </a:p>
          <a:p>
            <a:endParaRPr lang="en-US"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4. Develop Software </a:t>
            </a:r>
            <a:endParaRPr lang="en-IN" sz="1800" b="0" i="0" u="none" strike="noStrike" baseline="0" dirty="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Arduino</a:t>
            </a:r>
            <a:r>
              <a:rPr lang="en-US" sz="1800" b="1" i="0" u="none" strike="noStrike" baseline="0" dirty="0">
                <a:solidFill>
                  <a:srgbClr val="000000"/>
                </a:solidFill>
                <a:latin typeface="Times New Roman" panose="02020603050405020304" pitchFamily="18" charset="0"/>
              </a:rPr>
              <a:t> Programming: </a:t>
            </a:r>
            <a:r>
              <a:rPr lang="en-US" sz="1800" b="0" i="0" u="none" strike="noStrike" baseline="0" dirty="0">
                <a:solidFill>
                  <a:srgbClr val="000000"/>
                </a:solidFill>
                <a:latin typeface="Times New Roman" panose="02020603050405020304" pitchFamily="18" charset="0"/>
              </a:rPr>
              <a:t>Write code for the Arduino to read sensor data, control actuators, and update the LCD display.</a:t>
            </a:r>
          </a:p>
          <a:p>
            <a:r>
              <a:rPr lang="en-US" sz="1800" b="1" i="0" u="none" strike="noStrike" baseline="0" dirty="0" err="1">
                <a:solidFill>
                  <a:srgbClr val="000000"/>
                </a:solidFill>
                <a:latin typeface="Times New Roman" panose="02020603050405020304" pitchFamily="18" charset="0"/>
              </a:rPr>
              <a:t>NodeMCU</a:t>
            </a:r>
            <a:r>
              <a:rPr lang="en-US" sz="1800" b="1" i="0" u="none" strike="noStrike" baseline="0" dirty="0">
                <a:solidFill>
                  <a:srgbClr val="000000"/>
                </a:solidFill>
                <a:latin typeface="Times New Roman" panose="02020603050405020304" pitchFamily="18" charset="0"/>
              </a:rPr>
              <a:t> Programming: </a:t>
            </a:r>
            <a:r>
              <a:rPr lang="en-US" dirty="0">
                <a:solidFill>
                  <a:srgbClr val="000000"/>
                </a:solidFill>
                <a:latin typeface="Times New Roman" panose="02020603050405020304" pitchFamily="18" charset="0"/>
              </a:rPr>
              <a:t>Write code for ESP8266 to read sensor data and send the data to mobile app.</a:t>
            </a:r>
            <a:r>
              <a:rPr lang="en-US" sz="1800" b="0"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5. Testing and Calibration </a:t>
            </a:r>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Unit Testing: </a:t>
            </a:r>
            <a:r>
              <a:rPr lang="en-US" sz="1800" b="0" i="0" u="none" strike="noStrike" baseline="0" dirty="0">
                <a:solidFill>
                  <a:srgbClr val="000000"/>
                </a:solidFill>
                <a:latin typeface="Times New Roman" panose="02020603050405020304" pitchFamily="18" charset="0"/>
              </a:rPr>
              <a:t>Individual components such as IR sensors, servo motors, LCD display, and communication modules are tested for accurate output. </a:t>
            </a:r>
          </a:p>
          <a:p>
            <a:r>
              <a:rPr lang="en-US" sz="1800" b="1" i="0" u="none" strike="noStrike" baseline="0" dirty="0">
                <a:solidFill>
                  <a:srgbClr val="000000"/>
                </a:solidFill>
                <a:latin typeface="Times New Roman" panose="02020603050405020304" pitchFamily="18" charset="0"/>
              </a:rPr>
              <a:t>Integration Testing: </a:t>
            </a:r>
            <a:r>
              <a:rPr lang="en-US" sz="1800" b="0" i="0" u="none" strike="noStrike" baseline="0" dirty="0">
                <a:solidFill>
                  <a:srgbClr val="000000"/>
                </a:solidFill>
                <a:latin typeface="Times New Roman" panose="02020603050405020304" pitchFamily="18" charset="0"/>
              </a:rPr>
              <a:t>The entire system is tested to ensure all components work together seamlessly. </a:t>
            </a:r>
          </a:p>
          <a:p>
            <a:endParaRPr lang="en-IN"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128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406D2-B72D-702C-169E-A3F66442A217}"/>
              </a:ext>
            </a:extLst>
          </p:cNvPr>
          <p:cNvSpPr txBox="1"/>
          <p:nvPr/>
        </p:nvSpPr>
        <p:spPr>
          <a:xfrm>
            <a:off x="501445" y="422787"/>
            <a:ext cx="3588774" cy="707886"/>
          </a:xfrm>
          <a:prstGeom prst="rect">
            <a:avLst/>
          </a:prstGeom>
          <a:noFill/>
        </p:spPr>
        <p:txBody>
          <a:bodyPr wrap="square" rtlCol="0">
            <a:spAutoFit/>
          </a:bodyPr>
          <a:lstStyle/>
          <a:p>
            <a:r>
              <a:rPr lang="en-US" sz="4000" dirty="0"/>
              <a:t>FLOWCHART:</a:t>
            </a:r>
            <a:endParaRPr lang="en-IN" sz="4000" dirty="0"/>
          </a:p>
        </p:txBody>
      </p:sp>
      <p:pic>
        <p:nvPicPr>
          <p:cNvPr id="5" name="Picture 4">
            <a:extLst>
              <a:ext uri="{FF2B5EF4-FFF2-40B4-BE49-F238E27FC236}">
                <a16:creationId xmlns:a16="http://schemas.microsoft.com/office/drawing/2014/main" id="{3AF54E0A-6648-5E94-FAD5-C30C635E2062}"/>
              </a:ext>
            </a:extLst>
          </p:cNvPr>
          <p:cNvPicPr>
            <a:picLocks noChangeAspect="1"/>
          </p:cNvPicPr>
          <p:nvPr/>
        </p:nvPicPr>
        <p:blipFill>
          <a:blip r:embed="rId2"/>
          <a:stretch>
            <a:fillRect/>
          </a:stretch>
        </p:blipFill>
        <p:spPr>
          <a:xfrm>
            <a:off x="4066891" y="437732"/>
            <a:ext cx="4140937" cy="6224325"/>
          </a:xfrm>
          <a:prstGeom prst="rect">
            <a:avLst/>
          </a:prstGeom>
        </p:spPr>
      </p:pic>
    </p:spTree>
    <p:extLst>
      <p:ext uri="{BB962C8B-B14F-4D97-AF65-F5344CB8AC3E}">
        <p14:creationId xmlns:p14="http://schemas.microsoft.com/office/powerpoint/2010/main" val="179574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96EE77-5645-5A63-43BC-CF96CF42D0D5}"/>
              </a:ext>
            </a:extLst>
          </p:cNvPr>
          <p:cNvSpPr txBox="1"/>
          <p:nvPr/>
        </p:nvSpPr>
        <p:spPr>
          <a:xfrm>
            <a:off x="304324" y="432619"/>
            <a:ext cx="6961239" cy="5262979"/>
          </a:xfrm>
          <a:prstGeom prst="rect">
            <a:avLst/>
          </a:prstGeom>
          <a:noFill/>
        </p:spPr>
        <p:txBody>
          <a:bodyPr wrap="square" rtlCol="0">
            <a:spAutoFit/>
          </a:bodyPr>
          <a:lstStyle/>
          <a:p>
            <a:r>
              <a:rPr lang="en-US" sz="4000" dirty="0"/>
              <a:t>METHODOLOGY:</a:t>
            </a:r>
          </a:p>
          <a:p>
            <a:endParaRPr lang="en-US" sz="4000" dirty="0"/>
          </a:p>
          <a:p>
            <a:r>
              <a:rPr lang="en-US" sz="1800" b="0" i="0" u="none" strike="noStrike" baseline="0" dirty="0">
                <a:solidFill>
                  <a:srgbClr val="000000"/>
                </a:solidFill>
                <a:latin typeface="Times New Roman" panose="02020603050405020304" pitchFamily="18" charset="0"/>
              </a:rPr>
              <a:t>A simple mobile app is designed to show the driver the occupied and empty slots in the parking lot where Esp8266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enables the communication between the sensors in the parking lot and any mobile device via a network cloud service.</a:t>
            </a:r>
          </a:p>
          <a:p>
            <a:r>
              <a:rPr lang="en-US" sz="1800" b="0" i="0" u="none" strike="noStrike" baseline="0"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IR Sensor: Arduino Uno can interface with IR sensors to detect vehicle presence in parking spaces, ensuring effective space management and real-time occupancy monitoring.</a:t>
            </a:r>
          </a:p>
          <a:p>
            <a:r>
              <a:rPr lang="en-US" sz="1800" b="0" i="0" u="none" strike="noStrike" baseline="0" dirty="0">
                <a:solidFill>
                  <a:srgbClr val="000000"/>
                </a:solidFill>
                <a:latin typeface="Times New Roman" panose="02020603050405020304" pitchFamily="18" charset="0"/>
              </a:rPr>
              <a: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LCD Display: Utilizing Arduino Uno, LCD displays provide users with visual feedback on parking space availability, guiding them to vacant spots and enhancing overall user </a:t>
            </a:r>
            <a:r>
              <a:rPr lang="en-IN" sz="1800" b="0" i="0" u="none" strike="noStrike" baseline="0" dirty="0">
                <a:solidFill>
                  <a:srgbClr val="000000"/>
                </a:solidFill>
                <a:latin typeface="Times New Roman" panose="02020603050405020304" pitchFamily="18" charset="0"/>
              </a:rPr>
              <a:t>in automated parking facility. </a:t>
            </a:r>
          </a:p>
          <a:p>
            <a:endParaRPr lang="en-IN" sz="4000" dirty="0"/>
          </a:p>
        </p:txBody>
      </p:sp>
      <p:pic>
        <p:nvPicPr>
          <p:cNvPr id="5" name="Picture 4">
            <a:extLst>
              <a:ext uri="{FF2B5EF4-FFF2-40B4-BE49-F238E27FC236}">
                <a16:creationId xmlns:a16="http://schemas.microsoft.com/office/drawing/2014/main" id="{00305F26-1333-F3C3-3C46-A2270280B990}"/>
              </a:ext>
            </a:extLst>
          </p:cNvPr>
          <p:cNvPicPr>
            <a:picLocks noChangeAspect="1"/>
          </p:cNvPicPr>
          <p:nvPr/>
        </p:nvPicPr>
        <p:blipFill>
          <a:blip r:embed="rId2"/>
          <a:stretch>
            <a:fillRect/>
          </a:stretch>
        </p:blipFill>
        <p:spPr>
          <a:xfrm>
            <a:off x="7265563" y="1739395"/>
            <a:ext cx="4508818" cy="3379210"/>
          </a:xfrm>
          <a:prstGeom prst="rect">
            <a:avLst/>
          </a:prstGeom>
        </p:spPr>
      </p:pic>
    </p:spTree>
    <p:extLst>
      <p:ext uri="{BB962C8B-B14F-4D97-AF65-F5344CB8AC3E}">
        <p14:creationId xmlns:p14="http://schemas.microsoft.com/office/powerpoint/2010/main" val="268268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DE291-4CBA-A864-ACD0-2B8EEDED9037}"/>
              </a:ext>
            </a:extLst>
          </p:cNvPr>
          <p:cNvSpPr txBox="1"/>
          <p:nvPr/>
        </p:nvSpPr>
        <p:spPr>
          <a:xfrm>
            <a:off x="894736" y="953729"/>
            <a:ext cx="8327922" cy="3693319"/>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Servo Motor: With Arduino Uno, servo motors can be precisely controlled to open and close parking barriers, allowing vehicles to enter and exit designated areas seamlessly.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Arduino Uno: Arduino Uno serves as a central unit in automated parking systems, coordinating various components to optimize space usage and streamline operations.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ESP8266 </a:t>
            </a:r>
            <a:r>
              <a:rPr lang="en-US" sz="1800" b="0" i="0" u="none" strike="noStrike" baseline="0" dirty="0" err="1">
                <a:solidFill>
                  <a:srgbClr val="000000"/>
                </a:solidFill>
                <a:latin typeface="Times New Roman" panose="02020603050405020304" pitchFamily="18" charset="0"/>
              </a:rPr>
              <a:t>NodeMCU</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WiFi</a:t>
            </a:r>
            <a:r>
              <a:rPr lang="en-US" sz="1800" b="0" i="0" u="none" strike="noStrike" baseline="0" dirty="0">
                <a:solidFill>
                  <a:srgbClr val="000000"/>
                </a:solidFill>
                <a:latin typeface="Times New Roman" panose="02020603050405020304" pitchFamily="18" charset="0"/>
              </a:rPr>
              <a:t> module for connecting the parking lot to a cloud service so that we can be able to access the parking lot over the internet using a mobile phone application </a:t>
            </a:r>
          </a:p>
          <a:p>
            <a:pPr marL="285750" indent="-285750">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Power Supply: Provides the necessary power to components of the system. </a:t>
            </a:r>
          </a:p>
          <a:p>
            <a:endParaRPr lang="en-IN" dirty="0"/>
          </a:p>
        </p:txBody>
      </p:sp>
    </p:spTree>
    <p:extLst>
      <p:ext uri="{BB962C8B-B14F-4D97-AF65-F5344CB8AC3E}">
        <p14:creationId xmlns:p14="http://schemas.microsoft.com/office/powerpoint/2010/main" val="1472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0CC06-C3CE-B92F-D493-B857C10C098E}"/>
              </a:ext>
            </a:extLst>
          </p:cNvPr>
          <p:cNvSpPr txBox="1"/>
          <p:nvPr/>
        </p:nvSpPr>
        <p:spPr>
          <a:xfrm>
            <a:off x="432619" y="412124"/>
            <a:ext cx="8052620" cy="557075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SOFTWARE RERQUIREMENTS:</a:t>
            </a:r>
          </a:p>
          <a:p>
            <a:r>
              <a:rPr lang="en-IN" sz="2800" b="1" dirty="0">
                <a:latin typeface="Times New Roman" panose="02020603050405020304" pitchFamily="18" charset="0"/>
                <a:cs typeface="Times New Roman" panose="02020603050405020304" pitchFamily="18" charset="0"/>
              </a:rPr>
              <a:t> </a:t>
            </a:r>
            <a:r>
              <a:rPr lang="en-IN" sz="2800" b="1" i="1" dirty="0">
                <a:latin typeface="Times New Roman" panose="02020603050405020304" pitchFamily="18" charset="0"/>
                <a:cs typeface="Times New Roman" panose="02020603050405020304" pitchFamily="18" charset="0"/>
              </a:rPr>
              <a:t>ARDUINO IDE</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Arduino Integrated Development Environment (IDE) is a software application used for programming Arduino boards.</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It provides an easy-to-use interface for writing, compiling, and uploading code to the microcontroller. </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IDE supports the Arduino programming language, which is based on C/C++, and includes a built-in editor with features like syntax highlighting and automatic indentation.</a:t>
            </a: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It also offers a library manager for easily including various pre-written code libraries to extend functionality.</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 Arduino IDE is compatible with Windows, macOS, and Linux, making it accessible for users on different operating systems. </a:t>
            </a:r>
            <a:endParaRPr lang="en-IN" sz="4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951929A-7302-75A6-FA6F-EC0EF79EB1DF}"/>
              </a:ext>
            </a:extLst>
          </p:cNvPr>
          <p:cNvPicPr>
            <a:picLocks noChangeAspect="1"/>
          </p:cNvPicPr>
          <p:nvPr/>
        </p:nvPicPr>
        <p:blipFill>
          <a:blip r:embed="rId2"/>
          <a:stretch>
            <a:fillRect/>
          </a:stretch>
        </p:blipFill>
        <p:spPr>
          <a:xfrm>
            <a:off x="8485239" y="2258125"/>
            <a:ext cx="3544882" cy="1900921"/>
          </a:xfrm>
          <a:prstGeom prst="rect">
            <a:avLst/>
          </a:prstGeom>
        </p:spPr>
      </p:pic>
    </p:spTree>
    <p:extLst>
      <p:ext uri="{BB962C8B-B14F-4D97-AF65-F5344CB8AC3E}">
        <p14:creationId xmlns:p14="http://schemas.microsoft.com/office/powerpoint/2010/main" val="153492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9CBD9-8187-FEE6-AE93-72E5E8134445}"/>
              </a:ext>
            </a:extLst>
          </p:cNvPr>
          <p:cNvSpPr txBox="1"/>
          <p:nvPr/>
        </p:nvSpPr>
        <p:spPr>
          <a:xfrm>
            <a:off x="157316" y="68827"/>
            <a:ext cx="6076335" cy="710963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ARDUINO CODE:</a:t>
            </a:r>
          </a:p>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Wire.h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#include &lt;LiquidCrystal_I2C.h&gt;</a:t>
            </a:r>
          </a:p>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Servo.h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LiquidCrystal_I2C lcd(0x27, 16, 2);</a:t>
            </a:r>
          </a:p>
          <a:p>
            <a:r>
              <a:rPr lang="en-IN" dirty="0">
                <a:latin typeface="Times New Roman" panose="02020603050405020304" pitchFamily="18" charset="0"/>
                <a:cs typeface="Times New Roman" panose="02020603050405020304" pitchFamily="18" charset="0"/>
              </a:rPr>
              <a:t>Servo </a:t>
            </a:r>
            <a:r>
              <a:rPr lang="en-IN" dirty="0" err="1">
                <a:latin typeface="Times New Roman" panose="02020603050405020304" pitchFamily="18" charset="0"/>
                <a:cs typeface="Times New Roman" panose="02020603050405020304" pitchFamily="18" charset="0"/>
              </a:rPr>
              <a:t>gateServo</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Servo gateServo2;</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irSensor1 = A0;</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irSensor2 = A1;</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irSensor3 = A2;</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irSensor4 = A3;</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irSensor5 = 5;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irSensor6 = 7;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servoPin</a:t>
            </a:r>
            <a:r>
              <a:rPr lang="en-IN" dirty="0">
                <a:latin typeface="Times New Roman" panose="02020603050405020304" pitchFamily="18" charset="0"/>
                <a:cs typeface="Times New Roman" panose="02020603050405020304" pitchFamily="18" charset="0"/>
              </a:rPr>
              <a:t> = 10;  </a:t>
            </a:r>
          </a:p>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int servoPin2 = 9; </a:t>
            </a:r>
          </a:p>
          <a:p>
            <a:r>
              <a:rPr lang="en-IN" dirty="0">
                <a:latin typeface="Times New Roman" panose="02020603050405020304" pitchFamily="18" charset="0"/>
                <a:cs typeface="Times New Roman" panose="02020603050405020304" pitchFamily="18" charset="0"/>
              </a:rPr>
              <a:t>bool </a:t>
            </a:r>
            <a:r>
              <a:rPr lang="en-IN" dirty="0" err="1">
                <a:latin typeface="Times New Roman" panose="02020603050405020304" pitchFamily="18" charset="0"/>
                <a:cs typeface="Times New Roman" panose="02020603050405020304" pitchFamily="18" charset="0"/>
              </a:rPr>
              <a:t>isGateOpen</a:t>
            </a:r>
            <a:r>
              <a:rPr lang="en-IN" dirty="0">
                <a:latin typeface="Times New Roman" panose="02020603050405020304" pitchFamily="18" charset="0"/>
                <a:cs typeface="Times New Roman" panose="02020603050405020304" pitchFamily="18" charset="0"/>
              </a:rPr>
              <a:t> = false;  </a:t>
            </a:r>
          </a:p>
          <a:p>
            <a:r>
              <a:rPr lang="en-IN" dirty="0">
                <a:latin typeface="Times New Roman" panose="02020603050405020304" pitchFamily="18" charset="0"/>
                <a:cs typeface="Times New Roman" panose="02020603050405020304" pitchFamily="18" charset="0"/>
              </a:rPr>
              <a:t>bool isGate2Open = false; </a:t>
            </a:r>
          </a:p>
          <a:p>
            <a:r>
              <a:rPr lang="en-IN" dirty="0">
                <a:latin typeface="Times New Roman" panose="02020603050405020304" pitchFamily="18" charset="0"/>
                <a:cs typeface="Times New Roman" panose="02020603050405020304" pitchFamily="18" charset="0"/>
              </a:rPr>
              <a:t>void setup() {  </a:t>
            </a:r>
          </a:p>
          <a:p>
            <a:r>
              <a:rPr lang="en-IN" dirty="0" err="1">
                <a:latin typeface="Times New Roman" panose="02020603050405020304" pitchFamily="18" charset="0"/>
                <a:cs typeface="Times New Roman" panose="02020603050405020304" pitchFamily="18" charset="0"/>
              </a:rPr>
              <a:t>lcd.init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lcd.backlight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gateServo.attach</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servoPin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gateServo2.attach(servoPin2);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(irSensor1,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(irSensor2, INPUT);</a:t>
            </a:r>
          </a:p>
          <a:p>
            <a:endParaRPr lang="en-IN" dirty="0"/>
          </a:p>
        </p:txBody>
      </p:sp>
      <p:sp>
        <p:nvSpPr>
          <p:cNvPr id="3" name="TextBox 2">
            <a:extLst>
              <a:ext uri="{FF2B5EF4-FFF2-40B4-BE49-F238E27FC236}">
                <a16:creationId xmlns:a16="http://schemas.microsoft.com/office/drawing/2014/main" id="{22A6C36E-0C54-A539-E079-8C0C150814DB}"/>
              </a:ext>
            </a:extLst>
          </p:cNvPr>
          <p:cNvSpPr txBox="1"/>
          <p:nvPr/>
        </p:nvSpPr>
        <p:spPr>
          <a:xfrm>
            <a:off x="5770880" y="-23506"/>
            <a:ext cx="5867565" cy="6740307"/>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(irSensor3,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(irSensor4, INPUT);  </a:t>
            </a:r>
          </a:p>
          <a:p>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(irSensor5, INPUT_PULLUP); </a:t>
            </a:r>
            <a:r>
              <a:rPr lang="en-IN" dirty="0" err="1">
                <a:latin typeface="Times New Roman" panose="02020603050405020304" pitchFamily="18" charset="0"/>
                <a:cs typeface="Times New Roman" panose="02020603050405020304" pitchFamily="18" charset="0"/>
              </a:rPr>
              <a:t>pinMode</a:t>
            </a:r>
            <a:r>
              <a:rPr lang="en-IN" dirty="0">
                <a:latin typeface="Times New Roman" panose="02020603050405020304" pitchFamily="18" charset="0"/>
                <a:cs typeface="Times New Roman" panose="02020603050405020304" pitchFamily="18" charset="0"/>
              </a:rPr>
              <a:t>(irSensor6, INPUT_PULLUP); </a:t>
            </a:r>
            <a:r>
              <a:rPr lang="en-IN" dirty="0" err="1">
                <a:latin typeface="Times New Roman" panose="02020603050405020304" pitchFamily="18" charset="0"/>
                <a:cs typeface="Times New Roman" panose="02020603050405020304" pitchFamily="18" charset="0"/>
              </a:rPr>
              <a:t>Serial.begin</a:t>
            </a:r>
            <a:r>
              <a:rPr lang="en-IN" dirty="0">
                <a:latin typeface="Times New Roman" panose="02020603050405020304" pitchFamily="18" charset="0"/>
                <a:cs typeface="Times New Roman" panose="02020603050405020304" pitchFamily="18" charset="0"/>
              </a:rPr>
              <a:t>(9600);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void loop() {  </a:t>
            </a:r>
          </a:p>
          <a:p>
            <a:r>
              <a:rPr lang="en-IN" dirty="0">
                <a:latin typeface="Times New Roman" panose="02020603050405020304" pitchFamily="18" charset="0"/>
                <a:cs typeface="Times New Roman" panose="02020603050405020304" pitchFamily="18" charset="0"/>
              </a:rPr>
              <a:t>int slot1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(irSensor1);</a:t>
            </a:r>
          </a:p>
          <a:p>
            <a:r>
              <a:rPr lang="en-IN" dirty="0">
                <a:latin typeface="Times New Roman" panose="02020603050405020304" pitchFamily="18" charset="0"/>
                <a:cs typeface="Times New Roman" panose="02020603050405020304" pitchFamily="18" charset="0"/>
              </a:rPr>
              <a:t>int slot2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(irSensor2); </a:t>
            </a:r>
          </a:p>
          <a:p>
            <a:r>
              <a:rPr lang="en-IN" dirty="0">
                <a:latin typeface="Times New Roman" panose="02020603050405020304" pitchFamily="18" charset="0"/>
                <a:cs typeface="Times New Roman" panose="02020603050405020304" pitchFamily="18" charset="0"/>
              </a:rPr>
              <a:t>int slot3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(irSensor3);  </a:t>
            </a:r>
          </a:p>
          <a:p>
            <a:r>
              <a:rPr lang="en-IN" dirty="0">
                <a:latin typeface="Times New Roman" panose="02020603050405020304" pitchFamily="18" charset="0"/>
                <a:cs typeface="Times New Roman" panose="02020603050405020304" pitchFamily="18" charset="0"/>
              </a:rPr>
              <a:t>int slot4 = </a:t>
            </a:r>
            <a:r>
              <a:rPr lang="en-IN" dirty="0" err="1">
                <a:latin typeface="Times New Roman" panose="02020603050405020304" pitchFamily="18" charset="0"/>
                <a:cs typeface="Times New Roman" panose="02020603050405020304" pitchFamily="18" charset="0"/>
              </a:rPr>
              <a:t>analogRead</a:t>
            </a:r>
            <a:r>
              <a:rPr lang="en-IN" dirty="0">
                <a:latin typeface="Times New Roman" panose="02020603050405020304" pitchFamily="18" charset="0"/>
                <a:cs typeface="Times New Roman" panose="02020603050405020304" pitchFamily="18" charset="0"/>
              </a:rPr>
              <a:t>(irSensor4);</a:t>
            </a:r>
          </a:p>
          <a:p>
            <a:r>
              <a:rPr lang="en-IN" dirty="0">
                <a:latin typeface="Times New Roman" panose="02020603050405020304" pitchFamily="18" charset="0"/>
                <a:cs typeface="Times New Roman" panose="02020603050405020304" pitchFamily="18" charset="0"/>
              </a:rPr>
              <a:t>bool objectDetected1 = </a:t>
            </a:r>
            <a:r>
              <a:rPr lang="en-IN" dirty="0" err="1">
                <a:latin typeface="Times New Roman" panose="02020603050405020304" pitchFamily="18" charset="0"/>
                <a:cs typeface="Times New Roman" panose="02020603050405020304" pitchFamily="18" charset="0"/>
              </a:rPr>
              <a:t>digitalRead</a:t>
            </a:r>
            <a:r>
              <a:rPr lang="en-IN" dirty="0">
                <a:latin typeface="Times New Roman" panose="02020603050405020304" pitchFamily="18" charset="0"/>
                <a:cs typeface="Times New Roman" panose="02020603050405020304" pitchFamily="18" charset="0"/>
              </a:rPr>
              <a:t>(irSensor5); </a:t>
            </a:r>
          </a:p>
          <a:p>
            <a:r>
              <a:rPr lang="en-IN" dirty="0">
                <a:latin typeface="Times New Roman" panose="02020603050405020304" pitchFamily="18" charset="0"/>
                <a:cs typeface="Times New Roman" panose="02020603050405020304" pitchFamily="18" charset="0"/>
              </a:rPr>
              <a:t> bool objectDetected2 = </a:t>
            </a:r>
            <a:r>
              <a:rPr lang="en-IN" dirty="0" err="1">
                <a:latin typeface="Times New Roman" panose="02020603050405020304" pitchFamily="18" charset="0"/>
                <a:cs typeface="Times New Roman" panose="02020603050405020304" pitchFamily="18" charset="0"/>
              </a:rPr>
              <a:t>digitalRead</a:t>
            </a:r>
            <a:r>
              <a:rPr lang="en-IN" dirty="0">
                <a:latin typeface="Times New Roman" panose="02020603050405020304" pitchFamily="18" charset="0"/>
                <a:cs typeface="Times New Roman" panose="02020603050405020304" pitchFamily="18" charset="0"/>
              </a:rPr>
              <a:t>(irSensor6);  </a:t>
            </a:r>
          </a:p>
          <a:p>
            <a:r>
              <a:rPr lang="en-IN" dirty="0">
                <a:latin typeface="Times New Roman" panose="02020603050405020304" pitchFamily="18" charset="0"/>
                <a:cs typeface="Times New Roman" panose="02020603050405020304" pitchFamily="18" charset="0"/>
              </a:rPr>
              <a:t>int threshold = 600; </a:t>
            </a:r>
          </a:p>
          <a:p>
            <a:r>
              <a:rPr lang="en-IN" dirty="0">
                <a:latin typeface="Times New Roman" panose="02020603050405020304" pitchFamily="18" charset="0"/>
                <a:cs typeface="Times New Roman" panose="02020603050405020304" pitchFamily="18" charset="0"/>
              </a:rPr>
              <a:t>String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   </a:t>
            </a:r>
          </a:p>
          <a:p>
            <a:r>
              <a:rPr lang="en-IN" dirty="0">
                <a:latin typeface="Times New Roman" panose="02020603050405020304" pitchFamily="18" charset="0"/>
                <a:cs typeface="Times New Roman" panose="02020603050405020304" pitchFamily="18" charset="0"/>
              </a:rPr>
              <a:t> if (slot1 &gt; threshold) {    </a:t>
            </a:r>
          </a:p>
          <a:p>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"1,";  } </a:t>
            </a:r>
          </a:p>
          <a:p>
            <a:r>
              <a:rPr lang="en-IN" dirty="0">
                <a:latin typeface="Times New Roman" panose="02020603050405020304" pitchFamily="18" charset="0"/>
                <a:cs typeface="Times New Roman" panose="02020603050405020304" pitchFamily="18" charset="0"/>
              </a:rPr>
              <a:t> if (slot2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"2,";  }  </a:t>
            </a:r>
          </a:p>
          <a:p>
            <a:r>
              <a:rPr lang="en-IN" dirty="0">
                <a:latin typeface="Times New Roman" panose="02020603050405020304" pitchFamily="18" charset="0"/>
                <a:cs typeface="Times New Roman" panose="02020603050405020304" pitchFamily="18" charset="0"/>
              </a:rPr>
              <a:t>if (slot3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"3,";  }</a:t>
            </a:r>
          </a:p>
          <a:p>
            <a:r>
              <a:rPr lang="en-IN" dirty="0">
                <a:latin typeface="Times New Roman" panose="02020603050405020304" pitchFamily="18" charset="0"/>
                <a:cs typeface="Times New Roman" panose="02020603050405020304" pitchFamily="18" charset="0"/>
              </a:rPr>
              <a:t>  if (slot4 &gt; threshold)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emptySlots</a:t>
            </a:r>
            <a:r>
              <a:rPr lang="en-IN" dirty="0">
                <a:latin typeface="Times New Roman" panose="02020603050405020304" pitchFamily="18" charset="0"/>
                <a:cs typeface="Times New Roman" panose="02020603050405020304" pitchFamily="18" charset="0"/>
              </a:rPr>
              <a:t> += "4,"; </a:t>
            </a:r>
          </a:p>
          <a:p>
            <a:r>
              <a:rPr lang="en-IN" dirty="0">
                <a:latin typeface="Times New Roman" panose="02020603050405020304" pitchFamily="18" charset="0"/>
                <a:cs typeface="Times New Roman" panose="02020603050405020304" pitchFamily="18" charset="0"/>
              </a:rPr>
              <a:t> } </a:t>
            </a:r>
          </a:p>
          <a:p>
            <a:endParaRPr lang="en-IN" dirty="0"/>
          </a:p>
        </p:txBody>
      </p:sp>
    </p:spTree>
    <p:extLst>
      <p:ext uri="{BB962C8B-B14F-4D97-AF65-F5344CB8AC3E}">
        <p14:creationId xmlns:p14="http://schemas.microsoft.com/office/powerpoint/2010/main" val="1053842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TotalTime>
  <Words>2105</Words>
  <Application>Microsoft Office PowerPoint</Application>
  <PresentationFormat>Widescreen</PresentationFormat>
  <Paragraphs>241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 Boardroom</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Hazaratali.S. Mogalalli</cp:lastModifiedBy>
  <cp:revision>2</cp:revision>
  <dcterms:modified xsi:type="dcterms:W3CDTF">2024-11-24T17:54:02Z</dcterms:modified>
</cp:coreProperties>
</file>