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
  </p:notesMasterIdLst>
  <p:sldIdLst>
    <p:sldId id="261" r:id="rId2"/>
    <p:sldId id="257" r:id="rId3"/>
    <p:sldId id="264" r:id="rId4"/>
    <p:sldId id="265" r:id="rId5"/>
    <p:sldId id="259" r:id="rId6"/>
    <p:sldId id="266" r:id="rId7"/>
    <p:sldId id="267" r:id="rId8"/>
    <p:sldId id="268" r:id="rId9"/>
    <p:sldId id="269" r:id="rId10"/>
    <p:sldId id="270" r:id="rId11"/>
    <p:sldId id="273" r:id="rId12"/>
    <p:sldId id="271" r:id="rId13"/>
    <p:sldId id="272" r:id="rId14"/>
    <p:sldId id="274" r:id="rId15"/>
    <p:sldId id="275"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FF8205"/>
    <a:srgbClr val="006600"/>
    <a:srgbClr val="004C00"/>
    <a:srgbClr val="FFCCCC"/>
    <a:srgbClr val="333300"/>
    <a:srgbClr val="EFAE4F"/>
    <a:srgbClr val="DE8F00"/>
    <a:srgbClr val="FF7D11"/>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07271" y="1960930"/>
            <a:ext cx="7779529"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907271" y="3793390"/>
            <a:ext cx="7789240" cy="691892"/>
          </a:xfrm>
        </p:spPr>
        <p:txBody>
          <a:bodyPr>
            <a:normAutofit/>
          </a:bodyPr>
          <a:lstStyle>
            <a:lvl1pPr marL="0" indent="0" algn="r">
              <a:buNone/>
              <a:defRPr sz="2800" b="0" i="0">
                <a:solidFill>
                  <a:schemeClr val="bg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5"/>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96201"/>
            <a:ext cx="8229600" cy="892651"/>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502815"/>
            <a:ext cx="8229600" cy="3264445"/>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1670" y="317700"/>
            <a:ext cx="609600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076896"/>
            <a:ext cx="6096000" cy="3694697"/>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0222" y="281175"/>
            <a:ext cx="8083552" cy="891995"/>
          </a:xfrm>
        </p:spPr>
        <p:txBody>
          <a:bodyPr>
            <a:normAutofit/>
          </a:bodyPr>
          <a:lstStyle>
            <a:lvl1pPr algn="r">
              <a:defRPr sz="3600" u="none"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1807" y="1392286"/>
            <a:ext cx="4040188" cy="568644"/>
          </a:xfrm>
        </p:spPr>
        <p:txBody>
          <a:bodyPr anchor="b"/>
          <a:lstStyle>
            <a:lvl1pPr marL="0" indent="0" algn="ctr">
              <a:buNone/>
              <a:defRPr sz="2400" b="1">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0222" y="1995719"/>
            <a:ext cx="4041775" cy="277154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1999" y="1392286"/>
            <a:ext cx="4041775" cy="568644"/>
          </a:xfrm>
        </p:spPr>
        <p:txBody>
          <a:bodyPr anchor="b"/>
          <a:lstStyle>
            <a:lvl1pPr marL="0" indent="0" algn="ctr">
              <a:buNone/>
              <a:defRPr sz="2400" b="1">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95719"/>
            <a:ext cx="4041775" cy="277154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0"/>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11/27/2024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49"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2523AA-4741-AFEF-AA27-3414ABC12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940"/>
            <a:ext cx="9144000" cy="1679755"/>
          </a:xfrm>
          <a:prstGeom prst="rect">
            <a:avLst/>
          </a:prstGeom>
        </p:spPr>
      </p:pic>
      <p:sp>
        <p:nvSpPr>
          <p:cNvPr id="5" name="TextBox 4">
            <a:extLst>
              <a:ext uri="{FF2B5EF4-FFF2-40B4-BE49-F238E27FC236}">
                <a16:creationId xmlns:a16="http://schemas.microsoft.com/office/drawing/2014/main" id="{56CFC35F-8F9D-61B6-BB0F-4AFFAB95A84B}"/>
              </a:ext>
            </a:extLst>
          </p:cNvPr>
          <p:cNvSpPr txBox="1"/>
          <p:nvPr/>
        </p:nvSpPr>
        <p:spPr>
          <a:xfrm>
            <a:off x="2128720" y="1465664"/>
            <a:ext cx="5424146" cy="646331"/>
          </a:xfrm>
          <a:prstGeom prst="rect">
            <a:avLst/>
          </a:prstGeom>
          <a:noFill/>
        </p:spPr>
        <p:txBody>
          <a:bodyPr wrap="square">
            <a:spAutoFit/>
          </a:bodyPr>
          <a:lstStyle/>
          <a:p>
            <a:pPr algn="ctr"/>
            <a:r>
              <a:rPr lang="en-US" sz="1800" b="1" dirty="0">
                <a:solidFill>
                  <a:schemeClr val="accent1"/>
                </a:solidFill>
                <a:latin typeface="Times New Roman" panose="02020603050405020304" pitchFamily="18" charset="0"/>
                <a:cs typeface="Times New Roman" panose="02020603050405020304" pitchFamily="18" charset="0"/>
              </a:rPr>
              <a:t> </a:t>
            </a:r>
            <a:r>
              <a:rPr lang="en-US" b="1" dirty="0">
                <a:solidFill>
                  <a:schemeClr val="accent1"/>
                </a:solidFill>
                <a:latin typeface="Times New Roman" panose="02020603050405020304" pitchFamily="18" charset="0"/>
                <a:cs typeface="Times New Roman" panose="02020603050405020304" pitchFamily="18" charset="0"/>
              </a:rPr>
              <a:t>Group Activity:</a:t>
            </a:r>
          </a:p>
          <a:p>
            <a:pPr algn="ctr"/>
            <a:r>
              <a:rPr lang="en-IN" sz="1800" b="1" dirty="0">
                <a:solidFill>
                  <a:srgbClr val="003300"/>
                </a:solidFill>
                <a:effectLst/>
                <a:latin typeface="Times New Roman" panose="02020603050405020304" pitchFamily="18" charset="0"/>
                <a:ea typeface="Calibri" panose="020F0502020204030204" pitchFamily="34" charset="0"/>
              </a:rPr>
              <a:t>Apache Storm</a:t>
            </a:r>
            <a:endParaRPr lang="en-US" b="1" dirty="0">
              <a:solidFill>
                <a:srgbClr val="0033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997EC3F-500F-DE12-49ED-F46152D64B67}"/>
              </a:ext>
            </a:extLst>
          </p:cNvPr>
          <p:cNvSpPr txBox="1"/>
          <p:nvPr/>
        </p:nvSpPr>
        <p:spPr>
          <a:xfrm>
            <a:off x="169918" y="2262023"/>
            <a:ext cx="4888675" cy="2585323"/>
          </a:xfrm>
          <a:prstGeom prst="rect">
            <a:avLst/>
          </a:prstGeom>
          <a:noFill/>
        </p:spPr>
        <p:txBody>
          <a:bodyPr wrap="square">
            <a:spAutoFit/>
          </a:bodyPr>
          <a:lstStyle/>
          <a:p>
            <a:r>
              <a:rPr lang="en-US" b="1" dirty="0">
                <a:solidFill>
                  <a:schemeClr val="accent1"/>
                </a:solidFill>
                <a:latin typeface="Times New Roman" panose="02020603050405020304" pitchFamily="18" charset="0"/>
                <a:cs typeface="Times New Roman" panose="02020603050405020304" pitchFamily="18" charset="0"/>
              </a:rPr>
              <a:t>Group Members </a:t>
            </a:r>
            <a:r>
              <a:rPr lang="en-US"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Hajaratali s Mogalalli(1DA22CS409)</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Arun G Koravanavar(1DA21CS027)</a:t>
            </a:r>
            <a:endParaRPr lang="en-IN" b="1" dirty="0">
              <a:latin typeface="Times New Roman" panose="02020603050405020304" pitchFamily="18" charset="0"/>
              <a:cs typeface="Times New Roman" panose="02020603050405020304" pitchFamily="18" charset="0"/>
            </a:endParaRP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Arya N D</a:t>
            </a:r>
            <a:r>
              <a:rPr lang="en-IN" b="1" dirty="0">
                <a:solidFill>
                  <a:srgbClr val="000000"/>
                </a:solidFill>
                <a:latin typeface="Times New Roman" panose="02020603050405020304" pitchFamily="18" charset="0"/>
                <a:cs typeface="Times New Roman" panose="02020603050405020304" pitchFamily="18" charset="0"/>
              </a:rPr>
              <a:t>(</a:t>
            </a:r>
            <a:r>
              <a:rPr lang="en-IN" b="1" i="0" dirty="0">
                <a:solidFill>
                  <a:srgbClr val="000000"/>
                </a:solidFill>
                <a:effectLst/>
                <a:latin typeface="Times New Roman" panose="02020603050405020304" pitchFamily="18" charset="0"/>
                <a:cs typeface="Times New Roman" panose="02020603050405020304" pitchFamily="18" charset="0"/>
              </a:rPr>
              <a:t>1DA21CS028</a:t>
            </a:r>
            <a:r>
              <a:rPr lang="en-IN" b="1" dirty="0">
                <a:solidFill>
                  <a:srgbClr val="000000"/>
                </a:solidFill>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Bharatkumar N Medegar(1DA21CS033)</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Arjun Pundir</a:t>
            </a:r>
            <a:r>
              <a:rPr lang="en-IN" b="1" dirty="0">
                <a:solidFill>
                  <a:srgbClr val="000000"/>
                </a:solidFill>
                <a:latin typeface="Times New Roman" panose="02020603050405020304" pitchFamily="18" charset="0"/>
                <a:cs typeface="Times New Roman" panose="02020603050405020304" pitchFamily="18" charset="0"/>
              </a:rPr>
              <a:t>(</a:t>
            </a:r>
            <a:r>
              <a:rPr lang="en-IN" b="1" i="0" dirty="0">
                <a:solidFill>
                  <a:srgbClr val="000000"/>
                </a:solidFill>
                <a:effectLst/>
                <a:latin typeface="Times New Roman" panose="02020603050405020304" pitchFamily="18" charset="0"/>
                <a:cs typeface="Times New Roman" panose="02020603050405020304" pitchFamily="18" charset="0"/>
              </a:rPr>
              <a:t>1DA21CS026</a:t>
            </a:r>
            <a:r>
              <a:rPr lang="en-IN" b="1" dirty="0">
                <a:solidFill>
                  <a:srgbClr val="000000"/>
                </a:solidFill>
                <a:latin typeface="Times New Roman" panose="02020603050405020304" pitchFamily="18" charset="0"/>
                <a:cs typeface="Times New Roman" panose="02020603050405020304" pitchFamily="18" charset="0"/>
              </a:rPr>
              <a:t>)</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Ayushman Sharan(1DA21CS029)</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Abhay Singh</a:t>
            </a:r>
            <a:r>
              <a:rPr lang="en-IN" b="1" dirty="0">
                <a:solidFill>
                  <a:srgbClr val="000000"/>
                </a:solidFill>
                <a:latin typeface="Times New Roman" panose="02020603050405020304" pitchFamily="18" charset="0"/>
                <a:cs typeface="Times New Roman" panose="02020603050405020304" pitchFamily="18" charset="0"/>
              </a:rPr>
              <a:t>(</a:t>
            </a:r>
            <a:r>
              <a:rPr lang="en-IN" b="1" i="0" dirty="0">
                <a:solidFill>
                  <a:srgbClr val="000000"/>
                </a:solidFill>
                <a:effectLst/>
                <a:latin typeface="Times New Roman" panose="02020603050405020304" pitchFamily="18" charset="0"/>
                <a:cs typeface="Times New Roman" panose="02020603050405020304" pitchFamily="18" charset="0"/>
              </a:rPr>
              <a:t>1DA21CS004</a:t>
            </a:r>
            <a:r>
              <a:rPr lang="en-IN" b="1" dirty="0">
                <a:solidFill>
                  <a:srgbClr val="000000"/>
                </a:solidFill>
                <a:latin typeface="Times New Roman" panose="02020603050405020304" pitchFamily="18" charset="0"/>
                <a:cs typeface="Times New Roman" panose="02020603050405020304" pitchFamily="18" charset="0"/>
              </a:rPr>
              <a:t>)</a:t>
            </a:r>
          </a:p>
          <a:p>
            <a:pPr marL="342900" indent="-342900">
              <a:buAutoNum type="arabicPeriod"/>
            </a:pPr>
            <a:r>
              <a:rPr lang="en-IN" b="1" i="0" dirty="0">
                <a:solidFill>
                  <a:srgbClr val="000000"/>
                </a:solidFill>
                <a:effectLst/>
                <a:latin typeface="Times New Roman" panose="02020603050405020304" pitchFamily="18" charset="0"/>
                <a:cs typeface="Times New Roman" panose="02020603050405020304" pitchFamily="18" charset="0"/>
              </a:rPr>
              <a:t>Akhil Kumar Tiwari(1DA21CS014)</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F6B4470-1AD2-F3EC-7DC9-2E9ADB4B2D0B}"/>
              </a:ext>
            </a:extLst>
          </p:cNvPr>
          <p:cNvSpPr txBox="1"/>
          <p:nvPr/>
        </p:nvSpPr>
        <p:spPr>
          <a:xfrm>
            <a:off x="5597457" y="3640686"/>
            <a:ext cx="3346685" cy="1200329"/>
          </a:xfrm>
          <a:prstGeom prst="rect">
            <a:avLst/>
          </a:prstGeom>
          <a:noFill/>
        </p:spPr>
        <p:txBody>
          <a:bodyPr wrap="square">
            <a:spAutoFit/>
          </a:bodyPr>
          <a:lstStyle/>
          <a:p>
            <a:r>
              <a:rPr lang="en-US" b="1" dirty="0">
                <a:solidFill>
                  <a:schemeClr val="accent1"/>
                </a:solidFill>
                <a:latin typeface="Times New Roman" panose="02020603050405020304" pitchFamily="18" charset="0"/>
                <a:cs typeface="Times New Roman" panose="02020603050405020304" pitchFamily="18" charset="0"/>
              </a:rPr>
              <a:t>Under the guidance of</a:t>
            </a:r>
          </a:p>
          <a:p>
            <a:r>
              <a:rPr lang="en-US" b="1" dirty="0">
                <a:latin typeface="Times New Roman" panose="02020603050405020304" pitchFamily="18" charset="0"/>
                <a:cs typeface="Times New Roman" panose="02020603050405020304" pitchFamily="18" charset="0"/>
              </a:rPr>
              <a:t>prof .</a:t>
            </a:r>
            <a:r>
              <a:rPr lang="en-IN" b="1" dirty="0">
                <a:latin typeface="Times New Roman" panose="02020603050405020304" pitchFamily="18" charset="0"/>
                <a:cs typeface="Times New Roman" panose="02020603050405020304" pitchFamily="18" charset="0"/>
              </a:rPr>
              <a:t> Lavanya Santhosh </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Assistant Professor </a:t>
            </a:r>
          </a:p>
          <a:p>
            <a:r>
              <a:rPr lang="en-US" b="1" dirty="0">
                <a:latin typeface="Times New Roman" panose="02020603050405020304" pitchFamily="18" charset="0"/>
                <a:cs typeface="Times New Roman" panose="02020603050405020304" pitchFamily="18" charset="0"/>
              </a:rPr>
              <a:t>Dr</a:t>
            </a:r>
            <a:r>
              <a:rPr lang="en-IN" b="1" dirty="0">
                <a:latin typeface="Times New Roman" panose="02020603050405020304" pitchFamily="18" charset="0"/>
                <a:cs typeface="Times New Roman" panose="02020603050405020304" pitchFamily="18" charset="0"/>
              </a:rPr>
              <a:t>.AIT</a:t>
            </a:r>
            <a:endParaRPr lang="en-US"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3C96FF0-FB67-E651-F43D-0C677E8079FE}"/>
              </a:ext>
            </a:extLst>
          </p:cNvPr>
          <p:cNvSpPr txBox="1"/>
          <p:nvPr/>
        </p:nvSpPr>
        <p:spPr>
          <a:xfrm>
            <a:off x="5488230" y="2461937"/>
            <a:ext cx="3329980" cy="954107"/>
          </a:xfrm>
          <a:prstGeom prst="rect">
            <a:avLst/>
          </a:prstGeom>
          <a:noFill/>
        </p:spPr>
        <p:txBody>
          <a:bodyPr wrap="square" rtlCol="0">
            <a:spAutoFit/>
          </a:bodyPr>
          <a:lstStyle/>
          <a:p>
            <a:r>
              <a:rPr lang="en-US" sz="2000" b="1" dirty="0">
                <a:solidFill>
                  <a:schemeClr val="tx2">
                    <a:lumMod val="60000"/>
                    <a:lumOff val="40000"/>
                  </a:schemeClr>
                </a:solidFill>
                <a:latin typeface="Times New Roman" panose="02020603050405020304" pitchFamily="18" charset="0"/>
                <a:cs typeface="Times New Roman" panose="02020603050405020304" pitchFamily="18" charset="0"/>
              </a:rPr>
              <a:t>Subject:</a:t>
            </a:r>
          </a:p>
          <a:p>
            <a:r>
              <a:rPr lang="en-IN" b="1" dirty="0">
                <a:latin typeface="Times New Roman" panose="02020603050405020304" pitchFamily="18" charset="0"/>
                <a:cs typeface="Times New Roman" panose="02020603050405020304" pitchFamily="18" charset="0"/>
              </a:rPr>
              <a:t>INTERNET OF THINGS (IOT) (21CST702)</a:t>
            </a:r>
            <a:endParaRPr 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9742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9C9D11-4688-2B5A-E3B1-08955BF1DC15}"/>
              </a:ext>
            </a:extLst>
          </p:cNvPr>
          <p:cNvSpPr>
            <a:spLocks noGrp="1"/>
          </p:cNvSpPr>
          <p:nvPr>
            <p:ph idx="1"/>
          </p:nvPr>
        </p:nvSpPr>
        <p:spPr/>
        <p:txBody>
          <a:bodyPr/>
          <a:lstStyle/>
          <a:p>
            <a:pPr marL="342900" lvl="0" indent="-342900">
              <a:lnSpc>
                <a:spcPts val="1875"/>
              </a:lnSpc>
              <a:spcBef>
                <a:spcPts val="200"/>
              </a:spcBef>
              <a:buSzPts val="1000"/>
              <a:buFont typeface="Symbol" panose="05050102010706020507" pitchFamily="18" charset="2"/>
              <a:buChar char=""/>
              <a:tabLst>
                <a:tab pos="457200" algn="l"/>
              </a:tabLst>
            </a:pPr>
            <a:r>
              <a:rPr lang="en-IN" sz="1800" b="1" kern="100"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Workers</a:t>
            </a:r>
            <a:endParaRPr lang="en-IN" sz="1800" b="1" kern="100" dirty="0">
              <a:effectLst/>
              <a:highlight>
                <a:srgbClr val="000000"/>
              </a:highligh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A topology runs in a distributed manner, on multiple worker nodes. Storm spreads the tasks evenly on all the worker nodes. The worker node’s role is to listen for jobs and start or stop the processes whenever a new job arrives.</a:t>
            </a:r>
          </a:p>
          <a:p>
            <a:pPr marL="342900" lvl="0" indent="-342900">
              <a:lnSpc>
                <a:spcPts val="1875"/>
              </a:lnSpc>
              <a:spcBef>
                <a:spcPts val="200"/>
              </a:spcBef>
              <a:buSzPts val="1000"/>
              <a:buFont typeface="Symbol" panose="05050102010706020507" pitchFamily="18" charset="2"/>
              <a:buChar char=""/>
              <a:tabLst>
                <a:tab pos="457200" algn="l"/>
              </a:tabLst>
            </a:pPr>
            <a:r>
              <a:rPr lang="en-IN" sz="1800" b="1" kern="100"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Stream Grouping</a:t>
            </a:r>
            <a:endParaRPr lang="en-IN" sz="1800" b="1" kern="100" dirty="0">
              <a:effectLst/>
              <a:highlight>
                <a:srgbClr val="000000"/>
              </a:highligh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Stream of data flows from spouts to bolts or from one bolt to another bolt. Stream grouping controls how the tuples are routed in the topology and helps us to understand the tuples flow in the topology. There are four in-built groupings as explained below.</a:t>
            </a:r>
          </a:p>
          <a:p>
            <a:endParaRPr lang="en-IN" dirty="0"/>
          </a:p>
        </p:txBody>
      </p:sp>
      <p:sp>
        <p:nvSpPr>
          <p:cNvPr id="6" name="TextBox 5">
            <a:extLst>
              <a:ext uri="{FF2B5EF4-FFF2-40B4-BE49-F238E27FC236}">
                <a16:creationId xmlns:a16="http://schemas.microsoft.com/office/drawing/2014/main" id="{04E57D20-777C-3544-9523-CF1A98F9353E}"/>
              </a:ext>
            </a:extLst>
          </p:cNvPr>
          <p:cNvSpPr txBox="1"/>
          <p:nvPr/>
        </p:nvSpPr>
        <p:spPr>
          <a:xfrm>
            <a:off x="-28574" y="0"/>
            <a:ext cx="4600574" cy="369332"/>
          </a:xfrm>
          <a:prstGeom prst="rect">
            <a:avLst/>
          </a:prstGeom>
          <a:noFill/>
        </p:spPr>
        <p:txBody>
          <a:bodyPr wrap="square">
            <a:spAutoFit/>
          </a:bodyPr>
          <a:lstStyle/>
          <a:p>
            <a:r>
              <a:rPr lang="en-IN" sz="1800" b="1" kern="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dirty="0">
              <a:solidFill>
                <a:schemeClr val="bg1"/>
              </a:solidFill>
            </a:endParaRPr>
          </a:p>
        </p:txBody>
      </p:sp>
    </p:spTree>
    <p:extLst>
      <p:ext uri="{BB962C8B-B14F-4D97-AF65-F5344CB8AC3E}">
        <p14:creationId xmlns:p14="http://schemas.microsoft.com/office/powerpoint/2010/main" val="2026702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6EF93-F10D-C667-6A84-20FE87141E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45D9DD-5BF7-149F-9CBC-0AB1668CBAA2}"/>
              </a:ext>
            </a:extLst>
          </p:cNvPr>
          <p:cNvSpPr>
            <a:spLocks noGrp="1"/>
          </p:cNvSpPr>
          <p:nvPr>
            <p:ph type="title"/>
          </p:nvPr>
        </p:nvSpPr>
        <p:spPr>
          <a:xfrm>
            <a:off x="-1" y="1"/>
            <a:ext cx="7167985" cy="433880"/>
          </a:xfrm>
        </p:spPr>
        <p:txBody>
          <a:bodyPr>
            <a:normAutofit fontScale="90000"/>
          </a:bodyPr>
          <a:lstStyle/>
          <a:p>
            <a:r>
              <a:rPr lang="en-IN" sz="2400" b="1" kern="1800" dirty="0">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sz="2400" dirty="0"/>
          </a:p>
        </p:txBody>
      </p:sp>
      <p:sp>
        <p:nvSpPr>
          <p:cNvPr id="3" name="Content Placeholder 2">
            <a:extLst>
              <a:ext uri="{FF2B5EF4-FFF2-40B4-BE49-F238E27FC236}">
                <a16:creationId xmlns:a16="http://schemas.microsoft.com/office/drawing/2014/main" id="{4A5BC6CC-ACD9-9059-34BD-FB3F57C9C43C}"/>
              </a:ext>
            </a:extLst>
          </p:cNvPr>
          <p:cNvSpPr>
            <a:spLocks noGrp="1"/>
          </p:cNvSpPr>
          <p:nvPr>
            <p:ph idx="1"/>
          </p:nvPr>
        </p:nvSpPr>
        <p:spPr>
          <a:xfrm>
            <a:off x="296259" y="433881"/>
            <a:ext cx="8093365" cy="916229"/>
          </a:xfrm>
        </p:spPr>
        <p:txBody>
          <a:bodyPr>
            <a:normAutofit lnSpcReduction="10000"/>
          </a:bodyPr>
          <a:lstStyle/>
          <a:p>
            <a:pPr marL="342900" lvl="0" indent="-342900">
              <a:lnSpc>
                <a:spcPts val="1875"/>
              </a:lnSpc>
              <a:spcBef>
                <a:spcPts val="200"/>
              </a:spcBef>
              <a:buSzPts val="1000"/>
              <a:buFont typeface="Symbol" panose="05050102010706020507" pitchFamily="18" charset="2"/>
              <a:buChar char=""/>
              <a:tabLst>
                <a:tab pos="457200" algn="l"/>
              </a:tabLst>
            </a:pPr>
            <a:r>
              <a:rPr lang="en-IN" sz="1800" b="1" kern="100"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Shuffle Grouping</a:t>
            </a:r>
            <a:endParaRPr lang="en-IN" sz="1800" b="1" kern="100" dirty="0">
              <a:effectLst/>
              <a:highlight>
                <a:srgbClr val="000000"/>
              </a:highligh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In shuffle grouping, an equal number of tuples is distributed randomly across all of the workers executing the bolts. The following diagram depicts the structure.</a:t>
            </a:r>
          </a:p>
          <a:p>
            <a:endParaRPr lang="en-IN" dirty="0"/>
          </a:p>
        </p:txBody>
      </p:sp>
      <p:pic>
        <p:nvPicPr>
          <p:cNvPr id="4" name="Picture 3" descr="Shuffle Grouping">
            <a:extLst>
              <a:ext uri="{FF2B5EF4-FFF2-40B4-BE49-F238E27FC236}">
                <a16:creationId xmlns:a16="http://schemas.microsoft.com/office/drawing/2014/main" id="{84B3F35B-0216-529B-330A-C3AB036360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4375" y="1358168"/>
            <a:ext cx="7024430" cy="3656861"/>
          </a:xfrm>
          <a:prstGeom prst="rect">
            <a:avLst/>
          </a:prstGeom>
          <a:noFill/>
          <a:ln>
            <a:noFill/>
          </a:ln>
        </p:spPr>
      </p:pic>
    </p:spTree>
    <p:extLst>
      <p:ext uri="{BB962C8B-B14F-4D97-AF65-F5344CB8AC3E}">
        <p14:creationId xmlns:p14="http://schemas.microsoft.com/office/powerpoint/2010/main" val="3698142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22D5F-A875-E1DE-8BD7-86E23DD0CB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D4D542-66E9-18B3-0837-6907CC97865C}"/>
              </a:ext>
            </a:extLst>
          </p:cNvPr>
          <p:cNvSpPr>
            <a:spLocks noGrp="1"/>
          </p:cNvSpPr>
          <p:nvPr>
            <p:ph type="title"/>
          </p:nvPr>
        </p:nvSpPr>
        <p:spPr>
          <a:xfrm>
            <a:off x="0" y="1"/>
            <a:ext cx="6096000" cy="371906"/>
          </a:xfrm>
        </p:spPr>
        <p:txBody>
          <a:bodyPr>
            <a:noAutofit/>
          </a:bodyPr>
          <a:lstStyle/>
          <a:p>
            <a:r>
              <a:rPr lang="en-IN" sz="2400" b="1" kern="1800" dirty="0">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sz="2400" dirty="0"/>
          </a:p>
        </p:txBody>
      </p:sp>
      <p:sp>
        <p:nvSpPr>
          <p:cNvPr id="3" name="Content Placeholder 2">
            <a:extLst>
              <a:ext uri="{FF2B5EF4-FFF2-40B4-BE49-F238E27FC236}">
                <a16:creationId xmlns:a16="http://schemas.microsoft.com/office/drawing/2014/main" id="{77A6241C-31E0-5C51-2ECA-574EA1D08483}"/>
              </a:ext>
            </a:extLst>
          </p:cNvPr>
          <p:cNvSpPr>
            <a:spLocks noGrp="1"/>
          </p:cNvSpPr>
          <p:nvPr>
            <p:ph idx="1"/>
          </p:nvPr>
        </p:nvSpPr>
        <p:spPr>
          <a:xfrm>
            <a:off x="143554" y="371908"/>
            <a:ext cx="7482545" cy="2018604"/>
          </a:xfrm>
        </p:spPr>
        <p:txBody>
          <a:bodyPr>
            <a:normAutofit lnSpcReduction="10000"/>
          </a:bodyPr>
          <a:lstStyle/>
          <a:p>
            <a:pPr marL="342900" lvl="0" indent="-342900">
              <a:lnSpc>
                <a:spcPts val="1875"/>
              </a:lnSpc>
              <a:spcBef>
                <a:spcPts val="200"/>
              </a:spcBef>
              <a:buSzPts val="1000"/>
              <a:buFont typeface="Symbol" panose="05050102010706020507" pitchFamily="18" charset="2"/>
              <a:buChar char=""/>
              <a:tabLst>
                <a:tab pos="457200" algn="l"/>
              </a:tabLst>
            </a:pPr>
            <a:r>
              <a:rPr lang="en-IN" sz="1800" b="1" kern="100"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Field Grouping</a:t>
            </a:r>
            <a:endParaRPr lang="en-IN" sz="1800" b="1" kern="100" dirty="0">
              <a:effectLst/>
              <a:highlight>
                <a:srgbClr val="000000"/>
              </a:highligh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The fields with same values in tuples are grouped together and the remaining tuples kept outside. Then, the tuples with the same field values are sent forward to the same worker executing the bolts. For example, if the stream is grouped by the field “word”, then the tuples with the same string, “Hello” will move to the same worker. The following diagram shows how Field Grouping works.</a:t>
            </a:r>
          </a:p>
          <a:p>
            <a:pPr marL="0" indent="0">
              <a:buNone/>
            </a:pPr>
            <a:endParaRPr lang="en-IN" dirty="0"/>
          </a:p>
        </p:txBody>
      </p:sp>
    </p:spTree>
    <p:extLst>
      <p:ext uri="{BB962C8B-B14F-4D97-AF65-F5344CB8AC3E}">
        <p14:creationId xmlns:p14="http://schemas.microsoft.com/office/powerpoint/2010/main" val="2051848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722F3-8892-8DB1-AB8D-89D7047B7E47}"/>
            </a:ext>
          </a:extLst>
        </p:cNvPr>
        <p:cNvGrpSpPr/>
        <p:nvPr/>
      </p:nvGrpSpPr>
      <p:grpSpPr>
        <a:xfrm>
          <a:off x="0" y="0"/>
          <a:ext cx="0" cy="0"/>
          <a:chOff x="0" y="0"/>
          <a:chExt cx="0" cy="0"/>
        </a:xfrm>
      </p:grpSpPr>
      <p:pic>
        <p:nvPicPr>
          <p:cNvPr id="4" name="Picture 3" descr="Field Grouping">
            <a:extLst>
              <a:ext uri="{FF2B5EF4-FFF2-40B4-BE49-F238E27FC236}">
                <a16:creationId xmlns:a16="http://schemas.microsoft.com/office/drawing/2014/main" id="{2B6C4EEC-FFBC-A80B-F9FA-B6CD4403A2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8965" y="739290"/>
            <a:ext cx="5715000" cy="3364230"/>
          </a:xfrm>
          <a:prstGeom prst="rect">
            <a:avLst/>
          </a:prstGeom>
          <a:noFill/>
          <a:ln>
            <a:noFill/>
          </a:ln>
        </p:spPr>
      </p:pic>
      <p:sp>
        <p:nvSpPr>
          <p:cNvPr id="9" name="TextBox 8">
            <a:extLst>
              <a:ext uri="{FF2B5EF4-FFF2-40B4-BE49-F238E27FC236}">
                <a16:creationId xmlns:a16="http://schemas.microsoft.com/office/drawing/2014/main" id="{882635F7-2F2E-27E6-3A54-8B954F36B758}"/>
              </a:ext>
            </a:extLst>
          </p:cNvPr>
          <p:cNvSpPr txBox="1"/>
          <p:nvPr/>
        </p:nvSpPr>
        <p:spPr>
          <a:xfrm>
            <a:off x="-28574" y="0"/>
            <a:ext cx="4600574" cy="369332"/>
          </a:xfrm>
          <a:prstGeom prst="rect">
            <a:avLst/>
          </a:prstGeom>
          <a:noFill/>
        </p:spPr>
        <p:txBody>
          <a:bodyPr wrap="square">
            <a:spAutoFit/>
          </a:bodyPr>
          <a:lstStyle/>
          <a:p>
            <a:r>
              <a:rPr lang="en-IN" sz="1800" b="1" kern="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dirty="0">
              <a:solidFill>
                <a:schemeClr val="bg1"/>
              </a:solidFill>
            </a:endParaRPr>
          </a:p>
        </p:txBody>
      </p:sp>
    </p:spTree>
    <p:extLst>
      <p:ext uri="{BB962C8B-B14F-4D97-AF65-F5344CB8AC3E}">
        <p14:creationId xmlns:p14="http://schemas.microsoft.com/office/powerpoint/2010/main" val="184700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84FE6-0840-7F59-B6E0-0D735E9145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256881-2FD7-20DD-2FD2-AF7EFE216B15}"/>
              </a:ext>
            </a:extLst>
          </p:cNvPr>
          <p:cNvSpPr>
            <a:spLocks noGrp="1"/>
          </p:cNvSpPr>
          <p:nvPr>
            <p:ph type="title"/>
          </p:nvPr>
        </p:nvSpPr>
        <p:spPr>
          <a:xfrm>
            <a:off x="0" y="0"/>
            <a:ext cx="8236920" cy="371907"/>
          </a:xfrm>
        </p:spPr>
        <p:txBody>
          <a:bodyPr>
            <a:normAutofit fontScale="90000"/>
          </a:bodyPr>
          <a:lstStyle/>
          <a:p>
            <a:r>
              <a:rPr lang="en-IN" sz="2400" b="1" kern="1800" dirty="0">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sz="2400" dirty="0"/>
          </a:p>
        </p:txBody>
      </p:sp>
      <p:sp>
        <p:nvSpPr>
          <p:cNvPr id="3" name="Content Placeholder 2">
            <a:extLst>
              <a:ext uri="{FF2B5EF4-FFF2-40B4-BE49-F238E27FC236}">
                <a16:creationId xmlns:a16="http://schemas.microsoft.com/office/drawing/2014/main" id="{44D53B06-6FFA-3BB5-932C-9E783FB77697}"/>
              </a:ext>
            </a:extLst>
          </p:cNvPr>
          <p:cNvSpPr>
            <a:spLocks noGrp="1"/>
          </p:cNvSpPr>
          <p:nvPr>
            <p:ph idx="1"/>
          </p:nvPr>
        </p:nvSpPr>
        <p:spPr>
          <a:xfrm>
            <a:off x="296259" y="446031"/>
            <a:ext cx="8093365" cy="1209489"/>
          </a:xfrm>
        </p:spPr>
        <p:txBody>
          <a:bodyPr>
            <a:normAutofit lnSpcReduction="10000"/>
          </a:bodyPr>
          <a:lstStyle/>
          <a:p>
            <a:pPr marL="342900" lvl="0" indent="-342900">
              <a:lnSpc>
                <a:spcPts val="1875"/>
              </a:lnSpc>
              <a:spcBef>
                <a:spcPts val="200"/>
              </a:spcBef>
              <a:buSzPts val="1000"/>
              <a:buFont typeface="Symbol" panose="05050102010706020507" pitchFamily="18" charset="2"/>
              <a:buChar char=""/>
              <a:tabLst>
                <a:tab pos="457200" algn="l"/>
              </a:tabLst>
            </a:pPr>
            <a:r>
              <a:rPr lang="en-IN" sz="1800" b="1" kern="100"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Global Grouping</a:t>
            </a:r>
            <a:endParaRPr lang="en-IN" sz="1800" b="1" kern="100" dirty="0">
              <a:effectLst/>
              <a:highlight>
                <a:srgbClr val="000000"/>
              </a:highligh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All the streams can be grouped and forward to one bolt. This grouping sends tuples generated by all instances of the source to a single target instance (specifically, pick the worker with lowest ID).</a:t>
            </a:r>
          </a:p>
        </p:txBody>
      </p:sp>
      <p:pic>
        <p:nvPicPr>
          <p:cNvPr id="7" name="Picture 6" descr="Global Grouping">
            <a:extLst>
              <a:ext uri="{FF2B5EF4-FFF2-40B4-BE49-F238E27FC236}">
                <a16:creationId xmlns:a16="http://schemas.microsoft.com/office/drawing/2014/main" id="{52A149E4-5507-9A29-7683-7E51E81573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7080" y="1729644"/>
            <a:ext cx="5715000" cy="3295650"/>
          </a:xfrm>
          <a:prstGeom prst="rect">
            <a:avLst/>
          </a:prstGeom>
          <a:noFill/>
          <a:ln>
            <a:noFill/>
          </a:ln>
        </p:spPr>
      </p:pic>
    </p:spTree>
    <p:extLst>
      <p:ext uri="{BB962C8B-B14F-4D97-AF65-F5344CB8AC3E}">
        <p14:creationId xmlns:p14="http://schemas.microsoft.com/office/powerpoint/2010/main" val="3691311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F33ED-6C4A-995D-3156-F0B72539A1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A2786A-A978-AAC7-5E0E-2FC35743E2BD}"/>
              </a:ext>
            </a:extLst>
          </p:cNvPr>
          <p:cNvSpPr>
            <a:spLocks noGrp="1"/>
          </p:cNvSpPr>
          <p:nvPr>
            <p:ph type="title"/>
          </p:nvPr>
        </p:nvSpPr>
        <p:spPr>
          <a:xfrm>
            <a:off x="0" y="0"/>
            <a:ext cx="8236920" cy="371907"/>
          </a:xfrm>
        </p:spPr>
        <p:txBody>
          <a:bodyPr>
            <a:normAutofit fontScale="90000"/>
          </a:bodyPr>
          <a:lstStyle/>
          <a:p>
            <a:r>
              <a:rPr lang="en-IN" sz="2400" b="1" kern="1800" dirty="0">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sz="2400" dirty="0"/>
          </a:p>
        </p:txBody>
      </p:sp>
      <p:sp>
        <p:nvSpPr>
          <p:cNvPr id="3" name="Content Placeholder 2">
            <a:extLst>
              <a:ext uri="{FF2B5EF4-FFF2-40B4-BE49-F238E27FC236}">
                <a16:creationId xmlns:a16="http://schemas.microsoft.com/office/drawing/2014/main" id="{F5A05973-8648-BE7E-7472-7CF549155D16}"/>
              </a:ext>
            </a:extLst>
          </p:cNvPr>
          <p:cNvSpPr>
            <a:spLocks noGrp="1"/>
          </p:cNvSpPr>
          <p:nvPr>
            <p:ph idx="1"/>
          </p:nvPr>
        </p:nvSpPr>
        <p:spPr>
          <a:xfrm>
            <a:off x="296259" y="446031"/>
            <a:ext cx="8093365" cy="1209489"/>
          </a:xfrm>
        </p:spPr>
        <p:txBody>
          <a:bodyPr>
            <a:normAutofit lnSpcReduction="10000"/>
          </a:bodyPr>
          <a:lstStyle/>
          <a:p>
            <a:pPr marL="342900" lvl="0" indent="-342900">
              <a:lnSpc>
                <a:spcPts val="1875"/>
              </a:lnSpc>
              <a:spcBef>
                <a:spcPts val="200"/>
              </a:spcBef>
              <a:buSzPts val="1000"/>
              <a:buFont typeface="Symbol" panose="05050102010706020507" pitchFamily="18" charset="2"/>
              <a:buChar char=""/>
              <a:tabLst>
                <a:tab pos="457200" algn="l"/>
              </a:tabLst>
            </a:pPr>
            <a:r>
              <a:rPr lang="en-IN" sz="1800" b="1" kern="100"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All Grouping</a:t>
            </a:r>
            <a:endParaRPr lang="en-IN" sz="1800" b="1" kern="100" dirty="0">
              <a:effectLst/>
              <a:highlight>
                <a:srgbClr val="000000"/>
              </a:highligh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All Grouping sends a single copy of each tuple to all instances of the receiving bolt. This kind of grouping is used to send signals to bolts. All grouping is useful for join operations.</a:t>
            </a:r>
          </a:p>
        </p:txBody>
      </p:sp>
      <p:pic>
        <p:nvPicPr>
          <p:cNvPr id="4" name="Picture 3" descr="All Grouping">
            <a:extLst>
              <a:ext uri="{FF2B5EF4-FFF2-40B4-BE49-F238E27FC236}">
                <a16:creationId xmlns:a16="http://schemas.microsoft.com/office/drawing/2014/main" id="{1B0B75D0-5724-8958-0C0A-8747B39AD6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60960" y="1584699"/>
            <a:ext cx="5715000" cy="3112770"/>
          </a:xfrm>
          <a:prstGeom prst="rect">
            <a:avLst/>
          </a:prstGeom>
          <a:noFill/>
          <a:ln>
            <a:noFill/>
          </a:ln>
        </p:spPr>
      </p:pic>
    </p:spTree>
    <p:extLst>
      <p:ext uri="{BB962C8B-B14F-4D97-AF65-F5344CB8AC3E}">
        <p14:creationId xmlns:p14="http://schemas.microsoft.com/office/powerpoint/2010/main" val="2182916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7315" y="128470"/>
            <a:ext cx="3656685" cy="1068935"/>
          </a:xfrm>
        </p:spPr>
        <p:txBody>
          <a:bodyPr>
            <a:noAutofit/>
          </a:bodyPr>
          <a:lstStyle/>
          <a:p>
            <a:br>
              <a:rPr lang="en-IN" sz="3600" b="1" dirty="0">
                <a:solidFill>
                  <a:schemeClr val="accent3">
                    <a:lumMod val="60000"/>
                    <a:lumOff val="40000"/>
                  </a:schemeClr>
                </a:solidFill>
                <a:effectLst/>
                <a:latin typeface="Times New Roman" panose="02020603050405020304" pitchFamily="18" charset="0"/>
                <a:ea typeface="Calibri" panose="020F0502020204030204" pitchFamily="34" charset="0"/>
              </a:rPr>
            </a:br>
            <a:r>
              <a:rPr lang="en-IN" sz="3600" b="1" dirty="0">
                <a:solidFill>
                  <a:schemeClr val="accent3">
                    <a:lumMod val="60000"/>
                    <a:lumOff val="40000"/>
                  </a:schemeClr>
                </a:solidFill>
                <a:effectLst/>
                <a:latin typeface="Times New Roman" panose="02020603050405020304" pitchFamily="18" charset="0"/>
                <a:ea typeface="Calibri" panose="020F0502020204030204" pitchFamily="34" charset="0"/>
              </a:rPr>
              <a:t>Apache Storm</a:t>
            </a:r>
            <a:br>
              <a:rPr lang="en-US" b="1" dirty="0">
                <a:solidFill>
                  <a:schemeClr val="accent3">
                    <a:lumMod val="60000"/>
                    <a:lumOff val="40000"/>
                  </a:schemeClr>
                </a:solidFill>
                <a:latin typeface="Times New Roman" panose="02020603050405020304" pitchFamily="18" charset="0"/>
                <a:cs typeface="Times New Roman" panose="02020603050405020304" pitchFamily="18" charset="0"/>
              </a:rPr>
            </a:br>
            <a:endParaRPr lang="en-US" dirty="0">
              <a:solidFill>
                <a:schemeClr val="accent3">
                  <a:lumMod val="60000"/>
                  <a:lumOff val="40000"/>
                </a:schemeClr>
              </a:solidFill>
            </a:endParaRPr>
          </a:p>
        </p:txBody>
      </p:sp>
      <p:sp>
        <p:nvSpPr>
          <p:cNvPr id="3" name="Content Placeholder 2"/>
          <p:cNvSpPr>
            <a:spLocks noGrp="1"/>
          </p:cNvSpPr>
          <p:nvPr>
            <p:ph idx="1"/>
          </p:nvPr>
        </p:nvSpPr>
        <p:spPr>
          <a:xfrm>
            <a:off x="457200" y="2004570"/>
            <a:ext cx="5947260" cy="2937477"/>
          </a:xfrm>
        </p:spPr>
        <p:txBody>
          <a:bodyPr>
            <a:noAutofit/>
          </a:bodyPr>
          <a:lstStyle/>
          <a:p>
            <a:r>
              <a:rPr lang="en-US" sz="2000" dirty="0">
                <a:latin typeface="Times New Roman" panose="02020603050405020304" pitchFamily="18" charset="0"/>
                <a:cs typeface="Times New Roman" panose="02020603050405020304" pitchFamily="18" charset="0"/>
              </a:rPr>
              <a:t>Apache Storm – Home Apache Storm</a:t>
            </a:r>
          </a:p>
          <a:p>
            <a:r>
              <a:rPr lang="en-US" sz="2000" dirty="0">
                <a:latin typeface="Times New Roman" panose="02020603050405020304" pitchFamily="18" charset="0"/>
                <a:cs typeface="Times New Roman" panose="02020603050405020304" pitchFamily="18" charset="0"/>
              </a:rPr>
              <a:t>Introduction Apache Storm </a:t>
            </a:r>
          </a:p>
          <a:p>
            <a:r>
              <a:rPr lang="en-US" sz="2000" dirty="0">
                <a:latin typeface="Times New Roman" panose="02020603050405020304" pitchFamily="18" charset="0"/>
                <a:cs typeface="Times New Roman" panose="02020603050405020304" pitchFamily="18" charset="0"/>
              </a:rPr>
              <a:t>Core Concepts Apache Storm – Cluster Architecture</a:t>
            </a:r>
          </a:p>
          <a:p>
            <a:r>
              <a:rPr lang="en-US" sz="2000" dirty="0">
                <a:latin typeface="Times New Roman" panose="02020603050405020304" pitchFamily="18" charset="0"/>
                <a:cs typeface="Times New Roman" panose="02020603050405020304" pitchFamily="18" charset="0"/>
              </a:rPr>
              <a:t>Apache Storm – Workflow</a:t>
            </a:r>
          </a:p>
          <a:p>
            <a:r>
              <a:rPr lang="en-US" sz="2000" dirty="0">
                <a:latin typeface="Times New Roman" panose="02020603050405020304" pitchFamily="18" charset="0"/>
                <a:cs typeface="Times New Roman" panose="02020603050405020304" pitchFamily="18" charset="0"/>
              </a:rPr>
              <a:t>Storm - Distributed </a:t>
            </a:r>
            <a:r>
              <a:rPr lang="en-US" sz="2000" dirty="0" err="1">
                <a:latin typeface="Times New Roman" panose="02020603050405020304" pitchFamily="18" charset="0"/>
                <a:cs typeface="Times New Roman" panose="02020603050405020304" pitchFamily="18" charset="0"/>
              </a:rPr>
              <a:t>Msging</a:t>
            </a:r>
            <a:r>
              <a:rPr lang="en-US" sz="2000" dirty="0">
                <a:latin typeface="Times New Roman" panose="02020603050405020304" pitchFamily="18" charset="0"/>
                <a:cs typeface="Times New Roman" panose="02020603050405020304" pitchFamily="18" charset="0"/>
              </a:rPr>
              <a:t> System</a:t>
            </a:r>
          </a:p>
          <a:p>
            <a:r>
              <a:rPr lang="en-US" sz="2000" dirty="0">
                <a:latin typeface="Times New Roman" panose="02020603050405020304" pitchFamily="18" charset="0"/>
                <a:cs typeface="Times New Roman" panose="02020603050405020304" pitchFamily="18" charset="0"/>
              </a:rPr>
              <a:t>Apache Storm - Working Example</a:t>
            </a:r>
          </a:p>
          <a:p>
            <a:r>
              <a:rPr lang="en-US" sz="2000" dirty="0">
                <a:latin typeface="Times New Roman" panose="02020603050405020304" pitchFamily="18" charset="0"/>
                <a:cs typeface="Times New Roman" panose="02020603050405020304" pitchFamily="18" charset="0"/>
              </a:rPr>
              <a:t>Apache Storm – Trident</a:t>
            </a:r>
          </a:p>
          <a:p>
            <a:r>
              <a:rPr lang="en-US" sz="2000" dirty="0">
                <a:latin typeface="Times New Roman" panose="02020603050405020304" pitchFamily="18" charset="0"/>
                <a:cs typeface="Times New Roman" panose="02020603050405020304" pitchFamily="18" charset="0"/>
              </a:rPr>
              <a:t>Apache Storm in Twitter</a:t>
            </a:r>
          </a:p>
        </p:txBody>
      </p:sp>
      <p:sp>
        <p:nvSpPr>
          <p:cNvPr id="4" name="Title 3">
            <a:extLst>
              <a:ext uri="{FF2B5EF4-FFF2-40B4-BE49-F238E27FC236}">
                <a16:creationId xmlns:a16="http://schemas.microsoft.com/office/drawing/2014/main" id="{A175DDFE-074C-2C0F-0956-582770FD1A0B}"/>
              </a:ext>
            </a:extLst>
          </p:cNvPr>
          <p:cNvSpPr txBox="1">
            <a:spLocks/>
          </p:cNvSpPr>
          <p:nvPr/>
        </p:nvSpPr>
        <p:spPr>
          <a:xfrm>
            <a:off x="3808475" y="1350110"/>
            <a:ext cx="1056735" cy="763525"/>
          </a:xfrm>
          <a:prstGeom prst="rect">
            <a:avLst/>
          </a:prstGeom>
        </p:spPr>
        <p:txBody>
          <a:bodyPr vert="horz" lIns="91440" tIns="45720" rIns="91440" bIns="45720" rtlCol="0" anchor="ctr">
            <a:normAutofit/>
          </a:bodyPr>
          <a:lstStyle>
            <a:lvl1pPr algn="r" defTabSz="914377" rtl="0" eaLnBrk="1" latinLnBrk="0" hangingPunct="1">
              <a:spcBef>
                <a:spcPct val="0"/>
              </a:spcBef>
              <a:buNone/>
              <a:defRPr sz="3600" kern="1200" baseline="0">
                <a:solidFill>
                  <a:schemeClr val="bg1"/>
                </a:solidFill>
                <a:effectLst>
                  <a:outerShdw blurRad="50800" dist="38100" dir="2700000" algn="tl" rotWithShape="0">
                    <a:prstClr val="black">
                      <a:alpha val="40000"/>
                    </a:prstClr>
                  </a:outerShdw>
                </a:effectLst>
                <a:latin typeface="+mj-lt"/>
                <a:ea typeface="+mj-ea"/>
                <a:cs typeface="+mj-cs"/>
              </a:defRPr>
            </a:lvl1pPr>
          </a:lstStyle>
          <a:p>
            <a:r>
              <a:rPr lang="en-US" sz="2800" u="sng" dirty="0">
                <a:solidFill>
                  <a:schemeClr val="bg2">
                    <a:lumMod val="10000"/>
                  </a:schemeClr>
                </a:solidFill>
                <a:latin typeface="Times New Roman" panose="02020603050405020304" pitchFamily="18" charset="0"/>
                <a:cs typeface="Times New Roman" panose="02020603050405020304" pitchFamily="18" charset="0"/>
              </a:rPr>
              <a:t>Index</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219ADD-E11F-90D3-D8D8-FD69BCE1EC85}"/>
              </a:ext>
            </a:extLst>
          </p:cNvPr>
          <p:cNvSpPr>
            <a:spLocks noGrp="1"/>
          </p:cNvSpPr>
          <p:nvPr>
            <p:ph type="title"/>
          </p:nvPr>
        </p:nvSpPr>
        <p:spPr>
          <a:xfrm>
            <a:off x="-9150" y="1"/>
            <a:ext cx="5802790" cy="433880"/>
          </a:xfrm>
        </p:spPr>
        <p:txBody>
          <a:bodyPr>
            <a:normAutofit fontScale="90000"/>
          </a:bodyPr>
          <a:lstStyle/>
          <a:p>
            <a:pPr lvl="0">
              <a:lnSpc>
                <a:spcPct val="107000"/>
              </a:lnSpc>
              <a:spcAft>
                <a:spcPts val="800"/>
              </a:spcAft>
              <a:buSzPts val="1000"/>
              <a:tabLst>
                <a:tab pos="457200" algn="l"/>
              </a:tabLst>
            </a:pPr>
            <a:r>
              <a:rPr lang="en-IN" sz="2400" b="1" kern="1800" dirty="0">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4395856-F3ED-A6EB-17CA-88DE8855AD54}"/>
              </a:ext>
            </a:extLst>
          </p:cNvPr>
          <p:cNvSpPr txBox="1"/>
          <p:nvPr/>
        </p:nvSpPr>
        <p:spPr>
          <a:xfrm>
            <a:off x="143555" y="586585"/>
            <a:ext cx="8792036" cy="1704569"/>
          </a:xfrm>
          <a:prstGeom prst="rect">
            <a:avLst/>
          </a:prstGeom>
          <a:noFill/>
        </p:spPr>
        <p:txBody>
          <a:bodyPr wrap="square">
            <a:spAutoFit/>
          </a:bodyPr>
          <a:lstStyle/>
          <a:p>
            <a:pPr marL="342900" lvl="0" indent="-342900" algn="just">
              <a:lnSpc>
                <a:spcPct val="150000"/>
              </a:lnSpc>
              <a:buSzPts val="1000"/>
              <a:buFont typeface="Symbol" panose="05050102010706020507" pitchFamily="18" charset="2"/>
              <a:buChar char=""/>
              <a:tabLst>
                <a:tab pos="457200" algn="l"/>
              </a:tabLst>
            </a:pP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Apache Storm reads raw stream of real-time data from one end and passes it through a sequence of small processing units and output the processed / useful information at the other end.</a:t>
            </a:r>
          </a:p>
          <a:p>
            <a:pPr marL="342900" lvl="0" indent="-342900" algn="just">
              <a:lnSpc>
                <a:spcPct val="150000"/>
              </a:lnSpc>
              <a:buSzPts val="1000"/>
              <a:buFont typeface="Symbol" panose="05050102010706020507" pitchFamily="18" charset="2"/>
              <a:buChar char=""/>
              <a:tabLst>
                <a:tab pos="457200" algn="l"/>
              </a:tabLs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Let us now have a closer look at the components of Apache Storm.</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2593895E-8070-B2FE-D87A-FC7F5FA950F1}"/>
              </a:ext>
            </a:extLst>
          </p:cNvPr>
          <p:cNvGraphicFramePr>
            <a:graphicFrameLocks noGrp="1"/>
          </p:cNvGraphicFramePr>
          <p:nvPr>
            <p:extLst>
              <p:ext uri="{D42A27DB-BD31-4B8C-83A1-F6EECF244321}">
                <p14:modId xmlns:p14="http://schemas.microsoft.com/office/powerpoint/2010/main" val="3367733230"/>
              </p:ext>
            </p:extLst>
          </p:nvPr>
        </p:nvGraphicFramePr>
        <p:xfrm>
          <a:off x="71777" y="2419044"/>
          <a:ext cx="9000445" cy="2595984"/>
        </p:xfrm>
        <a:graphic>
          <a:graphicData uri="http://schemas.openxmlformats.org/drawingml/2006/table">
            <a:tbl>
              <a:tblPr firstRow="1" bandRow="1">
                <a:tableStyleId>{5C22544A-7EE6-4342-B048-85BDC9FD1C3A}</a:tableStyleId>
              </a:tblPr>
              <a:tblGrid>
                <a:gridCol w="1446123">
                  <a:extLst>
                    <a:ext uri="{9D8B030D-6E8A-4147-A177-3AD203B41FA5}">
                      <a16:colId xmlns:a16="http://schemas.microsoft.com/office/drawing/2014/main" val="4068483960"/>
                    </a:ext>
                  </a:extLst>
                </a:gridCol>
                <a:gridCol w="7554322">
                  <a:extLst>
                    <a:ext uri="{9D8B030D-6E8A-4147-A177-3AD203B41FA5}">
                      <a16:colId xmlns:a16="http://schemas.microsoft.com/office/drawing/2014/main" val="1423568235"/>
                    </a:ext>
                  </a:extLst>
                </a:gridCol>
              </a:tblGrid>
              <a:tr h="626183">
                <a:tc>
                  <a:txBody>
                    <a:bodyPr/>
                    <a:lstStyle/>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Components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r>
                        <a:rPr lang="en-IN" sz="1800" b="1" kern="1200" dirty="0">
                          <a:solidFill>
                            <a:schemeClr val="lt1"/>
                          </a:solidFill>
                          <a:effectLst/>
                          <a:latin typeface="Times New Roman" panose="02020603050405020304" pitchFamily="18" charset="0"/>
                          <a:ea typeface="+mn-ea"/>
                          <a:cs typeface="Times New Roman" panose="02020603050405020304" pitchFamily="18" charset="0"/>
                        </a:rPr>
                        <a:t>Description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08435162"/>
                  </a:ext>
                </a:extLst>
              </a:tr>
              <a:tr h="1343618">
                <a:tc>
                  <a:txBody>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Tuple</a:t>
                      </a:r>
                    </a:p>
                  </a:txBody>
                  <a:tcPr marL="76200" marR="76200" marT="76200" marB="76200" anchor="ct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Tuple is the main data structure in Storm. It is a list of ordered elements. By default, a Tuple supports all data types. Generally, it is modelled as a set of comma separated values and passed to a Storm cluster.</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05518505"/>
                  </a:ext>
                </a:extLst>
              </a:tr>
              <a:tr h="626183">
                <a:tc>
                  <a:txBody>
                    <a:bodyPr/>
                    <a:lstStyle/>
                    <a:p>
                      <a:pPr>
                        <a:lnSpc>
                          <a:spcPct val="107000"/>
                        </a:lnSpc>
                        <a:spcAft>
                          <a:spcPts val="800"/>
                        </a:spcAft>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Stream</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Stream is an unordered sequence of tuples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83054020"/>
                  </a:ext>
                </a:extLst>
              </a:tr>
            </a:tbl>
          </a:graphicData>
        </a:graphic>
      </p:graphicFrame>
    </p:spTree>
    <p:extLst>
      <p:ext uri="{BB962C8B-B14F-4D97-AF65-F5344CB8AC3E}">
        <p14:creationId xmlns:p14="http://schemas.microsoft.com/office/powerpoint/2010/main" val="356935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6A31B-0F00-08E7-0A31-AE4E8F853AD7}"/>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B71B77C-4A22-65F0-7CF1-EFA04504DA42}"/>
              </a:ext>
            </a:extLst>
          </p:cNvPr>
          <p:cNvGraphicFramePr>
            <a:graphicFrameLocks noGrp="1"/>
          </p:cNvGraphicFramePr>
          <p:nvPr>
            <p:extLst>
              <p:ext uri="{D42A27DB-BD31-4B8C-83A1-F6EECF244321}">
                <p14:modId xmlns:p14="http://schemas.microsoft.com/office/powerpoint/2010/main" val="2138389992"/>
              </p:ext>
            </p:extLst>
          </p:nvPr>
        </p:nvGraphicFramePr>
        <p:xfrm>
          <a:off x="143554" y="956740"/>
          <a:ext cx="9000445" cy="3752880"/>
        </p:xfrm>
        <a:graphic>
          <a:graphicData uri="http://schemas.openxmlformats.org/drawingml/2006/table">
            <a:tbl>
              <a:tblPr firstRow="1" bandRow="1">
                <a:tableStyleId>{5C22544A-7EE6-4342-B048-85BDC9FD1C3A}</a:tableStyleId>
              </a:tblPr>
              <a:tblGrid>
                <a:gridCol w="1285778">
                  <a:extLst>
                    <a:ext uri="{9D8B030D-6E8A-4147-A177-3AD203B41FA5}">
                      <a16:colId xmlns:a16="http://schemas.microsoft.com/office/drawing/2014/main" val="3390348407"/>
                    </a:ext>
                  </a:extLst>
                </a:gridCol>
                <a:gridCol w="7714667">
                  <a:extLst>
                    <a:ext uri="{9D8B030D-6E8A-4147-A177-3AD203B41FA5}">
                      <a16:colId xmlns:a16="http://schemas.microsoft.com/office/drawing/2014/main" val="1985648035"/>
                    </a:ext>
                  </a:extLst>
                </a:gridCol>
              </a:tblGrid>
              <a:tr h="1617121">
                <a:tc>
                  <a:txBody>
                    <a:bodyPr/>
                    <a:lstStyle/>
                    <a:p>
                      <a:r>
                        <a:rPr lang="en-IN" sz="1600" b="1" kern="1200" dirty="0">
                          <a:solidFill>
                            <a:schemeClr val="lt1"/>
                          </a:solidFill>
                          <a:effectLst/>
                          <a:latin typeface="Times New Roman" panose="02020603050405020304" pitchFamily="18" charset="0"/>
                          <a:ea typeface="+mn-ea"/>
                          <a:cs typeface="Times New Roman" panose="02020603050405020304" pitchFamily="18" charset="0"/>
                        </a:rPr>
                        <a:t>Spouts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kern="1200" dirty="0">
                          <a:solidFill>
                            <a:schemeClr val="lt1"/>
                          </a:solidFill>
                          <a:effectLst/>
                          <a:latin typeface="Times New Roman" panose="02020603050405020304" pitchFamily="18" charset="0"/>
                          <a:ea typeface="+mn-ea"/>
                          <a:cs typeface="Times New Roman" panose="02020603050405020304" pitchFamily="18" charset="0"/>
                        </a:rPr>
                        <a:t>Source of stream. Generally, Storm accepts input data from raw data sources like Twitter Streaming API, Apache Kafka queue, Kestrel queue, etc. Otherwise you can write spouts to read data from data sources. “</a:t>
                      </a:r>
                      <a:r>
                        <a:rPr lang="en-IN" sz="1600" b="0" kern="1200" dirty="0" err="1">
                          <a:solidFill>
                            <a:schemeClr val="lt1"/>
                          </a:solidFill>
                          <a:effectLst/>
                          <a:latin typeface="Times New Roman" panose="02020603050405020304" pitchFamily="18" charset="0"/>
                          <a:ea typeface="+mn-ea"/>
                          <a:cs typeface="Times New Roman" panose="02020603050405020304" pitchFamily="18" charset="0"/>
                        </a:rPr>
                        <a:t>ISpout</a:t>
                      </a:r>
                      <a:r>
                        <a:rPr lang="en-IN" sz="1600" b="0" kern="1200" dirty="0">
                          <a:solidFill>
                            <a:schemeClr val="lt1"/>
                          </a:solidFill>
                          <a:effectLst/>
                          <a:latin typeface="Times New Roman" panose="02020603050405020304" pitchFamily="18" charset="0"/>
                          <a:ea typeface="+mn-ea"/>
                          <a:cs typeface="Times New Roman" panose="02020603050405020304" pitchFamily="18" charset="0"/>
                        </a:rPr>
                        <a:t>" is the core interface for implementing spouts. Some of the specific interfaces are IRichSpout, BaseRichSpout, </a:t>
                      </a:r>
                      <a:r>
                        <a:rPr lang="en-IN" sz="1600" b="0" kern="1200" dirty="0" err="1">
                          <a:solidFill>
                            <a:schemeClr val="lt1"/>
                          </a:solidFill>
                          <a:effectLst/>
                          <a:latin typeface="Times New Roman" panose="02020603050405020304" pitchFamily="18" charset="0"/>
                          <a:ea typeface="+mn-ea"/>
                          <a:cs typeface="Times New Roman" panose="02020603050405020304" pitchFamily="18" charset="0"/>
                        </a:rPr>
                        <a:t>KafkaSpout</a:t>
                      </a:r>
                      <a:r>
                        <a:rPr lang="en-IN" sz="1600" b="0" kern="1200" dirty="0">
                          <a:solidFill>
                            <a:schemeClr val="lt1"/>
                          </a:solidFill>
                          <a:effectLst/>
                          <a:latin typeface="Times New Roman" panose="02020603050405020304" pitchFamily="18" charset="0"/>
                          <a:ea typeface="+mn-ea"/>
                          <a:cs typeface="Times New Roman" panose="02020603050405020304" pitchFamily="18" charset="0"/>
                        </a:rPr>
                        <a:t>, etc.</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8041437"/>
                  </a:ext>
                </a:extLst>
              </a:tr>
              <a:tr h="2135759">
                <a:tc>
                  <a:txBody>
                    <a:bodyPr/>
                    <a:lstStyle/>
                    <a:p>
                      <a:r>
                        <a:rPr lang="en-IN" sz="1600" kern="1200" dirty="0">
                          <a:solidFill>
                            <a:schemeClr val="dk1"/>
                          </a:solidFill>
                          <a:effectLst/>
                          <a:latin typeface="Times New Roman" panose="02020603050405020304" pitchFamily="18" charset="0"/>
                          <a:ea typeface="+mn-ea"/>
                          <a:cs typeface="Times New Roman" panose="02020603050405020304" pitchFamily="18" charset="0"/>
                        </a:rPr>
                        <a:t>Bolts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kern="1200" dirty="0">
                          <a:solidFill>
                            <a:schemeClr val="dk1"/>
                          </a:solidFill>
                          <a:effectLst/>
                          <a:latin typeface="Times New Roman" panose="02020603050405020304" pitchFamily="18" charset="0"/>
                          <a:ea typeface="+mn-ea"/>
                          <a:cs typeface="Times New Roman" panose="02020603050405020304" pitchFamily="18" charset="0"/>
                        </a:rPr>
                        <a:t>Bolts are logical processing units. Spouts pass data to bolts and bolts process and produce a new output stream. Bolts can perform the operations of filtering, aggregation, joining, interacting with data sources and databases. Bolt receives data and emits to one or more bolts. “I Bolt” is the core interface for implementing bolts. Some of the common interfaces are IRichBolt, IBasicBolt, etc.</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43631955"/>
                  </a:ext>
                </a:extLst>
              </a:tr>
            </a:tbl>
          </a:graphicData>
        </a:graphic>
      </p:graphicFrame>
      <p:sp>
        <p:nvSpPr>
          <p:cNvPr id="9" name="TextBox 8">
            <a:extLst>
              <a:ext uri="{FF2B5EF4-FFF2-40B4-BE49-F238E27FC236}">
                <a16:creationId xmlns:a16="http://schemas.microsoft.com/office/drawing/2014/main" id="{FF6479E4-2B1A-A246-A36F-9F0504F56E10}"/>
              </a:ext>
            </a:extLst>
          </p:cNvPr>
          <p:cNvSpPr txBox="1"/>
          <p:nvPr/>
        </p:nvSpPr>
        <p:spPr>
          <a:xfrm>
            <a:off x="-28574" y="0"/>
            <a:ext cx="4600574" cy="369332"/>
          </a:xfrm>
          <a:prstGeom prst="rect">
            <a:avLst/>
          </a:prstGeom>
          <a:noFill/>
        </p:spPr>
        <p:txBody>
          <a:bodyPr wrap="square">
            <a:spAutoFit/>
          </a:bodyPr>
          <a:lstStyle/>
          <a:p>
            <a:r>
              <a:rPr lang="en-IN" sz="1800" b="1" kern="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dirty="0">
              <a:solidFill>
                <a:schemeClr val="bg1"/>
              </a:solidFill>
            </a:endParaRPr>
          </a:p>
        </p:txBody>
      </p:sp>
    </p:spTree>
    <p:extLst>
      <p:ext uri="{BB962C8B-B14F-4D97-AF65-F5344CB8AC3E}">
        <p14:creationId xmlns:p14="http://schemas.microsoft.com/office/powerpoint/2010/main" val="2661024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265" y="5015030"/>
            <a:ext cx="6096000" cy="3694697"/>
          </a:xfrm>
        </p:spPr>
        <p:txBody>
          <a:bodyPr/>
          <a:lstStyle/>
          <a:p>
            <a:r>
              <a:rPr lang="en-US" dirty="0"/>
              <a:t>Make Effective Presentations</a:t>
            </a:r>
          </a:p>
          <a:p>
            <a:r>
              <a:rPr lang="en-US" dirty="0"/>
              <a:t>Using Awesome Backgrounds</a:t>
            </a:r>
          </a:p>
          <a:p>
            <a:r>
              <a:rPr lang="en-US" dirty="0"/>
              <a:t>Engage your Audience</a:t>
            </a:r>
          </a:p>
          <a:p>
            <a:r>
              <a:rPr lang="en-US" dirty="0"/>
              <a:t>Capture Audience Attention</a:t>
            </a:r>
          </a:p>
        </p:txBody>
      </p:sp>
      <p:pic>
        <p:nvPicPr>
          <p:cNvPr id="2" name="Picture 1" descr="Core Concept">
            <a:extLst>
              <a:ext uri="{FF2B5EF4-FFF2-40B4-BE49-F238E27FC236}">
                <a16:creationId xmlns:a16="http://schemas.microsoft.com/office/drawing/2014/main" id="{64FD45A8-EE24-B195-6B23-82F10E50EB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6260" y="1350110"/>
            <a:ext cx="8208939" cy="3334074"/>
          </a:xfrm>
          <a:prstGeom prst="rect">
            <a:avLst/>
          </a:prstGeom>
          <a:noFill/>
          <a:ln>
            <a:noFill/>
          </a:ln>
        </p:spPr>
      </p:pic>
      <p:sp>
        <p:nvSpPr>
          <p:cNvPr id="6" name="TextBox 5">
            <a:extLst>
              <a:ext uri="{FF2B5EF4-FFF2-40B4-BE49-F238E27FC236}">
                <a16:creationId xmlns:a16="http://schemas.microsoft.com/office/drawing/2014/main" id="{DAC74421-8D84-67AB-A729-67E9FF5DA5F9}"/>
              </a:ext>
            </a:extLst>
          </p:cNvPr>
          <p:cNvSpPr txBox="1"/>
          <p:nvPr/>
        </p:nvSpPr>
        <p:spPr>
          <a:xfrm>
            <a:off x="448965" y="580768"/>
            <a:ext cx="7329840" cy="458074"/>
          </a:xfrm>
          <a:prstGeom prst="rect">
            <a:avLst/>
          </a:prstGeom>
          <a:noFill/>
        </p:spPr>
        <p:txBody>
          <a:bodyPr wrap="square">
            <a:spAutoFit/>
          </a:bodyPr>
          <a:lstStyle/>
          <a:p>
            <a:pPr marL="342900" lvl="0" indent="-342900" algn="just">
              <a:lnSpc>
                <a:spcPct val="150000"/>
              </a:lnSpc>
              <a:buSzPts val="1000"/>
              <a:buFont typeface="Symbol" panose="05050102010706020507" pitchFamily="18" charset="2"/>
              <a:buChar char=""/>
              <a:tabLst>
                <a:tab pos="457200" algn="l"/>
              </a:tabLs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following diagram depicts the core concept of Apache Storm.</a:t>
            </a:r>
            <a:endPar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5C7800A8-D2CF-B2F3-A4EC-C6A201F3B1C5}"/>
              </a:ext>
            </a:extLst>
          </p:cNvPr>
          <p:cNvSpPr txBox="1"/>
          <p:nvPr/>
        </p:nvSpPr>
        <p:spPr>
          <a:xfrm>
            <a:off x="-28574" y="0"/>
            <a:ext cx="4600574" cy="369332"/>
          </a:xfrm>
          <a:prstGeom prst="rect">
            <a:avLst/>
          </a:prstGeom>
          <a:noFill/>
        </p:spPr>
        <p:txBody>
          <a:bodyPr wrap="square">
            <a:spAutoFit/>
          </a:bodyPr>
          <a:lstStyle/>
          <a:p>
            <a:r>
              <a:rPr lang="en-IN" sz="1800" b="1" kern="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dirty="0">
              <a:solidFill>
                <a:schemeClr val="bg1"/>
              </a:solidFill>
            </a:endParaRPr>
          </a:p>
        </p:txBody>
      </p:sp>
    </p:spTree>
    <p:extLst>
      <p:ext uri="{BB962C8B-B14F-4D97-AF65-F5344CB8AC3E}">
        <p14:creationId xmlns:p14="http://schemas.microsoft.com/office/powerpoint/2010/main" val="110163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5C552-C6CE-55C5-7BAE-4DC2A1377D6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DDC3610-308C-8866-AC28-3C3C82FD6F9E}"/>
              </a:ext>
            </a:extLst>
          </p:cNvPr>
          <p:cNvSpPr txBox="1"/>
          <p:nvPr/>
        </p:nvSpPr>
        <p:spPr>
          <a:xfrm>
            <a:off x="143556" y="586585"/>
            <a:ext cx="2290574" cy="2031325"/>
          </a:xfrm>
          <a:prstGeom prst="rect">
            <a:avLst/>
          </a:prstGeom>
          <a:noFill/>
        </p:spPr>
        <p:txBody>
          <a:bodyPr wrap="square" rtlCol="0">
            <a:spAutoFit/>
          </a:bodyPr>
          <a:lstStyle/>
          <a:p>
            <a:pPr algn="just"/>
            <a:r>
              <a:rPr lang="en-IN" sz="1800" dirty="0">
                <a:solidFill>
                  <a:schemeClr val="bg1"/>
                </a:solidFill>
                <a:effectLst/>
                <a:latin typeface="Times New Roman" panose="02020603050405020304" pitchFamily="18" charset="0"/>
                <a:ea typeface="Times New Roman" panose="02020603050405020304" pitchFamily="18" charset="0"/>
              </a:rPr>
              <a:t>Let’s take a real-time example of “Twitter Analysis” and see how it can be modelled in Apache Storm. The following diagram depicts the structure.</a:t>
            </a:r>
          </a:p>
        </p:txBody>
      </p:sp>
      <p:pic>
        <p:nvPicPr>
          <p:cNvPr id="2" name="Picture 1" descr="Twitter Analysis">
            <a:extLst>
              <a:ext uri="{FF2B5EF4-FFF2-40B4-BE49-F238E27FC236}">
                <a16:creationId xmlns:a16="http://schemas.microsoft.com/office/drawing/2014/main" id="{1D1A451F-C234-9102-D658-A8684620ED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92245" y="610516"/>
            <a:ext cx="5715000" cy="4365923"/>
          </a:xfrm>
          <a:prstGeom prst="rect">
            <a:avLst/>
          </a:prstGeom>
          <a:noFill/>
          <a:ln>
            <a:noFill/>
          </a:ln>
        </p:spPr>
      </p:pic>
      <p:sp>
        <p:nvSpPr>
          <p:cNvPr id="7" name="TextBox 6">
            <a:extLst>
              <a:ext uri="{FF2B5EF4-FFF2-40B4-BE49-F238E27FC236}">
                <a16:creationId xmlns:a16="http://schemas.microsoft.com/office/drawing/2014/main" id="{588835E3-C3AA-31A5-F78A-5D49DF4B2B33}"/>
              </a:ext>
            </a:extLst>
          </p:cNvPr>
          <p:cNvSpPr txBox="1"/>
          <p:nvPr/>
        </p:nvSpPr>
        <p:spPr>
          <a:xfrm>
            <a:off x="-28574" y="0"/>
            <a:ext cx="4600574" cy="369332"/>
          </a:xfrm>
          <a:prstGeom prst="rect">
            <a:avLst/>
          </a:prstGeom>
          <a:noFill/>
        </p:spPr>
        <p:txBody>
          <a:bodyPr wrap="square">
            <a:spAutoFit/>
          </a:bodyPr>
          <a:lstStyle/>
          <a:p>
            <a:r>
              <a:rPr lang="en-IN" sz="1800" b="1" kern="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dirty="0">
              <a:solidFill>
                <a:schemeClr val="bg1"/>
              </a:solidFill>
            </a:endParaRPr>
          </a:p>
        </p:txBody>
      </p:sp>
    </p:spTree>
    <p:extLst>
      <p:ext uri="{BB962C8B-B14F-4D97-AF65-F5344CB8AC3E}">
        <p14:creationId xmlns:p14="http://schemas.microsoft.com/office/powerpoint/2010/main" val="459465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23EDF2-1783-4B68-F5CE-16943D2109B6}"/>
              </a:ext>
            </a:extLst>
          </p:cNvPr>
          <p:cNvSpPr>
            <a:spLocks noGrp="1"/>
          </p:cNvSpPr>
          <p:nvPr>
            <p:ph idx="1"/>
          </p:nvPr>
        </p:nvSpPr>
        <p:spPr>
          <a:xfrm>
            <a:off x="143554" y="724402"/>
            <a:ext cx="6871725" cy="2610874"/>
          </a:xfrm>
        </p:spPr>
        <p:txBody>
          <a:bodyPr>
            <a:normAutofit/>
          </a:bodyPr>
          <a:lstStyle/>
          <a:p>
            <a:pPr algn="just"/>
            <a:r>
              <a:rPr lang="en-IN" sz="1800" dirty="0">
                <a:effectLst/>
                <a:latin typeface="Times New Roman" panose="02020603050405020304" pitchFamily="18" charset="0"/>
                <a:ea typeface="Times New Roman" panose="02020603050405020304" pitchFamily="18" charset="0"/>
              </a:rPr>
              <a:t>The input for the “Twitter Analysis” comes from Twitter Streaming API. Spout will read the tweets of the users using Twitter Streaming API and output as a stream of tuples. A single tuple from the spout will have a twitter username and a single tweet as comma separated values. Then, this steam of tuples will be forwarded to the Bolt and the Bolt will split the tweet into individual word, calculate the word count, and persist the information to a configured data source. Now, we can easily get the result by querying the data source.</a:t>
            </a:r>
          </a:p>
          <a:p>
            <a:endParaRPr lang="en-IN" sz="1800" dirty="0"/>
          </a:p>
        </p:txBody>
      </p:sp>
      <p:sp>
        <p:nvSpPr>
          <p:cNvPr id="8" name="TextBox 7">
            <a:extLst>
              <a:ext uri="{FF2B5EF4-FFF2-40B4-BE49-F238E27FC236}">
                <a16:creationId xmlns:a16="http://schemas.microsoft.com/office/drawing/2014/main" id="{B95B46E5-0711-6034-D647-1B247EF19B77}"/>
              </a:ext>
            </a:extLst>
          </p:cNvPr>
          <p:cNvSpPr txBox="1"/>
          <p:nvPr/>
        </p:nvSpPr>
        <p:spPr>
          <a:xfrm>
            <a:off x="-28574" y="0"/>
            <a:ext cx="4600574" cy="369332"/>
          </a:xfrm>
          <a:prstGeom prst="rect">
            <a:avLst/>
          </a:prstGeom>
          <a:noFill/>
        </p:spPr>
        <p:txBody>
          <a:bodyPr wrap="square">
            <a:spAutoFit/>
          </a:bodyPr>
          <a:lstStyle/>
          <a:p>
            <a:r>
              <a:rPr lang="en-IN" sz="1800" b="1" kern="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dirty="0">
              <a:solidFill>
                <a:schemeClr val="bg1"/>
              </a:solidFill>
            </a:endParaRPr>
          </a:p>
        </p:txBody>
      </p:sp>
    </p:spTree>
    <p:extLst>
      <p:ext uri="{BB962C8B-B14F-4D97-AF65-F5344CB8AC3E}">
        <p14:creationId xmlns:p14="http://schemas.microsoft.com/office/powerpoint/2010/main" val="813376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A8A0B1-52CF-AFE3-9C62-9036F6E95F8E}"/>
              </a:ext>
            </a:extLst>
          </p:cNvPr>
          <p:cNvSpPr>
            <a:spLocks noGrp="1"/>
          </p:cNvSpPr>
          <p:nvPr>
            <p:ph idx="1"/>
          </p:nvPr>
        </p:nvSpPr>
        <p:spPr>
          <a:xfrm>
            <a:off x="143555" y="586585"/>
            <a:ext cx="7177135" cy="3694697"/>
          </a:xfrm>
        </p:spPr>
        <p:txBody>
          <a:bodyPr>
            <a:noAutofit/>
          </a:bodyPr>
          <a:lstStyle/>
          <a:p>
            <a:pPr marL="342900" lvl="0" indent="-342900">
              <a:lnSpc>
                <a:spcPts val="1875"/>
              </a:lnSpc>
              <a:spcBef>
                <a:spcPts val="200"/>
              </a:spcBef>
              <a:buSzPts val="1000"/>
              <a:buFont typeface="Symbol" panose="05050102010706020507" pitchFamily="18" charset="2"/>
              <a:buChar char=""/>
              <a:tabLst>
                <a:tab pos="457200" algn="l"/>
              </a:tabLst>
            </a:pPr>
            <a:r>
              <a:rPr lang="en-IN" sz="1800" b="1" kern="100"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Topology</a:t>
            </a:r>
            <a:endParaRPr lang="en-IN" sz="1800" b="1" kern="100" dirty="0">
              <a:effectLst/>
              <a:highlight>
                <a:srgbClr val="000000"/>
              </a:highlight>
              <a:latin typeface="Calibri Light" panose="020F0302020204030204" pitchFamily="34" charset="0"/>
              <a:ea typeface="Times New Roman" panose="02020603050405020304" pitchFamily="18" charset="0"/>
              <a:cs typeface="Times New Roman" panose="02020603050405020304" pitchFamily="18" charset="0"/>
            </a:endParaRPr>
          </a:p>
          <a:p>
            <a:pPr lvl="0">
              <a:buSzPts val="1000"/>
              <a:buFont typeface="Wingdings" panose="05000000000000000000" pitchFamily="2" charset="2"/>
              <a:buChar char="Ø"/>
              <a:tabLst>
                <a:tab pos="457200" algn="l"/>
              </a:tabLst>
            </a:pPr>
            <a:r>
              <a:rPr lang="en-IN" sz="1800" dirty="0">
                <a:effectLst/>
                <a:latin typeface="Times New Roman" panose="02020603050405020304" pitchFamily="18" charset="0"/>
                <a:ea typeface="Times New Roman" panose="02020603050405020304" pitchFamily="18" charset="0"/>
              </a:rPr>
              <a:t>Spouts and bolts are connected together and they form a topology. Real-time application logic is specified inside Storm topology. In simple words, a topology is a directed graph where vertices are computation and edges are stream of data.</a:t>
            </a:r>
          </a:p>
          <a:p>
            <a:pPr lvl="0">
              <a:buSzPts val="1000"/>
              <a:buFont typeface="Wingdings" panose="05000000000000000000" pitchFamily="2" charset="2"/>
              <a:buChar char="Ø"/>
              <a:tabLst>
                <a:tab pos="457200" algn="l"/>
              </a:tabLst>
            </a:pPr>
            <a:r>
              <a:rPr lang="en-IN" sz="1800" dirty="0">
                <a:effectLst/>
                <a:latin typeface="Times New Roman" panose="02020603050405020304" pitchFamily="18" charset="0"/>
                <a:ea typeface="Times New Roman" panose="02020603050405020304" pitchFamily="18" charset="0"/>
              </a:rPr>
              <a:t>A simple topology starts with spouts. Spout emits the data to one or more bolts. Bolt represents a node in the topology having the smallest processing logic and the output of a bolt can be emitted into another bolt as input.</a:t>
            </a:r>
          </a:p>
          <a:p>
            <a:pPr lvl="0">
              <a:buSzPts val="1000"/>
              <a:buFont typeface="Wingdings" panose="05000000000000000000" pitchFamily="2" charset="2"/>
              <a:buChar char="Ø"/>
              <a:tabLst>
                <a:tab pos="457200" algn="l"/>
              </a:tabLst>
            </a:pPr>
            <a:r>
              <a:rPr lang="en-IN" sz="1800" dirty="0">
                <a:effectLst/>
                <a:latin typeface="Times New Roman" panose="02020603050405020304" pitchFamily="18" charset="0"/>
                <a:ea typeface="Times New Roman" panose="02020603050405020304" pitchFamily="18" charset="0"/>
              </a:rPr>
              <a:t>Storm keeps the topology always running, until you kill the topology. Apache Storm’s main job is to run the topology and will run any number of topology at a given time.</a:t>
            </a:r>
          </a:p>
          <a:p>
            <a:pPr marL="342900" lvl="0" indent="-342900">
              <a:buSzPts val="1000"/>
              <a:buFont typeface="Symbol" panose="05050102010706020507" pitchFamily="18" charset="2"/>
              <a:buChar char=""/>
              <a:tabLst>
                <a:tab pos="457200" algn="l"/>
              </a:tabLst>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p>
        </p:txBody>
      </p:sp>
      <p:sp>
        <p:nvSpPr>
          <p:cNvPr id="6" name="TextBox 5">
            <a:extLst>
              <a:ext uri="{FF2B5EF4-FFF2-40B4-BE49-F238E27FC236}">
                <a16:creationId xmlns:a16="http://schemas.microsoft.com/office/drawing/2014/main" id="{D09DA040-D6B2-BB56-9ED9-E437AC40F8CA}"/>
              </a:ext>
            </a:extLst>
          </p:cNvPr>
          <p:cNvSpPr txBox="1"/>
          <p:nvPr/>
        </p:nvSpPr>
        <p:spPr>
          <a:xfrm>
            <a:off x="-28574" y="0"/>
            <a:ext cx="4600574" cy="369332"/>
          </a:xfrm>
          <a:prstGeom prst="rect">
            <a:avLst/>
          </a:prstGeom>
          <a:noFill/>
        </p:spPr>
        <p:txBody>
          <a:bodyPr wrap="square">
            <a:spAutoFit/>
          </a:bodyPr>
          <a:lstStyle/>
          <a:p>
            <a:r>
              <a:rPr lang="en-IN" sz="1800" b="1" kern="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dirty="0">
              <a:solidFill>
                <a:schemeClr val="bg1"/>
              </a:solidFill>
            </a:endParaRPr>
          </a:p>
        </p:txBody>
      </p:sp>
    </p:spTree>
    <p:extLst>
      <p:ext uri="{BB962C8B-B14F-4D97-AF65-F5344CB8AC3E}">
        <p14:creationId xmlns:p14="http://schemas.microsoft.com/office/powerpoint/2010/main" val="2890018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F2D6B5-2710-AEEB-738F-DD122586402A}"/>
              </a:ext>
            </a:extLst>
          </p:cNvPr>
          <p:cNvSpPr>
            <a:spLocks noGrp="1"/>
          </p:cNvSpPr>
          <p:nvPr>
            <p:ph idx="1"/>
          </p:nvPr>
        </p:nvSpPr>
        <p:spPr>
          <a:xfrm>
            <a:off x="143555" y="724401"/>
            <a:ext cx="7329840" cy="3694697"/>
          </a:xfrm>
        </p:spPr>
        <p:txBody>
          <a:bodyPr>
            <a:normAutofit fontScale="77500" lnSpcReduction="20000"/>
          </a:bodyPr>
          <a:lstStyle/>
          <a:p>
            <a:pPr marL="342900" lvl="0" indent="-342900">
              <a:lnSpc>
                <a:spcPts val="1875"/>
              </a:lnSpc>
              <a:spcBef>
                <a:spcPts val="200"/>
              </a:spcBef>
              <a:buSzPts val="1000"/>
              <a:buFont typeface="Symbol" panose="05050102010706020507" pitchFamily="18" charset="2"/>
              <a:buChar char=""/>
              <a:tabLst>
                <a:tab pos="457200" algn="l"/>
              </a:tabLst>
            </a:pPr>
            <a:r>
              <a:rPr lang="en-IN" sz="2800" b="1" kern="100" dirty="0">
                <a:effectLst/>
                <a:highlight>
                  <a:srgbClr val="000000"/>
                </a:highlight>
                <a:latin typeface="Times New Roman" panose="02020603050405020304" pitchFamily="18" charset="0"/>
                <a:ea typeface="Times New Roman" panose="02020603050405020304" pitchFamily="18" charset="0"/>
                <a:cs typeface="Times New Roman" panose="02020603050405020304" pitchFamily="18" charset="0"/>
              </a:rPr>
              <a:t>Tasks</a:t>
            </a:r>
            <a:endParaRPr lang="en-IN" sz="2800" b="1" kern="100" dirty="0">
              <a:effectLst/>
              <a:highlight>
                <a:srgbClr val="000000"/>
              </a:highlight>
              <a:latin typeface="Calibri Light" panose="020F0302020204030204" pitchFamily="34" charset="0"/>
              <a:ea typeface="Times New Roman" panose="02020603050405020304" pitchFamily="18" charset="0"/>
              <a:cs typeface="Times New Roman" panose="02020603050405020304" pitchFamily="18" charset="0"/>
            </a:endParaRPr>
          </a:p>
          <a:p>
            <a:pPr lvl="0" algn="just">
              <a:buSzPts val="1000"/>
              <a:buFont typeface="Wingdings" panose="05000000000000000000" pitchFamily="2" charset="2"/>
              <a:buChar char="Ø"/>
              <a:tabLst>
                <a:tab pos="457200" algn="l"/>
              </a:tabLst>
            </a:pPr>
            <a:r>
              <a:rPr lang="en-IN" sz="2800" dirty="0">
                <a:effectLst/>
                <a:latin typeface="Times New Roman" panose="02020603050405020304" pitchFamily="18" charset="0"/>
                <a:ea typeface="Times New Roman" panose="02020603050405020304" pitchFamily="18" charset="0"/>
              </a:rPr>
              <a:t>Now you have a basic idea on spouts and bolts. They are the smallest logical unit of the topology and a topology is built using a single spout and an array of bolts.</a:t>
            </a:r>
          </a:p>
          <a:p>
            <a:pPr lvl="0" algn="just">
              <a:buSzPts val="1000"/>
              <a:buFont typeface="Wingdings" panose="05000000000000000000" pitchFamily="2" charset="2"/>
              <a:buChar char="Ø"/>
              <a:tabLst>
                <a:tab pos="457200" algn="l"/>
              </a:tabLst>
            </a:pPr>
            <a:endParaRPr lang="en-IN" sz="2800" dirty="0">
              <a:effectLst/>
              <a:latin typeface="Times New Roman" panose="02020603050405020304" pitchFamily="18" charset="0"/>
              <a:ea typeface="Times New Roman" panose="02020603050405020304" pitchFamily="18" charset="0"/>
            </a:endParaRPr>
          </a:p>
          <a:p>
            <a:pPr lvl="0" algn="just">
              <a:buSzPts val="1000"/>
              <a:buFont typeface="Wingdings" panose="05000000000000000000" pitchFamily="2" charset="2"/>
              <a:buChar char="Ø"/>
              <a:tabLst>
                <a:tab pos="457200" algn="l"/>
              </a:tabLst>
            </a:pPr>
            <a:r>
              <a:rPr lang="en-IN" sz="2800" dirty="0">
                <a:effectLst/>
                <a:latin typeface="Times New Roman" panose="02020603050405020304" pitchFamily="18" charset="0"/>
                <a:ea typeface="Times New Roman" panose="02020603050405020304" pitchFamily="18" charset="0"/>
              </a:rPr>
              <a:t>They should be executed properly in a particular order for the topology to run successfully. The execution of each and every spout and bolt by Storm is called as “Tasks”. </a:t>
            </a:r>
          </a:p>
          <a:p>
            <a:pPr lvl="0" algn="just">
              <a:buSzPts val="1000"/>
              <a:buFont typeface="Wingdings" panose="05000000000000000000" pitchFamily="2" charset="2"/>
              <a:buChar char="Ø"/>
              <a:tabLst>
                <a:tab pos="457200" algn="l"/>
              </a:tabLst>
            </a:pPr>
            <a:endParaRPr lang="en-IN" sz="2800" dirty="0">
              <a:effectLst/>
              <a:latin typeface="Times New Roman" panose="02020603050405020304" pitchFamily="18" charset="0"/>
              <a:ea typeface="Times New Roman" panose="02020603050405020304" pitchFamily="18" charset="0"/>
            </a:endParaRPr>
          </a:p>
          <a:p>
            <a:pPr lvl="0" algn="just">
              <a:buSzPts val="1000"/>
              <a:buFont typeface="Wingdings" panose="05000000000000000000" pitchFamily="2" charset="2"/>
              <a:buChar char="Ø"/>
              <a:tabLst>
                <a:tab pos="457200" algn="l"/>
              </a:tabLst>
            </a:pPr>
            <a:r>
              <a:rPr lang="en-IN" sz="2800" dirty="0">
                <a:effectLst/>
                <a:latin typeface="Times New Roman" panose="02020603050405020304" pitchFamily="18" charset="0"/>
                <a:ea typeface="Times New Roman" panose="02020603050405020304" pitchFamily="18" charset="0"/>
              </a:rPr>
              <a:t>In simple words, a task is either the execution of a spout or a bolt. At a given time, each spout and bolt can have multiple instances running in multiple separate threads.</a:t>
            </a:r>
          </a:p>
          <a:p>
            <a:endParaRPr lang="en-IN" dirty="0"/>
          </a:p>
        </p:txBody>
      </p:sp>
      <p:sp>
        <p:nvSpPr>
          <p:cNvPr id="6" name="TextBox 5">
            <a:extLst>
              <a:ext uri="{FF2B5EF4-FFF2-40B4-BE49-F238E27FC236}">
                <a16:creationId xmlns:a16="http://schemas.microsoft.com/office/drawing/2014/main" id="{FCD391FE-531E-578E-DCCD-687535B87BA8}"/>
              </a:ext>
            </a:extLst>
          </p:cNvPr>
          <p:cNvSpPr txBox="1"/>
          <p:nvPr/>
        </p:nvSpPr>
        <p:spPr>
          <a:xfrm>
            <a:off x="-28574" y="0"/>
            <a:ext cx="4600574" cy="369332"/>
          </a:xfrm>
          <a:prstGeom prst="rect">
            <a:avLst/>
          </a:prstGeom>
          <a:noFill/>
        </p:spPr>
        <p:txBody>
          <a:bodyPr wrap="square">
            <a:spAutoFit/>
          </a:bodyPr>
          <a:lstStyle/>
          <a:p>
            <a:r>
              <a:rPr lang="en-IN" sz="1800" b="1" kern="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Apache Storm - Core Concepts:</a:t>
            </a:r>
            <a:endParaRPr lang="en-IN" dirty="0">
              <a:solidFill>
                <a:schemeClr val="bg1"/>
              </a:solidFill>
            </a:endParaRPr>
          </a:p>
        </p:txBody>
      </p:sp>
    </p:spTree>
    <p:extLst>
      <p:ext uri="{BB962C8B-B14F-4D97-AF65-F5344CB8AC3E}">
        <p14:creationId xmlns:p14="http://schemas.microsoft.com/office/powerpoint/2010/main" val="1694122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1113</Words>
  <Application>Microsoft Office PowerPoint</Application>
  <PresentationFormat>On-screen Show (16:9)</PresentationFormat>
  <Paragraphs>81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Symbol</vt:lpstr>
      <vt:lpstr>Times New Roman</vt:lpstr>
      <vt:lpstr>Wingdings</vt:lpstr>
      <vt:lpstr>Office Theme</vt:lpstr>
      <vt:lpstr>PowerPoint Presentation</vt:lpstr>
      <vt:lpstr> Apache Storm </vt:lpstr>
      <vt:lpstr>Apache Storm - Core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Apache Storm - Core Concepts:</vt:lpstr>
      <vt:lpstr>Apache Storm - Core Concepts:</vt:lpstr>
      <vt:lpstr>PowerPoint Presentation</vt:lpstr>
      <vt:lpstr>Apache Storm - Core Concepts:</vt:lpstr>
      <vt:lpstr>Apache Storm - Core Concepts: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2024-11-27T18:30:41Z</dcterms:modified>
</cp:coreProperties>
</file>