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028" y="713993"/>
            <a:ext cx="8825658" cy="2677648"/>
          </a:xfrm>
        </p:spPr>
        <p:txBody>
          <a:bodyPr/>
          <a:lstStyle/>
          <a:p>
            <a:r>
              <a:rPr lang="en-US" dirty="0" smtClean="0"/>
              <a:t>CRYPTOGRAPHY AND NETWORK SECUTITY </a:t>
            </a:r>
            <a:endParaRPr lang="en-IN" dirty="0"/>
          </a:p>
        </p:txBody>
      </p:sp>
      <p:sp>
        <p:nvSpPr>
          <p:cNvPr id="3" name="Subtitle 2"/>
          <p:cNvSpPr>
            <a:spLocks noGrp="1"/>
          </p:cNvSpPr>
          <p:nvPr>
            <p:ph type="subTitle" idx="1"/>
          </p:nvPr>
        </p:nvSpPr>
        <p:spPr>
          <a:xfrm>
            <a:off x="3568646" y="3829533"/>
            <a:ext cx="6489754" cy="1528713"/>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Prof.POORNIMA R D</a:t>
            </a:r>
          </a:p>
          <a:p>
            <a:pPr algn="just"/>
            <a:r>
              <a:rPr lang="en-US" dirty="0" smtClean="0">
                <a:latin typeface="Times New Roman" panose="02020603050405020304" pitchFamily="18" charset="0"/>
                <a:cs typeface="Times New Roman" panose="02020603050405020304" pitchFamily="18" charset="0"/>
              </a:rPr>
              <a:t>ASSISTANT PROFESSOR</a:t>
            </a:r>
          </a:p>
          <a:p>
            <a:pPr algn="just"/>
            <a:r>
              <a:rPr lang="en-US" dirty="0" smtClean="0">
                <a:latin typeface="Times New Roman" panose="02020603050405020304" pitchFamily="18" charset="0"/>
                <a:cs typeface="Times New Roman" panose="02020603050405020304" pitchFamily="18" charset="0"/>
              </a:rPr>
              <a:t>DEPARTMENT OF CSE</a:t>
            </a:r>
          </a:p>
          <a:p>
            <a:pPr algn="just"/>
            <a:r>
              <a:rPr lang="en-US" dirty="0" smtClean="0">
                <a:latin typeface="Times New Roman" panose="02020603050405020304" pitchFamily="18" charset="0"/>
                <a:cs typeface="Times New Roman" panose="02020603050405020304" pitchFamily="18" charset="0"/>
              </a:rPr>
              <a:t>DR AIT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5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COMPUTER SECURITY CONCEPTS</a:t>
            </a:r>
            <a:endParaRPr lang="en-IN" dirty="0"/>
          </a:p>
        </p:txBody>
      </p:sp>
      <p:sp>
        <p:nvSpPr>
          <p:cNvPr id="3" name="Content Placeholder 2"/>
          <p:cNvSpPr>
            <a:spLocks noGrp="1"/>
          </p:cNvSpPr>
          <p:nvPr>
            <p:ph idx="1"/>
          </p:nvPr>
        </p:nvSpPr>
        <p:spPr>
          <a:xfrm>
            <a:off x="509048" y="2603499"/>
            <a:ext cx="10953946" cy="4023543"/>
          </a:xfrm>
        </p:spPr>
        <p:txBody>
          <a:bodyPr/>
          <a:lstStyle/>
          <a:p>
            <a:pPr marL="0" indent="0">
              <a:buNone/>
            </a:pPr>
            <a:r>
              <a:rPr lang="en-US" b="1" dirty="0">
                <a:latin typeface="Times New Roman" panose="02020603050405020304" pitchFamily="18" charset="0"/>
                <a:cs typeface="Times New Roman" panose="02020603050405020304" pitchFamily="18" charset="0"/>
              </a:rPr>
              <a:t>Computer Security: The protection afforded to an automated information system in order to attain the applicable objectives of preserving the integrity, availability, and confidentiality of information system resources (includes hardware, software, firmware, information/data, and </a:t>
            </a:r>
            <a:r>
              <a:rPr lang="en-US" b="1" dirty="0" smtClean="0">
                <a:latin typeface="Times New Roman" panose="02020603050405020304" pitchFamily="18" charset="0"/>
                <a:cs typeface="Times New Roman" panose="02020603050405020304" pitchFamily="18" charset="0"/>
              </a:rPr>
              <a:t>telecommunications).</a:t>
            </a:r>
          </a:p>
          <a:p>
            <a:pPr marL="0" indent="0">
              <a:buNone/>
            </a:pPr>
            <a:r>
              <a:rPr lang="en-US" sz="2000" dirty="0">
                <a:latin typeface="Times New Roman" panose="02020603050405020304" pitchFamily="18" charset="0"/>
                <a:cs typeface="Times New Roman" panose="02020603050405020304" pitchFamily="18" charset="0"/>
              </a:rPr>
              <a:t>This definition introduces three key objectives that are at the heart of computer security: ■ Confidentiality: This term covers two related concepts</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Data1 confidentiality: </a:t>
            </a:r>
            <a:r>
              <a:rPr lang="en-US" sz="2000" dirty="0">
                <a:latin typeface="Times New Roman" panose="02020603050405020304" pitchFamily="18" charset="0"/>
                <a:cs typeface="Times New Roman" panose="02020603050405020304" pitchFamily="18" charset="0"/>
              </a:rPr>
              <a:t>Assures that private or confidential information is not made available or disclosed to unauthorized individuals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Privacy: </a:t>
            </a:r>
            <a:r>
              <a:rPr lang="en-US" sz="2000" dirty="0">
                <a:latin typeface="Times New Roman" panose="02020603050405020304" pitchFamily="18" charset="0"/>
                <a:cs typeface="Times New Roman" panose="02020603050405020304" pitchFamily="18" charset="0"/>
              </a:rPr>
              <a:t>Assures that individuals control or influence what information related to them may be collected and stored and by whom and to whom that information may be disclosed.</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60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COMPUTER SECURITY CONCEPTS</a:t>
            </a:r>
            <a:endParaRPr lang="en-IN" dirty="0"/>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Integrity: </a:t>
            </a:r>
            <a:r>
              <a:rPr lang="en-US" sz="2000" dirty="0">
                <a:latin typeface="Times New Roman" panose="02020603050405020304" pitchFamily="18" charset="0"/>
                <a:cs typeface="Times New Roman" panose="02020603050405020304" pitchFamily="18" charset="0"/>
              </a:rPr>
              <a:t>This term covers two related concepts: </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integrity: </a:t>
            </a:r>
            <a:r>
              <a:rPr lang="en-US" sz="2000" dirty="0">
                <a:latin typeface="Times New Roman" panose="02020603050405020304" pitchFamily="18" charset="0"/>
                <a:cs typeface="Times New Roman" panose="02020603050405020304" pitchFamily="18" charset="0"/>
              </a:rPr>
              <a:t>Assures that information (both stored and in transmitted packets) and programs are changed only in a specified and authorized manner. </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System </a:t>
            </a:r>
            <a:r>
              <a:rPr lang="en-US" sz="2000" b="1" dirty="0">
                <a:latin typeface="Times New Roman" panose="02020603050405020304" pitchFamily="18" charset="0"/>
                <a:cs typeface="Times New Roman" panose="02020603050405020304" pitchFamily="18" charset="0"/>
              </a:rPr>
              <a:t>integrity: </a:t>
            </a:r>
            <a:r>
              <a:rPr lang="en-US" sz="2000" dirty="0">
                <a:latin typeface="Times New Roman" panose="02020603050405020304" pitchFamily="18" charset="0"/>
                <a:cs typeface="Times New Roman" panose="02020603050405020304" pitchFamily="18" charset="0"/>
              </a:rPr>
              <a:t>Assures that a system performs its intended function in an unimpaired manner, free from deliberate or inadvertent unauthorized manipulation of the system</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Availability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Assures that systems work promptly and service is not denied to authorized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67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COMPUTER SECURITY CONCEPTS</a:t>
            </a:r>
            <a:endParaRPr lang="en-IN" dirty="0"/>
          </a:p>
        </p:txBody>
      </p:sp>
      <p:sp>
        <p:nvSpPr>
          <p:cNvPr id="3" name="Content Placeholder 2"/>
          <p:cNvSpPr>
            <a:spLocks noGrp="1"/>
          </p:cNvSpPr>
          <p:nvPr>
            <p:ph idx="1"/>
          </p:nvPr>
        </p:nvSpPr>
        <p:spPr>
          <a:xfrm>
            <a:off x="1154954" y="2603500"/>
            <a:ext cx="9535042" cy="3416300"/>
          </a:xfrm>
        </p:spPr>
        <p:txBody>
          <a:bodyPr>
            <a:normAutofit/>
          </a:bodyPr>
          <a:lstStyle/>
          <a:p>
            <a:pPr algn="just"/>
            <a:r>
              <a:rPr lang="en-US" sz="2000" b="1" dirty="0">
                <a:latin typeface="Times New Roman" panose="02020603050405020304" pitchFamily="18" charset="0"/>
                <a:cs typeface="Times New Roman" panose="02020603050405020304" pitchFamily="18" charset="0"/>
              </a:rPr>
              <a:t>Confidentiality: </a:t>
            </a:r>
            <a:r>
              <a:rPr lang="en-US" sz="2000" dirty="0">
                <a:latin typeface="Times New Roman" panose="02020603050405020304" pitchFamily="18" charset="0"/>
                <a:cs typeface="Times New Roman" panose="02020603050405020304" pitchFamily="18" charset="0"/>
              </a:rPr>
              <a:t>Preserving authorized restrictions on information access and disclosure, including means for protecting personal privacy and proprietary information. A loss of confidentiality is the unauthorized disclosure of information. </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Integrity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Guarding against improper information modification or destruction, including ensuring information nonrepudiation and authenticity. A loss of integrity is the unauthorized modification or destruction of information. </a:t>
            </a:r>
          </a:p>
          <a:p>
            <a:pPr algn="just"/>
            <a:r>
              <a:rPr lang="en-US" sz="2000" b="1" dirty="0" smtClean="0">
                <a:latin typeface="Times New Roman" panose="02020603050405020304" pitchFamily="18" charset="0"/>
                <a:cs typeface="Times New Roman" panose="02020603050405020304" pitchFamily="18" charset="0"/>
              </a:rPr>
              <a:t>Availability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Ensuring timely and reliable access to and use of information. A loss of availability is the disruption of access to or use of information or an information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80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718" y="973668"/>
            <a:ext cx="8222649" cy="706964"/>
          </a:xfrm>
        </p:spPr>
        <p:txBody>
          <a:bodyPr/>
          <a:lstStyle/>
          <a:p>
            <a:pPr algn="ctr"/>
            <a:r>
              <a:rPr lang="en-US" dirty="0" smtClean="0"/>
              <a:t>CIA TRAID</a:t>
            </a:r>
            <a:endParaRPr lang="en-US" dirty="0"/>
          </a:p>
        </p:txBody>
      </p:sp>
      <p:sp>
        <p:nvSpPr>
          <p:cNvPr id="3" name="Content Placeholder 2"/>
          <p:cNvSpPr>
            <a:spLocks noGrp="1"/>
          </p:cNvSpPr>
          <p:nvPr>
            <p:ph idx="1"/>
          </p:nvPr>
        </p:nvSpPr>
        <p:spPr>
          <a:xfrm>
            <a:off x="571500" y="2545773"/>
            <a:ext cx="11014364" cy="4021281"/>
          </a:xfrm>
        </p:spPr>
        <p:txBody>
          <a:bodyPr>
            <a:normAutofit/>
          </a:bodyPr>
          <a:lstStyle/>
          <a:p>
            <a:pPr algn="just"/>
            <a:r>
              <a:rPr lang="en-US" sz="2400" b="1" dirty="0">
                <a:latin typeface="Times New Roman" panose="02020603050405020304" pitchFamily="18" charset="0"/>
                <a:cs typeface="Times New Roman" panose="02020603050405020304" pitchFamily="18" charset="0"/>
              </a:rPr>
              <a:t>Confidentiality: </a:t>
            </a:r>
            <a:r>
              <a:rPr lang="en-US" sz="2400" dirty="0">
                <a:latin typeface="Times New Roman" panose="02020603050405020304" pitchFamily="18" charset="0"/>
                <a:cs typeface="Times New Roman" panose="02020603050405020304" pitchFamily="18" charset="0"/>
              </a:rPr>
              <a:t>Preserving authorized restrictions on information </a:t>
            </a:r>
            <a:r>
              <a:rPr lang="en-US" sz="2400" dirty="0" smtClean="0">
                <a:latin typeface="Times New Roman" panose="02020603050405020304" pitchFamily="18" charset="0"/>
                <a:cs typeface="Times New Roman" panose="02020603050405020304" pitchFamily="18" charset="0"/>
              </a:rPr>
              <a:t>access and </a:t>
            </a:r>
            <a:r>
              <a:rPr lang="en-US" sz="2400" dirty="0">
                <a:latin typeface="Times New Roman" panose="02020603050405020304" pitchFamily="18" charset="0"/>
                <a:cs typeface="Times New Roman" panose="02020603050405020304" pitchFamily="18" charset="0"/>
              </a:rPr>
              <a:t>disclosure, including means for protecting personal privacy and </a:t>
            </a:r>
            <a:r>
              <a:rPr lang="en-US" sz="2400" dirty="0" smtClean="0">
                <a:latin typeface="Times New Roman" panose="02020603050405020304" pitchFamily="18" charset="0"/>
                <a:cs typeface="Times New Roman" panose="02020603050405020304" pitchFamily="18" charset="0"/>
              </a:rPr>
              <a:t>proprietary information</a:t>
            </a:r>
            <a:r>
              <a:rPr lang="en-US" sz="2400" dirty="0">
                <a:latin typeface="Times New Roman" panose="02020603050405020304" pitchFamily="18" charset="0"/>
                <a:cs typeface="Times New Roman" panose="02020603050405020304" pitchFamily="18" charset="0"/>
              </a:rPr>
              <a:t>. A loss of confidentiality is the unauthorized disclosure </a:t>
            </a:r>
            <a:r>
              <a:rPr lang="en-US" sz="2400" dirty="0" smtClean="0">
                <a:latin typeface="Times New Roman" panose="02020603050405020304" pitchFamily="18" charset="0"/>
                <a:cs typeface="Times New Roman" panose="02020603050405020304" pitchFamily="18" charset="0"/>
              </a:rPr>
              <a:t>of information.</a:t>
            </a:r>
          </a:p>
          <a:p>
            <a:pPr algn="just"/>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Integrity: </a:t>
            </a:r>
            <a:r>
              <a:rPr lang="en-US" sz="2400" dirty="0">
                <a:latin typeface="Times New Roman" panose="02020603050405020304" pitchFamily="18" charset="0"/>
                <a:cs typeface="Times New Roman" panose="02020603050405020304" pitchFamily="18" charset="0"/>
              </a:rPr>
              <a:t>Guarding against improper information modification or </a:t>
            </a:r>
            <a:r>
              <a:rPr lang="en-US" sz="2400" dirty="0" smtClean="0">
                <a:latin typeface="Times New Roman" panose="02020603050405020304" pitchFamily="18" charset="0"/>
                <a:cs typeface="Times New Roman" panose="02020603050405020304" pitchFamily="18" charset="0"/>
              </a:rPr>
              <a:t>destruction, including </a:t>
            </a:r>
            <a:r>
              <a:rPr lang="en-US" sz="2400" dirty="0">
                <a:latin typeface="Times New Roman" panose="02020603050405020304" pitchFamily="18" charset="0"/>
                <a:cs typeface="Times New Roman" panose="02020603050405020304" pitchFamily="18" charset="0"/>
              </a:rPr>
              <a:t>ensuring information nonrepudiation and authenticity. A </a:t>
            </a:r>
            <a:r>
              <a:rPr lang="en-US" sz="2400" dirty="0" smtClean="0">
                <a:latin typeface="Times New Roman" panose="02020603050405020304" pitchFamily="18" charset="0"/>
                <a:cs typeface="Times New Roman" panose="02020603050405020304" pitchFamily="18" charset="0"/>
              </a:rPr>
              <a:t>loss of </a:t>
            </a:r>
            <a:r>
              <a:rPr lang="en-US" sz="2400" dirty="0">
                <a:latin typeface="Times New Roman" panose="02020603050405020304" pitchFamily="18" charset="0"/>
                <a:cs typeface="Times New Roman" panose="02020603050405020304" pitchFamily="18" charset="0"/>
              </a:rPr>
              <a:t>integrity is the unauthorized modification or destruction of information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Availability: </a:t>
            </a:r>
            <a:r>
              <a:rPr lang="en-US" sz="2400" dirty="0">
                <a:latin typeface="Times New Roman" panose="02020603050405020304" pitchFamily="18" charset="0"/>
                <a:cs typeface="Times New Roman" panose="02020603050405020304" pitchFamily="18" charset="0"/>
              </a:rPr>
              <a:t>Ensuring timely and reliable access to and use of </a:t>
            </a:r>
            <a:r>
              <a:rPr lang="en-US" sz="2400" dirty="0" smtClean="0">
                <a:latin typeface="Times New Roman" panose="02020603050405020304" pitchFamily="18" charset="0"/>
                <a:cs typeface="Times New Roman" panose="02020603050405020304" pitchFamily="18" charset="0"/>
              </a:rPr>
              <a:t>information. A </a:t>
            </a:r>
            <a:r>
              <a:rPr lang="en-US" sz="2400" dirty="0">
                <a:latin typeface="Times New Roman" panose="02020603050405020304" pitchFamily="18" charset="0"/>
                <a:cs typeface="Times New Roman" panose="02020603050405020304" pitchFamily="18" charset="0"/>
              </a:rPr>
              <a:t>loss of availability is the disruption of access to or use of information or </a:t>
            </a:r>
            <a:r>
              <a:rPr lang="en-US" sz="2400" dirty="0" smtClean="0">
                <a:latin typeface="Times New Roman" panose="02020603050405020304" pitchFamily="18" charset="0"/>
                <a:cs typeface="Times New Roman" panose="02020603050405020304" pitchFamily="18" charset="0"/>
              </a:rPr>
              <a:t>an information </a:t>
            </a:r>
            <a:r>
              <a:rPr lang="en-US" sz="2400"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367756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1273" y="2821420"/>
            <a:ext cx="3501735" cy="3007879"/>
          </a:xfrm>
          <a:prstGeom prst="rect">
            <a:avLst/>
          </a:prstGeom>
        </p:spPr>
      </p:pic>
      <p:sp>
        <p:nvSpPr>
          <p:cNvPr id="5" name="Rectangle 4"/>
          <p:cNvSpPr/>
          <p:nvPr/>
        </p:nvSpPr>
        <p:spPr>
          <a:xfrm>
            <a:off x="5032664" y="2821420"/>
            <a:ext cx="6511636" cy="3170099"/>
          </a:xfrm>
          <a:prstGeom prst="rect">
            <a:avLst/>
          </a:prstGeom>
        </p:spPr>
        <p:txBody>
          <a:bodyPr wrap="square">
            <a:spAutoFit/>
          </a:bodyPr>
          <a:lstStyle/>
          <a:p>
            <a:pPr algn="just"/>
            <a:r>
              <a:rPr lang="en-US" sz="2000" b="1" dirty="0">
                <a:solidFill>
                  <a:srgbClr val="000000"/>
                </a:solidFill>
                <a:latin typeface="Times New Roman" panose="02020603050405020304" pitchFamily="18" charset="0"/>
                <a:cs typeface="Times New Roman" panose="02020603050405020304" pitchFamily="18" charset="0"/>
              </a:rPr>
              <a:t>Authenticity: </a:t>
            </a:r>
            <a:r>
              <a:rPr lang="en-US" sz="2000" dirty="0">
                <a:solidFill>
                  <a:srgbClr val="000000"/>
                </a:solidFill>
                <a:latin typeface="Times New Roman" panose="02020603050405020304" pitchFamily="18" charset="0"/>
                <a:cs typeface="Times New Roman" panose="02020603050405020304" pitchFamily="18" charset="0"/>
              </a:rPr>
              <a:t>The property of being genuine and being able to be verified </a:t>
            </a:r>
            <a:r>
              <a:rPr lang="en-US" sz="2000" dirty="0" smtClean="0">
                <a:solidFill>
                  <a:srgbClr val="000000"/>
                </a:solidFill>
                <a:latin typeface="Times New Roman" panose="02020603050405020304" pitchFamily="18" charset="0"/>
                <a:cs typeface="Times New Roman" panose="02020603050405020304" pitchFamily="18" charset="0"/>
              </a:rPr>
              <a:t>and trusted</a:t>
            </a:r>
            <a:r>
              <a:rPr lang="en-US" sz="2000" dirty="0">
                <a:solidFill>
                  <a:srgbClr val="000000"/>
                </a:solidFill>
                <a:latin typeface="Times New Roman" panose="02020603050405020304" pitchFamily="18" charset="0"/>
                <a:cs typeface="Times New Roman" panose="02020603050405020304" pitchFamily="18" charset="0"/>
              </a:rPr>
              <a:t>; confidence in the validity of a transmission, a message, or </a:t>
            </a:r>
            <a:r>
              <a:rPr lang="en-US" sz="2000" dirty="0" smtClean="0">
                <a:solidFill>
                  <a:srgbClr val="000000"/>
                </a:solidFill>
                <a:latin typeface="Times New Roman" panose="02020603050405020304" pitchFamily="18" charset="0"/>
                <a:cs typeface="Times New Roman" panose="02020603050405020304" pitchFamily="18" charset="0"/>
              </a:rPr>
              <a:t>message originator</a:t>
            </a:r>
            <a:r>
              <a:rPr lang="en-US" sz="2000" dirty="0">
                <a:solidFill>
                  <a:srgbClr val="000000"/>
                </a:solidFill>
                <a:latin typeface="Times New Roman" panose="02020603050405020304" pitchFamily="18" charset="0"/>
                <a:cs typeface="Times New Roman" panose="02020603050405020304" pitchFamily="18" charset="0"/>
              </a:rPr>
              <a:t>. This means verifying that users are who they say they are and </a:t>
            </a:r>
            <a:r>
              <a:rPr lang="en-US" sz="2000" dirty="0" smtClean="0">
                <a:solidFill>
                  <a:srgbClr val="000000"/>
                </a:solidFill>
                <a:latin typeface="Times New Roman" panose="02020603050405020304" pitchFamily="18" charset="0"/>
                <a:cs typeface="Times New Roman" panose="02020603050405020304" pitchFamily="18" charset="0"/>
              </a:rPr>
              <a:t>that each </a:t>
            </a:r>
            <a:r>
              <a:rPr lang="en-US" sz="2000" dirty="0">
                <a:solidFill>
                  <a:srgbClr val="000000"/>
                </a:solidFill>
                <a:latin typeface="Times New Roman" panose="02020603050405020304" pitchFamily="18" charset="0"/>
                <a:cs typeface="Times New Roman" panose="02020603050405020304" pitchFamily="18" charset="0"/>
              </a:rPr>
              <a:t>input arriving at the system came from a trusted source.</a:t>
            </a:r>
          </a:p>
          <a:p>
            <a:pPr algn="just"/>
            <a:r>
              <a:rPr lang="en-US" sz="2000" b="1" dirty="0" smtClean="0">
                <a:solidFill>
                  <a:srgbClr val="000000"/>
                </a:solidFill>
                <a:latin typeface="Times New Roman" panose="02020603050405020304" pitchFamily="18" charset="0"/>
                <a:cs typeface="Times New Roman" panose="02020603050405020304" pitchFamily="18" charset="0"/>
              </a:rPr>
              <a:t>Accountability</a:t>
            </a:r>
            <a:r>
              <a:rPr lang="en-US" sz="20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security goal that generates the requirement for </a:t>
            </a:r>
            <a:r>
              <a:rPr lang="en-US" sz="2000" dirty="0" smtClean="0">
                <a:solidFill>
                  <a:srgbClr val="000000"/>
                </a:solidFill>
                <a:latin typeface="Times New Roman" panose="02020603050405020304" pitchFamily="18" charset="0"/>
                <a:cs typeface="Times New Roman" panose="02020603050405020304" pitchFamily="18" charset="0"/>
              </a:rPr>
              <a:t>actions of </a:t>
            </a:r>
            <a:r>
              <a:rPr lang="en-US" sz="2000" dirty="0">
                <a:solidFill>
                  <a:srgbClr val="000000"/>
                </a:solidFill>
                <a:latin typeface="Times New Roman" panose="02020603050405020304" pitchFamily="18" charset="0"/>
                <a:cs typeface="Times New Roman" panose="02020603050405020304" pitchFamily="18" charset="0"/>
              </a:rPr>
              <a:t>an entity to be traced uniquely to that entity. This supports </a:t>
            </a:r>
            <a:r>
              <a:rPr lang="en-US" sz="2000" dirty="0" smtClean="0">
                <a:solidFill>
                  <a:srgbClr val="000000"/>
                </a:solidFill>
                <a:latin typeface="Times New Roman" panose="02020603050405020304" pitchFamily="18" charset="0"/>
                <a:cs typeface="Times New Roman" panose="02020603050405020304" pitchFamily="18" charset="0"/>
              </a:rPr>
              <a:t>nonrepudiation,deterrence</a:t>
            </a:r>
            <a:r>
              <a:rPr lang="en-US" sz="2000" dirty="0">
                <a:solidFill>
                  <a:srgbClr val="000000"/>
                </a:solidFill>
                <a:latin typeface="Times New Roman" panose="02020603050405020304" pitchFamily="18" charset="0"/>
                <a:cs typeface="Times New Roman" panose="02020603050405020304" pitchFamily="18" charset="0"/>
              </a:rPr>
              <a:t>, fault isolation, intrusion detection and prevention, and </a:t>
            </a:r>
            <a:r>
              <a:rPr lang="en-US" sz="2000" dirty="0" smtClean="0">
                <a:solidFill>
                  <a:srgbClr val="000000"/>
                </a:solidFill>
                <a:latin typeface="Times New Roman" panose="02020603050405020304" pitchFamily="18" charset="0"/>
                <a:cs typeface="Times New Roman" panose="02020603050405020304" pitchFamily="18" charset="0"/>
              </a:rPr>
              <a:t>after action recovery </a:t>
            </a:r>
            <a:r>
              <a:rPr lang="en-US" sz="2000" dirty="0">
                <a:solidFill>
                  <a:srgbClr val="000000"/>
                </a:solidFill>
                <a:latin typeface="Times New Roman" panose="02020603050405020304" pitchFamily="18" charset="0"/>
                <a:cs typeface="Times New Roman" panose="02020603050405020304" pitchFamily="18" charset="0"/>
              </a:rPr>
              <a:t>and legal action.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834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408323"/>
          </a:xfrm>
        </p:spPr>
        <p:txBody>
          <a:bodyPr/>
          <a:lstStyle/>
          <a:p>
            <a:r>
              <a:rPr lang="en-US" dirty="0" smtClean="0"/>
              <a:t>Challenges of Computer Security</a:t>
            </a:r>
            <a:br>
              <a:rPr lang="en-US" dirty="0" smtClean="0"/>
            </a:br>
            <a:r>
              <a:rPr lang="en-US" dirty="0"/>
              <a:t/>
            </a:r>
            <a:br>
              <a:rPr lang="en-US" dirty="0"/>
            </a:br>
            <a:r>
              <a:rPr lang="en-US" dirty="0" smtClean="0"/>
              <a:t/>
            </a:r>
            <a:br>
              <a:rPr lang="en-US" dirty="0" smtClean="0"/>
            </a:br>
            <a:r>
              <a:rPr lang="en-US" dirty="0"/>
              <a:t/>
            </a:r>
            <a:br>
              <a:rPr lang="en-US" dirty="0"/>
            </a:br>
            <a:r>
              <a:rPr lang="en-US" dirty="0" smtClean="0"/>
              <a:t>Challenges of Computer Security</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65018" y="2473035"/>
            <a:ext cx="10900064" cy="4125191"/>
          </a:xfrm>
        </p:spPr>
        <p:txBody>
          <a:bodyPr>
            <a:normAutofit/>
          </a:bodyPr>
          <a:lstStyle/>
          <a:p>
            <a:pPr algn="just"/>
            <a:r>
              <a:rPr lang="en-US" sz="2000" dirty="0">
                <a:latin typeface="Times New Roman" panose="02020603050405020304" pitchFamily="18" charset="0"/>
                <a:cs typeface="Times New Roman" panose="02020603050405020304" pitchFamily="18" charset="0"/>
              </a:rPr>
              <a:t>most of the major requirements </a:t>
            </a:r>
            <a:r>
              <a:rPr lang="en-US" sz="2000" dirty="0" smtClean="0">
                <a:latin typeface="Times New Roman" panose="02020603050405020304" pitchFamily="18" charset="0"/>
                <a:cs typeface="Times New Roman" panose="02020603050405020304" pitchFamily="18" charset="0"/>
              </a:rPr>
              <a:t>for security </a:t>
            </a:r>
            <a:r>
              <a:rPr lang="en-US" sz="2000" dirty="0">
                <a:latin typeface="Times New Roman" panose="02020603050405020304" pitchFamily="18" charset="0"/>
                <a:cs typeface="Times New Roman" panose="02020603050405020304" pitchFamily="18" charset="0"/>
              </a:rPr>
              <a:t>services can be given self-explanatory, one-word labels: </a:t>
            </a:r>
            <a:r>
              <a:rPr lang="en-US" sz="2000" dirty="0" smtClean="0">
                <a:latin typeface="Times New Roman" panose="02020603050405020304" pitchFamily="18" charset="0"/>
                <a:cs typeface="Times New Roman" panose="02020603050405020304" pitchFamily="18" charset="0"/>
              </a:rPr>
              <a:t>confidentiality, authentication</a:t>
            </a:r>
            <a:r>
              <a:rPr lang="en-US" sz="2000" dirty="0">
                <a:latin typeface="Times New Roman" panose="02020603050405020304" pitchFamily="18" charset="0"/>
                <a:cs typeface="Times New Roman" panose="02020603050405020304" pitchFamily="18" charset="0"/>
              </a:rPr>
              <a:t>, nonrepudiation, or integrity. But the mechanisms used </a:t>
            </a:r>
            <a:r>
              <a:rPr lang="en-US" sz="2000" dirty="0" smtClean="0">
                <a:latin typeface="Times New Roman" panose="02020603050405020304" pitchFamily="18" charset="0"/>
                <a:cs typeface="Times New Roman" panose="02020603050405020304" pitchFamily="18" charset="0"/>
              </a:rPr>
              <a:t>to meet </a:t>
            </a:r>
            <a:r>
              <a:rPr lang="en-US" sz="2000" dirty="0">
                <a:latin typeface="Times New Roman" panose="02020603050405020304" pitchFamily="18" charset="0"/>
                <a:cs typeface="Times New Roman" panose="02020603050405020304" pitchFamily="18" charset="0"/>
              </a:rPr>
              <a:t>those requirements can be quite complex, and understanding them </a:t>
            </a:r>
            <a:r>
              <a:rPr lang="en-US" sz="2000" dirty="0" smtClean="0">
                <a:latin typeface="Times New Roman" panose="02020603050405020304" pitchFamily="18" charset="0"/>
                <a:cs typeface="Times New Roman" panose="02020603050405020304" pitchFamily="18" charset="0"/>
              </a:rPr>
              <a:t>may involve </a:t>
            </a:r>
            <a:r>
              <a:rPr lang="en-US" sz="2000" dirty="0">
                <a:latin typeface="Times New Roman" panose="02020603050405020304" pitchFamily="18" charset="0"/>
                <a:cs typeface="Times New Roman" panose="02020603050405020304" pitchFamily="18" charset="0"/>
              </a:rPr>
              <a:t>rather subtle reasoning</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In developing a particular security mechanism or algorithm, one must </a:t>
            </a:r>
            <a:r>
              <a:rPr lang="en-US" sz="2000" dirty="0" smtClean="0">
                <a:latin typeface="Times New Roman" panose="02020603050405020304" pitchFamily="18" charset="0"/>
                <a:cs typeface="Times New Roman" panose="02020603050405020304" pitchFamily="18" charset="0"/>
              </a:rPr>
              <a:t>always consider </a:t>
            </a:r>
            <a:r>
              <a:rPr lang="en-US" sz="2000" dirty="0">
                <a:latin typeface="Times New Roman" panose="02020603050405020304" pitchFamily="18" charset="0"/>
                <a:cs typeface="Times New Roman" panose="02020603050405020304" pitchFamily="18" charset="0"/>
              </a:rPr>
              <a:t>potential attacks on those security features. In many cases, </a:t>
            </a:r>
            <a:r>
              <a:rPr lang="en-US" sz="2000" dirty="0" smtClean="0">
                <a:latin typeface="Times New Roman" panose="02020603050405020304" pitchFamily="18" charset="0"/>
                <a:cs typeface="Times New Roman" panose="02020603050405020304" pitchFamily="18" charset="0"/>
              </a:rPr>
              <a:t>successful attacks </a:t>
            </a:r>
            <a:r>
              <a:rPr lang="en-US" sz="2000" dirty="0">
                <a:latin typeface="Times New Roman" panose="02020603050405020304" pitchFamily="18" charset="0"/>
                <a:cs typeface="Times New Roman" panose="02020603050405020304" pitchFamily="18" charset="0"/>
              </a:rPr>
              <a:t>are designed by looking at the problem in a completely different </a:t>
            </a:r>
            <a:r>
              <a:rPr lang="en-US" sz="2000" dirty="0" smtClean="0">
                <a:latin typeface="Times New Roman" panose="02020603050405020304" pitchFamily="18" charset="0"/>
                <a:cs typeface="Times New Roman" panose="02020603050405020304" pitchFamily="18" charset="0"/>
              </a:rPr>
              <a:t>way, therefore </a:t>
            </a:r>
            <a:r>
              <a:rPr lang="en-US" sz="2000" dirty="0">
                <a:latin typeface="Times New Roman" panose="02020603050405020304" pitchFamily="18" charset="0"/>
                <a:cs typeface="Times New Roman" panose="02020603050405020304" pitchFamily="18" charset="0"/>
              </a:rPr>
              <a:t>exploiting an unexpected weakness in the mechanism</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Because of point 2, the procedures used to provide particular services </a:t>
            </a:r>
            <a:r>
              <a:rPr lang="en-US" sz="2000" dirty="0" smtClean="0">
                <a:latin typeface="Times New Roman" panose="02020603050405020304" pitchFamily="18" charset="0"/>
                <a:cs typeface="Times New Roman" panose="02020603050405020304" pitchFamily="18" charset="0"/>
              </a:rPr>
              <a:t>are often </a:t>
            </a:r>
            <a:r>
              <a:rPr lang="en-US" sz="2000" dirty="0">
                <a:latin typeface="Times New Roman" panose="02020603050405020304" pitchFamily="18" charset="0"/>
                <a:cs typeface="Times New Roman" panose="02020603050405020304" pitchFamily="18" charset="0"/>
              </a:rPr>
              <a:t>counterintuitive. Typically, a security mechanism is complex, and it is </a:t>
            </a:r>
            <a:r>
              <a:rPr lang="en-US" sz="2000" dirty="0" smtClean="0">
                <a:latin typeface="Times New Roman" panose="02020603050405020304" pitchFamily="18" charset="0"/>
                <a:cs typeface="Times New Roman" panose="02020603050405020304" pitchFamily="18" charset="0"/>
              </a:rPr>
              <a:t>not obvious </a:t>
            </a:r>
            <a:r>
              <a:rPr lang="en-US" sz="2000" dirty="0">
                <a:latin typeface="Times New Roman" panose="02020603050405020304" pitchFamily="18" charset="0"/>
                <a:cs typeface="Times New Roman" panose="02020603050405020304" pitchFamily="18" charset="0"/>
              </a:rPr>
              <a:t>from the statement of a particular requirement that such </a:t>
            </a:r>
            <a:r>
              <a:rPr lang="en-US" sz="2000" dirty="0" smtClean="0">
                <a:latin typeface="Times New Roman" panose="02020603050405020304" pitchFamily="18" charset="0"/>
                <a:cs typeface="Times New Roman" panose="02020603050405020304" pitchFamily="18" charset="0"/>
              </a:rPr>
              <a:t>elaborate measures </a:t>
            </a:r>
            <a:r>
              <a:rPr lang="en-US" sz="2000" dirty="0">
                <a:latin typeface="Times New Roman" panose="02020603050405020304" pitchFamily="18" charset="0"/>
                <a:cs typeface="Times New Roman" panose="02020603050405020304" pitchFamily="18" charset="0"/>
              </a:rPr>
              <a:t>are needed. It is only when the various aspects of the threat are </a:t>
            </a:r>
            <a:r>
              <a:rPr lang="en-US" sz="2000" dirty="0" smtClean="0">
                <a:latin typeface="Times New Roman" panose="02020603050405020304" pitchFamily="18" charset="0"/>
                <a:cs typeface="Times New Roman" panose="02020603050405020304" pitchFamily="18" charset="0"/>
              </a:rPr>
              <a:t>considered that </a:t>
            </a:r>
            <a:r>
              <a:rPr lang="en-US" sz="2000" dirty="0">
                <a:latin typeface="Times New Roman" panose="02020603050405020304" pitchFamily="18" charset="0"/>
                <a:cs typeface="Times New Roman" panose="02020603050405020304" pitchFamily="18" charset="0"/>
              </a:rPr>
              <a:t>elaborate security mechanisms make sense.</a:t>
            </a:r>
          </a:p>
        </p:txBody>
      </p:sp>
    </p:spTree>
    <p:extLst>
      <p:ext uri="{BB962C8B-B14F-4D97-AF65-F5344CB8AC3E}">
        <p14:creationId xmlns:p14="http://schemas.microsoft.com/office/powerpoint/2010/main" val="23086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Computer Security</a:t>
            </a:r>
          </a:p>
        </p:txBody>
      </p:sp>
      <p:sp>
        <p:nvSpPr>
          <p:cNvPr id="3" name="Content Placeholder 2"/>
          <p:cNvSpPr>
            <a:spLocks noGrp="1"/>
          </p:cNvSpPr>
          <p:nvPr>
            <p:ph idx="1"/>
          </p:nvPr>
        </p:nvSpPr>
        <p:spPr>
          <a:xfrm>
            <a:off x="602672" y="2291772"/>
            <a:ext cx="11107883" cy="3994727"/>
          </a:xfrm>
        </p:spPr>
        <p:txBody>
          <a:bodyPr>
            <a:noAutofit/>
          </a:bodyPr>
          <a:lstStyle/>
          <a:p>
            <a:pPr algn="just"/>
            <a:r>
              <a:rPr lang="en-US" dirty="0">
                <a:latin typeface="Times New Roman" panose="02020603050405020304" pitchFamily="18" charset="0"/>
                <a:cs typeface="Times New Roman" panose="02020603050405020304" pitchFamily="18" charset="0"/>
              </a:rPr>
              <a:t>Having designed various security mechanisms, it is necessary to decide </a:t>
            </a:r>
            <a:r>
              <a:rPr lang="en-US" dirty="0" smtClean="0">
                <a:latin typeface="Times New Roman" panose="02020603050405020304" pitchFamily="18" charset="0"/>
                <a:cs typeface="Times New Roman" panose="02020603050405020304" pitchFamily="18" charset="0"/>
              </a:rPr>
              <a:t>where to </a:t>
            </a:r>
            <a:r>
              <a:rPr lang="en-US" dirty="0">
                <a:latin typeface="Times New Roman" panose="02020603050405020304" pitchFamily="18" charset="0"/>
                <a:cs typeface="Times New Roman" panose="02020603050405020304" pitchFamily="18" charset="0"/>
              </a:rPr>
              <a:t>use them. This is true both in terms of physical placement (e.g., at what </a:t>
            </a:r>
            <a:r>
              <a:rPr lang="en-US" dirty="0" smtClean="0">
                <a:latin typeface="Times New Roman" panose="02020603050405020304" pitchFamily="18" charset="0"/>
                <a:cs typeface="Times New Roman" panose="02020603050405020304" pitchFamily="18" charset="0"/>
              </a:rPr>
              <a:t>points in </a:t>
            </a:r>
            <a:r>
              <a:rPr lang="en-US" dirty="0">
                <a:latin typeface="Times New Roman" panose="02020603050405020304" pitchFamily="18" charset="0"/>
                <a:cs typeface="Times New Roman" panose="02020603050405020304" pitchFamily="18" charset="0"/>
              </a:rPr>
              <a:t>a network are certain security mechanisms needed) and in a logical </a:t>
            </a:r>
            <a:r>
              <a:rPr lang="en-US" dirty="0" smtClean="0">
                <a:latin typeface="Times New Roman" panose="02020603050405020304" pitchFamily="18" charset="0"/>
                <a:cs typeface="Times New Roman" panose="02020603050405020304" pitchFamily="18" charset="0"/>
              </a:rPr>
              <a:t>sense (e.g</a:t>
            </a:r>
            <a:r>
              <a:rPr lang="en-US" dirty="0">
                <a:latin typeface="Times New Roman" panose="02020603050405020304" pitchFamily="18" charset="0"/>
                <a:cs typeface="Times New Roman" panose="02020603050405020304" pitchFamily="18" charset="0"/>
              </a:rPr>
              <a:t>., at what layer or layers of an architecture such as TCP/IP [</a:t>
            </a:r>
            <a:r>
              <a:rPr lang="en-US" dirty="0" smtClean="0">
                <a:latin typeface="Times New Roman" panose="02020603050405020304" pitchFamily="18" charset="0"/>
                <a:cs typeface="Times New Roman" panose="02020603050405020304" pitchFamily="18" charset="0"/>
              </a:rPr>
              <a:t>Transmission Control </a:t>
            </a:r>
            <a:r>
              <a:rPr lang="en-US" dirty="0">
                <a:latin typeface="Times New Roman" panose="02020603050405020304" pitchFamily="18" charset="0"/>
                <a:cs typeface="Times New Roman" panose="02020603050405020304" pitchFamily="18" charset="0"/>
              </a:rPr>
              <a:t>Protocol/Internet Protocol] should mechanisms be placed).</a:t>
            </a:r>
          </a:p>
          <a:p>
            <a:pPr algn="just"/>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Security mechanisms typically involve more than a particular algorithm </a:t>
            </a:r>
            <a:r>
              <a:rPr lang="en-US" dirty="0" smtClean="0">
                <a:latin typeface="Times New Roman" panose="02020603050405020304" pitchFamily="18" charset="0"/>
                <a:cs typeface="Times New Roman" panose="02020603050405020304" pitchFamily="18" charset="0"/>
              </a:rPr>
              <a:t>or protocol</a:t>
            </a:r>
            <a:r>
              <a:rPr lang="en-US" dirty="0">
                <a:latin typeface="Times New Roman" panose="02020603050405020304" pitchFamily="18" charset="0"/>
                <a:cs typeface="Times New Roman" panose="02020603050405020304" pitchFamily="18" charset="0"/>
              </a:rPr>
              <a:t>. They also require that participants be in possession of some secret </a:t>
            </a:r>
            <a:r>
              <a:rPr lang="en-US" dirty="0" smtClean="0">
                <a:latin typeface="Times New Roman" panose="02020603050405020304" pitchFamily="18" charset="0"/>
                <a:cs typeface="Times New Roman" panose="02020603050405020304" pitchFamily="18" charset="0"/>
              </a:rPr>
              <a:t>information (e.g</a:t>
            </a:r>
            <a:r>
              <a:rPr lang="en-US" dirty="0">
                <a:latin typeface="Times New Roman" panose="02020603050405020304" pitchFamily="18" charset="0"/>
                <a:cs typeface="Times New Roman" panose="02020603050405020304" pitchFamily="18" charset="0"/>
              </a:rPr>
              <a:t>., an encryption key), which raises questions about the </a:t>
            </a:r>
            <a:r>
              <a:rPr lang="en-US" dirty="0" smtClean="0">
                <a:latin typeface="Times New Roman" panose="02020603050405020304" pitchFamily="18" charset="0"/>
                <a:cs typeface="Times New Roman" panose="02020603050405020304" pitchFamily="18" charset="0"/>
              </a:rPr>
              <a:t>creation, distribution</a:t>
            </a:r>
            <a:r>
              <a:rPr lang="en-US" dirty="0">
                <a:latin typeface="Times New Roman" panose="02020603050405020304" pitchFamily="18" charset="0"/>
                <a:cs typeface="Times New Roman" panose="02020603050405020304" pitchFamily="18" charset="0"/>
              </a:rPr>
              <a:t>, and protection of that secret information. There also may be a </a:t>
            </a:r>
            <a:r>
              <a:rPr lang="en-US" dirty="0" smtClean="0">
                <a:latin typeface="Times New Roman" panose="02020603050405020304" pitchFamily="18" charset="0"/>
                <a:cs typeface="Times New Roman" panose="02020603050405020304" pitchFamily="18" charset="0"/>
              </a:rPr>
              <a:t>reliance on </a:t>
            </a:r>
            <a:r>
              <a:rPr lang="en-US" dirty="0">
                <a:latin typeface="Times New Roman" panose="02020603050405020304" pitchFamily="18" charset="0"/>
                <a:cs typeface="Times New Roman" panose="02020603050405020304" pitchFamily="18" charset="0"/>
              </a:rPr>
              <a:t>communications protocols whose behavior may complicate the </a:t>
            </a:r>
            <a:r>
              <a:rPr lang="en-US" dirty="0" smtClean="0">
                <a:latin typeface="Times New Roman" panose="02020603050405020304" pitchFamily="18" charset="0"/>
                <a:cs typeface="Times New Roman" panose="02020603050405020304" pitchFamily="18" charset="0"/>
              </a:rPr>
              <a:t>task of </a:t>
            </a:r>
            <a:r>
              <a:rPr lang="en-US" dirty="0">
                <a:latin typeface="Times New Roman" panose="02020603050405020304" pitchFamily="18" charset="0"/>
                <a:cs typeface="Times New Roman" panose="02020603050405020304" pitchFamily="18" charset="0"/>
              </a:rPr>
              <a:t>developing the security mechanism. For example, if the proper </a:t>
            </a:r>
            <a:r>
              <a:rPr lang="en-US" dirty="0" smtClean="0">
                <a:latin typeface="Times New Roman" panose="02020603050405020304" pitchFamily="18" charset="0"/>
                <a:cs typeface="Times New Roman" panose="02020603050405020304" pitchFamily="18" charset="0"/>
              </a:rPr>
              <a:t>functioning of </a:t>
            </a:r>
            <a:r>
              <a:rPr lang="en-US" dirty="0">
                <a:latin typeface="Times New Roman" panose="02020603050405020304" pitchFamily="18" charset="0"/>
                <a:cs typeface="Times New Roman" panose="02020603050405020304" pitchFamily="18" charset="0"/>
              </a:rPr>
              <a:t>the security mechanism requires setting time limits on the transit time of </a:t>
            </a:r>
            <a:r>
              <a:rPr lang="en-US" dirty="0" smtClean="0">
                <a:latin typeface="Times New Roman" panose="02020603050405020304" pitchFamily="18" charset="0"/>
                <a:cs typeface="Times New Roman" panose="02020603050405020304" pitchFamily="18" charset="0"/>
              </a:rPr>
              <a:t>a message </a:t>
            </a:r>
            <a:r>
              <a:rPr lang="en-US" dirty="0">
                <a:latin typeface="Times New Roman" panose="02020603050405020304" pitchFamily="18" charset="0"/>
                <a:cs typeface="Times New Roman" panose="02020603050405020304" pitchFamily="18" charset="0"/>
              </a:rPr>
              <a:t>from sender to receiver, then any protocol or network that </a:t>
            </a:r>
            <a:r>
              <a:rPr lang="en-US" dirty="0" smtClean="0">
                <a:latin typeface="Times New Roman" panose="02020603050405020304" pitchFamily="18" charset="0"/>
                <a:cs typeface="Times New Roman" panose="02020603050405020304" pitchFamily="18" charset="0"/>
              </a:rPr>
              <a:t>introduces variable</a:t>
            </a:r>
            <a:r>
              <a:rPr lang="en-US" dirty="0">
                <a:latin typeface="Times New Roman" panose="02020603050405020304" pitchFamily="18" charset="0"/>
                <a:cs typeface="Times New Roman" panose="02020603050405020304" pitchFamily="18" charset="0"/>
              </a:rPr>
              <a:t>, unpredictable delays may render such time limits meaningless.</a:t>
            </a:r>
          </a:p>
          <a:p>
            <a:pPr algn="just"/>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and network security is essentially a battle of wits between a </a:t>
            </a:r>
            <a:r>
              <a:rPr lang="en-US" dirty="0" smtClean="0">
                <a:latin typeface="Times New Roman" panose="02020603050405020304" pitchFamily="18" charset="0"/>
                <a:cs typeface="Times New Roman" panose="02020603050405020304" pitchFamily="18" charset="0"/>
              </a:rPr>
              <a:t>perpetrator who </a:t>
            </a:r>
            <a:r>
              <a:rPr lang="en-US" dirty="0">
                <a:latin typeface="Times New Roman" panose="02020603050405020304" pitchFamily="18" charset="0"/>
                <a:cs typeface="Times New Roman" panose="02020603050405020304" pitchFamily="18" charset="0"/>
              </a:rPr>
              <a:t>tries to find holes and the designer or administrator who tries </a:t>
            </a:r>
            <a:r>
              <a:rPr lang="en-US" dirty="0" smtClean="0">
                <a:latin typeface="Times New Roman" panose="02020603050405020304" pitchFamily="18" charset="0"/>
                <a:cs typeface="Times New Roman" panose="02020603050405020304" pitchFamily="18" charset="0"/>
              </a:rPr>
              <a:t>to close </a:t>
            </a:r>
            <a:r>
              <a:rPr lang="en-US" dirty="0">
                <a:latin typeface="Times New Roman" panose="02020603050405020304" pitchFamily="18" charset="0"/>
                <a:cs typeface="Times New Roman" panose="02020603050405020304" pitchFamily="18" charset="0"/>
              </a:rPr>
              <a:t>them. The great advantage that the attacker has is that he or she </a:t>
            </a:r>
            <a:r>
              <a:rPr lang="en-US" dirty="0" smtClean="0">
                <a:latin typeface="Times New Roman" panose="02020603050405020304" pitchFamily="18" charset="0"/>
                <a:cs typeface="Times New Roman" panose="02020603050405020304" pitchFamily="18" charset="0"/>
              </a:rPr>
              <a:t>need only </a:t>
            </a:r>
            <a:r>
              <a:rPr lang="en-US" dirty="0">
                <a:latin typeface="Times New Roman" panose="02020603050405020304" pitchFamily="18" charset="0"/>
                <a:cs typeface="Times New Roman" panose="02020603050405020304" pitchFamily="18" charset="0"/>
              </a:rPr>
              <a:t>find a single weakness, while the designer must find and eliminate </a:t>
            </a:r>
            <a:r>
              <a:rPr lang="en-US" dirty="0" smtClean="0">
                <a:latin typeface="Times New Roman" panose="02020603050405020304" pitchFamily="18" charset="0"/>
                <a:cs typeface="Times New Roman" panose="02020603050405020304" pitchFamily="18" charset="0"/>
              </a:rPr>
              <a:t>all weaknesses </a:t>
            </a:r>
            <a:r>
              <a:rPr lang="en-US" dirty="0">
                <a:latin typeface="Times New Roman" panose="02020603050405020304" pitchFamily="18" charset="0"/>
                <a:cs typeface="Times New Roman" panose="02020603050405020304" pitchFamily="18" charset="0"/>
              </a:rPr>
              <a:t>to achieve perfect security.</a:t>
            </a:r>
          </a:p>
        </p:txBody>
      </p:sp>
    </p:spTree>
    <p:extLst>
      <p:ext uri="{BB962C8B-B14F-4D97-AF65-F5344CB8AC3E}">
        <p14:creationId xmlns:p14="http://schemas.microsoft.com/office/powerpoint/2010/main" val="360630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Computer Security</a:t>
            </a:r>
          </a:p>
        </p:txBody>
      </p:sp>
      <p:sp>
        <p:nvSpPr>
          <p:cNvPr id="3" name="Content Placeholder 2"/>
          <p:cNvSpPr>
            <a:spLocks noGrp="1"/>
          </p:cNvSpPr>
          <p:nvPr>
            <p:ph idx="1"/>
          </p:nvPr>
        </p:nvSpPr>
        <p:spPr>
          <a:xfrm>
            <a:off x="656191" y="2561937"/>
            <a:ext cx="10784200" cy="3416300"/>
          </a:xfrm>
        </p:spPr>
        <p:txBody>
          <a:bodyPr>
            <a:normAutofit/>
          </a:bodyPr>
          <a:lstStyle/>
          <a:p>
            <a:pPr algn="just"/>
            <a:r>
              <a:rPr lang="en-US" sz="2400" dirty="0">
                <a:latin typeface="Times New Roman" panose="02020603050405020304" pitchFamily="18" charset="0"/>
                <a:cs typeface="Times New Roman" panose="02020603050405020304" pitchFamily="18" charset="0"/>
              </a:rPr>
              <a:t>There is a natural tendency on the part of users and system managers to </a:t>
            </a:r>
            <a:r>
              <a:rPr lang="en-US" sz="2400" dirty="0" smtClean="0">
                <a:latin typeface="Times New Roman" panose="02020603050405020304" pitchFamily="18" charset="0"/>
                <a:cs typeface="Times New Roman" panose="02020603050405020304" pitchFamily="18" charset="0"/>
              </a:rPr>
              <a:t>perceive little </a:t>
            </a:r>
            <a:r>
              <a:rPr lang="en-US" sz="2400" dirty="0">
                <a:latin typeface="Times New Roman" panose="02020603050405020304" pitchFamily="18" charset="0"/>
                <a:cs typeface="Times New Roman" panose="02020603050405020304" pitchFamily="18" charset="0"/>
              </a:rPr>
              <a:t>benefit from security investment until a security failure occurs.</a:t>
            </a:r>
          </a:p>
          <a:p>
            <a:pPr algn="just"/>
            <a:r>
              <a:rPr lang="en-US" sz="2400" dirty="0" smtClean="0">
                <a:latin typeface="Times New Roman" panose="02020603050405020304" pitchFamily="18" charset="0"/>
                <a:cs typeface="Times New Roman" panose="02020603050405020304" pitchFamily="18" charset="0"/>
              </a:rPr>
              <a:t>Security </a:t>
            </a:r>
            <a:r>
              <a:rPr lang="en-US" sz="2400" dirty="0">
                <a:latin typeface="Times New Roman" panose="02020603050405020304" pitchFamily="18" charset="0"/>
                <a:cs typeface="Times New Roman" panose="02020603050405020304" pitchFamily="18" charset="0"/>
              </a:rPr>
              <a:t>requires regular, even constant, monitoring, and this is difficult </a:t>
            </a:r>
            <a:r>
              <a:rPr lang="en-US" sz="2400" dirty="0" smtClean="0">
                <a:latin typeface="Times New Roman" panose="02020603050405020304" pitchFamily="18" charset="0"/>
                <a:cs typeface="Times New Roman" panose="02020603050405020304" pitchFamily="18" charset="0"/>
              </a:rPr>
              <a:t>in today’s </a:t>
            </a:r>
            <a:r>
              <a:rPr lang="en-US" sz="2400" dirty="0">
                <a:latin typeface="Times New Roman" panose="02020603050405020304" pitchFamily="18" charset="0"/>
                <a:cs typeface="Times New Roman" panose="02020603050405020304" pitchFamily="18" charset="0"/>
              </a:rPr>
              <a:t>short-term, overloaded environment.</a:t>
            </a:r>
          </a:p>
          <a:p>
            <a:pPr algn="just"/>
            <a:r>
              <a:rPr lang="en-US" sz="2400" dirty="0" smtClean="0">
                <a:latin typeface="Times New Roman" panose="02020603050405020304" pitchFamily="18" charset="0"/>
                <a:cs typeface="Times New Roman" panose="02020603050405020304" pitchFamily="18" charset="0"/>
              </a:rPr>
              <a:t>Security </a:t>
            </a:r>
            <a:r>
              <a:rPr lang="en-US" sz="2400" dirty="0">
                <a:latin typeface="Times New Roman" panose="02020603050405020304" pitchFamily="18" charset="0"/>
                <a:cs typeface="Times New Roman" panose="02020603050405020304" pitchFamily="18" charset="0"/>
              </a:rPr>
              <a:t>is still too often an afterthought to be incorporated into a </a:t>
            </a:r>
            <a:r>
              <a:rPr lang="en-US" sz="2400" dirty="0" smtClean="0">
                <a:latin typeface="Times New Roman" panose="02020603050405020304" pitchFamily="18" charset="0"/>
                <a:cs typeface="Times New Roman" panose="02020603050405020304" pitchFamily="18" charset="0"/>
              </a:rPr>
              <a:t>system after </a:t>
            </a:r>
            <a:r>
              <a:rPr lang="en-US" sz="2400" dirty="0">
                <a:latin typeface="Times New Roman" panose="02020603050405020304" pitchFamily="18" charset="0"/>
                <a:cs typeface="Times New Roman" panose="02020603050405020304" pitchFamily="18" charset="0"/>
              </a:rPr>
              <a:t>the design is complete rather than being an integral part of the </a:t>
            </a:r>
            <a:r>
              <a:rPr lang="en-US" sz="2400" dirty="0" smtClean="0">
                <a:latin typeface="Times New Roman" panose="02020603050405020304" pitchFamily="18" charset="0"/>
                <a:cs typeface="Times New Roman" panose="02020603050405020304" pitchFamily="18" charset="0"/>
              </a:rPr>
              <a:t>design process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5160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OSI Security Architecture</a:t>
            </a:r>
            <a:endParaRPr lang="en-US" dirty="0"/>
          </a:p>
        </p:txBody>
      </p:sp>
      <p:sp>
        <p:nvSpPr>
          <p:cNvPr id="3" name="Content Placeholder 2"/>
          <p:cNvSpPr>
            <a:spLocks noGrp="1"/>
          </p:cNvSpPr>
          <p:nvPr>
            <p:ph idx="1"/>
          </p:nvPr>
        </p:nvSpPr>
        <p:spPr>
          <a:xfrm>
            <a:off x="550718" y="2379518"/>
            <a:ext cx="11024755" cy="4208318"/>
          </a:xfrm>
        </p:spPr>
        <p:txBody>
          <a:bodyPr>
            <a:normAutofit/>
          </a:bodyPr>
          <a:lstStyle/>
          <a:p>
            <a:r>
              <a:rPr lang="en-US" sz="2000" dirty="0">
                <a:latin typeface="Times New Roman" panose="02020603050405020304" pitchFamily="18" charset="0"/>
                <a:cs typeface="Times New Roman" panose="02020603050405020304" pitchFamily="18" charset="0"/>
              </a:rPr>
              <a:t>The OSI security architecture is useful to managers as a </a:t>
            </a:r>
            <a:r>
              <a:rPr lang="en-US" sz="2000" dirty="0" smtClean="0">
                <a:latin typeface="Times New Roman" panose="02020603050405020304" pitchFamily="18" charset="0"/>
                <a:cs typeface="Times New Roman" panose="02020603050405020304" pitchFamily="18" charset="0"/>
              </a:rPr>
              <a:t>way of </a:t>
            </a:r>
            <a:r>
              <a:rPr lang="en-US" sz="2000" dirty="0">
                <a:latin typeface="Times New Roman" panose="02020603050405020304" pitchFamily="18" charset="0"/>
                <a:cs typeface="Times New Roman" panose="02020603050405020304" pitchFamily="18" charset="0"/>
              </a:rPr>
              <a:t>organizing the task of providing security. Furthermore, because this </a:t>
            </a:r>
            <a:r>
              <a:rPr lang="en-US" sz="2000" dirty="0" smtClean="0">
                <a:latin typeface="Times New Roman" panose="02020603050405020304" pitchFamily="18" charset="0"/>
                <a:cs typeface="Times New Roman" panose="02020603050405020304" pitchFamily="18" charset="0"/>
              </a:rPr>
              <a:t>architecture was </a:t>
            </a:r>
            <a:r>
              <a:rPr lang="en-US" sz="2000" dirty="0">
                <a:latin typeface="Times New Roman" panose="02020603050405020304" pitchFamily="18" charset="0"/>
                <a:cs typeface="Times New Roman" panose="02020603050405020304" pitchFamily="18" charset="0"/>
              </a:rPr>
              <a:t>developed as an international standard, computer and communications </a:t>
            </a:r>
            <a:r>
              <a:rPr lang="en-US" sz="2000" dirty="0" smtClean="0">
                <a:latin typeface="Times New Roman" panose="02020603050405020304" pitchFamily="18" charset="0"/>
                <a:cs typeface="Times New Roman" panose="02020603050405020304" pitchFamily="18" charset="0"/>
              </a:rPr>
              <a:t>vendors have </a:t>
            </a:r>
            <a:r>
              <a:rPr lang="en-US" sz="2000" dirty="0">
                <a:latin typeface="Times New Roman" panose="02020603050405020304" pitchFamily="18" charset="0"/>
                <a:cs typeface="Times New Roman" panose="02020603050405020304" pitchFamily="18" charset="0"/>
              </a:rPr>
              <a:t>developed security features for their products and services that relate to </a:t>
            </a:r>
            <a:r>
              <a:rPr lang="en-US" sz="2000" dirty="0" smtClean="0">
                <a:latin typeface="Times New Roman" panose="02020603050405020304" pitchFamily="18" charset="0"/>
                <a:cs typeface="Times New Roman" panose="02020603050405020304" pitchFamily="18" charset="0"/>
              </a:rPr>
              <a:t>this structured </a:t>
            </a:r>
            <a:r>
              <a:rPr lang="en-US" sz="2000" dirty="0">
                <a:latin typeface="Times New Roman" panose="02020603050405020304" pitchFamily="18" charset="0"/>
                <a:cs typeface="Times New Roman" panose="02020603050405020304" pitchFamily="18" charset="0"/>
              </a:rPr>
              <a:t>definition of services and mechanisms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OSI security </a:t>
            </a:r>
            <a:r>
              <a:rPr lang="en-US" sz="2000" dirty="0" smtClean="0">
                <a:latin typeface="Times New Roman" panose="02020603050405020304" pitchFamily="18" charset="0"/>
                <a:cs typeface="Times New Roman" panose="02020603050405020304" pitchFamily="18" charset="0"/>
              </a:rPr>
              <a:t>architecture focuses </a:t>
            </a:r>
            <a:r>
              <a:rPr lang="en-US" sz="2000" dirty="0">
                <a:latin typeface="Times New Roman" panose="02020603050405020304" pitchFamily="18" charset="0"/>
                <a:cs typeface="Times New Roman" panose="02020603050405020304" pitchFamily="18" charset="0"/>
              </a:rPr>
              <a:t>on security attacks, mechanisms, and services. These can be </a:t>
            </a:r>
            <a:r>
              <a:rPr lang="en-US" sz="2000" dirty="0" smtClean="0">
                <a:latin typeface="Times New Roman" panose="02020603050405020304" pitchFamily="18" charset="0"/>
                <a:cs typeface="Times New Roman" panose="02020603050405020304" pitchFamily="18" charset="0"/>
              </a:rPr>
              <a:t>defined briefly as:</a:t>
            </a:r>
          </a:p>
          <a:p>
            <a:pPr algn="just">
              <a:buFont typeface="+mj-lt"/>
              <a:buAutoNum type="arabicPeriod"/>
            </a:pPr>
            <a:r>
              <a:rPr lang="en-US" b="1" dirty="0" smtClean="0">
                <a:latin typeface="Times New Roman" panose="02020603050405020304" pitchFamily="18" charset="0"/>
                <a:cs typeface="Times New Roman" panose="02020603050405020304" pitchFamily="18" charset="0"/>
              </a:rPr>
              <a:t>Security </a:t>
            </a:r>
            <a:r>
              <a:rPr lang="en-US" b="1" dirty="0">
                <a:latin typeface="Times New Roman" panose="02020603050405020304" pitchFamily="18" charset="0"/>
                <a:cs typeface="Times New Roman" panose="02020603050405020304" pitchFamily="18" charset="0"/>
              </a:rPr>
              <a:t>attack: </a:t>
            </a:r>
            <a:r>
              <a:rPr lang="en-US" dirty="0">
                <a:latin typeface="Times New Roman" panose="02020603050405020304" pitchFamily="18" charset="0"/>
                <a:cs typeface="Times New Roman" panose="02020603050405020304" pitchFamily="18" charset="0"/>
              </a:rPr>
              <a:t>Any action that compromises the security of </a:t>
            </a:r>
            <a:r>
              <a:rPr lang="en-US" dirty="0" smtClean="0">
                <a:latin typeface="Times New Roman" panose="02020603050405020304" pitchFamily="18" charset="0"/>
                <a:cs typeface="Times New Roman" panose="02020603050405020304" pitchFamily="18" charset="0"/>
              </a:rPr>
              <a:t>information owned </a:t>
            </a:r>
            <a:r>
              <a:rPr lang="en-US" dirty="0">
                <a:latin typeface="Times New Roman" panose="02020603050405020304" pitchFamily="18" charset="0"/>
                <a:cs typeface="Times New Roman" panose="02020603050405020304" pitchFamily="18" charset="0"/>
              </a:rPr>
              <a:t>by an </a:t>
            </a:r>
            <a:r>
              <a:rPr lang="en-US" dirty="0" smtClean="0">
                <a:latin typeface="Times New Roman" panose="02020603050405020304" pitchFamily="18" charset="0"/>
                <a:cs typeface="Times New Roman" panose="02020603050405020304" pitchFamily="18" charset="0"/>
              </a:rPr>
              <a:t>organization.</a:t>
            </a:r>
          </a:p>
          <a:p>
            <a:pPr algn="just">
              <a:buFont typeface="+mj-lt"/>
              <a:buAutoNum type="arabicPeriod"/>
            </a:pPr>
            <a:r>
              <a:rPr lang="en-US" b="1" dirty="0" smtClean="0">
                <a:latin typeface="Times New Roman" panose="02020603050405020304" pitchFamily="18" charset="0"/>
                <a:cs typeface="Times New Roman" panose="02020603050405020304" pitchFamily="18" charset="0"/>
              </a:rPr>
              <a:t>Security </a:t>
            </a:r>
            <a:r>
              <a:rPr lang="en-US" b="1" dirty="0">
                <a:latin typeface="Times New Roman" panose="02020603050405020304" pitchFamily="18" charset="0"/>
                <a:cs typeface="Times New Roman" panose="02020603050405020304" pitchFamily="18" charset="0"/>
              </a:rPr>
              <a:t>mechanism: </a:t>
            </a:r>
            <a:r>
              <a:rPr lang="en-US" dirty="0">
                <a:latin typeface="Times New Roman" panose="02020603050405020304" pitchFamily="18" charset="0"/>
                <a:cs typeface="Times New Roman" panose="02020603050405020304" pitchFamily="18" charset="0"/>
              </a:rPr>
              <a:t>A process (or a device incorporating such a </a:t>
            </a:r>
            <a:r>
              <a:rPr lang="en-US" dirty="0" smtClean="0">
                <a:latin typeface="Times New Roman" panose="02020603050405020304" pitchFamily="18" charset="0"/>
                <a:cs typeface="Times New Roman" panose="02020603050405020304" pitchFamily="18" charset="0"/>
              </a:rPr>
              <a:t>process) that </a:t>
            </a:r>
            <a:r>
              <a:rPr lang="en-US" dirty="0">
                <a:latin typeface="Times New Roman" panose="02020603050405020304" pitchFamily="18" charset="0"/>
                <a:cs typeface="Times New Roman" panose="02020603050405020304" pitchFamily="18" charset="0"/>
              </a:rPr>
              <a:t>is designed to detect, prevent, or recover from a security </a:t>
            </a:r>
            <a:r>
              <a:rPr lang="en-US" dirty="0" smtClean="0">
                <a:latin typeface="Times New Roman" panose="02020603050405020304" pitchFamily="18" charset="0"/>
                <a:cs typeface="Times New Roman" panose="02020603050405020304" pitchFamily="18" charset="0"/>
              </a:rPr>
              <a:t>attack.</a:t>
            </a:r>
          </a:p>
          <a:p>
            <a:pPr algn="just">
              <a:buFont typeface="+mj-lt"/>
              <a:buAutoNum type="arabicPeriod"/>
            </a:pPr>
            <a:r>
              <a:rPr lang="en-US" b="1" dirty="0" smtClean="0">
                <a:latin typeface="Times New Roman" panose="02020603050405020304" pitchFamily="18" charset="0"/>
                <a:cs typeface="Times New Roman" panose="02020603050405020304" pitchFamily="18" charset="0"/>
              </a:rPr>
              <a:t>Security </a:t>
            </a:r>
            <a:r>
              <a:rPr lang="en-US" b="1" dirty="0">
                <a:latin typeface="Times New Roman" panose="02020603050405020304" pitchFamily="18" charset="0"/>
                <a:cs typeface="Times New Roman" panose="02020603050405020304" pitchFamily="18" charset="0"/>
              </a:rPr>
              <a:t>service: </a:t>
            </a:r>
            <a:r>
              <a:rPr lang="en-US" dirty="0">
                <a:latin typeface="Times New Roman" panose="02020603050405020304" pitchFamily="18" charset="0"/>
                <a:cs typeface="Times New Roman" panose="02020603050405020304" pitchFamily="18" charset="0"/>
              </a:rPr>
              <a:t>A processing or communication service that enhances </a:t>
            </a:r>
            <a:r>
              <a:rPr lang="en-US" dirty="0" smtClean="0">
                <a:latin typeface="Times New Roman" panose="02020603050405020304" pitchFamily="18" charset="0"/>
                <a:cs typeface="Times New Roman" panose="02020603050405020304" pitchFamily="18" charset="0"/>
              </a:rPr>
              <a:t>the security </a:t>
            </a:r>
            <a:r>
              <a:rPr lang="en-US" dirty="0">
                <a:latin typeface="Times New Roman" panose="02020603050405020304" pitchFamily="18" charset="0"/>
                <a:cs typeface="Times New Roman" panose="02020603050405020304" pitchFamily="18" charset="0"/>
              </a:rPr>
              <a:t>of the data processing systems and the information transfers of </a:t>
            </a:r>
            <a:r>
              <a:rPr lang="en-US" dirty="0" smtClean="0">
                <a:latin typeface="Times New Roman" panose="02020603050405020304" pitchFamily="18" charset="0"/>
                <a:cs typeface="Times New Roman" panose="02020603050405020304" pitchFamily="18" charset="0"/>
              </a:rPr>
              <a:t>an organization</a:t>
            </a:r>
            <a:r>
              <a:rPr lang="en-US" dirty="0">
                <a:latin typeface="Times New Roman" panose="02020603050405020304" pitchFamily="18" charset="0"/>
                <a:cs typeface="Times New Roman" panose="02020603050405020304" pitchFamily="18" charset="0"/>
              </a:rPr>
              <a:t>. The services are intended to counter security attacks, and </a:t>
            </a:r>
            <a:r>
              <a:rPr lang="en-US" dirty="0" smtClean="0">
                <a:latin typeface="Times New Roman" panose="02020603050405020304" pitchFamily="18" charset="0"/>
                <a:cs typeface="Times New Roman" panose="02020603050405020304" pitchFamily="18" charset="0"/>
              </a:rPr>
              <a:t>they make </a:t>
            </a:r>
            <a:r>
              <a:rPr lang="en-US" dirty="0">
                <a:latin typeface="Times New Roman" panose="02020603050405020304" pitchFamily="18" charset="0"/>
                <a:cs typeface="Times New Roman" panose="02020603050405020304" pitchFamily="18" charset="0"/>
              </a:rPr>
              <a:t>use of one or more security mechanisms to provide the service.</a:t>
            </a:r>
          </a:p>
        </p:txBody>
      </p:sp>
    </p:spTree>
    <p:extLst>
      <p:ext uri="{BB962C8B-B14F-4D97-AF65-F5344CB8AC3E}">
        <p14:creationId xmlns:p14="http://schemas.microsoft.com/office/powerpoint/2010/main" val="1587844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2673" y="2603499"/>
            <a:ext cx="10754591" cy="3672609"/>
          </a:xfrm>
        </p:spPr>
        <p:txBody>
          <a:bodyPr>
            <a:normAutofit/>
          </a:bodyPr>
          <a:lstStyle/>
          <a:p>
            <a:pPr algn="just"/>
            <a:r>
              <a:rPr lang="en-US" sz="2000" b="1" dirty="0">
                <a:latin typeface="Times New Roman" panose="02020603050405020304" pitchFamily="18" charset="0"/>
                <a:cs typeface="Times New Roman" panose="02020603050405020304" pitchFamily="18" charset="0"/>
              </a:rPr>
              <a:t>Threat</a:t>
            </a:r>
          </a:p>
          <a:p>
            <a:pPr marL="0" indent="0" algn="just">
              <a:buNone/>
            </a:pPr>
            <a:r>
              <a:rPr lang="en-US" sz="2000" dirty="0">
                <a:latin typeface="Times New Roman" panose="02020603050405020304" pitchFamily="18" charset="0"/>
                <a:cs typeface="Times New Roman" panose="02020603050405020304" pitchFamily="18" charset="0"/>
              </a:rPr>
              <a:t>A potential for violation of security, which exists when there is a circumstance, capability, </a:t>
            </a:r>
            <a:r>
              <a:rPr lang="en-US" sz="2000" dirty="0" smtClean="0">
                <a:latin typeface="Times New Roman" panose="02020603050405020304" pitchFamily="18" charset="0"/>
                <a:cs typeface="Times New Roman" panose="02020603050405020304" pitchFamily="18" charset="0"/>
              </a:rPr>
              <a:t>action, or </a:t>
            </a:r>
            <a:r>
              <a:rPr lang="en-US" sz="2000" dirty="0">
                <a:latin typeface="Times New Roman" panose="02020603050405020304" pitchFamily="18" charset="0"/>
                <a:cs typeface="Times New Roman" panose="02020603050405020304" pitchFamily="18" charset="0"/>
              </a:rPr>
              <a:t>event that could breach security and cause harm. That is, a threat is a possible danger that </a:t>
            </a:r>
            <a:r>
              <a:rPr lang="en-US" sz="2000" dirty="0" smtClean="0">
                <a:latin typeface="Times New Roman" panose="02020603050405020304" pitchFamily="18" charset="0"/>
                <a:cs typeface="Times New Roman" panose="02020603050405020304" pitchFamily="18" charset="0"/>
              </a:rPr>
              <a:t>might exploit </a:t>
            </a:r>
            <a:r>
              <a:rPr lang="en-US" sz="2000" dirty="0">
                <a:latin typeface="Times New Roman" panose="02020603050405020304" pitchFamily="18" charset="0"/>
                <a:cs typeface="Times New Roman" panose="02020603050405020304" pitchFamily="18" charset="0"/>
              </a:rPr>
              <a:t>a vulnerability.</a:t>
            </a:r>
          </a:p>
          <a:p>
            <a:pPr algn="just"/>
            <a:r>
              <a:rPr lang="en-US" sz="2000" b="1" dirty="0">
                <a:latin typeface="Times New Roman" panose="02020603050405020304" pitchFamily="18" charset="0"/>
                <a:cs typeface="Times New Roman" panose="02020603050405020304" pitchFamily="18" charset="0"/>
              </a:rPr>
              <a:t>Attack</a:t>
            </a:r>
          </a:p>
          <a:p>
            <a:pPr marL="0" indent="0" algn="just">
              <a:buNone/>
            </a:pPr>
            <a:r>
              <a:rPr lang="en-US" sz="2000" dirty="0">
                <a:latin typeface="Times New Roman" panose="02020603050405020304" pitchFamily="18" charset="0"/>
                <a:cs typeface="Times New Roman" panose="02020603050405020304" pitchFamily="18" charset="0"/>
              </a:rPr>
              <a:t>An assault on system security that derives from an intelligent threat; that is, an intelligent act </a:t>
            </a:r>
            <a:r>
              <a:rPr lang="en-US" sz="2000" dirty="0" smtClean="0">
                <a:latin typeface="Times New Roman" panose="02020603050405020304" pitchFamily="18" charset="0"/>
                <a:cs typeface="Times New Roman" panose="02020603050405020304" pitchFamily="18" charset="0"/>
              </a:rPr>
              <a:t>that is </a:t>
            </a:r>
            <a:r>
              <a:rPr lang="en-US" sz="2000" dirty="0">
                <a:latin typeface="Times New Roman" panose="02020603050405020304" pitchFamily="18" charset="0"/>
                <a:cs typeface="Times New Roman" panose="02020603050405020304" pitchFamily="18" charset="0"/>
              </a:rPr>
              <a:t>a deliberate attempt (especially in the sense of a method or technique) to evade security </a:t>
            </a:r>
            <a:r>
              <a:rPr lang="en-US" sz="2000" dirty="0" smtClean="0">
                <a:latin typeface="Times New Roman" panose="02020603050405020304" pitchFamily="18" charset="0"/>
                <a:cs typeface="Times New Roman" panose="02020603050405020304" pitchFamily="18" charset="0"/>
              </a:rPr>
              <a:t>services and </a:t>
            </a:r>
            <a:r>
              <a:rPr lang="en-US" sz="2000" dirty="0">
                <a:latin typeface="Times New Roman" panose="02020603050405020304" pitchFamily="18" charset="0"/>
                <a:cs typeface="Times New Roman" panose="02020603050405020304" pitchFamily="18" charset="0"/>
              </a:rPr>
              <a:t>violate the security policy of a system.</a:t>
            </a:r>
          </a:p>
        </p:txBody>
      </p:sp>
    </p:spTree>
    <p:extLst>
      <p:ext uri="{BB962C8B-B14F-4D97-AF65-F5344CB8AC3E}">
        <p14:creationId xmlns:p14="http://schemas.microsoft.com/office/powerpoint/2010/main" val="341559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Computer security concepts</a:t>
            </a:r>
          </a:p>
          <a:p>
            <a:r>
              <a:rPr lang="en-US" sz="2400" dirty="0" smtClean="0">
                <a:latin typeface="Times New Roman" panose="02020603050405020304" pitchFamily="18" charset="0"/>
                <a:cs typeface="Times New Roman" panose="02020603050405020304" pitchFamily="18" charset="0"/>
              </a:rPr>
              <a:t>The OSI Security Architecture</a:t>
            </a:r>
          </a:p>
          <a:p>
            <a:r>
              <a:rPr lang="en-US" sz="2400" dirty="0" smtClean="0">
                <a:latin typeface="Times New Roman" panose="02020603050405020304" pitchFamily="18" charset="0"/>
                <a:cs typeface="Times New Roman" panose="02020603050405020304" pitchFamily="18" charset="0"/>
              </a:rPr>
              <a:t>Security Attacks</a:t>
            </a:r>
          </a:p>
          <a:p>
            <a:r>
              <a:rPr lang="en-US" sz="2400" dirty="0" smtClean="0">
                <a:latin typeface="Times New Roman" panose="02020603050405020304" pitchFamily="18" charset="0"/>
                <a:cs typeface="Times New Roman" panose="02020603050405020304" pitchFamily="18" charset="0"/>
              </a:rPr>
              <a:t>Security Services</a:t>
            </a:r>
          </a:p>
          <a:p>
            <a:r>
              <a:rPr lang="en-US" sz="2400" dirty="0" smtClean="0">
                <a:latin typeface="Times New Roman" panose="02020603050405020304" pitchFamily="18" charset="0"/>
                <a:cs typeface="Times New Roman" panose="02020603050405020304" pitchFamily="18" charset="0"/>
              </a:rPr>
              <a:t>Security Mechanism</a:t>
            </a:r>
          </a:p>
          <a:p>
            <a:r>
              <a:rPr lang="en-US" sz="2400" dirty="0" smtClean="0">
                <a:latin typeface="Times New Roman" panose="02020603050405020304" pitchFamily="18" charset="0"/>
                <a:cs typeface="Times New Roman" panose="02020603050405020304" pitchFamily="18" charset="0"/>
              </a:rPr>
              <a:t>A Model for network security</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What is Crypt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519" y="2887204"/>
            <a:ext cx="4067634" cy="295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7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a:t>
            </a:r>
            <a:r>
              <a:rPr lang="en-US" dirty="0" smtClean="0">
                <a:latin typeface="Times New Roman" panose="02020603050405020304" pitchFamily="18" charset="0"/>
                <a:cs typeface="Times New Roman" panose="02020603050405020304" pitchFamily="18" charset="0"/>
              </a:rPr>
              <a:t>Attacks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9156" y="2431473"/>
            <a:ext cx="11107880" cy="4187535"/>
          </a:xfrm>
        </p:spPr>
        <p:txBody>
          <a:bodyPr>
            <a:normAutofit/>
          </a:bodyPr>
          <a:lstStyle/>
          <a:p>
            <a:pPr algn="just"/>
            <a:r>
              <a:rPr lang="en-US" dirty="0">
                <a:latin typeface="Times New Roman" panose="02020603050405020304" pitchFamily="18" charset="0"/>
                <a:cs typeface="Times New Roman" panose="02020603050405020304" pitchFamily="18" charset="0"/>
              </a:rPr>
              <a:t>Passive attacks (Figure 1.2a) are in the nature of eavesdropping on, or </a:t>
            </a:r>
            <a:r>
              <a:rPr lang="en-US" dirty="0" smtClean="0">
                <a:latin typeface="Times New Roman" panose="02020603050405020304" pitchFamily="18" charset="0"/>
                <a:cs typeface="Times New Roman" panose="02020603050405020304" pitchFamily="18" charset="0"/>
              </a:rPr>
              <a:t>monitoring of</a:t>
            </a:r>
            <a:r>
              <a:rPr lang="en-US" dirty="0">
                <a:latin typeface="Times New Roman" panose="02020603050405020304" pitchFamily="18" charset="0"/>
                <a:cs typeface="Times New Roman" panose="02020603050405020304" pitchFamily="18" charset="0"/>
              </a:rPr>
              <a:t>, transmissions. The goal of the opponent is to obtain information that is </a:t>
            </a:r>
            <a:r>
              <a:rPr lang="en-US" dirty="0" smtClean="0">
                <a:latin typeface="Times New Roman" panose="02020603050405020304" pitchFamily="18" charset="0"/>
                <a:cs typeface="Times New Roman" panose="02020603050405020304" pitchFamily="18" charset="0"/>
              </a:rPr>
              <a:t>being transmitted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Two </a:t>
            </a:r>
            <a:r>
              <a:rPr lang="en-US" dirty="0">
                <a:latin typeface="Times New Roman" panose="02020603050405020304" pitchFamily="18" charset="0"/>
                <a:cs typeface="Times New Roman" panose="02020603050405020304" pitchFamily="18" charset="0"/>
              </a:rPr>
              <a:t>types of passive attacks are the release of message contents </a:t>
            </a:r>
            <a:r>
              <a:rPr lang="en-US" dirty="0" smtClean="0">
                <a:latin typeface="Times New Roman" panose="02020603050405020304" pitchFamily="18" charset="0"/>
                <a:cs typeface="Times New Roman" panose="02020603050405020304" pitchFamily="18" charset="0"/>
              </a:rPr>
              <a:t>and traffic </a:t>
            </a:r>
            <a:r>
              <a:rPr lang="en-US" dirty="0">
                <a:latin typeface="Times New Roman" panose="02020603050405020304" pitchFamily="18" charset="0"/>
                <a:cs typeface="Times New Roman" panose="02020603050405020304" pitchFamily="18" charset="0"/>
              </a:rPr>
              <a:t>analysis</a:t>
            </a:r>
            <a:r>
              <a:rPr lang="en-US" dirty="0" smtClean="0">
                <a:latin typeface="Times New Roman" panose="02020603050405020304" pitchFamily="18" charset="0"/>
                <a:cs typeface="Times New Roman" panose="02020603050405020304" pitchFamily="18" charset="0"/>
              </a:rPr>
              <a:t>.</a:t>
            </a:r>
          </a:p>
          <a:p>
            <a:pPr algn="just">
              <a:buFont typeface="+mj-lt"/>
              <a:buAutoNum type="arabicPeriod"/>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release of message contents </a:t>
            </a:r>
            <a:r>
              <a:rPr lang="en-US" dirty="0">
                <a:latin typeface="Times New Roman" panose="02020603050405020304" pitchFamily="18" charset="0"/>
                <a:cs typeface="Times New Roman" panose="02020603050405020304" pitchFamily="18" charset="0"/>
              </a:rPr>
              <a:t>is easily understood. A telephone </a:t>
            </a:r>
            <a:r>
              <a:rPr lang="en-US" dirty="0" smtClean="0">
                <a:latin typeface="Times New Roman" panose="02020603050405020304" pitchFamily="18" charset="0"/>
                <a:cs typeface="Times New Roman" panose="02020603050405020304" pitchFamily="18" charset="0"/>
              </a:rPr>
              <a:t>conversation, an </a:t>
            </a:r>
            <a:r>
              <a:rPr lang="en-US" dirty="0">
                <a:latin typeface="Times New Roman" panose="02020603050405020304" pitchFamily="18" charset="0"/>
                <a:cs typeface="Times New Roman" panose="02020603050405020304" pitchFamily="18" charset="0"/>
              </a:rPr>
              <a:t>electronic mail message, and a transferred file may contain sensitive </a:t>
            </a:r>
            <a:r>
              <a:rPr lang="en-US" dirty="0" smtClean="0">
                <a:latin typeface="Times New Roman" panose="02020603050405020304" pitchFamily="18" charset="0"/>
                <a:cs typeface="Times New Roman" panose="02020603050405020304" pitchFamily="18" charset="0"/>
              </a:rPr>
              <a:t>or confidential </a:t>
            </a:r>
            <a:r>
              <a:rPr lang="en-US" dirty="0">
                <a:latin typeface="Times New Roman" panose="02020603050405020304" pitchFamily="18" charset="0"/>
                <a:cs typeface="Times New Roman" panose="02020603050405020304" pitchFamily="18" charset="0"/>
              </a:rPr>
              <a:t>information. We would like to prevent an opponent from learning </a:t>
            </a:r>
            <a:r>
              <a:rPr lang="en-US" dirty="0" smtClean="0">
                <a:latin typeface="Times New Roman" panose="02020603050405020304" pitchFamily="18" charset="0"/>
                <a:cs typeface="Times New Roman" panose="02020603050405020304" pitchFamily="18" charset="0"/>
              </a:rPr>
              <a:t>the contents </a:t>
            </a:r>
            <a:r>
              <a:rPr lang="en-US" dirty="0">
                <a:latin typeface="Times New Roman" panose="02020603050405020304" pitchFamily="18" charset="0"/>
                <a:cs typeface="Times New Roman" panose="02020603050405020304" pitchFamily="18" charset="0"/>
              </a:rPr>
              <a:t>of these </a:t>
            </a:r>
            <a:r>
              <a:rPr lang="en-US" dirty="0" smtClean="0">
                <a:latin typeface="Times New Roman" panose="02020603050405020304" pitchFamily="18" charset="0"/>
                <a:cs typeface="Times New Roman" panose="02020603050405020304" pitchFamily="18" charset="0"/>
              </a:rPr>
              <a:t>transmissions.</a:t>
            </a:r>
          </a:p>
          <a:p>
            <a:pPr algn="just">
              <a:buFont typeface="+mj-lt"/>
              <a:buAutoNum type="arabicPeriod"/>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second type of passive attack, </a:t>
            </a:r>
            <a:r>
              <a:rPr lang="en-US" b="1" dirty="0">
                <a:latin typeface="Times New Roman" panose="02020603050405020304" pitchFamily="18" charset="0"/>
                <a:cs typeface="Times New Roman" panose="02020603050405020304" pitchFamily="18" charset="0"/>
              </a:rPr>
              <a:t>traffic analysis</a:t>
            </a:r>
            <a:r>
              <a:rPr lang="en-US" dirty="0">
                <a:latin typeface="Times New Roman" panose="02020603050405020304" pitchFamily="18" charset="0"/>
                <a:cs typeface="Times New Roman" panose="02020603050405020304" pitchFamily="18" charset="0"/>
              </a:rPr>
              <a:t>, is subtler.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Suppose </a:t>
            </a:r>
            <a:r>
              <a:rPr lang="en-US" dirty="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we had </a:t>
            </a:r>
            <a:r>
              <a:rPr lang="en-US" dirty="0">
                <a:latin typeface="Times New Roman" panose="02020603050405020304" pitchFamily="18" charset="0"/>
                <a:cs typeface="Times New Roman" panose="02020603050405020304" pitchFamily="18" charset="0"/>
              </a:rPr>
              <a:t>a way of masking the contents of messages or other information traffic so </a:t>
            </a:r>
            <a:r>
              <a:rPr lang="en-US" dirty="0" smtClean="0">
                <a:latin typeface="Times New Roman" panose="02020603050405020304" pitchFamily="18" charset="0"/>
                <a:cs typeface="Times New Roman" panose="02020603050405020304" pitchFamily="18" charset="0"/>
              </a:rPr>
              <a:t>that opponents</a:t>
            </a:r>
            <a:r>
              <a:rPr lang="en-US" dirty="0">
                <a:latin typeface="Times New Roman" panose="02020603050405020304" pitchFamily="18" charset="0"/>
                <a:cs typeface="Times New Roman" panose="02020603050405020304" pitchFamily="18" charset="0"/>
              </a:rPr>
              <a:t>, even if they captured the message, could not extract the </a:t>
            </a:r>
            <a:r>
              <a:rPr lang="en-US" dirty="0" smtClean="0">
                <a:latin typeface="Times New Roman" panose="02020603050405020304" pitchFamily="18" charset="0"/>
                <a:cs typeface="Times New Roman" panose="02020603050405020304" pitchFamily="18" charset="0"/>
              </a:rPr>
              <a:t>information from </a:t>
            </a:r>
            <a:r>
              <a:rPr lang="en-US" dirty="0">
                <a:latin typeface="Times New Roman" panose="02020603050405020304" pitchFamily="18" charset="0"/>
                <a:cs typeface="Times New Roman" panose="02020603050405020304" pitchFamily="18" charset="0"/>
              </a:rPr>
              <a:t>the message. The common technique for masking contents is encryption. If </a:t>
            </a:r>
            <a:r>
              <a:rPr lang="en-US" dirty="0" smtClean="0">
                <a:latin typeface="Times New Roman" panose="02020603050405020304" pitchFamily="18" charset="0"/>
                <a:cs typeface="Times New Roman" panose="02020603050405020304" pitchFamily="18" charset="0"/>
              </a:rPr>
              <a:t>we had </a:t>
            </a:r>
            <a:r>
              <a:rPr lang="en-US" dirty="0">
                <a:latin typeface="Times New Roman" panose="02020603050405020304" pitchFamily="18" charset="0"/>
                <a:cs typeface="Times New Roman" panose="02020603050405020304" pitchFamily="18" charset="0"/>
              </a:rPr>
              <a:t>encryption protection in place, an opponent might still be able to observe </a:t>
            </a:r>
            <a:r>
              <a:rPr lang="en-US" dirty="0" smtClean="0">
                <a:latin typeface="Times New Roman" panose="02020603050405020304" pitchFamily="18" charset="0"/>
                <a:cs typeface="Times New Roman" panose="02020603050405020304" pitchFamily="18" charset="0"/>
              </a:rPr>
              <a:t>the pattern </a:t>
            </a:r>
            <a:r>
              <a:rPr lang="en-US" dirty="0">
                <a:latin typeface="Times New Roman" panose="02020603050405020304" pitchFamily="18" charset="0"/>
                <a:cs typeface="Times New Roman" panose="02020603050405020304" pitchFamily="18" charset="0"/>
              </a:rPr>
              <a:t>of these messages. The opponent could determine the location and </a:t>
            </a:r>
            <a:r>
              <a:rPr lang="en-US" dirty="0" smtClean="0">
                <a:latin typeface="Times New Roman" panose="02020603050405020304" pitchFamily="18" charset="0"/>
                <a:cs typeface="Times New Roman" panose="02020603050405020304" pitchFamily="18" charset="0"/>
              </a:rPr>
              <a:t>identity of </a:t>
            </a:r>
            <a:r>
              <a:rPr lang="en-US" dirty="0">
                <a:latin typeface="Times New Roman" panose="02020603050405020304" pitchFamily="18" charset="0"/>
                <a:cs typeface="Times New Roman" panose="02020603050405020304" pitchFamily="18" charset="0"/>
              </a:rPr>
              <a:t>communicating hosts and could observe the frequency and length of </a:t>
            </a:r>
            <a:r>
              <a:rPr lang="en-US" dirty="0" smtClean="0">
                <a:latin typeface="Times New Roman" panose="02020603050405020304" pitchFamily="18" charset="0"/>
                <a:cs typeface="Times New Roman" panose="02020603050405020304" pitchFamily="18" charset="0"/>
              </a:rPr>
              <a:t>messages being </a:t>
            </a:r>
            <a:r>
              <a:rPr lang="en-US" dirty="0">
                <a:latin typeface="Times New Roman" panose="02020603050405020304" pitchFamily="18" charset="0"/>
                <a:cs typeface="Times New Roman" panose="02020603050405020304" pitchFamily="18" charset="0"/>
              </a:rPr>
              <a:t>exchanged. This information might be useful in guessing the nature of </a:t>
            </a:r>
            <a:r>
              <a:rPr lang="en-US" dirty="0" smtClean="0">
                <a:latin typeface="Times New Roman" panose="02020603050405020304" pitchFamily="18" charset="0"/>
                <a:cs typeface="Times New Roman" panose="02020603050405020304" pitchFamily="18" charset="0"/>
              </a:rPr>
              <a:t>the communication </a:t>
            </a:r>
            <a:r>
              <a:rPr lang="en-US" dirty="0">
                <a:latin typeface="Times New Roman" panose="02020603050405020304" pitchFamily="18" charset="0"/>
                <a:cs typeface="Times New Roman" panose="02020603050405020304" pitchFamily="18" charset="0"/>
              </a:rPr>
              <a:t>that was taking place.</a:t>
            </a:r>
          </a:p>
        </p:txBody>
      </p:sp>
    </p:spTree>
    <p:extLst>
      <p:ext uri="{BB962C8B-B14F-4D97-AF65-F5344CB8AC3E}">
        <p14:creationId xmlns:p14="http://schemas.microsoft.com/office/powerpoint/2010/main" val="582827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Attacks</a:t>
            </a:r>
            <a:endParaRPr lang="en-US" dirty="0"/>
          </a:p>
        </p:txBody>
      </p:sp>
      <p:sp>
        <p:nvSpPr>
          <p:cNvPr id="3" name="Content Placeholder 2"/>
          <p:cNvSpPr>
            <a:spLocks noGrp="1"/>
          </p:cNvSpPr>
          <p:nvPr>
            <p:ph idx="1"/>
          </p:nvPr>
        </p:nvSpPr>
        <p:spPr>
          <a:xfrm>
            <a:off x="457201" y="2406072"/>
            <a:ext cx="10962408" cy="4057073"/>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Active Attacks</a:t>
            </a:r>
          </a:p>
          <a:p>
            <a:pPr algn="just"/>
            <a:r>
              <a:rPr lang="en-US" dirty="0">
                <a:latin typeface="Times New Roman" panose="02020603050405020304" pitchFamily="18" charset="0"/>
                <a:cs typeface="Times New Roman" panose="02020603050405020304" pitchFamily="18" charset="0"/>
              </a:rPr>
              <a:t>Active attacks (Figure 1.2b) involve some modification of the data stream or </a:t>
            </a:r>
            <a:r>
              <a:rPr lang="en-US" dirty="0" smtClean="0">
                <a:latin typeface="Times New Roman" panose="02020603050405020304" pitchFamily="18" charset="0"/>
                <a:cs typeface="Times New Roman" panose="02020603050405020304" pitchFamily="18" charset="0"/>
              </a:rPr>
              <a:t>the creation </a:t>
            </a:r>
            <a:r>
              <a:rPr lang="en-US" dirty="0">
                <a:latin typeface="Times New Roman" panose="02020603050405020304" pitchFamily="18" charset="0"/>
                <a:cs typeface="Times New Roman" panose="02020603050405020304" pitchFamily="18" charset="0"/>
              </a:rPr>
              <a:t>of a false stream and can be subdivided into four categories: </a:t>
            </a:r>
            <a:r>
              <a:rPr lang="en-US" dirty="0" smtClean="0">
                <a:latin typeface="Times New Roman" panose="02020603050405020304" pitchFamily="18" charset="0"/>
                <a:cs typeface="Times New Roman" panose="02020603050405020304" pitchFamily="18" charset="0"/>
              </a:rPr>
              <a:t>masquerade, replay</a:t>
            </a:r>
            <a:r>
              <a:rPr lang="en-US" dirty="0">
                <a:latin typeface="Times New Roman" panose="02020603050405020304" pitchFamily="18" charset="0"/>
                <a:cs typeface="Times New Roman" panose="02020603050405020304" pitchFamily="18" charset="0"/>
              </a:rPr>
              <a:t>, modification of messages, and denial of service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masquerade </a:t>
            </a:r>
            <a:r>
              <a:rPr lang="en-US" dirty="0">
                <a:latin typeface="Times New Roman" panose="02020603050405020304" pitchFamily="18" charset="0"/>
                <a:cs typeface="Times New Roman" panose="02020603050405020304" pitchFamily="18" charset="0"/>
              </a:rPr>
              <a:t>takes place when one entity pretends to be a different </a:t>
            </a:r>
            <a:r>
              <a:rPr lang="en-US" dirty="0" smtClean="0">
                <a:latin typeface="Times New Roman" panose="02020603050405020304" pitchFamily="18" charset="0"/>
                <a:cs typeface="Times New Roman" panose="02020603050405020304" pitchFamily="18" charset="0"/>
              </a:rPr>
              <a:t>entity (path </a:t>
            </a:r>
            <a:r>
              <a:rPr lang="en-US" dirty="0">
                <a:latin typeface="Times New Roman" panose="02020603050405020304" pitchFamily="18" charset="0"/>
                <a:cs typeface="Times New Roman" panose="02020603050405020304" pitchFamily="18" charset="0"/>
              </a:rPr>
              <a:t>2 of Figure 1.2b is active). A masquerade attack usually includes one of </a:t>
            </a:r>
            <a:r>
              <a:rPr lang="en-US" dirty="0" smtClean="0">
                <a:latin typeface="Times New Roman" panose="02020603050405020304" pitchFamily="18" charset="0"/>
                <a:cs typeface="Times New Roman" panose="02020603050405020304" pitchFamily="18" charset="0"/>
              </a:rPr>
              <a:t>the other </a:t>
            </a:r>
            <a:r>
              <a:rPr lang="en-US" dirty="0">
                <a:latin typeface="Times New Roman" panose="02020603050405020304" pitchFamily="18" charset="0"/>
                <a:cs typeface="Times New Roman" panose="02020603050405020304" pitchFamily="18" charset="0"/>
              </a:rPr>
              <a:t>forms of active attack. For example, authentication sequences can be </a:t>
            </a:r>
            <a:r>
              <a:rPr lang="en-US" dirty="0" smtClean="0">
                <a:latin typeface="Times New Roman" panose="02020603050405020304" pitchFamily="18" charset="0"/>
                <a:cs typeface="Times New Roman" panose="02020603050405020304" pitchFamily="18" charset="0"/>
              </a:rPr>
              <a:t>captured and </a:t>
            </a:r>
            <a:r>
              <a:rPr lang="en-US" dirty="0">
                <a:latin typeface="Times New Roman" panose="02020603050405020304" pitchFamily="18" charset="0"/>
                <a:cs typeface="Times New Roman" panose="02020603050405020304" pitchFamily="18" charset="0"/>
              </a:rPr>
              <a:t>replayed after a valid authentication sequence has taken place, thus enabling </a:t>
            </a:r>
            <a:r>
              <a:rPr lang="en-US" dirty="0" smtClean="0">
                <a:latin typeface="Times New Roman" panose="02020603050405020304" pitchFamily="18" charset="0"/>
                <a:cs typeface="Times New Roman" panose="02020603050405020304" pitchFamily="18" charset="0"/>
              </a:rPr>
              <a:t>an authorized </a:t>
            </a:r>
            <a:r>
              <a:rPr lang="en-US" dirty="0">
                <a:latin typeface="Times New Roman" panose="02020603050405020304" pitchFamily="18" charset="0"/>
                <a:cs typeface="Times New Roman" panose="02020603050405020304" pitchFamily="18" charset="0"/>
              </a:rPr>
              <a:t>entity with few privileges to obtain extra privileges by impersonating </a:t>
            </a:r>
            <a:r>
              <a:rPr lang="en-US" dirty="0" smtClean="0">
                <a:latin typeface="Times New Roman" panose="02020603050405020304" pitchFamily="18" charset="0"/>
                <a:cs typeface="Times New Roman" panose="02020603050405020304" pitchFamily="18" charset="0"/>
              </a:rPr>
              <a:t>an entity </a:t>
            </a:r>
            <a:r>
              <a:rPr lang="en-US" dirty="0">
                <a:latin typeface="Times New Roman" panose="02020603050405020304" pitchFamily="18" charset="0"/>
                <a:cs typeface="Times New Roman" panose="02020603050405020304" pitchFamily="18" charset="0"/>
              </a:rPr>
              <a:t>that has those privileges.</a:t>
            </a:r>
          </a:p>
          <a:p>
            <a:pPr algn="just"/>
            <a:r>
              <a:rPr lang="en-US" b="1" dirty="0">
                <a:latin typeface="Times New Roman" panose="02020603050405020304" pitchFamily="18" charset="0"/>
                <a:cs typeface="Times New Roman" panose="02020603050405020304" pitchFamily="18" charset="0"/>
              </a:rPr>
              <a:t>Replay </a:t>
            </a:r>
            <a:r>
              <a:rPr lang="en-US" dirty="0">
                <a:latin typeface="Times New Roman" panose="02020603050405020304" pitchFamily="18" charset="0"/>
                <a:cs typeface="Times New Roman" panose="02020603050405020304" pitchFamily="18" charset="0"/>
              </a:rPr>
              <a:t>involves the passive capture of a data unit and its subsequent </a:t>
            </a:r>
            <a:r>
              <a:rPr lang="en-US" dirty="0" smtClean="0">
                <a:latin typeface="Times New Roman" panose="02020603050405020304" pitchFamily="18" charset="0"/>
                <a:cs typeface="Times New Roman" panose="02020603050405020304" pitchFamily="18" charset="0"/>
              </a:rPr>
              <a:t>retransmission to </a:t>
            </a:r>
            <a:r>
              <a:rPr lang="en-US" dirty="0">
                <a:latin typeface="Times New Roman" panose="02020603050405020304" pitchFamily="18" charset="0"/>
                <a:cs typeface="Times New Roman" panose="02020603050405020304" pitchFamily="18" charset="0"/>
              </a:rPr>
              <a:t>produce an unauthorized effect (paths 1, 2, and 3 active).</a:t>
            </a:r>
          </a:p>
          <a:p>
            <a:pPr algn="just"/>
            <a:r>
              <a:rPr lang="en-US" b="1" dirty="0">
                <a:latin typeface="Times New Roman" panose="02020603050405020304" pitchFamily="18" charset="0"/>
                <a:cs typeface="Times New Roman" panose="02020603050405020304" pitchFamily="18" charset="0"/>
              </a:rPr>
              <a:t>Modification of messages </a:t>
            </a:r>
            <a:r>
              <a:rPr lang="en-US" dirty="0">
                <a:latin typeface="Times New Roman" panose="02020603050405020304" pitchFamily="18" charset="0"/>
                <a:cs typeface="Times New Roman" panose="02020603050405020304" pitchFamily="18" charset="0"/>
              </a:rPr>
              <a:t>simply means that some portion of a legitimate </a:t>
            </a:r>
            <a:r>
              <a:rPr lang="en-US" dirty="0" smtClean="0">
                <a:latin typeface="Times New Roman" panose="02020603050405020304" pitchFamily="18" charset="0"/>
                <a:cs typeface="Times New Roman" panose="02020603050405020304" pitchFamily="18" charset="0"/>
              </a:rPr>
              <a:t>message is </a:t>
            </a:r>
            <a:r>
              <a:rPr lang="en-US" dirty="0">
                <a:latin typeface="Times New Roman" panose="02020603050405020304" pitchFamily="18" charset="0"/>
                <a:cs typeface="Times New Roman" panose="02020603050405020304" pitchFamily="18" charset="0"/>
              </a:rPr>
              <a:t>altered, or that messages are delayed or reordered, to produce an </a:t>
            </a:r>
            <a:r>
              <a:rPr lang="en-US" dirty="0" smtClean="0">
                <a:latin typeface="Times New Roman" panose="02020603050405020304" pitchFamily="18" charset="0"/>
                <a:cs typeface="Times New Roman" panose="02020603050405020304" pitchFamily="18" charset="0"/>
              </a:rPr>
              <a:t>unauthorized effect </a:t>
            </a:r>
            <a:r>
              <a:rPr lang="en-US" dirty="0">
                <a:latin typeface="Times New Roman" panose="02020603050405020304" pitchFamily="18" charset="0"/>
                <a:cs typeface="Times New Roman" panose="02020603050405020304" pitchFamily="18" charset="0"/>
              </a:rPr>
              <a:t>(paths 1 and 2 active). For example, a message meaning “Allow </a:t>
            </a:r>
            <a:r>
              <a:rPr lang="en-US" dirty="0" smtClean="0">
                <a:latin typeface="Times New Roman" panose="02020603050405020304" pitchFamily="18" charset="0"/>
                <a:cs typeface="Times New Roman" panose="02020603050405020304" pitchFamily="18" charset="0"/>
              </a:rPr>
              <a:t>John Smith </a:t>
            </a:r>
            <a:r>
              <a:rPr lang="en-US" dirty="0">
                <a:latin typeface="Times New Roman" panose="02020603050405020304" pitchFamily="18" charset="0"/>
                <a:cs typeface="Times New Roman" panose="02020603050405020304" pitchFamily="18" charset="0"/>
              </a:rPr>
              <a:t>to read confidential file </a:t>
            </a:r>
            <a:r>
              <a:rPr lang="en-US" i="1" dirty="0">
                <a:latin typeface="Times New Roman" panose="02020603050405020304" pitchFamily="18" charset="0"/>
                <a:cs typeface="Times New Roman" panose="02020603050405020304" pitchFamily="18" charset="0"/>
              </a:rPr>
              <a:t>accounts</a:t>
            </a:r>
            <a:r>
              <a:rPr lang="en-US" dirty="0">
                <a:latin typeface="Times New Roman" panose="02020603050405020304" pitchFamily="18" charset="0"/>
                <a:cs typeface="Times New Roman" panose="02020603050405020304" pitchFamily="18" charset="0"/>
              </a:rPr>
              <a:t>” is modified to mean “Allow Fred Brown </a:t>
            </a:r>
            <a:r>
              <a:rPr lang="en-US" dirty="0" smtClean="0">
                <a:latin typeface="Times New Roman" panose="02020603050405020304" pitchFamily="18" charset="0"/>
                <a:cs typeface="Times New Roman" panose="02020603050405020304" pitchFamily="18" charset="0"/>
              </a:rPr>
              <a:t>to read </a:t>
            </a:r>
            <a:r>
              <a:rPr lang="en-US" dirty="0">
                <a:latin typeface="Times New Roman" panose="02020603050405020304" pitchFamily="18" charset="0"/>
                <a:cs typeface="Times New Roman" panose="02020603050405020304" pitchFamily="18" charset="0"/>
              </a:rPr>
              <a:t>confidential file </a:t>
            </a:r>
            <a:r>
              <a:rPr lang="en-US" i="1" dirty="0">
                <a:latin typeface="Times New Roman" panose="02020603050405020304" pitchFamily="18" charset="0"/>
                <a:cs typeface="Times New Roman" panose="02020603050405020304" pitchFamily="18" charset="0"/>
              </a:rPr>
              <a:t>accounts.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367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2182091" y="2266950"/>
            <a:ext cx="7969827" cy="4591050"/>
          </a:xfrm>
          <a:prstGeom prst="rect">
            <a:avLst/>
          </a:prstGeom>
        </p:spPr>
      </p:pic>
    </p:spTree>
    <p:extLst>
      <p:ext uri="{BB962C8B-B14F-4D97-AF65-F5344CB8AC3E}">
        <p14:creationId xmlns:p14="http://schemas.microsoft.com/office/powerpoint/2010/main" val="3287429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20882" y="2603500"/>
            <a:ext cx="10629900" cy="3416300"/>
          </a:xfrm>
        </p:spPr>
        <p:txBody>
          <a:bodyPr>
            <a:norm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denial of service </a:t>
            </a:r>
            <a:r>
              <a:rPr lang="en-US" sz="2000" dirty="0">
                <a:latin typeface="Times New Roman" panose="02020603050405020304" pitchFamily="18" charset="0"/>
                <a:cs typeface="Times New Roman" panose="02020603050405020304" pitchFamily="18" charset="0"/>
              </a:rPr>
              <a:t>prevents or inhibits the normal use or management </a:t>
            </a:r>
            <a:r>
              <a:rPr lang="en-US" sz="2000" dirty="0" smtClean="0">
                <a:latin typeface="Times New Roman" panose="02020603050405020304" pitchFamily="18" charset="0"/>
                <a:cs typeface="Times New Roman" panose="02020603050405020304" pitchFamily="18" charset="0"/>
              </a:rPr>
              <a:t>of communications </a:t>
            </a:r>
            <a:r>
              <a:rPr lang="en-US" sz="2000" dirty="0">
                <a:latin typeface="Times New Roman" panose="02020603050405020304" pitchFamily="18" charset="0"/>
                <a:cs typeface="Times New Roman" panose="02020603050405020304" pitchFamily="18" charset="0"/>
              </a:rPr>
              <a:t>facilities (path 3 active). This attack may have a specific target; </a:t>
            </a:r>
            <a:r>
              <a:rPr lang="en-US" sz="2000" dirty="0" smtClean="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an entity may suppress all messages directed to a particular </a:t>
            </a:r>
            <a:r>
              <a:rPr lang="en-US" sz="2000" dirty="0" smtClean="0">
                <a:latin typeface="Times New Roman" panose="02020603050405020304" pitchFamily="18" charset="0"/>
                <a:cs typeface="Times New Roman" panose="02020603050405020304" pitchFamily="18" charset="0"/>
              </a:rPr>
              <a:t>destination (e.g</a:t>
            </a:r>
            <a:r>
              <a:rPr lang="en-US" sz="2000" dirty="0">
                <a:latin typeface="Times New Roman" panose="02020603050405020304" pitchFamily="18" charset="0"/>
                <a:cs typeface="Times New Roman" panose="02020603050405020304" pitchFamily="18" charset="0"/>
              </a:rPr>
              <a:t>., the security audit service). Another form of service denial is the disruption </a:t>
            </a:r>
            <a:r>
              <a:rPr lang="en-US" sz="2000" dirty="0" smtClean="0">
                <a:latin typeface="Times New Roman" panose="02020603050405020304" pitchFamily="18" charset="0"/>
                <a:cs typeface="Times New Roman" panose="02020603050405020304" pitchFamily="18" charset="0"/>
              </a:rPr>
              <a:t>of an </a:t>
            </a:r>
            <a:r>
              <a:rPr lang="en-US" sz="2000" dirty="0">
                <a:latin typeface="Times New Roman" panose="02020603050405020304" pitchFamily="18" charset="0"/>
                <a:cs typeface="Times New Roman" panose="02020603050405020304" pitchFamily="18" charset="0"/>
              </a:rPr>
              <a:t>entire network, either by disabling the network or by overloading it with </a:t>
            </a:r>
            <a:r>
              <a:rPr lang="en-US" sz="2000" dirty="0" smtClean="0">
                <a:latin typeface="Times New Roman" panose="02020603050405020304" pitchFamily="18" charset="0"/>
                <a:cs typeface="Times New Roman" panose="02020603050405020304" pitchFamily="18" charset="0"/>
              </a:rPr>
              <a:t>messages so </a:t>
            </a:r>
            <a:r>
              <a:rPr lang="en-US" sz="2000" dirty="0">
                <a:latin typeface="Times New Roman" panose="02020603050405020304" pitchFamily="18" charset="0"/>
                <a:cs typeface="Times New Roman" panose="02020603050405020304" pitchFamily="18" charset="0"/>
              </a:rPr>
              <a:t>as to degrade performance.</a:t>
            </a:r>
          </a:p>
        </p:txBody>
      </p:sp>
    </p:spTree>
    <p:extLst>
      <p:ext uri="{BB962C8B-B14F-4D97-AF65-F5344CB8AC3E}">
        <p14:creationId xmlns:p14="http://schemas.microsoft.com/office/powerpoint/2010/main" val="105713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SECURITY SERVICE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109" y="2379518"/>
            <a:ext cx="11087099" cy="43434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Security Service is a </a:t>
            </a:r>
            <a:r>
              <a:rPr lang="en-US" sz="2000" dirty="0">
                <a:latin typeface="Times New Roman" panose="02020603050405020304" pitchFamily="18" charset="0"/>
                <a:cs typeface="Times New Roman" panose="02020603050405020304" pitchFamily="18" charset="0"/>
              </a:rPr>
              <a:t>processing or communication service that is provided </a:t>
            </a:r>
            <a:r>
              <a:rPr lang="en-US" sz="2000" dirty="0" smtClean="0">
                <a:latin typeface="Times New Roman" panose="02020603050405020304" pitchFamily="18" charset="0"/>
                <a:cs typeface="Times New Roman" panose="02020603050405020304" pitchFamily="18" charset="0"/>
              </a:rPr>
              <a:t>by a </a:t>
            </a:r>
            <a:r>
              <a:rPr lang="en-US" sz="2000" dirty="0">
                <a:latin typeface="Times New Roman" panose="02020603050405020304" pitchFamily="18" charset="0"/>
                <a:cs typeface="Times New Roman" panose="02020603050405020304" pitchFamily="18" charset="0"/>
              </a:rPr>
              <a:t>system to give a specific kind of protection to system resources; security </a:t>
            </a:r>
            <a:r>
              <a:rPr lang="en-US" sz="2000" dirty="0" smtClean="0">
                <a:latin typeface="Times New Roman" panose="02020603050405020304" pitchFamily="18" charset="0"/>
                <a:cs typeface="Times New Roman" panose="02020603050405020304" pitchFamily="18" charset="0"/>
              </a:rPr>
              <a:t>services implement </a:t>
            </a:r>
            <a:r>
              <a:rPr lang="en-US" sz="2000" dirty="0">
                <a:latin typeface="Times New Roman" panose="02020603050405020304" pitchFamily="18" charset="0"/>
                <a:cs typeface="Times New Roman" panose="02020603050405020304" pitchFamily="18" charset="0"/>
              </a:rPr>
              <a:t>security policies and are implemented by security mechanisms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X.800 divides these services into five categories and fourteen specific </a:t>
            </a:r>
            <a:r>
              <a:rPr lang="en-US" sz="2000" dirty="0" smtClean="0">
                <a:latin typeface="Times New Roman" panose="02020603050405020304" pitchFamily="18" charset="0"/>
                <a:cs typeface="Times New Roman" panose="02020603050405020304" pitchFamily="18" charset="0"/>
              </a:rPr>
              <a:t>services (Table </a:t>
            </a:r>
            <a:r>
              <a:rPr lang="en-US" sz="2000" dirty="0">
                <a:latin typeface="Times New Roman" panose="02020603050405020304" pitchFamily="18" charset="0"/>
                <a:cs typeface="Times New Roman" panose="02020603050405020304" pitchFamily="18" charset="0"/>
              </a:rPr>
              <a:t>1.2). We look at each category in turn.5</a:t>
            </a:r>
          </a:p>
        </p:txBody>
      </p:sp>
    </p:spTree>
    <p:extLst>
      <p:ext uri="{BB962C8B-B14F-4D97-AF65-F5344CB8AC3E}">
        <p14:creationId xmlns:p14="http://schemas.microsoft.com/office/powerpoint/2010/main" val="2907795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SECURITY SERVICE</a:t>
            </a:r>
            <a:endParaRPr lang="en-US" dirty="0"/>
          </a:p>
        </p:txBody>
      </p:sp>
      <p:pic>
        <p:nvPicPr>
          <p:cNvPr id="4" name="Content Placeholder 3"/>
          <p:cNvPicPr>
            <a:picLocks noGrp="1" noChangeAspect="1"/>
          </p:cNvPicPr>
          <p:nvPr>
            <p:ph idx="1"/>
          </p:nvPr>
        </p:nvPicPr>
        <p:blipFill>
          <a:blip r:embed="rId2"/>
          <a:stretch>
            <a:fillRect/>
          </a:stretch>
        </p:blipFill>
        <p:spPr>
          <a:xfrm>
            <a:off x="3270025" y="2275608"/>
            <a:ext cx="6499126" cy="4499987"/>
          </a:xfrm>
          <a:prstGeom prst="rect">
            <a:avLst/>
          </a:prstGeom>
        </p:spPr>
      </p:pic>
    </p:spTree>
    <p:extLst>
      <p:ext uri="{BB962C8B-B14F-4D97-AF65-F5344CB8AC3E}">
        <p14:creationId xmlns:p14="http://schemas.microsoft.com/office/powerpoint/2010/main" val="1003171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a:t>
            </a:r>
            <a:endParaRPr lang="en-US" dirty="0"/>
          </a:p>
        </p:txBody>
      </p:sp>
      <p:sp>
        <p:nvSpPr>
          <p:cNvPr id="3" name="Content Placeholder 2"/>
          <p:cNvSpPr>
            <a:spLocks noGrp="1"/>
          </p:cNvSpPr>
          <p:nvPr>
            <p:ph idx="1"/>
          </p:nvPr>
        </p:nvSpPr>
        <p:spPr>
          <a:xfrm>
            <a:off x="488373" y="2327564"/>
            <a:ext cx="11159835" cy="4301836"/>
          </a:xfrm>
        </p:spPr>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authentication service is concerned with assuring that a communication is </a:t>
            </a:r>
            <a:r>
              <a:rPr lang="en-US" sz="2000" dirty="0" smtClean="0">
                <a:latin typeface="Times New Roman" panose="02020603050405020304" pitchFamily="18" charset="0"/>
                <a:cs typeface="Times New Roman" panose="02020603050405020304" pitchFamily="18" charset="0"/>
              </a:rPr>
              <a:t>authentic. In </a:t>
            </a:r>
            <a:r>
              <a:rPr lang="en-US" sz="2000" dirty="0">
                <a:latin typeface="Times New Roman" panose="02020603050405020304" pitchFamily="18" charset="0"/>
                <a:cs typeface="Times New Roman" panose="02020603050405020304" pitchFamily="18" charset="0"/>
              </a:rPr>
              <a:t>the case of a single message, such as a warning or alarm signal, the </a:t>
            </a:r>
            <a:r>
              <a:rPr lang="en-US" sz="2000" dirty="0" smtClean="0">
                <a:latin typeface="Times New Roman" panose="02020603050405020304" pitchFamily="18" charset="0"/>
                <a:cs typeface="Times New Roman" panose="02020603050405020304" pitchFamily="18" charset="0"/>
              </a:rPr>
              <a:t>function of </a:t>
            </a:r>
            <a:r>
              <a:rPr lang="en-US" sz="2000" dirty="0">
                <a:latin typeface="Times New Roman" panose="02020603050405020304" pitchFamily="18" charset="0"/>
                <a:cs typeface="Times New Roman" panose="02020603050405020304" pitchFamily="18" charset="0"/>
              </a:rPr>
              <a:t>the authentication service is to assure the recipient that the message is from </a:t>
            </a:r>
            <a:r>
              <a:rPr lang="en-US" sz="2000" dirty="0" smtClean="0">
                <a:latin typeface="Times New Roman" panose="02020603050405020304" pitchFamily="18" charset="0"/>
                <a:cs typeface="Times New Roman" panose="02020603050405020304" pitchFamily="18" charset="0"/>
              </a:rPr>
              <a:t>the source </a:t>
            </a:r>
            <a:r>
              <a:rPr lang="en-US" sz="2000" dirty="0">
                <a:latin typeface="Times New Roman" panose="02020603050405020304" pitchFamily="18" charset="0"/>
                <a:cs typeface="Times New Roman" panose="02020603050405020304" pitchFamily="18" charset="0"/>
              </a:rPr>
              <a:t>that it claims to be </a:t>
            </a:r>
            <a:r>
              <a:rPr lang="en-US" sz="2000" dirty="0" smtClean="0">
                <a:latin typeface="Times New Roman" panose="02020603050405020304" pitchFamily="18" charset="0"/>
                <a:cs typeface="Times New Roman" panose="02020603050405020304" pitchFamily="18" charset="0"/>
              </a:rPr>
              <a:t>from.</a:t>
            </a:r>
          </a:p>
          <a:p>
            <a:pPr algn="just"/>
            <a:r>
              <a:rPr lang="en-US" sz="2000" dirty="0">
                <a:latin typeface="Times New Roman" panose="02020603050405020304" pitchFamily="18" charset="0"/>
                <a:cs typeface="Times New Roman" panose="02020603050405020304" pitchFamily="18" charset="0"/>
              </a:rPr>
              <a:t>Two specific authentication services are defined in X.800:</a:t>
            </a:r>
          </a:p>
          <a:p>
            <a:pPr marL="457200" indent="-457200" algn="just">
              <a:buFont typeface="+mj-lt"/>
              <a:buAutoNum type="arabicPeriod"/>
            </a:pPr>
            <a:r>
              <a:rPr lang="en-US" sz="2000" b="1" dirty="0" smtClean="0">
                <a:latin typeface="Times New Roman" panose="02020603050405020304" pitchFamily="18" charset="0"/>
                <a:cs typeface="Times New Roman" panose="02020603050405020304" pitchFamily="18" charset="0"/>
              </a:rPr>
              <a:t>Peer </a:t>
            </a:r>
            <a:r>
              <a:rPr lang="en-US" sz="2000" b="1" dirty="0">
                <a:latin typeface="Times New Roman" panose="02020603050405020304" pitchFamily="18" charset="0"/>
                <a:cs typeface="Times New Roman" panose="02020603050405020304" pitchFamily="18" charset="0"/>
              </a:rPr>
              <a:t>entity authentication: </a:t>
            </a:r>
            <a:r>
              <a:rPr lang="en-US" sz="2000" dirty="0">
                <a:latin typeface="Times New Roman" panose="02020603050405020304" pitchFamily="18" charset="0"/>
                <a:cs typeface="Times New Roman" panose="02020603050405020304" pitchFamily="18" charset="0"/>
              </a:rPr>
              <a:t>Provides for the corroboration of the identity of </a:t>
            </a:r>
            <a:r>
              <a:rPr lang="en-US" sz="2000" dirty="0" smtClean="0">
                <a:latin typeface="Times New Roman" panose="02020603050405020304" pitchFamily="18" charset="0"/>
                <a:cs typeface="Times New Roman" panose="02020603050405020304" pitchFamily="18" charset="0"/>
              </a:rPr>
              <a:t>a peer </a:t>
            </a:r>
            <a:r>
              <a:rPr lang="en-US" sz="2000" dirty="0">
                <a:latin typeface="Times New Roman" panose="02020603050405020304" pitchFamily="18" charset="0"/>
                <a:cs typeface="Times New Roman" panose="02020603050405020304" pitchFamily="18" charset="0"/>
              </a:rPr>
              <a:t>entity in an association. Two entities are considered peers if they </a:t>
            </a:r>
            <a:r>
              <a:rPr lang="en-US" sz="2000" dirty="0" smtClean="0">
                <a:latin typeface="Times New Roman" panose="02020603050405020304" pitchFamily="18" charset="0"/>
                <a:cs typeface="Times New Roman" panose="02020603050405020304" pitchFamily="18" charset="0"/>
              </a:rPr>
              <a:t>implement to </a:t>
            </a:r>
            <a:r>
              <a:rPr lang="en-US" sz="2000" dirty="0">
                <a:latin typeface="Times New Roman" panose="02020603050405020304" pitchFamily="18" charset="0"/>
                <a:cs typeface="Times New Roman" panose="02020603050405020304" pitchFamily="18" charset="0"/>
              </a:rPr>
              <a:t>same protocol in different </a:t>
            </a:r>
            <a:r>
              <a:rPr lang="en-US" sz="2000" dirty="0" smtClean="0">
                <a:latin typeface="Times New Roman" panose="02020603050405020304" pitchFamily="18" charset="0"/>
                <a:cs typeface="Times New Roman" panose="02020603050405020304" pitchFamily="18" charset="0"/>
              </a:rPr>
              <a:t>systems.</a:t>
            </a:r>
          </a:p>
          <a:p>
            <a:pPr marL="457200" indent="-457200" algn="just">
              <a:buFont typeface="+mj-lt"/>
              <a:buAutoNum type="arabicPeriod"/>
            </a:pP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origin authentication: </a:t>
            </a:r>
            <a:r>
              <a:rPr lang="en-US" sz="2000" dirty="0">
                <a:latin typeface="Times New Roman" panose="02020603050405020304" pitchFamily="18" charset="0"/>
                <a:cs typeface="Times New Roman" panose="02020603050405020304" pitchFamily="18" charset="0"/>
              </a:rPr>
              <a:t>Provides for the corroboration of the source of </a:t>
            </a:r>
            <a:r>
              <a:rPr lang="en-US" sz="2000" dirty="0" smtClean="0">
                <a:latin typeface="Times New Roman" panose="02020603050405020304" pitchFamily="18" charset="0"/>
                <a:cs typeface="Times New Roman" panose="02020603050405020304" pitchFamily="18" charset="0"/>
              </a:rPr>
              <a:t>a data </a:t>
            </a:r>
            <a:r>
              <a:rPr lang="en-US" sz="2000" dirty="0">
                <a:latin typeface="Times New Roman" panose="02020603050405020304" pitchFamily="18" charset="0"/>
                <a:cs typeface="Times New Roman" panose="02020603050405020304" pitchFamily="18" charset="0"/>
              </a:rPr>
              <a:t>unit. It does not provide protection against the duplication or </a:t>
            </a:r>
            <a:r>
              <a:rPr lang="en-US" sz="2000" dirty="0" smtClean="0">
                <a:latin typeface="Times New Roman" panose="02020603050405020304" pitchFamily="18" charset="0"/>
                <a:cs typeface="Times New Roman" panose="02020603050405020304" pitchFamily="18" charset="0"/>
              </a:rPr>
              <a:t>modification of </a:t>
            </a:r>
            <a:r>
              <a:rPr lang="en-US" sz="2000" dirty="0">
                <a:latin typeface="Times New Roman" panose="02020603050405020304" pitchFamily="18" charset="0"/>
                <a:cs typeface="Times New Roman" panose="02020603050405020304" pitchFamily="18" charset="0"/>
              </a:rPr>
              <a:t>data units. This type of service supports applications like electronic </a:t>
            </a:r>
            <a:r>
              <a:rPr lang="en-US" sz="2000" dirty="0" smtClean="0">
                <a:latin typeface="Times New Roman" panose="02020603050405020304" pitchFamily="18" charset="0"/>
                <a:cs typeface="Times New Roman" panose="02020603050405020304" pitchFamily="18" charset="0"/>
              </a:rPr>
              <a:t>mail, where </a:t>
            </a:r>
            <a:r>
              <a:rPr lang="en-US" sz="2000" dirty="0">
                <a:latin typeface="Times New Roman" panose="02020603050405020304" pitchFamily="18" charset="0"/>
                <a:cs typeface="Times New Roman" panose="02020603050405020304" pitchFamily="18" charset="0"/>
              </a:rPr>
              <a:t>there are no prior interactions between the communicating entities.</a:t>
            </a:r>
          </a:p>
        </p:txBody>
      </p:sp>
    </p:spTree>
    <p:extLst>
      <p:ext uri="{BB962C8B-B14F-4D97-AF65-F5344CB8AC3E}">
        <p14:creationId xmlns:p14="http://schemas.microsoft.com/office/powerpoint/2010/main" val="2716861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SECURITY SERVICE</a:t>
            </a:r>
          </a:p>
        </p:txBody>
      </p:sp>
      <p:sp>
        <p:nvSpPr>
          <p:cNvPr id="3" name="Content Placeholder 2"/>
          <p:cNvSpPr>
            <a:spLocks noGrp="1"/>
          </p:cNvSpPr>
          <p:nvPr>
            <p:ph idx="1"/>
          </p:nvPr>
        </p:nvSpPr>
        <p:spPr>
          <a:xfrm>
            <a:off x="529936" y="2296391"/>
            <a:ext cx="11139055" cy="4374573"/>
          </a:xfrm>
        </p:spPr>
        <p:txBody>
          <a:bodyPr>
            <a:norm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Access Control</a:t>
            </a:r>
          </a:p>
          <a:p>
            <a:pPr marL="0" indent="0">
              <a:buNone/>
            </a:pPr>
            <a:r>
              <a:rPr lang="en-US" sz="2000" dirty="0">
                <a:latin typeface="Times New Roman" panose="02020603050405020304" pitchFamily="18" charset="0"/>
                <a:cs typeface="Times New Roman" panose="02020603050405020304" pitchFamily="18" charset="0"/>
              </a:rPr>
              <a:t>In the context of network security, access control is the ability to limit and </a:t>
            </a:r>
            <a:r>
              <a:rPr lang="en-US" sz="2000" dirty="0" smtClean="0">
                <a:latin typeface="Times New Roman" panose="02020603050405020304" pitchFamily="18" charset="0"/>
                <a:cs typeface="Times New Roman" panose="02020603050405020304" pitchFamily="18" charset="0"/>
              </a:rPr>
              <a:t>control the </a:t>
            </a:r>
            <a:r>
              <a:rPr lang="en-US" sz="2000" dirty="0">
                <a:latin typeface="Times New Roman" panose="02020603050405020304" pitchFamily="18" charset="0"/>
                <a:cs typeface="Times New Roman" panose="02020603050405020304" pitchFamily="18" charset="0"/>
              </a:rPr>
              <a:t>access to host systems and applications via communications links. To </a:t>
            </a:r>
            <a:r>
              <a:rPr lang="en-US" sz="2000" dirty="0" smtClean="0">
                <a:latin typeface="Times New Roman" panose="02020603050405020304" pitchFamily="18" charset="0"/>
                <a:cs typeface="Times New Roman" panose="02020603050405020304" pitchFamily="18" charset="0"/>
              </a:rPr>
              <a:t>achieve this</a:t>
            </a:r>
            <a:r>
              <a:rPr lang="en-US" sz="2000" dirty="0">
                <a:latin typeface="Times New Roman" panose="02020603050405020304" pitchFamily="18" charset="0"/>
                <a:cs typeface="Times New Roman" panose="02020603050405020304" pitchFamily="18" charset="0"/>
              </a:rPr>
              <a:t>, each entity trying to gain access must first be identified, or </a:t>
            </a:r>
            <a:r>
              <a:rPr lang="en-US" sz="2000" dirty="0" smtClean="0">
                <a:latin typeface="Times New Roman" panose="02020603050405020304" pitchFamily="18" charset="0"/>
                <a:cs typeface="Times New Roman" panose="02020603050405020304" pitchFamily="18" charset="0"/>
              </a:rPr>
              <a:t>authenticated, so </a:t>
            </a:r>
            <a:r>
              <a:rPr lang="en-US" sz="2000" dirty="0">
                <a:latin typeface="Times New Roman" panose="02020603050405020304" pitchFamily="18" charset="0"/>
                <a:cs typeface="Times New Roman" panose="02020603050405020304" pitchFamily="18" charset="0"/>
              </a:rPr>
              <a:t>that access rights can be tailored to the </a:t>
            </a:r>
            <a:r>
              <a:rPr lang="en-US" sz="2000" dirty="0" smtClean="0">
                <a:latin typeface="Times New Roman" panose="02020603050405020304" pitchFamily="18" charset="0"/>
                <a:cs typeface="Times New Roman" panose="02020603050405020304" pitchFamily="18" charset="0"/>
              </a:rPr>
              <a:t>individual.</a:t>
            </a:r>
          </a:p>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Data Confidentiality</a:t>
            </a:r>
          </a:p>
          <a:p>
            <a:pPr marL="0" indent="0">
              <a:buNone/>
            </a:pPr>
            <a:r>
              <a:rPr lang="en-US" sz="2000" dirty="0" smtClean="0">
                <a:latin typeface="Times New Roman" panose="02020603050405020304" pitchFamily="18" charset="0"/>
                <a:cs typeface="Times New Roman" panose="02020603050405020304" pitchFamily="18" charset="0"/>
              </a:rPr>
              <a:t>Confidentiality </a:t>
            </a:r>
            <a:r>
              <a:rPr lang="en-US" sz="2000" dirty="0">
                <a:latin typeface="Times New Roman" panose="02020603050405020304" pitchFamily="18" charset="0"/>
                <a:cs typeface="Times New Roman" panose="02020603050405020304" pitchFamily="18" charset="0"/>
              </a:rPr>
              <a:t>is the protection of transmitted data from passive attacks. With </a:t>
            </a:r>
            <a:r>
              <a:rPr lang="en-US" sz="2000" dirty="0" smtClean="0">
                <a:latin typeface="Times New Roman" panose="02020603050405020304" pitchFamily="18" charset="0"/>
                <a:cs typeface="Times New Roman" panose="02020603050405020304" pitchFamily="18" charset="0"/>
              </a:rPr>
              <a:t>respect to </a:t>
            </a:r>
            <a:r>
              <a:rPr lang="en-US" sz="2000" dirty="0">
                <a:latin typeface="Times New Roman" panose="02020603050405020304" pitchFamily="18" charset="0"/>
                <a:cs typeface="Times New Roman" panose="02020603050405020304" pitchFamily="18" charset="0"/>
              </a:rPr>
              <a:t>the content of a data transmission, several levels of protection can be </a:t>
            </a:r>
            <a:r>
              <a:rPr lang="en-US" sz="2000" dirty="0" smtClean="0">
                <a:latin typeface="Times New Roman" panose="02020603050405020304" pitchFamily="18" charset="0"/>
                <a:cs typeface="Times New Roman" panose="02020603050405020304" pitchFamily="18" charset="0"/>
              </a:rPr>
              <a:t>identified. The </a:t>
            </a:r>
            <a:r>
              <a:rPr lang="en-US" sz="2000" dirty="0">
                <a:latin typeface="Times New Roman" panose="02020603050405020304" pitchFamily="18" charset="0"/>
                <a:cs typeface="Times New Roman" panose="02020603050405020304" pitchFamily="18" charset="0"/>
              </a:rPr>
              <a:t>broadest service protects all user data transmitted between two </a:t>
            </a:r>
            <a:r>
              <a:rPr lang="en-US" sz="2000" dirty="0" smtClean="0">
                <a:latin typeface="Times New Roman" panose="02020603050405020304" pitchFamily="18" charset="0"/>
                <a:cs typeface="Times New Roman" panose="02020603050405020304" pitchFamily="18" charset="0"/>
              </a:rPr>
              <a:t>users over </a:t>
            </a:r>
            <a:r>
              <a:rPr lang="en-US" sz="2000" dirty="0">
                <a:latin typeface="Times New Roman" panose="02020603050405020304" pitchFamily="18" charset="0"/>
                <a:cs typeface="Times New Roman" panose="02020603050405020304" pitchFamily="18" charset="0"/>
              </a:rPr>
              <a:t>a period of time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Data Integrity</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As with confidentiality, integrity can apply to a stream of messages, a single </a:t>
            </a:r>
            <a:r>
              <a:rPr lang="en-US" sz="2000" dirty="0" smtClean="0">
                <a:latin typeface="Times New Roman" panose="02020603050405020304" pitchFamily="18" charset="0"/>
                <a:cs typeface="Times New Roman" panose="02020603050405020304" pitchFamily="18" charset="0"/>
              </a:rPr>
              <a:t>message, or </a:t>
            </a:r>
            <a:r>
              <a:rPr lang="en-US" sz="2000" dirty="0">
                <a:latin typeface="Times New Roman" panose="02020603050405020304" pitchFamily="18" charset="0"/>
                <a:cs typeface="Times New Roman" panose="02020603050405020304" pitchFamily="18" charset="0"/>
              </a:rPr>
              <a:t>selected fields within a message. Again, the most useful and </a:t>
            </a:r>
            <a:r>
              <a:rPr lang="en-US" sz="2000" dirty="0" smtClean="0">
                <a:latin typeface="Times New Roman" panose="02020603050405020304" pitchFamily="18" charset="0"/>
                <a:cs typeface="Times New Roman" panose="02020603050405020304" pitchFamily="18" charset="0"/>
              </a:rPr>
              <a:t>straightforward approach </a:t>
            </a:r>
            <a:r>
              <a:rPr lang="en-US" sz="2000" dirty="0">
                <a:latin typeface="Times New Roman" panose="02020603050405020304" pitchFamily="18" charset="0"/>
                <a:cs typeface="Times New Roman" panose="02020603050405020304" pitchFamily="18" charset="0"/>
              </a:rPr>
              <a:t>is total stream protection.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88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SECURITY SERVICE</a:t>
            </a:r>
            <a:endParaRPr lang="en-US" dirty="0"/>
          </a:p>
        </p:txBody>
      </p:sp>
      <p:sp>
        <p:nvSpPr>
          <p:cNvPr id="3" name="Content Placeholder 2"/>
          <p:cNvSpPr>
            <a:spLocks noGrp="1"/>
          </p:cNvSpPr>
          <p:nvPr>
            <p:ph idx="1"/>
          </p:nvPr>
        </p:nvSpPr>
        <p:spPr>
          <a:xfrm>
            <a:off x="529936" y="2504209"/>
            <a:ext cx="11201400" cy="4073235"/>
          </a:xfrm>
        </p:spPr>
        <p:txBody>
          <a:bodyPr/>
          <a:lstStyle/>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Nonrepudiation</a:t>
            </a:r>
          </a:p>
          <a:p>
            <a:pPr marL="0" indent="0" algn="just">
              <a:buNone/>
            </a:pPr>
            <a:r>
              <a:rPr lang="en-US" dirty="0">
                <a:latin typeface="Times New Roman" panose="02020603050405020304" pitchFamily="18" charset="0"/>
                <a:cs typeface="Times New Roman" panose="02020603050405020304" pitchFamily="18" charset="0"/>
              </a:rPr>
              <a:t>Nonrepudiation prevents either sender or receiver from denying a transmitted </a:t>
            </a:r>
            <a:r>
              <a:rPr lang="en-US" dirty="0" smtClean="0">
                <a:latin typeface="Times New Roman" panose="02020603050405020304" pitchFamily="18" charset="0"/>
                <a:cs typeface="Times New Roman" panose="02020603050405020304" pitchFamily="18" charset="0"/>
              </a:rPr>
              <a:t>message. Thus</a:t>
            </a:r>
            <a:r>
              <a:rPr lang="en-US" dirty="0">
                <a:latin typeface="Times New Roman" panose="02020603050405020304" pitchFamily="18" charset="0"/>
                <a:cs typeface="Times New Roman" panose="02020603050405020304" pitchFamily="18" charset="0"/>
              </a:rPr>
              <a:t>, when a message is sent, the receiver can prove that the alleged sender </a:t>
            </a:r>
            <a:r>
              <a:rPr lang="en-US" dirty="0" smtClean="0">
                <a:latin typeface="Times New Roman" panose="02020603050405020304" pitchFamily="18" charset="0"/>
                <a:cs typeface="Times New Roman" panose="02020603050405020304" pitchFamily="18" charset="0"/>
              </a:rPr>
              <a:t>in fact </a:t>
            </a:r>
            <a:r>
              <a:rPr lang="en-US" dirty="0">
                <a:latin typeface="Times New Roman" panose="02020603050405020304" pitchFamily="18" charset="0"/>
                <a:cs typeface="Times New Roman" panose="02020603050405020304" pitchFamily="18" charset="0"/>
              </a:rPr>
              <a:t>sent the message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Availability Service</a:t>
            </a:r>
          </a:p>
          <a:p>
            <a:pPr marL="0" indent="0" algn="just">
              <a:buNone/>
            </a:pPr>
            <a:r>
              <a:rPr lang="en-US" sz="2000" dirty="0">
                <a:latin typeface="Times New Roman" panose="02020603050405020304" pitchFamily="18" charset="0"/>
                <a:cs typeface="Times New Roman" panose="02020603050405020304" pitchFamily="18" charset="0"/>
              </a:rPr>
              <a:t>X.800 treats availability as a property to be associated with various </a:t>
            </a:r>
            <a:r>
              <a:rPr lang="en-US" sz="2000" dirty="0" smtClean="0">
                <a:latin typeface="Times New Roman" panose="02020603050405020304" pitchFamily="18" charset="0"/>
                <a:cs typeface="Times New Roman" panose="02020603050405020304" pitchFamily="18" charset="0"/>
              </a:rPr>
              <a:t>security services</a:t>
            </a:r>
            <a:r>
              <a:rPr lang="en-US" sz="2000" dirty="0">
                <a:latin typeface="Times New Roman" panose="02020603050405020304" pitchFamily="18" charset="0"/>
                <a:cs typeface="Times New Roman" panose="02020603050405020304" pitchFamily="18" charset="0"/>
              </a:rPr>
              <a:t>. However, it makes sense to call out specifically an availability service. </a:t>
            </a:r>
            <a:r>
              <a:rPr lang="en-US" sz="2000" dirty="0" smtClean="0">
                <a:latin typeface="Times New Roman" panose="02020603050405020304" pitchFamily="18" charset="0"/>
                <a:cs typeface="Times New Roman" panose="02020603050405020304" pitchFamily="18" charset="0"/>
              </a:rPr>
              <a:t>An availability </a:t>
            </a:r>
            <a:r>
              <a:rPr lang="en-US" sz="2000" dirty="0">
                <a:latin typeface="Times New Roman" panose="02020603050405020304" pitchFamily="18" charset="0"/>
                <a:cs typeface="Times New Roman" panose="02020603050405020304" pitchFamily="18" charset="0"/>
              </a:rPr>
              <a:t>service is one that protects a system to ensure its availability. This </a:t>
            </a:r>
            <a:r>
              <a:rPr lang="en-US" sz="2000" dirty="0" smtClean="0">
                <a:latin typeface="Times New Roman" panose="02020603050405020304" pitchFamily="18" charset="0"/>
                <a:cs typeface="Times New Roman" panose="02020603050405020304" pitchFamily="18" charset="0"/>
              </a:rPr>
              <a:t>service addresses </a:t>
            </a:r>
            <a:r>
              <a:rPr lang="en-US" sz="2000" dirty="0">
                <a:latin typeface="Times New Roman" panose="02020603050405020304" pitchFamily="18" charset="0"/>
                <a:cs typeface="Times New Roman" panose="02020603050405020304" pitchFamily="18" charset="0"/>
              </a:rPr>
              <a:t>the security concerns raised by denial-of-service attacks. It </a:t>
            </a:r>
            <a:r>
              <a:rPr lang="en-US" sz="2000" dirty="0" smtClean="0">
                <a:latin typeface="Times New Roman" panose="02020603050405020304" pitchFamily="18" charset="0"/>
                <a:cs typeface="Times New Roman" panose="02020603050405020304" pitchFamily="18" charset="0"/>
              </a:rPr>
              <a:t>depends on </a:t>
            </a:r>
            <a:r>
              <a:rPr lang="en-US" sz="2000" dirty="0">
                <a:latin typeface="Times New Roman" panose="02020603050405020304" pitchFamily="18" charset="0"/>
                <a:cs typeface="Times New Roman" panose="02020603050405020304" pitchFamily="18" charset="0"/>
              </a:rPr>
              <a:t>proper management and control of system resources and thus depends on </a:t>
            </a:r>
            <a:r>
              <a:rPr lang="en-US" sz="2000" dirty="0" smtClean="0">
                <a:latin typeface="Times New Roman" panose="02020603050405020304" pitchFamily="18" charset="0"/>
                <a:cs typeface="Times New Roman" panose="02020603050405020304" pitchFamily="18" charset="0"/>
              </a:rPr>
              <a:t>access control </a:t>
            </a:r>
            <a:r>
              <a:rPr lang="en-US" sz="2000" dirty="0">
                <a:latin typeface="Times New Roman" panose="02020603050405020304" pitchFamily="18" charset="0"/>
                <a:cs typeface="Times New Roman" panose="02020603050405020304" pitchFamily="18" charset="0"/>
              </a:rPr>
              <a:t>service and other security services.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61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SECURITY MECHANISMS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2603500"/>
            <a:ext cx="11014364" cy="411941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mechanisms </a:t>
            </a:r>
            <a:r>
              <a:rPr lang="en-US" sz="2000" dirty="0" smtClean="0">
                <a:latin typeface="Times New Roman" panose="02020603050405020304" pitchFamily="18" charset="0"/>
                <a:cs typeface="Times New Roman" panose="02020603050405020304" pitchFamily="18" charset="0"/>
              </a:rPr>
              <a:t>are divided </a:t>
            </a:r>
            <a:r>
              <a:rPr lang="en-US" sz="2000" dirty="0">
                <a:latin typeface="Times New Roman" panose="02020603050405020304" pitchFamily="18" charset="0"/>
                <a:cs typeface="Times New Roman" panose="02020603050405020304" pitchFamily="18" charset="0"/>
              </a:rPr>
              <a:t>into those that are implemented in a specific protocol layer, such as TCP </a:t>
            </a:r>
            <a:r>
              <a:rPr lang="en-US" sz="2000" dirty="0" smtClean="0">
                <a:latin typeface="Times New Roman" panose="02020603050405020304" pitchFamily="18" charset="0"/>
                <a:cs typeface="Times New Roman" panose="02020603050405020304" pitchFamily="18" charset="0"/>
              </a:rPr>
              <a:t>or an </a:t>
            </a:r>
            <a:r>
              <a:rPr lang="en-US" sz="2000" dirty="0">
                <a:latin typeface="Times New Roman" panose="02020603050405020304" pitchFamily="18" charset="0"/>
                <a:cs typeface="Times New Roman" panose="02020603050405020304" pitchFamily="18" charset="0"/>
              </a:rPr>
              <a:t>application-layer protocol, and those that are not specific to any particular </a:t>
            </a:r>
            <a:r>
              <a:rPr lang="en-US" sz="2000" dirty="0" smtClean="0">
                <a:latin typeface="Times New Roman" panose="02020603050405020304" pitchFamily="18" charset="0"/>
                <a:cs typeface="Times New Roman" panose="02020603050405020304" pitchFamily="18" charset="0"/>
              </a:rPr>
              <a:t>protocol layer </a:t>
            </a:r>
            <a:r>
              <a:rPr lang="en-US" sz="2000" dirty="0">
                <a:latin typeface="Times New Roman" panose="02020603050405020304" pitchFamily="18" charset="0"/>
                <a:cs typeface="Times New Roman" panose="02020603050405020304" pitchFamily="18" charset="0"/>
              </a:rPr>
              <a:t>or security </a:t>
            </a:r>
            <a:r>
              <a:rPr lang="en-US" sz="2000" dirty="0" smtClean="0">
                <a:latin typeface="Times New Roman" panose="02020603050405020304" pitchFamily="18" charset="0"/>
                <a:cs typeface="Times New Roman" panose="02020603050405020304" pitchFamily="18" charset="0"/>
              </a:rPr>
              <a:t>service.</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61039" y="3405908"/>
            <a:ext cx="5449696" cy="3317009"/>
          </a:xfrm>
          <a:prstGeom prst="rect">
            <a:avLst/>
          </a:prstGeom>
        </p:spPr>
      </p:pic>
    </p:spTree>
    <p:extLst>
      <p:ext uri="{BB962C8B-B14F-4D97-AF65-F5344CB8AC3E}">
        <p14:creationId xmlns:p14="http://schemas.microsoft.com/office/powerpoint/2010/main" val="368648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CRYPTOGRAPHY</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3490" y="2424391"/>
            <a:ext cx="8825659" cy="3416300"/>
          </a:xfrm>
        </p:spPr>
        <p:txBody>
          <a:bodyPr/>
          <a:lstStyle/>
          <a:p>
            <a:pPr algn="just"/>
            <a:r>
              <a:rPr lang="en-US" sz="2400" dirty="0">
                <a:latin typeface="Times New Roman" panose="02020603050405020304" pitchFamily="18" charset="0"/>
                <a:cs typeface="Times New Roman" panose="02020603050405020304" pitchFamily="18" charset="0"/>
              </a:rPr>
              <a:t>Cryptography is the process of hiding or coding information so that only the person a message was intended for can read it.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art of cryptography has been used to code messages for thousands of years and continues to be used in bank cards, computer passwords, and ecommerce.</a:t>
            </a:r>
          </a:p>
          <a:p>
            <a:endParaRPr lang="en-IN" dirty="0"/>
          </a:p>
        </p:txBody>
      </p:sp>
      <p:pic>
        <p:nvPicPr>
          <p:cNvPr id="4" name="Picture 3"/>
          <p:cNvPicPr>
            <a:picLocks noChangeAspect="1"/>
          </p:cNvPicPr>
          <p:nvPr/>
        </p:nvPicPr>
        <p:blipFill>
          <a:blip r:embed="rId2"/>
          <a:stretch>
            <a:fillRect/>
          </a:stretch>
        </p:blipFill>
        <p:spPr>
          <a:xfrm>
            <a:off x="2792513" y="4715966"/>
            <a:ext cx="5645440" cy="1769675"/>
          </a:xfrm>
          <a:prstGeom prst="rect">
            <a:avLst/>
          </a:prstGeom>
        </p:spPr>
      </p:pic>
    </p:spTree>
    <p:extLst>
      <p:ext uri="{BB962C8B-B14F-4D97-AF65-F5344CB8AC3E}">
        <p14:creationId xmlns:p14="http://schemas.microsoft.com/office/powerpoint/2010/main" val="1816269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SECURITY MECHANISMS</a:t>
            </a:r>
            <a:endParaRPr lang="en-US" dirty="0"/>
          </a:p>
        </p:txBody>
      </p:sp>
      <p:pic>
        <p:nvPicPr>
          <p:cNvPr id="4" name="Content Placeholder 3"/>
          <p:cNvPicPr>
            <a:picLocks noGrp="1" noChangeAspect="1"/>
          </p:cNvPicPr>
          <p:nvPr>
            <p:ph idx="1"/>
          </p:nvPr>
        </p:nvPicPr>
        <p:blipFill>
          <a:blip r:embed="rId2"/>
          <a:stretch>
            <a:fillRect/>
          </a:stretch>
        </p:blipFill>
        <p:spPr>
          <a:xfrm>
            <a:off x="754110" y="2536825"/>
            <a:ext cx="4781550" cy="2143125"/>
          </a:xfrm>
          <a:prstGeom prst="rect">
            <a:avLst/>
          </a:prstGeom>
        </p:spPr>
      </p:pic>
      <p:pic>
        <p:nvPicPr>
          <p:cNvPr id="5" name="Picture 4"/>
          <p:cNvPicPr>
            <a:picLocks noChangeAspect="1"/>
          </p:cNvPicPr>
          <p:nvPr/>
        </p:nvPicPr>
        <p:blipFill>
          <a:blip r:embed="rId3"/>
          <a:stretch>
            <a:fillRect/>
          </a:stretch>
        </p:blipFill>
        <p:spPr>
          <a:xfrm>
            <a:off x="6472237" y="2536825"/>
            <a:ext cx="4708381" cy="3915930"/>
          </a:xfrm>
          <a:prstGeom prst="rect">
            <a:avLst/>
          </a:prstGeom>
        </p:spPr>
      </p:pic>
    </p:spTree>
    <p:extLst>
      <p:ext uri="{BB962C8B-B14F-4D97-AF65-F5344CB8AC3E}">
        <p14:creationId xmlns:p14="http://schemas.microsoft.com/office/powerpoint/2010/main" val="3162225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FOR NETWORK SECURITY</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23455" y="2813122"/>
            <a:ext cx="4912205" cy="3411033"/>
          </a:xfrm>
          <a:prstGeom prst="rect">
            <a:avLst/>
          </a:prstGeom>
        </p:spPr>
      </p:pic>
      <p:sp>
        <p:nvSpPr>
          <p:cNvPr id="5" name="Rectangle 4"/>
          <p:cNvSpPr/>
          <p:nvPr/>
        </p:nvSpPr>
        <p:spPr>
          <a:xfrm>
            <a:off x="5535660" y="2813122"/>
            <a:ext cx="6096000" cy="2031325"/>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A message is to be transferred from one party to another across some </a:t>
            </a:r>
            <a:r>
              <a:rPr lang="en-US" dirty="0" smtClean="0">
                <a:latin typeface="Times New Roman" panose="02020603050405020304" pitchFamily="18" charset="0"/>
                <a:cs typeface="Times New Roman" panose="02020603050405020304" pitchFamily="18" charset="0"/>
              </a:rPr>
              <a:t>sort of </a:t>
            </a:r>
            <a:r>
              <a:rPr lang="en-US" dirty="0">
                <a:latin typeface="Times New Roman" panose="02020603050405020304" pitchFamily="18" charset="0"/>
                <a:cs typeface="Times New Roman" panose="02020603050405020304" pitchFamily="18" charset="0"/>
              </a:rPr>
              <a:t>Internet service. The two parties, who are the </a:t>
            </a:r>
            <a:r>
              <a:rPr lang="en-US" i="1" dirty="0">
                <a:latin typeface="Times New Roman" panose="02020603050405020304" pitchFamily="18" charset="0"/>
                <a:cs typeface="Times New Roman" panose="02020603050405020304" pitchFamily="18" charset="0"/>
              </a:rPr>
              <a:t>principals </a:t>
            </a:r>
            <a:r>
              <a:rPr lang="en-US" dirty="0">
                <a:latin typeface="Times New Roman" panose="02020603050405020304" pitchFamily="18" charset="0"/>
                <a:cs typeface="Times New Roman" panose="02020603050405020304" pitchFamily="18" charset="0"/>
              </a:rPr>
              <a:t>in this transaction, </a:t>
            </a:r>
            <a:r>
              <a:rPr lang="en-US" dirty="0" smtClean="0">
                <a:latin typeface="Times New Roman" panose="02020603050405020304" pitchFamily="18" charset="0"/>
                <a:cs typeface="Times New Roman" panose="02020603050405020304" pitchFamily="18" charset="0"/>
              </a:rPr>
              <a:t>must cooperate </a:t>
            </a:r>
            <a:r>
              <a:rPr lang="en-US" dirty="0">
                <a:latin typeface="Times New Roman" panose="02020603050405020304" pitchFamily="18" charset="0"/>
                <a:cs typeface="Times New Roman" panose="02020603050405020304" pitchFamily="18" charset="0"/>
              </a:rPr>
              <a:t>for the exchange to take place. A logical information channel is </a:t>
            </a:r>
            <a:r>
              <a:rPr lang="en-US" dirty="0" smtClean="0">
                <a:latin typeface="Times New Roman" panose="02020603050405020304" pitchFamily="18" charset="0"/>
                <a:cs typeface="Times New Roman" panose="02020603050405020304" pitchFamily="18" charset="0"/>
              </a:rPr>
              <a:t>established by </a:t>
            </a:r>
            <a:r>
              <a:rPr lang="en-US" dirty="0">
                <a:latin typeface="Times New Roman" panose="02020603050405020304" pitchFamily="18" charset="0"/>
                <a:cs typeface="Times New Roman" panose="02020603050405020304" pitchFamily="18" charset="0"/>
              </a:rPr>
              <a:t>defining a route through the Internet from source to destination and by the </a:t>
            </a:r>
            <a:r>
              <a:rPr lang="en-US" dirty="0" smtClean="0">
                <a:latin typeface="Times New Roman" panose="02020603050405020304" pitchFamily="18" charset="0"/>
                <a:cs typeface="Times New Roman" panose="02020603050405020304" pitchFamily="18" charset="0"/>
              </a:rPr>
              <a:t>cooperative use </a:t>
            </a:r>
            <a:r>
              <a:rPr lang="en-US" dirty="0">
                <a:latin typeface="Times New Roman" panose="02020603050405020304" pitchFamily="18" charset="0"/>
                <a:cs typeface="Times New Roman" panose="02020603050405020304" pitchFamily="18" charset="0"/>
              </a:rPr>
              <a:t>of communication protocols (e.g., TCP/IP) by the two principals.</a:t>
            </a:r>
          </a:p>
        </p:txBody>
      </p:sp>
    </p:spTree>
    <p:extLst>
      <p:ext uri="{BB962C8B-B14F-4D97-AF65-F5344CB8AC3E}">
        <p14:creationId xmlns:p14="http://schemas.microsoft.com/office/powerpoint/2010/main" val="4218796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FOR NETWORK SECURITY</a:t>
            </a:r>
            <a:endParaRPr lang="en-US" dirty="0"/>
          </a:p>
        </p:txBody>
      </p:sp>
      <p:sp>
        <p:nvSpPr>
          <p:cNvPr id="3" name="Content Placeholder 2"/>
          <p:cNvSpPr>
            <a:spLocks noGrp="1"/>
          </p:cNvSpPr>
          <p:nvPr>
            <p:ph idx="1"/>
          </p:nvPr>
        </p:nvSpPr>
        <p:spPr>
          <a:xfrm>
            <a:off x="488374" y="2603500"/>
            <a:ext cx="11170226" cy="398433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All the techniques for providing security have two components:</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security-related transformation on the information to be sent. </a:t>
            </a:r>
            <a:r>
              <a:rPr lang="en-US" sz="2000" dirty="0" smtClean="0">
                <a:latin typeface="Times New Roman" panose="02020603050405020304" pitchFamily="18" charset="0"/>
                <a:cs typeface="Times New Roman" panose="02020603050405020304" pitchFamily="18" charset="0"/>
              </a:rPr>
              <a:t>Examples include </a:t>
            </a:r>
            <a:r>
              <a:rPr lang="en-US" sz="2000" dirty="0">
                <a:latin typeface="Times New Roman" panose="02020603050405020304" pitchFamily="18" charset="0"/>
                <a:cs typeface="Times New Roman" panose="02020603050405020304" pitchFamily="18" charset="0"/>
              </a:rPr>
              <a:t>the encryption of the message, which scrambles the message so that </a:t>
            </a:r>
            <a:r>
              <a:rPr lang="en-US" sz="2000" dirty="0" smtClean="0">
                <a:latin typeface="Times New Roman" panose="02020603050405020304" pitchFamily="18" charset="0"/>
                <a:cs typeface="Times New Roman" panose="02020603050405020304" pitchFamily="18" charset="0"/>
              </a:rPr>
              <a:t>it is </a:t>
            </a:r>
            <a:r>
              <a:rPr lang="en-US" sz="2000" dirty="0">
                <a:latin typeface="Times New Roman" panose="02020603050405020304" pitchFamily="18" charset="0"/>
                <a:cs typeface="Times New Roman" panose="02020603050405020304" pitchFamily="18" charset="0"/>
              </a:rPr>
              <a:t>unreadable by the opponent, and the addition of a code based on the </a:t>
            </a:r>
            <a:r>
              <a:rPr lang="en-US" sz="2000" dirty="0" smtClean="0">
                <a:latin typeface="Times New Roman" panose="02020603050405020304" pitchFamily="18" charset="0"/>
                <a:cs typeface="Times New Roman" panose="02020603050405020304" pitchFamily="18" charset="0"/>
              </a:rPr>
              <a:t>contents of </a:t>
            </a:r>
            <a:r>
              <a:rPr lang="en-US" sz="2000" dirty="0">
                <a:latin typeface="Times New Roman" panose="02020603050405020304" pitchFamily="18" charset="0"/>
                <a:cs typeface="Times New Roman" panose="02020603050405020304" pitchFamily="18" charset="0"/>
              </a:rPr>
              <a:t>the message, which can be used to verify the identity of the sender.</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Some secret information shared by the two principals and, it is </a:t>
            </a:r>
            <a:r>
              <a:rPr lang="en-US" sz="2000" dirty="0" smtClean="0">
                <a:latin typeface="Times New Roman" panose="02020603050405020304" pitchFamily="18" charset="0"/>
                <a:cs typeface="Times New Roman" panose="02020603050405020304" pitchFamily="18" charset="0"/>
              </a:rPr>
              <a:t>hoped, unknown </a:t>
            </a:r>
            <a:r>
              <a:rPr lang="en-US" sz="2000" dirty="0">
                <a:latin typeface="Times New Roman" panose="02020603050405020304" pitchFamily="18" charset="0"/>
                <a:cs typeface="Times New Roman" panose="02020603050405020304" pitchFamily="18" charset="0"/>
              </a:rPr>
              <a:t>to the opponent. An example is an encryption key used in </a:t>
            </a:r>
            <a:r>
              <a:rPr lang="en-US" sz="2000" dirty="0" smtClean="0">
                <a:latin typeface="Times New Roman" panose="02020603050405020304" pitchFamily="18" charset="0"/>
                <a:cs typeface="Times New Roman" panose="02020603050405020304" pitchFamily="18" charset="0"/>
              </a:rPr>
              <a:t>conjunction with </a:t>
            </a:r>
            <a:r>
              <a:rPr lang="en-US" sz="2000" dirty="0">
                <a:latin typeface="Times New Roman" panose="02020603050405020304" pitchFamily="18" charset="0"/>
                <a:cs typeface="Times New Roman" panose="02020603050405020304" pitchFamily="18" charset="0"/>
              </a:rPr>
              <a:t>the transformation to scramble the message before </a:t>
            </a:r>
            <a:r>
              <a:rPr lang="en-US" sz="2000" dirty="0" smtClean="0">
                <a:latin typeface="Times New Roman" panose="02020603050405020304" pitchFamily="18" charset="0"/>
                <a:cs typeface="Times New Roman" panose="02020603050405020304" pitchFamily="18" charset="0"/>
              </a:rPr>
              <a:t>transmission and </a:t>
            </a:r>
            <a:r>
              <a:rPr lang="en-US" sz="2000" dirty="0">
                <a:latin typeface="Times New Roman" panose="02020603050405020304" pitchFamily="18" charset="0"/>
                <a:cs typeface="Times New Roman" panose="02020603050405020304" pitchFamily="18" charset="0"/>
              </a:rPr>
              <a:t>unscramble it on reception.6</a:t>
            </a:r>
          </a:p>
        </p:txBody>
      </p:sp>
    </p:spTree>
    <p:extLst>
      <p:ext uri="{BB962C8B-B14F-4D97-AF65-F5344CB8AC3E}">
        <p14:creationId xmlns:p14="http://schemas.microsoft.com/office/powerpoint/2010/main" val="3860050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FOR NETWORK SECURITY</a:t>
            </a:r>
            <a:endParaRPr lang="en-US" dirty="0"/>
          </a:p>
        </p:txBody>
      </p:sp>
      <p:sp>
        <p:nvSpPr>
          <p:cNvPr id="3" name="Content Placeholder 2"/>
          <p:cNvSpPr>
            <a:spLocks noGrp="1"/>
          </p:cNvSpPr>
          <p:nvPr>
            <p:ph idx="1"/>
          </p:nvPr>
        </p:nvSpPr>
        <p:spPr>
          <a:xfrm>
            <a:off x="550718" y="2603499"/>
            <a:ext cx="11014364" cy="3901209"/>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This general model shows that there are four basic tasks in designing a </a:t>
            </a:r>
            <a:r>
              <a:rPr lang="en-US" dirty="0" smtClean="0">
                <a:latin typeface="Times New Roman" panose="02020603050405020304" pitchFamily="18" charset="0"/>
                <a:cs typeface="Times New Roman" panose="02020603050405020304" pitchFamily="18" charset="0"/>
              </a:rPr>
              <a:t>particular security </a:t>
            </a:r>
            <a:r>
              <a:rPr lang="en-US" dirty="0">
                <a:latin typeface="Times New Roman" panose="02020603050405020304" pitchFamily="18" charset="0"/>
                <a:cs typeface="Times New Roman" panose="02020603050405020304" pitchFamily="18" charset="0"/>
              </a:rPr>
              <a:t>service:</a:t>
            </a:r>
          </a:p>
          <a:p>
            <a:pPr algn="just">
              <a:buFont typeface="+mj-lt"/>
              <a:buAutoNum type="arabicPeriod"/>
            </a:pP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Design an algorithm for performing the security-related transformation. </a:t>
            </a:r>
            <a:r>
              <a:rPr lang="en-US" dirty="0" smtClean="0">
                <a:latin typeface="Times New Roman" panose="02020603050405020304" pitchFamily="18" charset="0"/>
                <a:cs typeface="Times New Roman" panose="02020603050405020304" pitchFamily="18" charset="0"/>
              </a:rPr>
              <a:t>The algorithm </a:t>
            </a:r>
            <a:r>
              <a:rPr lang="en-US" dirty="0">
                <a:latin typeface="Times New Roman" panose="02020603050405020304" pitchFamily="18" charset="0"/>
                <a:cs typeface="Times New Roman" panose="02020603050405020304" pitchFamily="18" charset="0"/>
              </a:rPr>
              <a:t>should be such that an opponent cannot defeat its </a:t>
            </a:r>
            <a:r>
              <a:rPr lang="en-US" dirty="0" smtClean="0">
                <a:latin typeface="Times New Roman" panose="02020603050405020304" pitchFamily="18" charset="0"/>
                <a:cs typeface="Times New Roman" panose="02020603050405020304" pitchFamily="18" charset="0"/>
              </a:rPr>
              <a:t>purpose.</a:t>
            </a:r>
          </a:p>
          <a:p>
            <a:pPr algn="just">
              <a:buFont typeface="+mj-lt"/>
              <a:buAutoNum type="arabicPeriod"/>
            </a:pPr>
            <a:r>
              <a:rPr lang="en-US" dirty="0" smtClean="0">
                <a:latin typeface="Times New Roman" panose="02020603050405020304" pitchFamily="18" charset="0"/>
                <a:cs typeface="Times New Roman" panose="02020603050405020304" pitchFamily="18" charset="0"/>
              </a:rPr>
              <a:t>Generate </a:t>
            </a:r>
            <a:r>
              <a:rPr lang="en-US" dirty="0">
                <a:latin typeface="Times New Roman" panose="02020603050405020304" pitchFamily="18" charset="0"/>
                <a:cs typeface="Times New Roman" panose="02020603050405020304" pitchFamily="18" charset="0"/>
              </a:rPr>
              <a:t>the secret information to be used with the </a:t>
            </a:r>
            <a:r>
              <a:rPr lang="en-US" dirty="0" smtClean="0">
                <a:latin typeface="Times New Roman" panose="02020603050405020304" pitchFamily="18" charset="0"/>
                <a:cs typeface="Times New Roman" panose="02020603050405020304" pitchFamily="18" charset="0"/>
              </a:rPr>
              <a:t>algorithm.</a:t>
            </a:r>
          </a:p>
          <a:p>
            <a:pPr algn="just">
              <a:buFont typeface="+mj-lt"/>
              <a:buAutoNum type="arabicPeriod"/>
            </a:pP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methods for the distribution and sharing of the secret </a:t>
            </a:r>
            <a:r>
              <a:rPr lang="en-US" dirty="0" smtClean="0">
                <a:latin typeface="Times New Roman" panose="02020603050405020304" pitchFamily="18" charset="0"/>
                <a:cs typeface="Times New Roman" panose="02020603050405020304" pitchFamily="18" charset="0"/>
              </a:rPr>
              <a:t>information.</a:t>
            </a:r>
          </a:p>
          <a:p>
            <a:pPr algn="just">
              <a:buFont typeface="+mj-lt"/>
              <a:buAutoNum type="arabicPeriod"/>
            </a:pPr>
            <a:r>
              <a:rPr lang="en-US" dirty="0" smtClean="0">
                <a:latin typeface="Times New Roman" panose="02020603050405020304" pitchFamily="18" charset="0"/>
                <a:cs typeface="Times New Roman" panose="02020603050405020304" pitchFamily="18" charset="0"/>
              </a:rPr>
              <a:t>Specify </a:t>
            </a:r>
            <a:r>
              <a:rPr lang="en-US" dirty="0">
                <a:latin typeface="Times New Roman" panose="02020603050405020304" pitchFamily="18" charset="0"/>
                <a:cs typeface="Times New Roman" panose="02020603050405020304" pitchFamily="18" charset="0"/>
              </a:rPr>
              <a:t>a protocol to be used by the two principals that makes use of </a:t>
            </a:r>
            <a:r>
              <a:rPr lang="en-US" dirty="0" smtClean="0">
                <a:latin typeface="Times New Roman" panose="02020603050405020304" pitchFamily="18" charset="0"/>
                <a:cs typeface="Times New Roman" panose="02020603050405020304" pitchFamily="18" charset="0"/>
              </a:rPr>
              <a:t>the security </a:t>
            </a:r>
            <a:r>
              <a:rPr lang="en-US" dirty="0">
                <a:latin typeface="Times New Roman" panose="02020603050405020304" pitchFamily="18" charset="0"/>
                <a:cs typeface="Times New Roman" panose="02020603050405020304" pitchFamily="18" charset="0"/>
              </a:rPr>
              <a:t>algorithm and the secret information to achieve a particular </a:t>
            </a:r>
            <a:r>
              <a:rPr lang="en-US" dirty="0" smtClean="0">
                <a:latin typeface="Times New Roman" panose="02020603050405020304" pitchFamily="18" charset="0"/>
                <a:cs typeface="Times New Roman" panose="02020603050405020304" pitchFamily="18" charset="0"/>
              </a:rPr>
              <a:t>security service.</a:t>
            </a:r>
          </a:p>
          <a:p>
            <a:pPr algn="just"/>
            <a:r>
              <a:rPr lang="en-US" dirty="0">
                <a:latin typeface="Times New Roman" panose="02020603050405020304" pitchFamily="18" charset="0"/>
                <a:cs typeface="Times New Roman" panose="02020603050405020304" pitchFamily="18" charset="0"/>
              </a:rPr>
              <a:t>Programs can </a:t>
            </a:r>
            <a:r>
              <a:rPr lang="en-US" dirty="0" smtClean="0">
                <a:latin typeface="Times New Roman" panose="02020603050405020304" pitchFamily="18" charset="0"/>
                <a:cs typeface="Times New Roman" panose="02020603050405020304" pitchFamily="18" charset="0"/>
              </a:rPr>
              <a:t>present two </a:t>
            </a:r>
            <a:r>
              <a:rPr lang="en-US" dirty="0">
                <a:latin typeface="Times New Roman" panose="02020603050405020304" pitchFamily="18" charset="0"/>
                <a:cs typeface="Times New Roman" panose="02020603050405020304" pitchFamily="18" charset="0"/>
              </a:rPr>
              <a:t>kinds of threats:</a:t>
            </a:r>
          </a:p>
          <a:p>
            <a:pPr marL="457200" indent="-457200" algn="just">
              <a:buFont typeface="+mj-lt"/>
              <a:buAutoNum type="alphaLcParenR"/>
            </a:pP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Information access threats: </a:t>
            </a:r>
            <a:r>
              <a:rPr lang="en-US" dirty="0">
                <a:latin typeface="Times New Roman" panose="02020603050405020304" pitchFamily="18" charset="0"/>
                <a:cs typeface="Times New Roman" panose="02020603050405020304" pitchFamily="18" charset="0"/>
              </a:rPr>
              <a:t>Intercept or modify data on behalf of users </a:t>
            </a:r>
            <a:r>
              <a:rPr lang="en-US" dirty="0" smtClean="0">
                <a:latin typeface="Times New Roman" panose="02020603050405020304" pitchFamily="18" charset="0"/>
                <a:cs typeface="Times New Roman" panose="02020603050405020304" pitchFamily="18" charset="0"/>
              </a:rPr>
              <a:t>who should </a:t>
            </a:r>
            <a:r>
              <a:rPr lang="en-US" dirty="0">
                <a:latin typeface="Times New Roman" panose="02020603050405020304" pitchFamily="18" charset="0"/>
                <a:cs typeface="Times New Roman" panose="02020603050405020304" pitchFamily="18" charset="0"/>
              </a:rPr>
              <a:t>not have access to that </a:t>
            </a:r>
            <a:r>
              <a:rPr lang="en-US" dirty="0" smtClean="0">
                <a:latin typeface="Times New Roman" panose="02020603050405020304" pitchFamily="18" charset="0"/>
                <a:cs typeface="Times New Roman" panose="02020603050405020304" pitchFamily="18" charset="0"/>
              </a:rPr>
              <a:t>data.</a:t>
            </a:r>
          </a:p>
          <a:p>
            <a:pPr marL="457200" indent="-457200" algn="just">
              <a:buFont typeface="+mj-lt"/>
              <a:buAutoNum type="alphaLcParenR"/>
            </a:pPr>
            <a:r>
              <a:rPr lang="en-US" b="1" dirty="0" smtClean="0">
                <a:latin typeface="Times New Roman" panose="02020603050405020304" pitchFamily="18" charset="0"/>
                <a:cs typeface="Times New Roman" panose="02020603050405020304" pitchFamily="18" charset="0"/>
              </a:rPr>
              <a:t>Service </a:t>
            </a:r>
            <a:r>
              <a:rPr lang="en-US" b="1" dirty="0">
                <a:latin typeface="Times New Roman" panose="02020603050405020304" pitchFamily="18" charset="0"/>
                <a:cs typeface="Times New Roman" panose="02020603050405020304" pitchFamily="18" charset="0"/>
              </a:rPr>
              <a:t>threats: </a:t>
            </a:r>
            <a:r>
              <a:rPr lang="en-US" dirty="0">
                <a:latin typeface="Times New Roman" panose="02020603050405020304" pitchFamily="18" charset="0"/>
                <a:cs typeface="Times New Roman" panose="02020603050405020304" pitchFamily="18" charset="0"/>
              </a:rPr>
              <a:t>Exploit service flaws in computers to inhibit use by </a:t>
            </a:r>
            <a:r>
              <a:rPr lang="en-US" dirty="0" smtClean="0">
                <a:latin typeface="Times New Roman" panose="02020603050405020304" pitchFamily="18" charset="0"/>
                <a:cs typeface="Times New Roman" panose="02020603050405020304" pitchFamily="18" charset="0"/>
              </a:rPr>
              <a:t>legitimate users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6451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FOR NETWORK SECURITY</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07214" y="2986087"/>
            <a:ext cx="5427864" cy="2966844"/>
          </a:xfrm>
          <a:prstGeom prst="rect">
            <a:avLst/>
          </a:prstGeom>
        </p:spPr>
      </p:pic>
    </p:spTree>
    <p:extLst>
      <p:ext uri="{BB962C8B-B14F-4D97-AF65-F5344CB8AC3E}">
        <p14:creationId xmlns:p14="http://schemas.microsoft.com/office/powerpoint/2010/main" val="3646139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Symmetric Cipher 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052" y="2333897"/>
            <a:ext cx="11321142" cy="4397829"/>
          </a:xfrm>
        </p:spPr>
        <p:txBody>
          <a:bodyPr>
            <a:normAutofit/>
          </a:bodyPr>
          <a:lstStyle/>
          <a:p>
            <a:pPr algn="just"/>
            <a:r>
              <a:rPr lang="en-US" sz="2000" dirty="0">
                <a:latin typeface="Times New Roman" panose="02020603050405020304" pitchFamily="18" charset="0"/>
                <a:cs typeface="Times New Roman" panose="02020603050405020304" pitchFamily="18" charset="0"/>
              </a:rPr>
              <a:t>Symmetric encryption, also referred to as conventional encryption or single-key encryption, was the only type of encryption in use prior to the development of </a:t>
            </a:r>
            <a:r>
              <a:rPr lang="en-US" sz="2000" dirty="0" smtClean="0">
                <a:latin typeface="Times New Roman" panose="02020603050405020304" pitchFamily="18" charset="0"/>
                <a:cs typeface="Times New Roman" panose="02020603050405020304" pitchFamily="18" charset="0"/>
              </a:rPr>
              <a:t>public key encryption.</a:t>
            </a:r>
          </a:p>
          <a:p>
            <a:pPr algn="just"/>
            <a:r>
              <a:rPr lang="en-US" sz="2000" dirty="0">
                <a:latin typeface="Times New Roman" panose="02020603050405020304" pitchFamily="18" charset="0"/>
                <a:cs typeface="Times New Roman" panose="02020603050405020304" pitchFamily="18" charset="0"/>
              </a:rPr>
              <a:t>An original message is known as the </a:t>
            </a:r>
            <a:r>
              <a:rPr lang="en-US" sz="2000" b="1" dirty="0">
                <a:latin typeface="Times New Roman" panose="02020603050405020304" pitchFamily="18" charset="0"/>
                <a:cs typeface="Times New Roman" panose="02020603050405020304" pitchFamily="18" charset="0"/>
              </a:rPr>
              <a:t>plaintext,</a:t>
            </a:r>
            <a:r>
              <a:rPr lang="en-US" sz="2000" dirty="0">
                <a:latin typeface="Times New Roman" panose="02020603050405020304" pitchFamily="18" charset="0"/>
                <a:cs typeface="Times New Roman" panose="02020603050405020304" pitchFamily="18" charset="0"/>
              </a:rPr>
              <a:t> while the coded message is called the </a:t>
            </a:r>
            <a:r>
              <a:rPr lang="en-US" sz="2000" b="1" dirty="0">
                <a:latin typeface="Times New Roman" panose="02020603050405020304" pitchFamily="18" charset="0"/>
                <a:cs typeface="Times New Roman" panose="02020603050405020304" pitchFamily="18" charset="0"/>
              </a:rPr>
              <a:t>ciphertext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process of </a:t>
            </a:r>
            <a:r>
              <a:rPr lang="en-US" sz="2000" dirty="0" smtClean="0">
                <a:latin typeface="Times New Roman" panose="02020603050405020304" pitchFamily="18" charset="0"/>
                <a:cs typeface="Times New Roman" panose="02020603050405020304" pitchFamily="18" charset="0"/>
              </a:rPr>
              <a:t>converting </a:t>
            </a:r>
            <a:r>
              <a:rPr lang="en-US" sz="2000" dirty="0">
                <a:latin typeface="Times New Roman" panose="02020603050405020304" pitchFamily="18" charset="0"/>
                <a:cs typeface="Times New Roman" panose="02020603050405020304" pitchFamily="18" charset="0"/>
              </a:rPr>
              <a:t>from plaintext to </a:t>
            </a:r>
            <a:r>
              <a:rPr lang="en-US" sz="2000" dirty="0">
                <a:latin typeface="Times New Roman" panose="02020603050405020304" pitchFamily="18" charset="0"/>
                <a:cs typeface="Times New Roman" panose="02020603050405020304" pitchFamily="18" charset="0"/>
              </a:rPr>
              <a:t>ciphertext</a:t>
            </a:r>
            <a:r>
              <a:rPr lang="en-US" sz="2000" dirty="0">
                <a:latin typeface="Times New Roman" panose="02020603050405020304" pitchFamily="18" charset="0"/>
                <a:cs typeface="Times New Roman" panose="02020603050405020304" pitchFamily="18" charset="0"/>
              </a:rPr>
              <a:t> is known as </a:t>
            </a:r>
            <a:r>
              <a:rPr lang="en-US" sz="2000" b="1" dirty="0">
                <a:latin typeface="Times New Roman" panose="02020603050405020304" pitchFamily="18" charset="0"/>
                <a:cs typeface="Times New Roman" panose="02020603050405020304" pitchFamily="18" charset="0"/>
              </a:rPr>
              <a:t>enciphering or encryptio</a:t>
            </a:r>
            <a:r>
              <a:rPr lang="en-US" sz="2000" dirty="0">
                <a:latin typeface="Times New Roman" panose="02020603050405020304" pitchFamily="18" charset="0"/>
                <a:cs typeface="Times New Roman" panose="02020603050405020304" pitchFamily="18" charset="0"/>
              </a:rPr>
              <a:t>n; restoring the plaintext from the </a:t>
            </a:r>
            <a:r>
              <a:rPr lang="en-US" sz="2000" dirty="0">
                <a:latin typeface="Times New Roman" panose="02020603050405020304" pitchFamily="18" charset="0"/>
                <a:cs typeface="Times New Roman" panose="02020603050405020304" pitchFamily="18" charset="0"/>
              </a:rPr>
              <a:t>ciphertext</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deciphering or decryption.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many schemes used for encryption constitute the area of study known as </a:t>
            </a:r>
            <a:r>
              <a:rPr lang="en-US" sz="2000" b="1" dirty="0">
                <a:latin typeface="Times New Roman" panose="02020603050405020304" pitchFamily="18" charset="0"/>
                <a:cs typeface="Times New Roman" panose="02020603050405020304" pitchFamily="18" charset="0"/>
              </a:rPr>
              <a:t>cryptography</a:t>
            </a:r>
            <a:r>
              <a:rPr lang="en-US" sz="2000" dirty="0">
                <a:latin typeface="Times New Roman" panose="02020603050405020304" pitchFamily="18" charset="0"/>
                <a:cs typeface="Times New Roman" panose="02020603050405020304" pitchFamily="18" charset="0"/>
              </a:rPr>
              <a:t>. Such a scheme is known as a cryptographic system or a cipher. Techniques used for deciphering a message without any knowledge of the enciphering details fall into the area of </a:t>
            </a:r>
            <a:r>
              <a:rPr lang="en-US" sz="2000" b="1" dirty="0" smtClean="0">
                <a:latin typeface="Times New Roman" panose="02020603050405020304" pitchFamily="18" charset="0"/>
                <a:cs typeface="Times New Roman" panose="02020603050405020304" pitchFamily="18" charset="0"/>
              </a:rPr>
              <a:t>cryptanalysis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Cryptanalysis is what the layperson calls “breaking the code.” The areas of cryptography and cryptanalysis together are called </a:t>
            </a:r>
            <a:r>
              <a:rPr lang="en-US" sz="2000" b="1" dirty="0" smtClean="0">
                <a:latin typeface="Times New Roman" panose="02020603050405020304" pitchFamily="18" charset="0"/>
                <a:cs typeface="Times New Roman" panose="02020603050405020304" pitchFamily="18" charset="0"/>
              </a:rPr>
              <a:t>cryptology.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038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357052" y="2603499"/>
            <a:ext cx="9623562" cy="4119517"/>
          </a:xfrm>
        </p:spPr>
        <p:txBody>
          <a:bodyPr>
            <a:normAutofit/>
          </a:bodyPr>
          <a:lstStyle/>
          <a:p>
            <a:r>
              <a:rPr lang="en-US" sz="2000" dirty="0">
                <a:latin typeface="Times New Roman" panose="02020603050405020304" pitchFamily="18" charset="0"/>
                <a:cs typeface="Times New Roman" panose="02020603050405020304" pitchFamily="18" charset="0"/>
              </a:rPr>
              <a:t>A symmetric encryption scheme has five ingredients (Figure 3.1):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Plaintext</a:t>
            </a:r>
            <a:r>
              <a:rPr lang="en-US" sz="2000" dirty="0">
                <a:latin typeface="Times New Roman" panose="02020603050405020304" pitchFamily="18" charset="0"/>
                <a:cs typeface="Times New Roman" panose="02020603050405020304" pitchFamily="18" charset="0"/>
              </a:rPr>
              <a:t>: This is the original intelligible message or data that is fed into the algorithm as input.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Encryption algorithm: The encryption algorithm performs various substitutions and transformations on the plaintext.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Secret key: The secret key is also input to the encryption algorithm. The key is a value independent of the plaintext and of the algorithm. The algorithm will produce a different output depending on the specific key being used at the time. The exact substitutions and transformations performed by the algorithm depend on the key.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334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66531" y="2603500"/>
            <a:ext cx="11168741" cy="3881276"/>
          </a:xfrm>
        </p:spPr>
        <p:txBody>
          <a:bodyPr>
            <a:normAutofit/>
          </a:bodyPr>
          <a:lstStyle/>
          <a:p>
            <a:pPr algn="just"/>
            <a:r>
              <a:rPr lang="en-US" sz="2000" dirty="0">
                <a:latin typeface="Times New Roman" panose="02020603050405020304" pitchFamily="18" charset="0"/>
                <a:cs typeface="Times New Roman" panose="02020603050405020304" pitchFamily="18" charset="0"/>
              </a:rPr>
              <a:t>There are two requirements for secure use of conventional encryption: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We need a strong encryption algorithm. At a minimum, we would like the </a:t>
            </a:r>
            <a:r>
              <a:rPr lang="en-US" sz="2000" dirty="0" smtClean="0">
                <a:latin typeface="Times New Roman" panose="02020603050405020304" pitchFamily="18" charset="0"/>
                <a:cs typeface="Times New Roman" panose="02020603050405020304" pitchFamily="18" charset="0"/>
              </a:rPr>
              <a:t>algorithm </a:t>
            </a:r>
            <a:r>
              <a:rPr lang="en-US" sz="2000" dirty="0">
                <a:latin typeface="Times New Roman" panose="02020603050405020304" pitchFamily="18" charset="0"/>
                <a:cs typeface="Times New Roman" panose="02020603050405020304" pitchFamily="18" charset="0"/>
              </a:rPr>
              <a:t>to be such that an opponent who knows the algorithm and has access to one or more </a:t>
            </a:r>
            <a:r>
              <a:rPr lang="en-US" sz="2000" dirty="0" smtClean="0">
                <a:latin typeface="Times New Roman" panose="02020603050405020304" pitchFamily="18" charset="0"/>
                <a:cs typeface="Times New Roman" panose="02020603050405020304" pitchFamily="18" charset="0"/>
              </a:rPr>
              <a:t>cipher texts </a:t>
            </a:r>
            <a:r>
              <a:rPr lang="en-US" sz="2000" dirty="0">
                <a:latin typeface="Times New Roman" panose="02020603050405020304" pitchFamily="18" charset="0"/>
                <a:cs typeface="Times New Roman" panose="02020603050405020304" pitchFamily="18" charset="0"/>
              </a:rPr>
              <a:t>would be unable to decipher the </a:t>
            </a:r>
            <a:r>
              <a:rPr lang="en-US" sz="2000" dirty="0">
                <a:latin typeface="Times New Roman" panose="02020603050405020304" pitchFamily="18" charset="0"/>
                <a:cs typeface="Times New Roman" panose="02020603050405020304" pitchFamily="18" charset="0"/>
              </a:rPr>
              <a:t>ciphertext</a:t>
            </a:r>
            <a:r>
              <a:rPr lang="en-US" sz="2000" dirty="0">
                <a:latin typeface="Times New Roman" panose="02020603050405020304" pitchFamily="18" charset="0"/>
                <a:cs typeface="Times New Roman" panose="02020603050405020304" pitchFamily="18" charset="0"/>
              </a:rPr>
              <a:t> or figure out the key. This requirement is usually stated in a stronger form: The </a:t>
            </a:r>
            <a:r>
              <a:rPr lang="en-US" sz="2000" dirty="0" smtClean="0">
                <a:latin typeface="Times New Roman" panose="02020603050405020304" pitchFamily="18" charset="0"/>
                <a:cs typeface="Times New Roman" panose="02020603050405020304" pitchFamily="18" charset="0"/>
              </a:rPr>
              <a:t>opponent </a:t>
            </a:r>
            <a:r>
              <a:rPr lang="en-US" sz="2000" dirty="0">
                <a:latin typeface="Times New Roman" panose="02020603050405020304" pitchFamily="18" charset="0"/>
                <a:cs typeface="Times New Roman" panose="02020603050405020304" pitchFamily="18" charset="0"/>
              </a:rPr>
              <a:t>should be unable to decrypt </a:t>
            </a:r>
            <a:r>
              <a:rPr lang="en-US" sz="2000" dirty="0">
                <a:latin typeface="Times New Roman" panose="02020603050405020304" pitchFamily="18" charset="0"/>
                <a:cs typeface="Times New Roman" panose="02020603050405020304" pitchFamily="18" charset="0"/>
              </a:rPr>
              <a:t>ciphertext</a:t>
            </a:r>
            <a:r>
              <a:rPr lang="en-US" sz="2000" dirty="0">
                <a:latin typeface="Times New Roman" panose="02020603050405020304" pitchFamily="18" charset="0"/>
                <a:cs typeface="Times New Roman" panose="02020603050405020304" pitchFamily="18" charset="0"/>
              </a:rPr>
              <a:t> or discover the key even if he or she is in possession of a number of </a:t>
            </a:r>
            <a:r>
              <a:rPr lang="en-US" sz="2000" dirty="0">
                <a:latin typeface="Times New Roman" panose="02020603050405020304" pitchFamily="18" charset="0"/>
                <a:cs typeface="Times New Roman" panose="02020603050405020304" pitchFamily="18" charset="0"/>
              </a:rPr>
              <a:t>ciphertexts</a:t>
            </a:r>
            <a:r>
              <a:rPr lang="en-US" sz="2000" dirty="0">
                <a:latin typeface="Times New Roman" panose="02020603050405020304" pitchFamily="18" charset="0"/>
                <a:cs typeface="Times New Roman" panose="02020603050405020304" pitchFamily="18" charset="0"/>
              </a:rPr>
              <a:t> together with the plaintext that produced each </a:t>
            </a:r>
            <a:r>
              <a:rPr lang="en-US" sz="2000" dirty="0">
                <a:latin typeface="Times New Roman" panose="02020603050405020304" pitchFamily="18" charset="0"/>
                <a:cs typeface="Times New Roman" panose="02020603050405020304" pitchFamily="18" charset="0"/>
              </a:rPr>
              <a:t>ciphertext</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 Sender and receiver must have obtained copies of the secret key in a secure fashion and must keep the key secure. If someone can discover the key and knows the algorithm, all communication using this key is readable.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754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313992" y="2756683"/>
            <a:ext cx="6142840" cy="3597463"/>
          </a:xfrm>
          <a:prstGeom prst="rect">
            <a:avLst/>
          </a:prstGeom>
        </p:spPr>
      </p:pic>
    </p:spTree>
    <p:extLst>
      <p:ext uri="{BB962C8B-B14F-4D97-AF65-F5344CB8AC3E}">
        <p14:creationId xmlns:p14="http://schemas.microsoft.com/office/powerpoint/2010/main" val="2126678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895741" y="2759283"/>
            <a:ext cx="7072604" cy="3650847"/>
          </a:xfrm>
          <a:prstGeom prst="rect">
            <a:avLst/>
          </a:prstGeom>
        </p:spPr>
      </p:pic>
    </p:spTree>
    <p:extLst>
      <p:ext uri="{BB962C8B-B14F-4D97-AF65-F5344CB8AC3E}">
        <p14:creationId xmlns:p14="http://schemas.microsoft.com/office/powerpoint/2010/main" val="357888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NETWORK</a:t>
            </a:r>
            <a:r>
              <a:rPr lang="en-US" dirty="0" smtClean="0"/>
              <a:t> SECURITY</a:t>
            </a:r>
            <a:endParaRPr lang="en-IN"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Network security refers to the technologies, policies, people, and procedures that defend any communication infrastructure from cyberattacks, unauthorized access, and data loss.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addition to the network itself, they also secure traffic and network-accessible assets at both the network edge and inside the perimeter.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441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23936" y="2603499"/>
            <a:ext cx="11346024" cy="3937259"/>
          </a:xfrm>
        </p:spPr>
        <p:txBody>
          <a:bodyPr>
            <a:normAutofit/>
          </a:bodyPr>
          <a:lstStyle/>
          <a:p>
            <a:pPr algn="just"/>
            <a:r>
              <a:rPr lang="en-US" dirty="0">
                <a:latin typeface="Times New Roman" panose="02020603050405020304" pitchFamily="18" charset="0"/>
                <a:cs typeface="Times New Roman" panose="02020603050405020304" pitchFamily="18" charset="0"/>
              </a:rPr>
              <a:t>Cryptographic systems are characterized along three independent dimensions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The type of operations used for transforming plaintext to </a:t>
            </a:r>
            <a:r>
              <a:rPr lang="en-US" dirty="0">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(i.e., that all operations are reversible). Most systems, referred to as product systems, involve multiple stages of substitutions and transpositions.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number of keys used. If both sender and receiver use the same key, the system is referred to as symmetric, single-key, secret-key, or conventional encryption. If the sender and receiver use different keys, the system is referred to as asymmetric, two-key, or public-key encryption.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The way in which the plaintext is processed. A block cipher processes the input one block of elements at a time, producing an output block for each input block. A stream cipher processes the input elements continuously, producing output one element at a time, as it goes along.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649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03215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10547" y="2603499"/>
            <a:ext cx="11243387" cy="4114541"/>
          </a:xfrm>
        </p:spPr>
        <p:txBody>
          <a:bodyPr>
            <a:normAutofit/>
          </a:bodyPr>
          <a:lstStyle/>
          <a:p>
            <a:pPr algn="just"/>
            <a:r>
              <a:rPr lang="en-US" dirty="0">
                <a:latin typeface="Times New Roman" panose="02020603050405020304" pitchFamily="18" charset="0"/>
                <a:cs typeface="Times New Roman" panose="02020603050405020304" pitchFamily="18" charset="0"/>
              </a:rPr>
              <a:t>Cryptanalysis and Brute-Force Attack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Typically </a:t>
            </a:r>
            <a:r>
              <a:rPr lang="en-US" dirty="0">
                <a:latin typeface="Times New Roman" panose="02020603050405020304" pitchFamily="18" charset="0"/>
                <a:cs typeface="Times New Roman" panose="02020603050405020304" pitchFamily="18" charset="0"/>
              </a:rPr>
              <a:t>There are two general approaches to attacking a conventional encryption scheme: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Cryptanalysis: Cryptanalytic attacks rely on the nature of the algorithm plus perhaps some knowledge of the general characteristics of the plaintext or even some sample plaintext–</a:t>
            </a:r>
            <a:r>
              <a:rPr lang="en-US" dirty="0">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pairs. This type of attack exploits the </a:t>
            </a:r>
            <a:r>
              <a:rPr lang="en-US" dirty="0">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 of the algorithm to attempt to deduce a specific plaintext or to deduce the key being used.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Brute-force </a:t>
            </a:r>
            <a:r>
              <a:rPr lang="en-US" dirty="0">
                <a:latin typeface="Times New Roman" panose="02020603050405020304" pitchFamily="18" charset="0"/>
                <a:cs typeface="Times New Roman" panose="02020603050405020304" pitchFamily="18" charset="0"/>
              </a:rPr>
              <a:t>attack: The attacker tries every possible key on a piece of </a:t>
            </a:r>
            <a:r>
              <a:rPr lang="en-US" dirty="0">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until an intelligible translation into plaintext is obtained. On average, half of all possible keys must be tried to achieve success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62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345233" y="2367789"/>
            <a:ext cx="5762385" cy="4228955"/>
          </a:xfrm>
          <a:prstGeom prst="rect">
            <a:avLst/>
          </a:prstGeom>
        </p:spPr>
      </p:pic>
    </p:spTree>
    <p:extLst>
      <p:ext uri="{BB962C8B-B14F-4D97-AF65-F5344CB8AC3E}">
        <p14:creationId xmlns:p14="http://schemas.microsoft.com/office/powerpoint/2010/main" val="2134818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SUBSTITUTION TECHNIQUES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1886" y="2603499"/>
            <a:ext cx="11224726" cy="4058557"/>
          </a:xfrm>
        </p:spPr>
        <p:txBody>
          <a:bodyPr/>
          <a:lstStyle/>
          <a:p>
            <a:r>
              <a:rPr lang="en-US" dirty="0"/>
              <a:t>The two basic building blocks of all encryption techniques are substitution and transposition</a:t>
            </a:r>
            <a:r>
              <a:rPr lang="en-US" dirty="0" smtClean="0"/>
              <a:t>.</a:t>
            </a:r>
          </a:p>
          <a:p>
            <a:r>
              <a:rPr lang="en-US" dirty="0"/>
              <a:t>A substitution technique is one in which the letters of plaintext are replaced by other letters or by numbers or symbols.1 If the plaintext is viewed as a sequence of bits, then substitution involves replacing plaintext bit patterns with </a:t>
            </a:r>
            <a:r>
              <a:rPr lang="en-US" dirty="0"/>
              <a:t>ciphertext</a:t>
            </a:r>
            <a:r>
              <a:rPr lang="en-US" dirty="0"/>
              <a:t> bit patterns</a:t>
            </a:r>
            <a:r>
              <a:rPr lang="en-US" dirty="0" smtClean="0"/>
              <a:t>.</a:t>
            </a:r>
          </a:p>
          <a:p>
            <a:pPr>
              <a:buFont typeface="+mj-lt"/>
              <a:buAutoNum type="arabicPeriod"/>
            </a:pPr>
            <a:r>
              <a:rPr lang="en-US" dirty="0" smtClean="0"/>
              <a:t>CAESAR CIPHER</a:t>
            </a:r>
          </a:p>
          <a:p>
            <a:pPr>
              <a:buFont typeface="+mj-lt"/>
              <a:buAutoNum type="arabicPeriod"/>
            </a:pPr>
            <a:endParaRPr lang="en-IN" dirty="0"/>
          </a:p>
        </p:txBody>
      </p:sp>
    </p:spTree>
    <p:extLst>
      <p:ext uri="{BB962C8B-B14F-4D97-AF65-F5344CB8AC3E}">
        <p14:creationId xmlns:p14="http://schemas.microsoft.com/office/powerpoint/2010/main" val="3063176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br>
              <a:rPr lang="en-US" dirty="0"/>
            </a:br>
            <a:endParaRPr lang="en-IN" dirty="0"/>
          </a:p>
        </p:txBody>
      </p:sp>
      <p:sp>
        <p:nvSpPr>
          <p:cNvPr id="3" name="Content Placeholder 2"/>
          <p:cNvSpPr>
            <a:spLocks noGrp="1"/>
          </p:cNvSpPr>
          <p:nvPr>
            <p:ph idx="1"/>
          </p:nvPr>
        </p:nvSpPr>
        <p:spPr>
          <a:xfrm>
            <a:off x="447869" y="2622161"/>
            <a:ext cx="11122089" cy="3881275"/>
          </a:xfrm>
        </p:spPr>
        <p:txBody>
          <a:bodyPr/>
          <a:lstStyle/>
          <a:p>
            <a:r>
              <a:rPr lang="en-US" dirty="0">
                <a:latin typeface="Times New Roman" panose="02020603050405020304" pitchFamily="18" charset="0"/>
                <a:cs typeface="Times New Roman" panose="02020603050405020304" pitchFamily="18" charset="0"/>
              </a:rPr>
              <a:t>The earliest known, and the simplest, use of a substitution cipher was by Julius Caesar. The Caesar cipher involves replacing each letter of the alphabet with the letter standing three places further down the alphabet.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plain</a:t>
            </a:r>
            <a:r>
              <a:rPr lang="en-US" dirty="0">
                <a:latin typeface="Times New Roman" panose="02020603050405020304" pitchFamily="18" charset="0"/>
                <a:cs typeface="Times New Roman" panose="02020603050405020304" pitchFamily="18" charset="0"/>
              </a:rPr>
              <a:t>: meet me after the toga party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cipher</a:t>
            </a:r>
            <a:r>
              <a:rPr lang="en-US" dirty="0">
                <a:latin typeface="Times New Roman" panose="02020603050405020304" pitchFamily="18" charset="0"/>
                <a:cs typeface="Times New Roman" panose="02020603050405020304" pitchFamily="18" charset="0"/>
              </a:rPr>
              <a:t>: PHHW PH DIWHU WKH WRJD SDUWB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that the alphabet is wrapped around, so that the letter following Z is A. We can define the transformation by listing all possibilities, as follows: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plain</a:t>
            </a:r>
            <a:r>
              <a:rPr lang="en-US" dirty="0">
                <a:latin typeface="Times New Roman" panose="02020603050405020304" pitchFamily="18" charset="0"/>
                <a:cs typeface="Times New Roman" panose="02020603050405020304" pitchFamily="18" charset="0"/>
              </a:rPr>
              <a:t>: a b c d e f g h </a:t>
            </a:r>
            <a:r>
              <a:rPr lang="en-US"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k l m n o p q r s t u v w x y z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cipher</a:t>
            </a:r>
            <a:r>
              <a:rPr lang="en-US" dirty="0">
                <a:latin typeface="Times New Roman" panose="02020603050405020304" pitchFamily="18" charset="0"/>
                <a:cs typeface="Times New Roman" panose="02020603050405020304" pitchFamily="18" charset="0"/>
              </a:rPr>
              <a:t>: D E F G H I J K L M N O P Q R S T U V W X Y Z A B 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165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604908" y="2873930"/>
            <a:ext cx="5037257" cy="2948372"/>
          </a:xfrm>
          <a:prstGeom prst="rect">
            <a:avLst/>
          </a:prstGeom>
        </p:spPr>
      </p:pic>
    </p:spTree>
    <p:extLst>
      <p:ext uri="{BB962C8B-B14F-4D97-AF65-F5344CB8AC3E}">
        <p14:creationId xmlns:p14="http://schemas.microsoft.com/office/powerpoint/2010/main" val="2754558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Monoalphabetic</a:t>
            </a:r>
            <a:r>
              <a:rPr lang="en-IN" dirty="0" smtClean="0"/>
              <a:t> Ciphers</a:t>
            </a:r>
            <a:endParaRPr lang="en-IN" dirty="0"/>
          </a:p>
        </p:txBody>
      </p:sp>
      <p:sp>
        <p:nvSpPr>
          <p:cNvPr id="3" name="Content Placeholder 2"/>
          <p:cNvSpPr>
            <a:spLocks noGrp="1"/>
          </p:cNvSpPr>
          <p:nvPr>
            <p:ph idx="1"/>
          </p:nvPr>
        </p:nvSpPr>
        <p:spPr>
          <a:xfrm>
            <a:off x="485192" y="2603499"/>
            <a:ext cx="11150081" cy="4049227"/>
          </a:xfrm>
        </p:spPr>
        <p:txBody>
          <a:bodyPr/>
          <a:lstStyle/>
          <a:p>
            <a:endParaRPr lang="en-IN" dirty="0"/>
          </a:p>
        </p:txBody>
      </p:sp>
    </p:spTree>
    <p:extLst>
      <p:ext uri="{BB962C8B-B14F-4D97-AF65-F5344CB8AC3E}">
        <p14:creationId xmlns:p14="http://schemas.microsoft.com/office/powerpoint/2010/main" val="284830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360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Playfair</a:t>
            </a:r>
            <a:r>
              <a:rPr lang="en-IN" dirty="0" smtClean="0"/>
              <a:t> Cipher</a:t>
            </a:r>
            <a:endParaRPr lang="en-IN" dirty="0"/>
          </a:p>
        </p:txBody>
      </p:sp>
      <p:sp>
        <p:nvSpPr>
          <p:cNvPr id="3" name="Content Placeholder 2"/>
          <p:cNvSpPr>
            <a:spLocks noGrp="1"/>
          </p:cNvSpPr>
          <p:nvPr>
            <p:ph idx="1"/>
          </p:nvPr>
        </p:nvSpPr>
        <p:spPr>
          <a:xfrm>
            <a:off x="503854" y="2603499"/>
            <a:ext cx="11206064" cy="3927929"/>
          </a:xfrm>
        </p:spPr>
        <p:txBody>
          <a:bodyPr/>
          <a:lstStyle/>
          <a:p>
            <a:r>
              <a:rPr lang="en-US" dirty="0" smtClean="0"/>
              <a:t>The best-known multiple-letter encryption cipher is the </a:t>
            </a:r>
            <a:r>
              <a:rPr lang="en-US" dirty="0" smtClean="0"/>
              <a:t>Playfair</a:t>
            </a:r>
            <a:r>
              <a:rPr lang="en-US" dirty="0" smtClean="0"/>
              <a:t>, which treats diagrams in the plaintext as single units and translates these units into </a:t>
            </a:r>
            <a:r>
              <a:rPr lang="en-US" dirty="0" smtClean="0"/>
              <a:t>ciphertext</a:t>
            </a:r>
            <a:r>
              <a:rPr lang="en-US" dirty="0" smtClean="0"/>
              <a:t> digrams.3 The </a:t>
            </a:r>
            <a:r>
              <a:rPr lang="en-US" dirty="0" smtClean="0"/>
              <a:t>Playfair</a:t>
            </a:r>
            <a:r>
              <a:rPr lang="en-US" dirty="0" smtClean="0"/>
              <a:t> algorithm is based on the use of a 5 * 5 matrix of letters constructed using a keyword</a:t>
            </a:r>
          </a:p>
          <a:p>
            <a:endParaRPr lang="en-IN" dirty="0"/>
          </a:p>
        </p:txBody>
      </p:sp>
      <p:pic>
        <p:nvPicPr>
          <p:cNvPr id="4" name="Picture 3"/>
          <p:cNvPicPr>
            <a:picLocks noChangeAspect="1"/>
          </p:cNvPicPr>
          <p:nvPr/>
        </p:nvPicPr>
        <p:blipFill>
          <a:blip r:embed="rId2"/>
          <a:stretch>
            <a:fillRect/>
          </a:stretch>
        </p:blipFill>
        <p:spPr>
          <a:xfrm>
            <a:off x="229120" y="3820213"/>
            <a:ext cx="2347163" cy="2011419"/>
          </a:xfrm>
          <a:prstGeom prst="rect">
            <a:avLst/>
          </a:prstGeom>
        </p:spPr>
      </p:pic>
      <p:sp>
        <p:nvSpPr>
          <p:cNvPr id="5" name="Rectangle 4"/>
          <p:cNvSpPr/>
          <p:nvPr/>
        </p:nvSpPr>
        <p:spPr>
          <a:xfrm>
            <a:off x="2385527" y="3620478"/>
            <a:ext cx="9399036" cy="3354765"/>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letters I and J count as one letter. Plaintext is encrypted two letters at a time, according to the following rules</a:t>
            </a:r>
            <a:r>
              <a:rPr lang="en-US" sz="1600" dirty="0" smtClean="0">
                <a:latin typeface="Times New Roman" panose="02020603050405020304" pitchFamily="18" charset="0"/>
                <a:cs typeface="Times New Roman" panose="02020603050405020304" pitchFamily="18" charset="0"/>
              </a:rPr>
              <a:t>:</a:t>
            </a:r>
          </a:p>
          <a:p>
            <a:pPr marL="342900" indent="-342900" algn="just">
              <a:buAutoNum type="arabicPeriod"/>
            </a:pPr>
            <a:r>
              <a:rPr lang="en-US" sz="1600" dirty="0" smtClean="0">
                <a:latin typeface="Times New Roman" panose="02020603050405020304" pitchFamily="18" charset="0"/>
                <a:cs typeface="Times New Roman" panose="02020603050405020304" pitchFamily="18" charset="0"/>
              </a:rPr>
              <a:t>Repeating </a:t>
            </a:r>
            <a:r>
              <a:rPr lang="en-US" sz="1600" dirty="0">
                <a:latin typeface="Times New Roman" panose="02020603050405020304" pitchFamily="18" charset="0"/>
                <a:cs typeface="Times New Roman" panose="02020603050405020304" pitchFamily="18" charset="0"/>
              </a:rPr>
              <a:t>plaintext letters that are in the same pair are separated with a filler letter, such as x, so that balloon would be treated as </a:t>
            </a:r>
            <a:r>
              <a:rPr lang="en-US" sz="1600" dirty="0">
                <a:latin typeface="Times New Roman" panose="02020603050405020304" pitchFamily="18" charset="0"/>
                <a:cs typeface="Times New Roman" panose="02020603050405020304" pitchFamily="18" charset="0"/>
              </a:rPr>
              <a:t>ba</a:t>
            </a:r>
            <a:r>
              <a:rPr lang="en-US" sz="1600" dirty="0">
                <a:latin typeface="Times New Roman" panose="02020603050405020304" pitchFamily="18" charset="0"/>
                <a:cs typeface="Times New Roman" panose="02020603050405020304" pitchFamily="18" charset="0"/>
              </a:rPr>
              <a:t> lx lo on. </a:t>
            </a:r>
            <a:endParaRPr lang="en-US" sz="1600" dirty="0" smtClean="0">
              <a:latin typeface="Times New Roman" panose="02020603050405020304" pitchFamily="18" charset="0"/>
              <a:cs typeface="Times New Roman" panose="02020603050405020304" pitchFamily="18" charset="0"/>
            </a:endParaRPr>
          </a:p>
          <a:p>
            <a:pPr marL="342900" indent="-342900" algn="just">
              <a:buAutoNum type="arabicPeriod"/>
            </a:pPr>
            <a:r>
              <a:rPr lang="en-US" sz="1600" dirty="0" smtClean="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Two plaintext letters that fall in the same row of the matrix are each replaced by the letter to the right, with the first element of the row circularly following the last. For example, </a:t>
            </a:r>
            <a:r>
              <a:rPr lang="en-US" sz="1600" dirty="0">
                <a:latin typeface="Times New Roman" panose="02020603050405020304" pitchFamily="18" charset="0"/>
                <a:cs typeface="Times New Roman" panose="02020603050405020304" pitchFamily="18" charset="0"/>
              </a:rPr>
              <a:t>ar</a:t>
            </a:r>
            <a:r>
              <a:rPr lang="en-US" sz="1600" dirty="0">
                <a:latin typeface="Times New Roman" panose="02020603050405020304" pitchFamily="18" charset="0"/>
                <a:cs typeface="Times New Roman" panose="02020603050405020304" pitchFamily="18" charset="0"/>
              </a:rPr>
              <a:t> is encrypted as RM</a:t>
            </a:r>
            <a:r>
              <a:rPr lang="en-US" sz="1600" dirty="0" smtClean="0">
                <a:latin typeface="Times New Roman" panose="02020603050405020304" pitchFamily="18" charset="0"/>
                <a:cs typeface="Times New Roman" panose="02020603050405020304" pitchFamily="18" charset="0"/>
              </a:rPr>
              <a:t>.</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Two plaintext letters that fall in the same column are each replaced by the </a:t>
            </a:r>
            <a:r>
              <a:rPr lang="en-US" sz="1600" dirty="0">
                <a:latin typeface="Times New Roman" panose="02020603050405020304" pitchFamily="18" charset="0"/>
                <a:cs typeface="Times New Roman" panose="02020603050405020304" pitchFamily="18" charset="0"/>
              </a:rPr>
              <a:t>letter</a:t>
            </a:r>
            <a:r>
              <a:rPr lang="en-US" sz="1600" dirty="0">
                <a:latin typeface="Times New Roman" panose="02020603050405020304" pitchFamily="18" charset="0"/>
                <a:cs typeface="Times New Roman" panose="02020603050405020304" pitchFamily="18" charset="0"/>
              </a:rPr>
              <a:t> beneath, with the top element of the column circularly following the last. For example, mu is encrypted as CM</a:t>
            </a:r>
            <a:r>
              <a:rPr lang="en-US" sz="1600" dirty="0" smtClean="0">
                <a:latin typeface="Times New Roman" panose="02020603050405020304" pitchFamily="18" charset="0"/>
                <a:cs typeface="Times New Roman" panose="02020603050405020304" pitchFamily="18" charset="0"/>
              </a:rPr>
              <a:t>.</a:t>
            </a:r>
          </a:p>
          <a:p>
            <a:pPr marL="342900" indent="-342900" algn="just">
              <a:buAutoNum type="arabicPeriod"/>
            </a:pPr>
            <a:r>
              <a:rPr lang="en-US" sz="1600" dirty="0" smtClean="0">
                <a:latin typeface="Times New Roman" panose="02020603050405020304" pitchFamily="18" charset="0"/>
                <a:cs typeface="Times New Roman" panose="02020603050405020304" pitchFamily="18" charset="0"/>
              </a:rPr>
              <a:t>Otherwise</a:t>
            </a:r>
            <a:r>
              <a:rPr lang="en-US" sz="1600" dirty="0">
                <a:latin typeface="Times New Roman" panose="02020603050405020304" pitchFamily="18" charset="0"/>
                <a:cs typeface="Times New Roman" panose="02020603050405020304" pitchFamily="18" charset="0"/>
              </a:rPr>
              <a:t>, each plaintext letter in a pair is replaced by the letter that lies in its own row and the column occupied by the other plaintext letter. Thus, </a:t>
            </a:r>
            <a:r>
              <a:rPr lang="en-US" sz="1600" dirty="0">
                <a:latin typeface="Times New Roman" panose="02020603050405020304" pitchFamily="18" charset="0"/>
                <a:cs typeface="Times New Roman" panose="02020603050405020304" pitchFamily="18" charset="0"/>
              </a:rPr>
              <a:t>hs</a:t>
            </a:r>
            <a:r>
              <a:rPr lang="en-US" sz="1600" dirty="0">
                <a:latin typeface="Times New Roman" panose="02020603050405020304" pitchFamily="18" charset="0"/>
                <a:cs typeface="Times New Roman" panose="02020603050405020304" pitchFamily="18" charset="0"/>
              </a:rPr>
              <a:t> becomes BP and </a:t>
            </a:r>
            <a:r>
              <a:rPr lang="en-US" sz="1600" dirty="0">
                <a:latin typeface="Times New Roman" panose="02020603050405020304" pitchFamily="18" charset="0"/>
                <a:cs typeface="Times New Roman" panose="02020603050405020304" pitchFamily="18" charset="0"/>
              </a:rPr>
              <a:t>ea</a:t>
            </a:r>
            <a:r>
              <a:rPr lang="en-US" sz="1600" dirty="0">
                <a:latin typeface="Times New Roman" panose="02020603050405020304" pitchFamily="18" charset="0"/>
                <a:cs typeface="Times New Roman" panose="02020603050405020304" pitchFamily="18" charset="0"/>
              </a:rPr>
              <a:t> becomes IM (or JM, as the </a:t>
            </a:r>
            <a:r>
              <a:rPr lang="en-US" sz="1600" dirty="0">
                <a:latin typeface="Times New Roman" panose="02020603050405020304" pitchFamily="18" charset="0"/>
                <a:cs typeface="Times New Roman" panose="02020603050405020304" pitchFamily="18" charset="0"/>
              </a:rPr>
              <a:t>encipherer</a:t>
            </a:r>
            <a:r>
              <a:rPr lang="en-US" sz="1600" dirty="0">
                <a:latin typeface="Times New Roman" panose="02020603050405020304" pitchFamily="18" charset="0"/>
                <a:cs typeface="Times New Roman" panose="02020603050405020304" pitchFamily="18" charset="0"/>
              </a:rPr>
              <a:t> wishes).</a:t>
            </a:r>
          </a:p>
          <a:p>
            <a:pPr marL="342900" indent="-342900">
              <a:buAutoNum type="arabicPeriod"/>
            </a:pP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80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031023" y="2835199"/>
            <a:ext cx="7885343" cy="3245090"/>
          </a:xfrm>
          <a:prstGeom prst="rect">
            <a:avLst/>
          </a:prstGeom>
        </p:spPr>
      </p:pic>
    </p:spTree>
    <p:extLst>
      <p:ext uri="{BB962C8B-B14F-4D97-AF65-F5344CB8AC3E}">
        <p14:creationId xmlns:p14="http://schemas.microsoft.com/office/powerpoint/2010/main" val="1862596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Transposition Techniques</a:t>
            </a:r>
            <a:endParaRPr lang="en-IN" dirty="0"/>
          </a:p>
        </p:txBody>
      </p:sp>
      <p:sp>
        <p:nvSpPr>
          <p:cNvPr id="3" name="Content Placeholder 2"/>
          <p:cNvSpPr>
            <a:spLocks noGrp="1"/>
          </p:cNvSpPr>
          <p:nvPr>
            <p:ph idx="1"/>
          </p:nvPr>
        </p:nvSpPr>
        <p:spPr>
          <a:xfrm>
            <a:off x="382555" y="2603499"/>
            <a:ext cx="11122089" cy="3993243"/>
          </a:xfrm>
        </p:spPr>
        <p:txBody>
          <a:bodyPr/>
          <a:lstStyle/>
          <a:p>
            <a:r>
              <a:rPr lang="en-US" dirty="0"/>
              <a:t>All the techniques examined so far involve the substitution of a </a:t>
            </a:r>
            <a:r>
              <a:rPr lang="en-US" dirty="0"/>
              <a:t>ciphertext</a:t>
            </a:r>
            <a:r>
              <a:rPr lang="en-US" dirty="0"/>
              <a:t> symbol for a plaintext symbol. A very different kind of mapping is achieved by performing some sort of permutation on the plaintext letters. This technique is referred to as a transposition cipher</a:t>
            </a:r>
            <a:r>
              <a:rPr lang="en-US" dirty="0" smtClean="0"/>
              <a:t>.</a:t>
            </a:r>
          </a:p>
          <a:p>
            <a:r>
              <a:rPr lang="en-US" dirty="0"/>
              <a:t>The simplest such cipher is the rail fence technique, in which the plaintext is written down as a sequence of diagonals and then read off as a sequence of rows. </a:t>
            </a:r>
            <a:endParaRPr lang="en-US" dirty="0" smtClean="0"/>
          </a:p>
          <a:p>
            <a:r>
              <a:rPr lang="en-US" dirty="0" smtClean="0"/>
              <a:t>For </a:t>
            </a:r>
            <a:r>
              <a:rPr lang="en-US" dirty="0"/>
              <a:t>example, to encipher the message “meet me after the toga party” with a rail fence of depth 2, we write the following: m e m a t r h t g p r y e t e f e t e o a </a:t>
            </a:r>
            <a:r>
              <a:rPr lang="en-US" dirty="0"/>
              <a:t>a</a:t>
            </a:r>
            <a:r>
              <a:rPr lang="en-US" dirty="0"/>
              <a:t> t The encrypted message is MEMATRHTGPRYETEFETEOAAT</a:t>
            </a:r>
            <a:endParaRPr lang="en-IN" dirty="0"/>
          </a:p>
        </p:txBody>
      </p:sp>
    </p:spTree>
    <p:extLst>
      <p:ext uri="{BB962C8B-B14F-4D97-AF65-F5344CB8AC3E}">
        <p14:creationId xmlns:p14="http://schemas.microsoft.com/office/powerpoint/2010/main" val="129389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313" y="973668"/>
            <a:ext cx="8540054" cy="706964"/>
          </a:xfrm>
        </p:spPr>
        <p:txBody>
          <a:bodyPr/>
          <a:lstStyle/>
          <a:p>
            <a:r>
              <a:rPr lang="en-US" dirty="0" smtClean="0">
                <a:latin typeface="Times New Roman" panose="02020603050405020304" pitchFamily="18" charset="0"/>
                <a:cs typeface="Times New Roman" panose="02020603050405020304" pitchFamily="18" charset="0"/>
              </a:rPr>
              <a:t>IMPORTANCE OF CRYPTOGRAPHY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7901" y="2696066"/>
            <a:ext cx="10925665" cy="3902696"/>
          </a:xfrm>
        </p:spPr>
        <p:txBody>
          <a:bodyPr/>
          <a:lstStyle/>
          <a:p>
            <a:r>
              <a:rPr lang="en-US" sz="2400" dirty="0">
                <a:latin typeface="Times New Roman" panose="02020603050405020304" pitchFamily="18" charset="0"/>
                <a:cs typeface="Times New Roman" panose="02020603050405020304" pitchFamily="18" charset="0"/>
              </a:rPr>
              <a:t>For secure communication, data transmission, and transactions.</a:t>
            </a:r>
          </a:p>
          <a:p>
            <a:r>
              <a:rPr lang="en-US" sz="2400" dirty="0">
                <a:latin typeface="Times New Roman" panose="02020603050405020304" pitchFamily="18" charset="0"/>
                <a:cs typeface="Times New Roman" panose="02020603050405020304" pitchFamily="18" charset="0"/>
              </a:rPr>
              <a:t>To safeguard personal information</a:t>
            </a:r>
          </a:p>
          <a:p>
            <a:r>
              <a:rPr lang="en-US" sz="2400" dirty="0">
                <a:latin typeface="Times New Roman" panose="02020603050405020304" pitchFamily="18" charset="0"/>
                <a:cs typeface="Times New Roman" panose="02020603050405020304" pitchFamily="18" charset="0"/>
              </a:rPr>
              <a:t>To ensure data confidentiality</a:t>
            </a:r>
          </a:p>
          <a:p>
            <a:r>
              <a:rPr lang="en-US" sz="2400" dirty="0">
                <a:latin typeface="Times New Roman" panose="02020603050405020304" pitchFamily="18" charset="0"/>
                <a:cs typeface="Times New Roman" panose="02020603050405020304" pitchFamily="18" charset="0"/>
              </a:rPr>
              <a:t>For the protection of data from unauthorized access.</a:t>
            </a:r>
          </a:p>
          <a:p>
            <a:r>
              <a:rPr lang="en-US" sz="2400" dirty="0">
                <a:latin typeface="Times New Roman" panose="02020603050405020304" pitchFamily="18" charset="0"/>
                <a:cs typeface="Times New Roman" panose="02020603050405020304" pitchFamily="18" charset="0"/>
              </a:rPr>
              <a:t>To authenticate the source of data</a:t>
            </a:r>
          </a:p>
          <a:p>
            <a:r>
              <a:rPr lang="en-US" sz="2400" dirty="0">
                <a:latin typeface="Times New Roman" panose="02020603050405020304" pitchFamily="18" charset="0"/>
                <a:cs typeface="Times New Roman" panose="02020603050405020304" pitchFamily="18" charset="0"/>
              </a:rPr>
              <a:t>To establish trust between two communicating parties.</a:t>
            </a:r>
          </a:p>
          <a:p>
            <a:endParaRPr lang="en-IN" dirty="0"/>
          </a:p>
        </p:txBody>
      </p:sp>
    </p:spTree>
    <p:extLst>
      <p:ext uri="{BB962C8B-B14F-4D97-AF65-F5344CB8AC3E}">
        <p14:creationId xmlns:p14="http://schemas.microsoft.com/office/powerpoint/2010/main" val="416781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APPLICATIONS OF CRYPTOGRAPHY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sz="2400" dirty="0">
                <a:latin typeface="Times New Roman" panose="02020603050405020304" pitchFamily="18" charset="0"/>
                <a:cs typeface="Times New Roman" panose="02020603050405020304" pitchFamily="18" charset="0"/>
              </a:rPr>
              <a:t>Authentication/Digital Signatures</a:t>
            </a:r>
          </a:p>
          <a:p>
            <a:pPr algn="just"/>
            <a:r>
              <a:rPr lang="en-IN" sz="2400" dirty="0">
                <a:latin typeface="Times New Roman" panose="02020603050405020304" pitchFamily="18" charset="0"/>
                <a:cs typeface="Times New Roman" panose="02020603050405020304" pitchFamily="18" charset="0"/>
              </a:rPr>
              <a:t>Time Stamping</a:t>
            </a:r>
          </a:p>
          <a:p>
            <a:pPr algn="just"/>
            <a:r>
              <a:rPr lang="en-IN" sz="2400" dirty="0">
                <a:latin typeface="Times New Roman" panose="02020603050405020304" pitchFamily="18" charset="0"/>
                <a:cs typeface="Times New Roman" panose="02020603050405020304" pitchFamily="18" charset="0"/>
              </a:rPr>
              <a:t>Electronic Money</a:t>
            </a:r>
          </a:p>
          <a:p>
            <a:pPr algn="just"/>
            <a:r>
              <a:rPr lang="en-IN" sz="2400" dirty="0">
                <a:latin typeface="Times New Roman" panose="02020603050405020304" pitchFamily="18" charset="0"/>
                <a:cs typeface="Times New Roman" panose="02020603050405020304" pitchFamily="18" charset="0"/>
              </a:rPr>
              <a:t>Encryption/Decryption in email</a:t>
            </a:r>
          </a:p>
          <a:p>
            <a:pPr algn="just"/>
            <a:r>
              <a:rPr lang="en-IN" sz="2400" dirty="0">
                <a:latin typeface="Times New Roman" panose="02020603050405020304" pitchFamily="18" charset="0"/>
                <a:cs typeface="Times New Roman" panose="02020603050405020304" pitchFamily="18" charset="0"/>
              </a:rPr>
              <a:t>WhatsApp Encryption</a:t>
            </a:r>
          </a:p>
          <a:p>
            <a:pPr algn="just"/>
            <a:r>
              <a:rPr lang="en-IN" sz="2400" dirty="0">
                <a:latin typeface="Times New Roman" panose="02020603050405020304" pitchFamily="18" charset="0"/>
                <a:cs typeface="Times New Roman" panose="02020603050405020304" pitchFamily="18" charset="0"/>
              </a:rPr>
              <a:t>Instagram Encryption</a:t>
            </a:r>
          </a:p>
          <a:p>
            <a:pPr algn="just"/>
            <a:r>
              <a:rPr lang="en-IN" sz="2400" dirty="0">
                <a:latin typeface="Times New Roman" panose="02020603050405020304" pitchFamily="18" charset="0"/>
                <a:cs typeface="Times New Roman" panose="02020603050405020304" pitchFamily="18" charset="0"/>
              </a:rPr>
              <a:t>Sim card Authentication</a:t>
            </a:r>
          </a:p>
          <a:p>
            <a:pPr algn="just"/>
            <a:endParaRPr lang="en-IN" dirty="0"/>
          </a:p>
        </p:txBody>
      </p:sp>
    </p:spTree>
    <p:extLst>
      <p:ext uri="{BB962C8B-B14F-4D97-AF65-F5344CB8AC3E}">
        <p14:creationId xmlns:p14="http://schemas.microsoft.com/office/powerpoint/2010/main" val="3461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r>
              <a:rPr lang="en-US" dirty="0" smtClean="0"/>
              <a:t>OF NETWORK SECURITY</a:t>
            </a:r>
            <a:endParaRPr lang="en-IN"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Protection of network.</a:t>
            </a:r>
          </a:p>
          <a:p>
            <a:pPr algn="just"/>
            <a:r>
              <a:rPr lang="en-US" sz="2400" dirty="0">
                <a:latin typeface="Times New Roman" panose="02020603050405020304" pitchFamily="18" charset="0"/>
                <a:cs typeface="Times New Roman" panose="02020603050405020304" pitchFamily="18" charset="0"/>
              </a:rPr>
              <a:t>Protection from intrusions.</a:t>
            </a:r>
          </a:p>
          <a:p>
            <a:pPr algn="just"/>
            <a:r>
              <a:rPr lang="en-US" sz="2400" dirty="0">
                <a:latin typeface="Times New Roman" panose="02020603050405020304" pitchFamily="18" charset="0"/>
                <a:cs typeface="Times New Roman" panose="02020603050405020304" pitchFamily="18" charset="0"/>
              </a:rPr>
              <a:t>To protect from threats.</a:t>
            </a:r>
          </a:p>
          <a:p>
            <a:pPr algn="just"/>
            <a:r>
              <a:rPr lang="en-US" sz="2400" dirty="0">
                <a:latin typeface="Times New Roman" panose="02020603050405020304" pitchFamily="18" charset="0"/>
                <a:cs typeface="Times New Roman" panose="02020603050405020304" pitchFamily="18" charset="0"/>
              </a:rPr>
              <a:t>Protection of data from </a:t>
            </a:r>
            <a:r>
              <a:rPr lang="en-US" sz="2400" dirty="0" smtClean="0">
                <a:latin typeface="Times New Roman" panose="02020603050405020304" pitchFamily="18" charset="0"/>
                <a:cs typeface="Times New Roman" panose="02020603050405020304" pitchFamily="18" charset="0"/>
              </a:rPr>
              <a:t>breaches.</a:t>
            </a:r>
            <a:endParaRPr lang="en-US" sz="24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56733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PROTOCOLS</a:t>
            </a:r>
            <a:endParaRPr lang="en-IN" dirty="0"/>
          </a:p>
        </p:txBody>
      </p:sp>
      <p:sp>
        <p:nvSpPr>
          <p:cNvPr id="3" name="Content Placeholder 2"/>
          <p:cNvSpPr>
            <a:spLocks noGrp="1"/>
          </p:cNvSpPr>
          <p:nvPr>
            <p:ph idx="1"/>
          </p:nvPr>
        </p:nvSpPr>
        <p:spPr>
          <a:xfrm>
            <a:off x="669157" y="2483856"/>
            <a:ext cx="10968661" cy="3483990"/>
          </a:xfrm>
        </p:spPr>
        <p:txBody>
          <a:bodyPr>
            <a:normAutofit fontScale="92500" lnSpcReduction="10000"/>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Cryptographic algorithms and protocols can be grouped into four main areas: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Symmetric </a:t>
            </a:r>
            <a:r>
              <a:rPr lang="en-US" sz="2400" b="1" dirty="0">
                <a:latin typeface="Times New Roman" panose="02020603050405020304" pitchFamily="18" charset="0"/>
                <a:cs typeface="Times New Roman" panose="02020603050405020304" pitchFamily="18" charset="0"/>
              </a:rPr>
              <a:t>encryption: </a:t>
            </a:r>
            <a:r>
              <a:rPr lang="en-US" sz="2400" dirty="0">
                <a:latin typeface="Times New Roman" panose="02020603050405020304" pitchFamily="18" charset="0"/>
                <a:cs typeface="Times New Roman" panose="02020603050405020304" pitchFamily="18" charset="0"/>
              </a:rPr>
              <a:t>Used to conceal the contents of blocks or streams of data of any size, including messages, files, encryption keys, and passwords.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Asymmetric </a:t>
            </a:r>
            <a:r>
              <a:rPr lang="en-US" sz="2400" b="1" dirty="0">
                <a:latin typeface="Times New Roman" panose="02020603050405020304" pitchFamily="18" charset="0"/>
                <a:cs typeface="Times New Roman" panose="02020603050405020304" pitchFamily="18" charset="0"/>
              </a:rPr>
              <a:t>encryption: </a:t>
            </a:r>
            <a:r>
              <a:rPr lang="en-US" sz="2400" dirty="0">
                <a:latin typeface="Times New Roman" panose="02020603050405020304" pitchFamily="18" charset="0"/>
                <a:cs typeface="Times New Roman" panose="02020603050405020304" pitchFamily="18" charset="0"/>
              </a:rPr>
              <a:t>Used to conceal small blocks of data, such as encryption keys and hash function values, which are used in digital signatures.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Data </a:t>
            </a:r>
            <a:r>
              <a:rPr lang="en-US" sz="2400" b="1" dirty="0">
                <a:latin typeface="Times New Roman" panose="02020603050405020304" pitchFamily="18" charset="0"/>
                <a:cs typeface="Times New Roman" panose="02020603050405020304" pitchFamily="18" charset="0"/>
              </a:rPr>
              <a:t>integrity algorithms: </a:t>
            </a:r>
            <a:r>
              <a:rPr lang="en-US" sz="2400" dirty="0">
                <a:latin typeface="Times New Roman" panose="02020603050405020304" pitchFamily="18" charset="0"/>
                <a:cs typeface="Times New Roman" panose="02020603050405020304" pitchFamily="18" charset="0"/>
              </a:rPr>
              <a:t>Used to protect blocks of data, such as messages, from alteration.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Authentication </a:t>
            </a:r>
            <a:r>
              <a:rPr lang="en-US" sz="2400" b="1" dirty="0">
                <a:latin typeface="Times New Roman" panose="02020603050405020304" pitchFamily="18" charset="0"/>
                <a:cs typeface="Times New Roman" panose="02020603050405020304" pitchFamily="18" charset="0"/>
              </a:rPr>
              <a:t>protocols: </a:t>
            </a:r>
            <a:r>
              <a:rPr lang="en-US" sz="2400" dirty="0">
                <a:latin typeface="Times New Roman" panose="02020603050405020304" pitchFamily="18" charset="0"/>
                <a:cs typeface="Times New Roman" panose="02020603050405020304" pitchFamily="18" charset="0"/>
              </a:rPr>
              <a:t>These are schemes based on the use of cryptographic algorithms designed to authenticate the identity of entities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930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525</TotalTime>
  <Words>4155</Words>
  <Application>Microsoft Office PowerPoint</Application>
  <PresentationFormat>Widescreen</PresentationFormat>
  <Paragraphs>182</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Century Gothic</vt:lpstr>
      <vt:lpstr>Times New Roman</vt:lpstr>
      <vt:lpstr>Wingdings</vt:lpstr>
      <vt:lpstr>Wingdings 3</vt:lpstr>
      <vt:lpstr>Ion Boardroom</vt:lpstr>
      <vt:lpstr>CRYPTOGRAPHY AND NETWORK SECUTITY </vt:lpstr>
      <vt:lpstr>TABLE OF CONTENTS</vt:lpstr>
      <vt:lpstr>CRYPTOGRAPHY </vt:lpstr>
      <vt:lpstr>NETWORK SECURITY</vt:lpstr>
      <vt:lpstr>PowerPoint Presentation</vt:lpstr>
      <vt:lpstr>IMPORTANCE OF CRYPTOGRAPHY</vt:lpstr>
      <vt:lpstr>APPLICATIONS OF CRYPTOGRAPHY</vt:lpstr>
      <vt:lpstr>APPLICATIONS OF NETWORK SECURITY</vt:lpstr>
      <vt:lpstr>CRYPTOGRAPHIC PROTOCOLS</vt:lpstr>
      <vt:lpstr>COMPUTER SECURITY CONCEPTS</vt:lpstr>
      <vt:lpstr>COMPUTER SECURITY CONCEPTS</vt:lpstr>
      <vt:lpstr>COMPUTER SECURITY CONCEPTS</vt:lpstr>
      <vt:lpstr>CIA TRAID</vt:lpstr>
      <vt:lpstr>PowerPoint Presentation</vt:lpstr>
      <vt:lpstr>Challenges of Computer Security    Challenges of Computer Security   </vt:lpstr>
      <vt:lpstr>Challenges of Computer Security</vt:lpstr>
      <vt:lpstr>Challenges of Computer Security</vt:lpstr>
      <vt:lpstr>The OSI Security Architecture</vt:lpstr>
      <vt:lpstr>PowerPoint Presentation</vt:lpstr>
      <vt:lpstr>Security Attacks</vt:lpstr>
      <vt:lpstr>Active Attacks</vt:lpstr>
      <vt:lpstr>PowerPoint Presentation</vt:lpstr>
      <vt:lpstr>PowerPoint Presentation</vt:lpstr>
      <vt:lpstr>SECURITY SERVICE</vt:lpstr>
      <vt:lpstr>SECURITY SERVICE</vt:lpstr>
      <vt:lpstr>SECURITY SERVICE</vt:lpstr>
      <vt:lpstr>SECURITY SERVICE</vt:lpstr>
      <vt:lpstr>SECURITY SERVICE</vt:lpstr>
      <vt:lpstr>SECURITY MECHANISMS</vt:lpstr>
      <vt:lpstr>SECURITY MECHANISMS</vt:lpstr>
      <vt:lpstr>MODEL FOR NETWORK SECURITY</vt:lpstr>
      <vt:lpstr>MODEL FOR NETWORK SECURITY</vt:lpstr>
      <vt:lpstr>MODEL FOR NETWORK SECURITY</vt:lpstr>
      <vt:lpstr>MODEL FOR NETWORK SECURITY</vt:lpstr>
      <vt:lpstr>Symmetric Cipher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SUBSTITUTION TECHNIQUES</vt:lpstr>
      <vt:lpstr>CAESAR CIPHER </vt:lpstr>
      <vt:lpstr>PowerPoint Presentation</vt:lpstr>
      <vt:lpstr>Monoalphabetic Ciphers</vt:lpstr>
      <vt:lpstr>PowerPoint Presentation</vt:lpstr>
      <vt:lpstr>Playfair Cipher</vt:lpstr>
      <vt:lpstr>Transposition Techniques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SECUTITY</dc:title>
  <dc:creator>WoodTech</dc:creator>
  <cp:lastModifiedBy>Microsoft account</cp:lastModifiedBy>
  <cp:revision>47</cp:revision>
  <dcterms:created xsi:type="dcterms:W3CDTF">2024-09-24T02:18:42Z</dcterms:created>
  <dcterms:modified xsi:type="dcterms:W3CDTF">2024-10-08T10:03:31Z</dcterms:modified>
</cp:coreProperties>
</file>