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76"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10/23/2024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10/23/2024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10/23/2024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smtClean="0"/>
              <a:t>CRYPTOGRAPHY AND NETWORK SECURITY</a:t>
            </a:r>
            <a:br>
              <a:rPr lang="en-IN" dirty="0" smtClean="0"/>
            </a:br>
            <a:r>
              <a:rPr lang="en-IN" sz="2000" dirty="0" smtClean="0">
                <a:latin typeface="Times New Roman" panose="02020603050405020304" pitchFamily="18" charset="0"/>
                <a:cs typeface="Times New Roman" panose="02020603050405020304" pitchFamily="18" charset="0"/>
              </a:rPr>
              <a:t>Chapter 2: Block Ciphers, Data Encryption Standard and Advanced Encryption Standard</a:t>
            </a:r>
            <a:r>
              <a:rPr lang="en-IN" dirty="0" smtClean="0"/>
              <a:t/>
            </a:r>
            <a:br>
              <a:rPr lang="en-IN" dirty="0" smtClean="0"/>
            </a:br>
            <a:endParaRPr lang="en-IN" dirty="0"/>
          </a:p>
        </p:txBody>
      </p:sp>
      <p:sp>
        <p:nvSpPr>
          <p:cNvPr id="3" name="Subtitle 2"/>
          <p:cNvSpPr>
            <a:spLocks noGrp="1"/>
          </p:cNvSpPr>
          <p:nvPr>
            <p:ph type="subTitle" idx="1"/>
          </p:nvPr>
        </p:nvSpPr>
        <p:spPr>
          <a:xfrm>
            <a:off x="1581675" y="4603208"/>
            <a:ext cx="8825658" cy="861420"/>
          </a:xfrm>
        </p:spPr>
        <p:txBody>
          <a:bodyPr>
            <a:normAutofit fontScale="77500" lnSpcReduction="20000"/>
          </a:bodyPr>
          <a:lstStyle/>
          <a:p>
            <a:pPr algn="ctr"/>
            <a:r>
              <a:rPr lang="en-IN" dirty="0" smtClean="0"/>
              <a:t>Prof.POORNIMA</a:t>
            </a:r>
            <a:r>
              <a:rPr lang="en-IN" dirty="0" smtClean="0"/>
              <a:t> R D</a:t>
            </a:r>
          </a:p>
          <a:p>
            <a:pPr algn="ctr"/>
            <a:r>
              <a:rPr lang="en-IN" dirty="0" smtClean="0"/>
              <a:t>ASSISTANT PROFESSOR</a:t>
            </a:r>
          </a:p>
          <a:p>
            <a:pPr algn="ctr"/>
            <a:r>
              <a:rPr lang="en-IN" dirty="0" smtClean="0"/>
              <a:t>DR AIT</a:t>
            </a:r>
          </a:p>
          <a:p>
            <a:pPr algn="ctr"/>
            <a:endParaRPr lang="en-IN" dirty="0"/>
          </a:p>
        </p:txBody>
      </p:sp>
    </p:spTree>
    <p:extLst>
      <p:ext uri="{BB962C8B-B14F-4D97-AF65-F5344CB8AC3E}">
        <p14:creationId xmlns:p14="http://schemas.microsoft.com/office/powerpoint/2010/main" val="3283114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Times New Roman" panose="02020603050405020304" pitchFamily="18" charset="0"/>
                <a:ea typeface="Arial"/>
                <a:cs typeface="Times New Roman" panose="02020603050405020304" pitchFamily="18" charset="0"/>
                <a:sym typeface="Arial"/>
              </a:rPr>
              <a:t>Advantages and Limitations of CTR</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7680" y="2473235"/>
            <a:ext cx="10885714" cy="4153988"/>
          </a:xfrm>
        </p:spPr>
        <p:txBody>
          <a:bodyPr>
            <a:normAutofit/>
          </a:bodyPr>
          <a:lstStyle/>
          <a:p>
            <a:pPr lvl="0" algn="just">
              <a:spcBef>
                <a:spcPts val="0"/>
              </a:spcBef>
              <a:buClr>
                <a:schemeClr val="hlink"/>
              </a:buClr>
              <a:buSzPts val="256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efficiency</a:t>
            </a:r>
            <a:endParaRPr lang="en-US" sz="2000" dirty="0">
              <a:latin typeface="Times New Roman" panose="02020603050405020304" pitchFamily="18" charset="0"/>
              <a:cs typeface="Times New Roman" panose="02020603050405020304" pitchFamily="18" charset="0"/>
            </a:endParaRPr>
          </a:p>
          <a:p>
            <a:pPr lvl="1" algn="just">
              <a:spcBef>
                <a:spcPts val="560"/>
              </a:spcBef>
              <a:buClr>
                <a:schemeClr val="dk2"/>
              </a:buClr>
              <a:buSzPts val="140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can do parallel encryptions in h/w or s/w</a:t>
            </a:r>
            <a:endParaRPr lang="en-US" sz="2000" dirty="0">
              <a:latin typeface="Times New Roman" panose="02020603050405020304" pitchFamily="18" charset="0"/>
              <a:cs typeface="Times New Roman" panose="02020603050405020304" pitchFamily="18" charset="0"/>
            </a:endParaRPr>
          </a:p>
          <a:p>
            <a:pPr lvl="1" algn="just">
              <a:spcBef>
                <a:spcPts val="560"/>
              </a:spcBef>
              <a:buClr>
                <a:schemeClr val="dk2"/>
              </a:buClr>
              <a:buSzPts val="140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can preprocess in advance of need</a:t>
            </a:r>
            <a:endParaRPr lang="en-US" sz="2000" dirty="0">
              <a:latin typeface="Times New Roman" panose="02020603050405020304" pitchFamily="18" charset="0"/>
              <a:cs typeface="Times New Roman" panose="02020603050405020304" pitchFamily="18" charset="0"/>
            </a:endParaRPr>
          </a:p>
          <a:p>
            <a:pPr lvl="1" algn="just">
              <a:spcBef>
                <a:spcPts val="560"/>
              </a:spcBef>
              <a:buClr>
                <a:schemeClr val="dk2"/>
              </a:buClr>
              <a:buSzPts val="140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good for </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bursty</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 high speed links</a:t>
            </a:r>
            <a:endParaRPr lang="en-US" sz="2000" dirty="0">
              <a:latin typeface="Times New Roman" panose="02020603050405020304" pitchFamily="18" charset="0"/>
              <a:cs typeface="Times New Roman" panose="02020603050405020304" pitchFamily="18" charset="0"/>
            </a:endParaRPr>
          </a:p>
          <a:p>
            <a:pPr lvl="0" algn="just">
              <a:spcBef>
                <a:spcPts val="640"/>
              </a:spcBef>
              <a:buClr>
                <a:schemeClr val="hlink"/>
              </a:buClr>
              <a:buSzPts val="256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random access to encrypted data blocks</a:t>
            </a:r>
            <a:endParaRPr lang="en-US" sz="2000" dirty="0">
              <a:latin typeface="Times New Roman" panose="02020603050405020304" pitchFamily="18" charset="0"/>
              <a:cs typeface="Times New Roman" panose="02020603050405020304" pitchFamily="18" charset="0"/>
            </a:endParaRPr>
          </a:p>
          <a:p>
            <a:pPr lvl="0" algn="just">
              <a:spcBef>
                <a:spcPts val="640"/>
              </a:spcBef>
              <a:buClr>
                <a:schemeClr val="hlink"/>
              </a:buClr>
              <a:buSzPts val="256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provable security (good as other modes)</a:t>
            </a:r>
            <a:endParaRPr lang="en-US" sz="2000" dirty="0">
              <a:latin typeface="Times New Roman" panose="02020603050405020304" pitchFamily="18" charset="0"/>
              <a:cs typeface="Times New Roman" panose="02020603050405020304" pitchFamily="18" charset="0"/>
            </a:endParaRPr>
          </a:p>
          <a:p>
            <a:pPr lvl="0" algn="just">
              <a:spcBef>
                <a:spcPts val="640"/>
              </a:spcBef>
              <a:buClr>
                <a:schemeClr val="hlink"/>
              </a:buClr>
              <a:buSzPts val="256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but must ensure never reuse key/counter values, otherwise could break (</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cf</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 OFB)</a:t>
            </a:r>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70387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Arial"/>
                <a:ea typeface="Arial"/>
                <a:cs typeface="Arial"/>
                <a:sym typeface="Arial"/>
              </a:rPr>
              <a:t>Cipher Block Chaining (CBC) </a:t>
            </a:r>
            <a:endParaRPr lang="en-IN" dirty="0">
              <a:solidFill>
                <a:schemeClr val="bg1"/>
              </a:solidFill>
            </a:endParaRPr>
          </a:p>
        </p:txBody>
      </p:sp>
      <p:sp>
        <p:nvSpPr>
          <p:cNvPr id="3" name="Content Placeholder 2"/>
          <p:cNvSpPr>
            <a:spLocks noGrp="1"/>
          </p:cNvSpPr>
          <p:nvPr>
            <p:ph idx="1"/>
          </p:nvPr>
        </p:nvSpPr>
        <p:spPr>
          <a:xfrm>
            <a:off x="557350" y="2438401"/>
            <a:ext cx="5921828" cy="4075610"/>
          </a:xfrm>
        </p:spPr>
        <p:txBody>
          <a:bodyPr>
            <a:normAutofit/>
          </a:bodyPr>
          <a:lstStyle/>
          <a:p>
            <a:pPr lvl="0" algn="just">
              <a:spcBef>
                <a:spcPts val="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message is broken into blocks </a:t>
            </a:r>
            <a:endParaRPr lang="en-US" dirty="0">
              <a:latin typeface="Times New Roman" panose="02020603050405020304" pitchFamily="18" charset="0"/>
              <a:cs typeface="Times New Roman" panose="02020603050405020304" pitchFamily="18" charset="0"/>
            </a:endParaRPr>
          </a:p>
          <a:p>
            <a:pPr lvl="0" algn="just">
              <a:spcBef>
                <a:spcPts val="64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linked together in encryption operation </a:t>
            </a:r>
            <a:endParaRPr lang="en-US" dirty="0">
              <a:latin typeface="Times New Roman" panose="02020603050405020304" pitchFamily="18" charset="0"/>
              <a:cs typeface="Times New Roman" panose="02020603050405020304" pitchFamily="18" charset="0"/>
            </a:endParaRPr>
          </a:p>
          <a:p>
            <a:pPr lvl="0" algn="just">
              <a:spcBef>
                <a:spcPts val="64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each previous cipher blocks is chained with current plaintext block, hence name </a:t>
            </a:r>
            <a:endParaRPr lang="en-US" dirty="0">
              <a:latin typeface="Times New Roman" panose="02020603050405020304" pitchFamily="18" charset="0"/>
              <a:cs typeface="Times New Roman" panose="02020603050405020304" pitchFamily="18" charset="0"/>
            </a:endParaRPr>
          </a:p>
          <a:p>
            <a:pPr lvl="0" algn="just">
              <a:spcBef>
                <a:spcPts val="64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use Initial Vector (IV) to start process </a:t>
            </a:r>
            <a:endParaRPr lang="en-US" dirty="0">
              <a:latin typeface="Times New Roman" panose="02020603050405020304" pitchFamily="18" charset="0"/>
              <a:cs typeface="Times New Roman" panose="02020603050405020304" pitchFamily="18" charset="0"/>
            </a:endParaRPr>
          </a:p>
          <a:p>
            <a:pPr lvl="1" algn="just">
              <a:spcBef>
                <a:spcPts val="560"/>
              </a:spcBef>
              <a:buClr>
                <a:schemeClr val="dk2"/>
              </a:buClr>
              <a:buSzPts val="1400"/>
              <a:buNone/>
            </a:pP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C</a:t>
            </a:r>
            <a:r>
              <a:rPr lang="en-US" sz="1800" baseline="-25000" dirty="0">
                <a:solidFill>
                  <a:schemeClr val="dk1"/>
                </a:solidFill>
                <a:latin typeface="Times New Roman" panose="02020603050405020304" pitchFamily="18" charset="0"/>
                <a:ea typeface="Courier New"/>
                <a:cs typeface="Times New Roman" panose="02020603050405020304" pitchFamily="18" charset="0"/>
                <a:sym typeface="Courier New"/>
              </a:rPr>
              <a:t>i</a:t>
            </a: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 = DES</a:t>
            </a:r>
            <a:r>
              <a:rPr lang="en-US" sz="1800" baseline="-25000" dirty="0">
                <a:solidFill>
                  <a:schemeClr val="dk1"/>
                </a:solidFill>
                <a:latin typeface="Times New Roman" panose="02020603050405020304" pitchFamily="18" charset="0"/>
                <a:ea typeface="Courier New"/>
                <a:cs typeface="Times New Roman" panose="02020603050405020304" pitchFamily="18" charset="0"/>
                <a:sym typeface="Courier New"/>
              </a:rPr>
              <a:t>K1</a:t>
            </a: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(P</a:t>
            </a:r>
            <a:r>
              <a:rPr lang="en-US" sz="1800" baseline="-25000" dirty="0">
                <a:solidFill>
                  <a:schemeClr val="dk1"/>
                </a:solidFill>
                <a:latin typeface="Times New Roman" panose="02020603050405020304" pitchFamily="18" charset="0"/>
                <a:ea typeface="Courier New"/>
                <a:cs typeface="Times New Roman" panose="02020603050405020304" pitchFamily="18" charset="0"/>
                <a:sym typeface="Courier New"/>
              </a:rPr>
              <a:t>i</a:t>
            </a: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 XOR C</a:t>
            </a:r>
            <a:r>
              <a:rPr lang="en-US" sz="1800" baseline="-25000" dirty="0">
                <a:solidFill>
                  <a:schemeClr val="dk1"/>
                </a:solidFill>
                <a:latin typeface="Times New Roman" panose="02020603050405020304" pitchFamily="18" charset="0"/>
                <a:ea typeface="Courier New"/>
                <a:cs typeface="Times New Roman" panose="02020603050405020304" pitchFamily="18" charset="0"/>
                <a:sym typeface="Courier New"/>
              </a:rPr>
              <a:t>i-1</a:t>
            </a: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a:t>
            </a:r>
            <a:endParaRPr lang="en-US" sz="1800" dirty="0">
              <a:latin typeface="Times New Roman" panose="02020603050405020304" pitchFamily="18" charset="0"/>
              <a:cs typeface="Times New Roman" panose="02020603050405020304" pitchFamily="18" charset="0"/>
            </a:endParaRPr>
          </a:p>
          <a:p>
            <a:pPr lvl="1" algn="just">
              <a:spcBef>
                <a:spcPts val="560"/>
              </a:spcBef>
              <a:buClr>
                <a:schemeClr val="dk2"/>
              </a:buClr>
              <a:buSzPts val="1400"/>
              <a:buNone/>
            </a:pP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C</a:t>
            </a:r>
            <a:r>
              <a:rPr lang="en-US" sz="1800" baseline="-25000" dirty="0">
                <a:solidFill>
                  <a:schemeClr val="dk1"/>
                </a:solidFill>
                <a:latin typeface="Times New Roman" panose="02020603050405020304" pitchFamily="18" charset="0"/>
                <a:ea typeface="Courier New"/>
                <a:cs typeface="Times New Roman" panose="02020603050405020304" pitchFamily="18" charset="0"/>
                <a:sym typeface="Courier New"/>
              </a:rPr>
              <a:t>-1</a:t>
            </a: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 = IV</a:t>
            </a:r>
            <a:r>
              <a:rPr lang="en-US" sz="1800" dirty="0">
                <a:solidFill>
                  <a:schemeClr val="dk1"/>
                </a:solidFill>
                <a:latin typeface="Times New Roman" panose="02020603050405020304" pitchFamily="18" charset="0"/>
                <a:ea typeface="Arial"/>
                <a:cs typeface="Times New Roman" panose="02020603050405020304" pitchFamily="18" charset="0"/>
                <a:sym typeface="Arial"/>
              </a:rPr>
              <a:t> </a:t>
            </a:r>
            <a:endParaRPr lang="en-US" sz="1800" dirty="0">
              <a:latin typeface="Times New Roman" panose="02020603050405020304" pitchFamily="18" charset="0"/>
              <a:cs typeface="Times New Roman" panose="02020603050405020304" pitchFamily="18" charset="0"/>
            </a:endParaRPr>
          </a:p>
          <a:p>
            <a:pPr lvl="0" algn="just">
              <a:spcBef>
                <a:spcPts val="64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uses: bulk data encryption, authentication</a:t>
            </a:r>
            <a:endParaRPr lang="en-US" dirty="0">
              <a:latin typeface="Times New Roman" panose="02020603050405020304" pitchFamily="18" charset="0"/>
              <a:cs typeface="Times New Roman" panose="02020603050405020304" pitchFamily="18" charset="0"/>
            </a:endParaRPr>
          </a:p>
          <a:p>
            <a:endParaRPr lang="en-IN" dirty="0"/>
          </a:p>
        </p:txBody>
      </p:sp>
      <p:pic>
        <p:nvPicPr>
          <p:cNvPr id="4" name="Google Shape;226;p15"/>
          <p:cNvPicPr preferRelativeResize="0">
            <a:picLocks/>
          </p:cNvPicPr>
          <p:nvPr/>
        </p:nvPicPr>
        <p:blipFill rotWithShape="1">
          <a:blip r:embed="rId2">
            <a:alphaModFix amt="70000"/>
          </a:blip>
          <a:srcRect/>
          <a:stretch/>
        </p:blipFill>
        <p:spPr>
          <a:xfrm>
            <a:off x="6705601" y="2621279"/>
            <a:ext cx="5079240" cy="3441600"/>
          </a:xfrm>
          <a:prstGeom prst="rect">
            <a:avLst/>
          </a:prstGeom>
          <a:noFill/>
          <a:ln>
            <a:noFill/>
          </a:ln>
        </p:spPr>
      </p:pic>
    </p:spTree>
    <p:extLst>
      <p:ext uri="{BB962C8B-B14F-4D97-AF65-F5344CB8AC3E}">
        <p14:creationId xmlns:p14="http://schemas.microsoft.com/office/powerpoint/2010/main" val="3771706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Times New Roman" panose="02020603050405020304" pitchFamily="18" charset="0"/>
                <a:ea typeface="Arial"/>
                <a:cs typeface="Times New Roman" panose="02020603050405020304" pitchFamily="18" charset="0"/>
                <a:sym typeface="Arial"/>
              </a:rPr>
              <a:t>Advantages and Limitations of CBC</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22811" y="2629624"/>
            <a:ext cx="10964092" cy="3927929"/>
          </a:xfrm>
        </p:spPr>
        <p:txBody>
          <a:bodyPr>
            <a:normAutofit/>
          </a:bodyPr>
          <a:lstStyle/>
          <a:p>
            <a:pPr lvl="0">
              <a:lnSpc>
                <a:spcPct val="90000"/>
              </a:lnSpc>
              <a:spcBef>
                <a:spcPts val="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a </a:t>
            </a:r>
            <a:r>
              <a:rPr lang="en-US" dirty="0">
                <a:solidFill>
                  <a:schemeClr val="dk1"/>
                </a:solidFill>
                <a:latin typeface="Times New Roman" panose="02020603050405020304" pitchFamily="18" charset="0"/>
                <a:ea typeface="Arial"/>
                <a:cs typeface="Times New Roman" panose="02020603050405020304" pitchFamily="18" charset="0"/>
                <a:sym typeface="Arial"/>
              </a:rPr>
              <a:t>ciphertext</a:t>
            </a:r>
            <a:r>
              <a:rPr lang="en-US" dirty="0">
                <a:solidFill>
                  <a:schemeClr val="dk1"/>
                </a:solidFill>
                <a:latin typeface="Times New Roman" panose="02020603050405020304" pitchFamily="18" charset="0"/>
                <a:ea typeface="Arial"/>
                <a:cs typeface="Times New Roman" panose="02020603050405020304" pitchFamily="18" charset="0"/>
                <a:sym typeface="Arial"/>
              </a:rPr>
              <a:t> block depends on </a:t>
            </a:r>
            <a:r>
              <a:rPr lang="en-US" b="1" dirty="0">
                <a:solidFill>
                  <a:schemeClr val="dk1"/>
                </a:solidFill>
                <a:latin typeface="Times New Roman" panose="02020603050405020304" pitchFamily="18" charset="0"/>
                <a:ea typeface="Arial"/>
                <a:cs typeface="Times New Roman" panose="02020603050405020304" pitchFamily="18" charset="0"/>
                <a:sym typeface="Arial"/>
              </a:rPr>
              <a:t>all</a:t>
            </a:r>
            <a:r>
              <a:rPr lang="en-US" dirty="0">
                <a:solidFill>
                  <a:schemeClr val="dk1"/>
                </a:solidFill>
                <a:latin typeface="Times New Roman" panose="02020603050405020304" pitchFamily="18" charset="0"/>
                <a:ea typeface="Arial"/>
                <a:cs typeface="Times New Roman" panose="02020603050405020304" pitchFamily="18" charset="0"/>
                <a:sym typeface="Arial"/>
              </a:rPr>
              <a:t> blocks before it</a:t>
            </a:r>
            <a:endParaRPr lang="en-US" dirty="0">
              <a:latin typeface="Times New Roman" panose="02020603050405020304" pitchFamily="18" charset="0"/>
              <a:cs typeface="Times New Roman" panose="02020603050405020304" pitchFamily="18" charset="0"/>
            </a:endParaRPr>
          </a:p>
          <a:p>
            <a:pPr lvl="0">
              <a:lnSpc>
                <a:spcPct val="90000"/>
              </a:lnSpc>
              <a:spcBef>
                <a:spcPts val="64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any change to a block affects all following </a:t>
            </a:r>
            <a:r>
              <a:rPr lang="en-US" dirty="0">
                <a:solidFill>
                  <a:schemeClr val="dk1"/>
                </a:solidFill>
                <a:latin typeface="Times New Roman" panose="02020603050405020304" pitchFamily="18" charset="0"/>
                <a:ea typeface="Arial"/>
                <a:cs typeface="Times New Roman" panose="02020603050405020304" pitchFamily="18" charset="0"/>
                <a:sym typeface="Arial"/>
              </a:rPr>
              <a:t>ciphertext</a:t>
            </a:r>
            <a:r>
              <a:rPr lang="en-US" dirty="0">
                <a:solidFill>
                  <a:schemeClr val="dk1"/>
                </a:solidFill>
                <a:latin typeface="Times New Roman" panose="02020603050405020304" pitchFamily="18" charset="0"/>
                <a:ea typeface="Arial"/>
                <a:cs typeface="Times New Roman" panose="02020603050405020304" pitchFamily="18" charset="0"/>
                <a:sym typeface="Arial"/>
              </a:rPr>
              <a:t> blocks</a:t>
            </a:r>
            <a:endParaRPr lang="en-US" dirty="0">
              <a:latin typeface="Times New Roman" panose="02020603050405020304" pitchFamily="18" charset="0"/>
              <a:cs typeface="Times New Roman" panose="02020603050405020304" pitchFamily="18" charset="0"/>
            </a:endParaRPr>
          </a:p>
          <a:p>
            <a:pPr lvl="0">
              <a:lnSpc>
                <a:spcPct val="90000"/>
              </a:lnSpc>
              <a:spcBef>
                <a:spcPts val="64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need </a:t>
            </a:r>
            <a:r>
              <a:rPr lang="en-US" b="1" dirty="0">
                <a:solidFill>
                  <a:schemeClr val="dk1"/>
                </a:solidFill>
                <a:latin typeface="Times New Roman" panose="02020603050405020304" pitchFamily="18" charset="0"/>
                <a:ea typeface="Arial"/>
                <a:cs typeface="Times New Roman" panose="02020603050405020304" pitchFamily="18" charset="0"/>
                <a:sym typeface="Arial"/>
              </a:rPr>
              <a:t>Initialization Vector</a:t>
            </a:r>
            <a:r>
              <a:rPr lang="en-US" dirty="0">
                <a:solidFill>
                  <a:schemeClr val="dk1"/>
                </a:solidFill>
                <a:latin typeface="Times New Roman" panose="02020603050405020304" pitchFamily="18" charset="0"/>
                <a:ea typeface="Arial"/>
                <a:cs typeface="Times New Roman" panose="02020603050405020304" pitchFamily="18" charset="0"/>
                <a:sym typeface="Arial"/>
              </a:rPr>
              <a:t> (IV) </a:t>
            </a:r>
            <a:endParaRPr lang="en-US" dirty="0">
              <a:latin typeface="Times New Roman" panose="02020603050405020304" pitchFamily="18" charset="0"/>
              <a:cs typeface="Times New Roman" panose="02020603050405020304" pitchFamily="18" charset="0"/>
            </a:endParaRPr>
          </a:p>
          <a:p>
            <a:pPr lvl="1">
              <a:lnSpc>
                <a:spcPct val="90000"/>
              </a:lnSpc>
              <a:spcBef>
                <a:spcPts val="480"/>
              </a:spcBef>
              <a:buClr>
                <a:schemeClr val="dk2"/>
              </a:buClr>
              <a:buSzPts val="1200"/>
              <a:buFont typeface="Noto Sans Symbols"/>
              <a:buChar char="●"/>
            </a:pPr>
            <a:r>
              <a:rPr lang="en-US" sz="1800" dirty="0">
                <a:solidFill>
                  <a:schemeClr val="dk1"/>
                </a:solidFill>
                <a:latin typeface="Times New Roman" panose="02020603050405020304" pitchFamily="18" charset="0"/>
                <a:ea typeface="Arial"/>
                <a:cs typeface="Times New Roman" panose="02020603050405020304" pitchFamily="18" charset="0"/>
                <a:sym typeface="Arial"/>
              </a:rPr>
              <a:t>which must be known to sender &amp; receiver </a:t>
            </a:r>
            <a:endParaRPr lang="en-US" sz="1800" dirty="0">
              <a:latin typeface="Times New Roman" panose="02020603050405020304" pitchFamily="18" charset="0"/>
              <a:cs typeface="Times New Roman" panose="02020603050405020304" pitchFamily="18" charset="0"/>
            </a:endParaRPr>
          </a:p>
          <a:p>
            <a:pPr lvl="1">
              <a:lnSpc>
                <a:spcPct val="90000"/>
              </a:lnSpc>
              <a:spcBef>
                <a:spcPts val="480"/>
              </a:spcBef>
              <a:buClr>
                <a:schemeClr val="dk2"/>
              </a:buClr>
              <a:buSzPts val="1200"/>
              <a:buFont typeface="Noto Sans Symbols"/>
              <a:buChar char="●"/>
            </a:pPr>
            <a:r>
              <a:rPr lang="en-US" sz="1800" dirty="0">
                <a:solidFill>
                  <a:schemeClr val="dk1"/>
                </a:solidFill>
                <a:latin typeface="Times New Roman" panose="02020603050405020304" pitchFamily="18" charset="0"/>
                <a:ea typeface="Arial"/>
                <a:cs typeface="Times New Roman" panose="02020603050405020304" pitchFamily="18" charset="0"/>
                <a:sym typeface="Arial"/>
              </a:rPr>
              <a:t>if sent in clear, attacker can change bits of first block, and change IV to compensate </a:t>
            </a:r>
            <a:endParaRPr lang="en-US" sz="1800" dirty="0">
              <a:latin typeface="Times New Roman" panose="02020603050405020304" pitchFamily="18" charset="0"/>
              <a:cs typeface="Times New Roman" panose="02020603050405020304" pitchFamily="18" charset="0"/>
            </a:endParaRPr>
          </a:p>
          <a:p>
            <a:pPr lvl="1">
              <a:lnSpc>
                <a:spcPct val="90000"/>
              </a:lnSpc>
              <a:spcBef>
                <a:spcPts val="480"/>
              </a:spcBef>
              <a:buClr>
                <a:schemeClr val="dk2"/>
              </a:buClr>
              <a:buSzPts val="1200"/>
              <a:buFont typeface="Noto Sans Symbols"/>
              <a:buChar char="●"/>
            </a:pPr>
            <a:r>
              <a:rPr lang="en-US" sz="1800" dirty="0">
                <a:solidFill>
                  <a:schemeClr val="dk1"/>
                </a:solidFill>
                <a:latin typeface="Times New Roman" panose="02020603050405020304" pitchFamily="18" charset="0"/>
                <a:ea typeface="Arial"/>
                <a:cs typeface="Times New Roman" panose="02020603050405020304" pitchFamily="18" charset="0"/>
                <a:sym typeface="Arial"/>
              </a:rPr>
              <a:t>hence IV must either be a fixed value (as in EFTPOS) </a:t>
            </a:r>
            <a:endParaRPr lang="en-US" sz="1800" dirty="0">
              <a:latin typeface="Times New Roman" panose="02020603050405020304" pitchFamily="18" charset="0"/>
              <a:cs typeface="Times New Roman" panose="02020603050405020304" pitchFamily="18" charset="0"/>
            </a:endParaRPr>
          </a:p>
          <a:p>
            <a:pPr lvl="1">
              <a:lnSpc>
                <a:spcPct val="90000"/>
              </a:lnSpc>
              <a:spcBef>
                <a:spcPts val="480"/>
              </a:spcBef>
              <a:buClr>
                <a:schemeClr val="dk2"/>
              </a:buClr>
              <a:buSzPts val="1200"/>
              <a:buFont typeface="Noto Sans Symbols"/>
              <a:buChar char="●"/>
            </a:pPr>
            <a:r>
              <a:rPr lang="en-US" sz="1800" dirty="0">
                <a:solidFill>
                  <a:schemeClr val="dk1"/>
                </a:solidFill>
                <a:latin typeface="Times New Roman" panose="02020603050405020304" pitchFamily="18" charset="0"/>
                <a:ea typeface="Arial"/>
                <a:cs typeface="Times New Roman" panose="02020603050405020304" pitchFamily="18" charset="0"/>
                <a:sym typeface="Arial"/>
              </a:rPr>
              <a:t>or must be sent encrypted in ECB mode before rest of message</a:t>
            </a:r>
            <a:endParaRPr lang="en-US" sz="1800"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113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Times New Roman" panose="02020603050405020304" pitchFamily="18" charset="0"/>
                <a:ea typeface="Arial"/>
                <a:cs typeface="Times New Roman" panose="02020603050405020304" pitchFamily="18" charset="0"/>
                <a:sym typeface="Arial"/>
              </a:rPr>
              <a:t>Cipher </a:t>
            </a:r>
            <a:r>
              <a:rPr lang="en-US" b="1" dirty="0">
                <a:solidFill>
                  <a:schemeClr val="bg1"/>
                </a:solidFill>
                <a:latin typeface="Times New Roman" panose="02020603050405020304" pitchFamily="18" charset="0"/>
                <a:ea typeface="Arial"/>
                <a:cs typeface="Times New Roman" panose="02020603050405020304" pitchFamily="18" charset="0"/>
                <a:sym typeface="Arial"/>
              </a:rPr>
              <a:t>FeedBack</a:t>
            </a:r>
            <a:r>
              <a:rPr lang="en-US" b="1" dirty="0">
                <a:solidFill>
                  <a:schemeClr val="bg1"/>
                </a:solidFill>
                <a:latin typeface="Times New Roman" panose="02020603050405020304" pitchFamily="18" charset="0"/>
                <a:ea typeface="Arial"/>
                <a:cs typeface="Times New Roman" panose="02020603050405020304" pitchFamily="18" charset="0"/>
                <a:sym typeface="Arial"/>
              </a:rPr>
              <a:t> (CFB)</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0264" y="2420983"/>
            <a:ext cx="11112136" cy="4241073"/>
          </a:xfrm>
        </p:spPr>
        <p:txBody>
          <a:bodyPr>
            <a:normAutofit/>
          </a:bodyPr>
          <a:lstStyle/>
          <a:p>
            <a:pPr lvl="0" algn="just">
              <a:lnSpc>
                <a:spcPct val="90000"/>
              </a:lnSpc>
              <a:spcBef>
                <a:spcPts val="0"/>
              </a:spcBef>
              <a:buClr>
                <a:schemeClr val="hlink"/>
              </a:buClr>
              <a:buSzPts val="2240"/>
              <a:buFont typeface="Noto Sans Symbols"/>
              <a:buChar char="⮚"/>
            </a:pPr>
            <a:r>
              <a:rPr lang="en-US" sz="2800" dirty="0">
                <a:solidFill>
                  <a:schemeClr val="dk1"/>
                </a:solidFill>
                <a:latin typeface="Times New Roman" panose="02020603050405020304" pitchFamily="18" charset="0"/>
                <a:ea typeface="Arial"/>
                <a:cs typeface="Times New Roman" panose="02020603050405020304" pitchFamily="18" charset="0"/>
                <a:sym typeface="Arial"/>
              </a:rPr>
              <a:t>message is treated as a stream of bits </a:t>
            </a:r>
            <a:endParaRPr lang="en-US" dirty="0">
              <a:latin typeface="Times New Roman" panose="02020603050405020304" pitchFamily="18" charset="0"/>
              <a:cs typeface="Times New Roman" panose="02020603050405020304" pitchFamily="18" charset="0"/>
            </a:endParaRPr>
          </a:p>
          <a:p>
            <a:pPr lvl="0" algn="just">
              <a:lnSpc>
                <a:spcPct val="90000"/>
              </a:lnSpc>
              <a:spcBef>
                <a:spcPts val="560"/>
              </a:spcBef>
              <a:buClr>
                <a:schemeClr val="hlink"/>
              </a:buClr>
              <a:buSzPts val="2240"/>
              <a:buFont typeface="Noto Sans Symbols"/>
              <a:buChar char="⮚"/>
            </a:pPr>
            <a:r>
              <a:rPr lang="en-US" sz="2800" dirty="0">
                <a:solidFill>
                  <a:schemeClr val="dk1"/>
                </a:solidFill>
                <a:latin typeface="Times New Roman" panose="02020603050405020304" pitchFamily="18" charset="0"/>
                <a:ea typeface="Arial"/>
                <a:cs typeface="Times New Roman" panose="02020603050405020304" pitchFamily="18" charset="0"/>
                <a:sym typeface="Arial"/>
              </a:rPr>
              <a:t>added to the output of the block cipher </a:t>
            </a:r>
            <a:endParaRPr lang="en-US" dirty="0">
              <a:latin typeface="Times New Roman" panose="02020603050405020304" pitchFamily="18" charset="0"/>
              <a:cs typeface="Times New Roman" panose="02020603050405020304" pitchFamily="18" charset="0"/>
            </a:endParaRPr>
          </a:p>
          <a:p>
            <a:pPr lvl="0" algn="just">
              <a:lnSpc>
                <a:spcPct val="90000"/>
              </a:lnSpc>
              <a:spcBef>
                <a:spcPts val="560"/>
              </a:spcBef>
              <a:buClr>
                <a:schemeClr val="hlink"/>
              </a:buClr>
              <a:buSzPts val="2240"/>
              <a:buFont typeface="Noto Sans Symbols"/>
              <a:buChar char="⮚"/>
            </a:pPr>
            <a:r>
              <a:rPr lang="en-US" sz="2800" dirty="0">
                <a:solidFill>
                  <a:schemeClr val="dk1"/>
                </a:solidFill>
                <a:latin typeface="Times New Roman" panose="02020603050405020304" pitchFamily="18" charset="0"/>
                <a:ea typeface="Arial"/>
                <a:cs typeface="Times New Roman" panose="02020603050405020304" pitchFamily="18" charset="0"/>
                <a:sym typeface="Arial"/>
              </a:rPr>
              <a:t>result is feed back for next stage (hence name) </a:t>
            </a:r>
            <a:endParaRPr lang="en-US" dirty="0">
              <a:latin typeface="Times New Roman" panose="02020603050405020304" pitchFamily="18" charset="0"/>
              <a:cs typeface="Times New Roman" panose="02020603050405020304" pitchFamily="18" charset="0"/>
            </a:endParaRPr>
          </a:p>
          <a:p>
            <a:pPr lvl="0" algn="just">
              <a:lnSpc>
                <a:spcPct val="90000"/>
              </a:lnSpc>
              <a:spcBef>
                <a:spcPts val="560"/>
              </a:spcBef>
              <a:buClr>
                <a:schemeClr val="hlink"/>
              </a:buClr>
              <a:buSzPts val="2240"/>
              <a:buFont typeface="Noto Sans Symbols"/>
              <a:buChar char="⮚"/>
            </a:pPr>
            <a:r>
              <a:rPr lang="en-US" sz="2800" dirty="0">
                <a:solidFill>
                  <a:schemeClr val="dk1"/>
                </a:solidFill>
                <a:latin typeface="Times New Roman" panose="02020603050405020304" pitchFamily="18" charset="0"/>
                <a:ea typeface="Arial"/>
                <a:cs typeface="Times New Roman" panose="02020603050405020304" pitchFamily="18" charset="0"/>
                <a:sym typeface="Arial"/>
              </a:rPr>
              <a:t>standard allows any number of bit (1,8, 64 or 128 </a:t>
            </a:r>
            <a:r>
              <a:rPr lang="en-US" sz="2800" dirty="0">
                <a:solidFill>
                  <a:schemeClr val="dk1"/>
                </a:solidFill>
                <a:latin typeface="Times New Roman" panose="02020603050405020304" pitchFamily="18" charset="0"/>
                <a:ea typeface="Arial"/>
                <a:cs typeface="Times New Roman" panose="02020603050405020304" pitchFamily="18" charset="0"/>
                <a:sym typeface="Arial"/>
              </a:rPr>
              <a:t>etc</a:t>
            </a:r>
            <a:r>
              <a:rPr lang="en-US" sz="2800" dirty="0">
                <a:solidFill>
                  <a:schemeClr val="dk1"/>
                </a:solidFill>
                <a:latin typeface="Times New Roman" panose="02020603050405020304" pitchFamily="18" charset="0"/>
                <a:ea typeface="Arial"/>
                <a:cs typeface="Times New Roman" panose="02020603050405020304" pitchFamily="18" charset="0"/>
                <a:sym typeface="Arial"/>
              </a:rPr>
              <a:t>) to be feed back </a:t>
            </a:r>
            <a:endParaRPr lang="en-US" dirty="0">
              <a:latin typeface="Times New Roman" panose="02020603050405020304" pitchFamily="18" charset="0"/>
              <a:cs typeface="Times New Roman" panose="02020603050405020304" pitchFamily="18" charset="0"/>
            </a:endParaRPr>
          </a:p>
          <a:p>
            <a:pPr lvl="1" algn="just">
              <a:lnSpc>
                <a:spcPct val="90000"/>
              </a:lnSpc>
              <a:spcBef>
                <a:spcPts val="480"/>
              </a:spcBef>
              <a:buClr>
                <a:schemeClr val="dk2"/>
              </a:buClr>
              <a:buSzPts val="1200"/>
              <a:buFont typeface="Noto Sans Symbols"/>
              <a:buChar char="●"/>
            </a:pPr>
            <a:r>
              <a:rPr lang="en-US" sz="2400" dirty="0">
                <a:solidFill>
                  <a:schemeClr val="dk1"/>
                </a:solidFill>
                <a:latin typeface="Times New Roman" panose="02020603050405020304" pitchFamily="18" charset="0"/>
                <a:ea typeface="Arial"/>
                <a:cs typeface="Times New Roman" panose="02020603050405020304" pitchFamily="18" charset="0"/>
                <a:sym typeface="Arial"/>
              </a:rPr>
              <a:t>denoted CFB-1, CFB-8, CFB-64, CFB-128 </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etc</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 </a:t>
            </a:r>
            <a:endParaRPr lang="en-US" dirty="0">
              <a:latin typeface="Times New Roman" panose="02020603050405020304" pitchFamily="18" charset="0"/>
              <a:cs typeface="Times New Roman" panose="02020603050405020304" pitchFamily="18" charset="0"/>
            </a:endParaRPr>
          </a:p>
          <a:p>
            <a:pPr lvl="0" algn="just">
              <a:lnSpc>
                <a:spcPct val="90000"/>
              </a:lnSpc>
              <a:spcBef>
                <a:spcPts val="560"/>
              </a:spcBef>
              <a:buClr>
                <a:schemeClr val="hlink"/>
              </a:buClr>
              <a:buSzPts val="2240"/>
              <a:buFont typeface="Noto Sans Symbols"/>
              <a:buChar char="⮚"/>
            </a:pPr>
            <a:r>
              <a:rPr lang="en-US" sz="2800" dirty="0">
                <a:solidFill>
                  <a:schemeClr val="dk1"/>
                </a:solidFill>
                <a:latin typeface="Times New Roman" panose="02020603050405020304" pitchFamily="18" charset="0"/>
                <a:ea typeface="Arial"/>
                <a:cs typeface="Times New Roman" panose="02020603050405020304" pitchFamily="18" charset="0"/>
                <a:sym typeface="Arial"/>
              </a:rPr>
              <a:t>most efficient to use all bits in block (64 or 128)</a:t>
            </a:r>
            <a:endParaRPr lang="en-US" dirty="0">
              <a:latin typeface="Times New Roman" panose="02020603050405020304" pitchFamily="18" charset="0"/>
              <a:cs typeface="Times New Roman" panose="02020603050405020304" pitchFamily="18" charset="0"/>
            </a:endParaRPr>
          </a:p>
          <a:p>
            <a:pPr lvl="1" algn="just">
              <a:lnSpc>
                <a:spcPct val="90000"/>
              </a:lnSpc>
              <a:spcBef>
                <a:spcPts val="480"/>
              </a:spcBef>
              <a:buClr>
                <a:schemeClr val="dk2"/>
              </a:buClr>
              <a:buSzPts val="1200"/>
              <a:buNone/>
            </a:pPr>
            <a:r>
              <a:rPr lang="en-US" sz="2400" dirty="0">
                <a:solidFill>
                  <a:schemeClr val="dk1"/>
                </a:solidFill>
                <a:latin typeface="Times New Roman" panose="02020603050405020304" pitchFamily="18" charset="0"/>
                <a:ea typeface="Courier New"/>
                <a:cs typeface="Times New Roman" panose="02020603050405020304" pitchFamily="18" charset="0"/>
                <a:sym typeface="Courier New"/>
              </a:rPr>
              <a:t>C</a:t>
            </a:r>
            <a:r>
              <a:rPr lang="en-US" sz="2400" baseline="-25000" dirty="0">
                <a:solidFill>
                  <a:schemeClr val="dk1"/>
                </a:solidFill>
                <a:latin typeface="Times New Roman" panose="02020603050405020304" pitchFamily="18" charset="0"/>
                <a:ea typeface="Courier New"/>
                <a:cs typeface="Times New Roman" panose="02020603050405020304" pitchFamily="18" charset="0"/>
                <a:sym typeface="Courier New"/>
              </a:rPr>
              <a:t>i</a:t>
            </a:r>
            <a:r>
              <a:rPr lang="en-US" sz="2400" dirty="0">
                <a:solidFill>
                  <a:schemeClr val="dk1"/>
                </a:solidFill>
                <a:latin typeface="Times New Roman" panose="02020603050405020304" pitchFamily="18" charset="0"/>
                <a:ea typeface="Courier New"/>
                <a:cs typeface="Times New Roman" panose="02020603050405020304" pitchFamily="18" charset="0"/>
                <a:sym typeface="Courier New"/>
              </a:rPr>
              <a:t> = P</a:t>
            </a:r>
            <a:r>
              <a:rPr lang="en-US" sz="2400" baseline="-25000" dirty="0">
                <a:solidFill>
                  <a:schemeClr val="dk1"/>
                </a:solidFill>
                <a:latin typeface="Times New Roman" panose="02020603050405020304" pitchFamily="18" charset="0"/>
                <a:ea typeface="Courier New"/>
                <a:cs typeface="Times New Roman" panose="02020603050405020304" pitchFamily="18" charset="0"/>
                <a:sym typeface="Courier New"/>
              </a:rPr>
              <a:t>i</a:t>
            </a:r>
            <a:r>
              <a:rPr lang="en-US" sz="2400" dirty="0">
                <a:solidFill>
                  <a:schemeClr val="dk1"/>
                </a:solidFill>
                <a:latin typeface="Times New Roman" panose="02020603050405020304" pitchFamily="18" charset="0"/>
                <a:ea typeface="Courier New"/>
                <a:cs typeface="Times New Roman" panose="02020603050405020304" pitchFamily="18" charset="0"/>
                <a:sym typeface="Courier New"/>
              </a:rPr>
              <a:t> XOR DES</a:t>
            </a:r>
            <a:r>
              <a:rPr lang="en-US" sz="2400" baseline="-25000" dirty="0">
                <a:solidFill>
                  <a:schemeClr val="dk1"/>
                </a:solidFill>
                <a:latin typeface="Times New Roman" panose="02020603050405020304" pitchFamily="18" charset="0"/>
                <a:ea typeface="Courier New"/>
                <a:cs typeface="Times New Roman" panose="02020603050405020304" pitchFamily="18" charset="0"/>
                <a:sym typeface="Courier New"/>
              </a:rPr>
              <a:t>K1</a:t>
            </a:r>
            <a:r>
              <a:rPr lang="en-US" sz="2400" dirty="0">
                <a:solidFill>
                  <a:schemeClr val="dk1"/>
                </a:solidFill>
                <a:latin typeface="Times New Roman" panose="02020603050405020304" pitchFamily="18" charset="0"/>
                <a:ea typeface="Courier New"/>
                <a:cs typeface="Times New Roman" panose="02020603050405020304" pitchFamily="18" charset="0"/>
                <a:sym typeface="Courier New"/>
              </a:rPr>
              <a:t>(C</a:t>
            </a:r>
            <a:r>
              <a:rPr lang="en-US" sz="2400" baseline="-25000" dirty="0">
                <a:solidFill>
                  <a:schemeClr val="dk1"/>
                </a:solidFill>
                <a:latin typeface="Times New Roman" panose="02020603050405020304" pitchFamily="18" charset="0"/>
                <a:ea typeface="Courier New"/>
                <a:cs typeface="Times New Roman" panose="02020603050405020304" pitchFamily="18" charset="0"/>
                <a:sym typeface="Courier New"/>
              </a:rPr>
              <a:t>i-1</a:t>
            </a:r>
            <a:r>
              <a:rPr lang="en-US" sz="2400" dirty="0">
                <a:solidFill>
                  <a:schemeClr val="dk1"/>
                </a:solidFill>
                <a:latin typeface="Times New Roman" panose="02020603050405020304" pitchFamily="18" charset="0"/>
                <a:ea typeface="Courier New"/>
                <a:cs typeface="Times New Roman" panose="02020603050405020304" pitchFamily="18" charset="0"/>
                <a:sym typeface="Courier New"/>
              </a:rPr>
              <a:t>)</a:t>
            </a:r>
            <a:endParaRPr lang="en-US" dirty="0">
              <a:latin typeface="Times New Roman" panose="02020603050405020304" pitchFamily="18" charset="0"/>
              <a:cs typeface="Times New Roman" panose="02020603050405020304" pitchFamily="18" charset="0"/>
            </a:endParaRPr>
          </a:p>
          <a:p>
            <a:pPr lvl="1" algn="just">
              <a:lnSpc>
                <a:spcPct val="90000"/>
              </a:lnSpc>
              <a:spcBef>
                <a:spcPts val="480"/>
              </a:spcBef>
              <a:buClr>
                <a:schemeClr val="dk2"/>
              </a:buClr>
              <a:buSzPts val="1200"/>
              <a:buNone/>
            </a:pPr>
            <a:r>
              <a:rPr lang="en-US" sz="2400" dirty="0">
                <a:solidFill>
                  <a:schemeClr val="dk1"/>
                </a:solidFill>
                <a:latin typeface="Times New Roman" panose="02020603050405020304" pitchFamily="18" charset="0"/>
                <a:ea typeface="Courier New"/>
                <a:cs typeface="Times New Roman" panose="02020603050405020304" pitchFamily="18" charset="0"/>
                <a:sym typeface="Courier New"/>
              </a:rPr>
              <a:t>C</a:t>
            </a:r>
            <a:r>
              <a:rPr lang="en-US" sz="2400" baseline="-25000" dirty="0">
                <a:solidFill>
                  <a:schemeClr val="dk1"/>
                </a:solidFill>
                <a:latin typeface="Times New Roman" panose="02020603050405020304" pitchFamily="18" charset="0"/>
                <a:ea typeface="Courier New"/>
                <a:cs typeface="Times New Roman" panose="02020603050405020304" pitchFamily="18" charset="0"/>
                <a:sym typeface="Courier New"/>
              </a:rPr>
              <a:t>-1</a:t>
            </a:r>
            <a:r>
              <a:rPr lang="en-US" sz="2400" dirty="0">
                <a:solidFill>
                  <a:schemeClr val="dk1"/>
                </a:solidFill>
                <a:latin typeface="Times New Roman" panose="02020603050405020304" pitchFamily="18" charset="0"/>
                <a:ea typeface="Courier New"/>
                <a:cs typeface="Times New Roman" panose="02020603050405020304" pitchFamily="18" charset="0"/>
                <a:sym typeface="Courier New"/>
              </a:rPr>
              <a:t> = IV</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 </a:t>
            </a:r>
            <a:endParaRPr lang="en-US" dirty="0">
              <a:latin typeface="Times New Roman" panose="02020603050405020304" pitchFamily="18" charset="0"/>
              <a:cs typeface="Times New Roman" panose="02020603050405020304" pitchFamily="18" charset="0"/>
            </a:endParaRPr>
          </a:p>
          <a:p>
            <a:pPr lvl="0" algn="just">
              <a:lnSpc>
                <a:spcPct val="90000"/>
              </a:lnSpc>
              <a:spcBef>
                <a:spcPts val="560"/>
              </a:spcBef>
              <a:buClr>
                <a:schemeClr val="hlink"/>
              </a:buClr>
              <a:buSzPts val="2240"/>
              <a:buFont typeface="Noto Sans Symbols"/>
              <a:buChar char="⮚"/>
            </a:pPr>
            <a:r>
              <a:rPr lang="en-US" sz="2800" dirty="0">
                <a:solidFill>
                  <a:schemeClr val="dk1"/>
                </a:solidFill>
                <a:latin typeface="Times New Roman" panose="02020603050405020304" pitchFamily="18" charset="0"/>
                <a:ea typeface="Arial"/>
                <a:cs typeface="Times New Roman" panose="02020603050405020304" pitchFamily="18" charset="0"/>
                <a:sym typeface="Arial"/>
              </a:rPr>
              <a:t>uses: stream data encryption, authentication</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33423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Times New Roman" panose="02020603050405020304" pitchFamily="18" charset="0"/>
                <a:ea typeface="Arial"/>
                <a:cs typeface="Times New Roman" panose="02020603050405020304" pitchFamily="18" charset="0"/>
                <a:sym typeface="Arial"/>
              </a:rPr>
              <a:t>Cipher </a:t>
            </a:r>
            <a:r>
              <a:rPr lang="en-US" b="1" dirty="0">
                <a:solidFill>
                  <a:schemeClr val="bg1"/>
                </a:solidFill>
                <a:latin typeface="Times New Roman" panose="02020603050405020304" pitchFamily="18" charset="0"/>
                <a:ea typeface="Arial"/>
                <a:cs typeface="Times New Roman" panose="02020603050405020304" pitchFamily="18" charset="0"/>
                <a:sym typeface="Arial"/>
              </a:rPr>
              <a:t>FeedBack</a:t>
            </a:r>
            <a:r>
              <a:rPr lang="en-US" b="1" dirty="0">
                <a:solidFill>
                  <a:schemeClr val="bg1"/>
                </a:solidFill>
                <a:latin typeface="Times New Roman" panose="02020603050405020304" pitchFamily="18" charset="0"/>
                <a:ea typeface="Arial"/>
                <a:cs typeface="Times New Roman" panose="02020603050405020304" pitchFamily="18" charset="0"/>
                <a:sym typeface="Arial"/>
              </a:rPr>
              <a:t> (CFB)</a:t>
            </a:r>
            <a:endParaRPr lang="en-IN" dirty="0"/>
          </a:p>
        </p:txBody>
      </p:sp>
      <p:sp>
        <p:nvSpPr>
          <p:cNvPr id="3" name="Content Placeholder 2"/>
          <p:cNvSpPr>
            <a:spLocks noGrp="1"/>
          </p:cNvSpPr>
          <p:nvPr>
            <p:ph idx="1"/>
          </p:nvPr>
        </p:nvSpPr>
        <p:spPr/>
        <p:txBody>
          <a:bodyPr/>
          <a:lstStyle/>
          <a:p>
            <a:endParaRPr lang="en-IN" dirty="0"/>
          </a:p>
        </p:txBody>
      </p:sp>
      <p:pic>
        <p:nvPicPr>
          <p:cNvPr id="4" name="Google Shape;250;p19"/>
          <p:cNvPicPr preferRelativeResize="0"/>
          <p:nvPr/>
        </p:nvPicPr>
        <p:blipFill rotWithShape="1">
          <a:blip r:embed="rId2">
            <a:alphaModFix amt="70000"/>
          </a:blip>
          <a:srcRect/>
          <a:stretch/>
        </p:blipFill>
        <p:spPr>
          <a:xfrm>
            <a:off x="2100943" y="2468880"/>
            <a:ext cx="8149046" cy="4489269"/>
          </a:xfrm>
          <a:prstGeom prst="rect">
            <a:avLst/>
          </a:prstGeom>
          <a:noFill/>
          <a:ln>
            <a:noFill/>
          </a:ln>
        </p:spPr>
      </p:pic>
    </p:spTree>
    <p:extLst>
      <p:ext uri="{BB962C8B-B14F-4D97-AF65-F5344CB8AC3E}">
        <p14:creationId xmlns:p14="http://schemas.microsoft.com/office/powerpoint/2010/main" val="2783461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Times New Roman" panose="02020603050405020304" pitchFamily="18" charset="0"/>
                <a:ea typeface="Arial"/>
                <a:cs typeface="Times New Roman" panose="02020603050405020304" pitchFamily="18" charset="0"/>
                <a:sym typeface="Arial"/>
              </a:rPr>
              <a:t>Advantages and Limitations of CFB</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22514" y="2603500"/>
            <a:ext cx="11173097" cy="4067266"/>
          </a:xfrm>
        </p:spPr>
        <p:txBody>
          <a:bodyPr/>
          <a:lstStyle/>
          <a:p>
            <a:pPr lvl="0">
              <a:spcBef>
                <a:spcPts val="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appropriate when data arrives in bits/bytes </a:t>
            </a:r>
            <a:endParaRPr lang="en-US" dirty="0">
              <a:latin typeface="Times New Roman" panose="02020603050405020304" pitchFamily="18" charset="0"/>
              <a:cs typeface="Times New Roman" panose="02020603050405020304" pitchFamily="18" charset="0"/>
            </a:endParaRPr>
          </a:p>
          <a:p>
            <a:pPr lvl="0">
              <a:spcBef>
                <a:spcPts val="64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most common stream mode </a:t>
            </a:r>
            <a:endParaRPr lang="en-US" dirty="0">
              <a:latin typeface="Times New Roman" panose="02020603050405020304" pitchFamily="18" charset="0"/>
              <a:cs typeface="Times New Roman" panose="02020603050405020304" pitchFamily="18" charset="0"/>
            </a:endParaRPr>
          </a:p>
          <a:p>
            <a:pPr lvl="0">
              <a:spcBef>
                <a:spcPts val="64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limitation is need to stall while do block encryption after every n-bits </a:t>
            </a:r>
            <a:endParaRPr lang="en-US" dirty="0">
              <a:latin typeface="Times New Roman" panose="02020603050405020304" pitchFamily="18" charset="0"/>
              <a:cs typeface="Times New Roman" panose="02020603050405020304" pitchFamily="18" charset="0"/>
            </a:endParaRPr>
          </a:p>
          <a:p>
            <a:pPr lvl="0">
              <a:spcBef>
                <a:spcPts val="64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note that the block cipher is used in </a:t>
            </a:r>
            <a:r>
              <a:rPr lang="en-US" b="1" dirty="0">
                <a:solidFill>
                  <a:schemeClr val="dk1"/>
                </a:solidFill>
                <a:latin typeface="Times New Roman" panose="02020603050405020304" pitchFamily="18" charset="0"/>
                <a:ea typeface="Arial"/>
                <a:cs typeface="Times New Roman" panose="02020603050405020304" pitchFamily="18" charset="0"/>
                <a:sym typeface="Arial"/>
              </a:rPr>
              <a:t>encryption</a:t>
            </a:r>
            <a:r>
              <a:rPr lang="en-US" dirty="0">
                <a:solidFill>
                  <a:schemeClr val="dk1"/>
                </a:solidFill>
                <a:latin typeface="Times New Roman" panose="02020603050405020304" pitchFamily="18" charset="0"/>
                <a:ea typeface="Arial"/>
                <a:cs typeface="Times New Roman" panose="02020603050405020304" pitchFamily="18" charset="0"/>
                <a:sym typeface="Arial"/>
              </a:rPr>
              <a:t> mode at </a:t>
            </a:r>
            <a:r>
              <a:rPr lang="en-US" b="1" dirty="0">
                <a:solidFill>
                  <a:schemeClr val="dk1"/>
                </a:solidFill>
                <a:latin typeface="Times New Roman" panose="02020603050405020304" pitchFamily="18" charset="0"/>
                <a:ea typeface="Arial"/>
                <a:cs typeface="Times New Roman" panose="02020603050405020304" pitchFamily="18" charset="0"/>
                <a:sym typeface="Arial"/>
              </a:rPr>
              <a:t>both</a:t>
            </a:r>
            <a:r>
              <a:rPr lang="en-US" dirty="0">
                <a:solidFill>
                  <a:schemeClr val="dk1"/>
                </a:solidFill>
                <a:latin typeface="Times New Roman" panose="02020603050405020304" pitchFamily="18" charset="0"/>
                <a:ea typeface="Arial"/>
                <a:cs typeface="Times New Roman" panose="02020603050405020304" pitchFamily="18" charset="0"/>
                <a:sym typeface="Arial"/>
              </a:rPr>
              <a:t> ends </a:t>
            </a:r>
            <a:endParaRPr lang="en-US" dirty="0">
              <a:latin typeface="Times New Roman" panose="02020603050405020304" pitchFamily="18" charset="0"/>
              <a:cs typeface="Times New Roman" panose="02020603050405020304" pitchFamily="18" charset="0"/>
            </a:endParaRPr>
          </a:p>
          <a:p>
            <a:pPr lvl="0">
              <a:spcBef>
                <a:spcPts val="64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errors </a:t>
            </a:r>
            <a:r>
              <a:rPr lang="en-US" dirty="0">
                <a:solidFill>
                  <a:schemeClr val="dk1"/>
                </a:solidFill>
                <a:latin typeface="Times New Roman" panose="02020603050405020304" pitchFamily="18" charset="0"/>
                <a:ea typeface="Arial"/>
                <a:cs typeface="Times New Roman" panose="02020603050405020304" pitchFamily="18" charset="0"/>
                <a:sym typeface="Arial"/>
              </a:rPr>
              <a:t>propogate</a:t>
            </a:r>
            <a:r>
              <a:rPr lang="en-US" dirty="0">
                <a:solidFill>
                  <a:schemeClr val="dk1"/>
                </a:solidFill>
                <a:latin typeface="Times New Roman" panose="02020603050405020304" pitchFamily="18" charset="0"/>
                <a:ea typeface="Arial"/>
                <a:cs typeface="Times New Roman" panose="02020603050405020304" pitchFamily="18" charset="0"/>
                <a:sym typeface="Arial"/>
              </a:rPr>
              <a:t> for several blocks after the error </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04953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Times New Roman" panose="02020603050405020304" pitchFamily="18" charset="0"/>
                <a:ea typeface="Arial"/>
                <a:cs typeface="Times New Roman" panose="02020603050405020304" pitchFamily="18" charset="0"/>
                <a:sym typeface="Arial"/>
              </a:rPr>
              <a:t>Output </a:t>
            </a:r>
            <a:r>
              <a:rPr lang="en-US" b="1" dirty="0">
                <a:solidFill>
                  <a:schemeClr val="bg1"/>
                </a:solidFill>
                <a:latin typeface="Times New Roman" panose="02020603050405020304" pitchFamily="18" charset="0"/>
                <a:ea typeface="Arial"/>
                <a:cs typeface="Times New Roman" panose="02020603050405020304" pitchFamily="18" charset="0"/>
                <a:sym typeface="Arial"/>
              </a:rPr>
              <a:t>FeedBack</a:t>
            </a:r>
            <a:r>
              <a:rPr lang="en-US" b="1" dirty="0">
                <a:solidFill>
                  <a:schemeClr val="bg1"/>
                </a:solidFill>
                <a:latin typeface="Times New Roman" panose="02020603050405020304" pitchFamily="18" charset="0"/>
                <a:ea typeface="Arial"/>
                <a:cs typeface="Times New Roman" panose="02020603050405020304" pitchFamily="18" charset="0"/>
                <a:sym typeface="Arial"/>
              </a:rPr>
              <a:t> (OFB)</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8310" y="2603500"/>
            <a:ext cx="9362304" cy="3416300"/>
          </a:xfrm>
        </p:spPr>
        <p:txBody>
          <a:bodyPr>
            <a:normAutofit/>
          </a:bodyPr>
          <a:lstStyle/>
          <a:p>
            <a:pPr lvl="0">
              <a:lnSpc>
                <a:spcPct val="90000"/>
              </a:lnSpc>
              <a:spcBef>
                <a:spcPts val="0"/>
              </a:spcBef>
              <a:buClr>
                <a:schemeClr val="hlink"/>
              </a:buClr>
              <a:buSzPts val="256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message is treated as a stream of bits </a:t>
            </a:r>
            <a:endParaRPr lang="en-US" sz="2000" dirty="0">
              <a:latin typeface="Times New Roman" panose="02020603050405020304" pitchFamily="18" charset="0"/>
              <a:cs typeface="Times New Roman" panose="02020603050405020304" pitchFamily="18" charset="0"/>
            </a:endParaRPr>
          </a:p>
          <a:p>
            <a:pPr lvl="0">
              <a:lnSpc>
                <a:spcPct val="90000"/>
              </a:lnSpc>
              <a:spcBef>
                <a:spcPts val="640"/>
              </a:spcBef>
              <a:buClr>
                <a:schemeClr val="hlink"/>
              </a:buClr>
              <a:buSzPts val="256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output of cipher is added to message </a:t>
            </a:r>
            <a:endParaRPr lang="en-US" sz="2000" dirty="0">
              <a:latin typeface="Times New Roman" panose="02020603050405020304" pitchFamily="18" charset="0"/>
              <a:cs typeface="Times New Roman" panose="02020603050405020304" pitchFamily="18" charset="0"/>
            </a:endParaRPr>
          </a:p>
          <a:p>
            <a:pPr lvl="0">
              <a:lnSpc>
                <a:spcPct val="90000"/>
              </a:lnSpc>
              <a:spcBef>
                <a:spcPts val="640"/>
              </a:spcBef>
              <a:buClr>
                <a:schemeClr val="hlink"/>
              </a:buClr>
              <a:buSzPts val="256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output is then feed back (hence name) </a:t>
            </a:r>
            <a:endParaRPr lang="en-US" sz="2000" dirty="0">
              <a:latin typeface="Times New Roman" panose="02020603050405020304" pitchFamily="18" charset="0"/>
              <a:cs typeface="Times New Roman" panose="02020603050405020304" pitchFamily="18" charset="0"/>
            </a:endParaRPr>
          </a:p>
          <a:p>
            <a:pPr lvl="0">
              <a:lnSpc>
                <a:spcPct val="90000"/>
              </a:lnSpc>
              <a:spcBef>
                <a:spcPts val="640"/>
              </a:spcBef>
              <a:buClr>
                <a:schemeClr val="hlink"/>
              </a:buClr>
              <a:buSzPts val="256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feedback is independent of message </a:t>
            </a:r>
            <a:endParaRPr lang="en-US" sz="2000" dirty="0">
              <a:latin typeface="Times New Roman" panose="02020603050405020304" pitchFamily="18" charset="0"/>
              <a:cs typeface="Times New Roman" panose="02020603050405020304" pitchFamily="18" charset="0"/>
            </a:endParaRPr>
          </a:p>
          <a:p>
            <a:pPr lvl="0">
              <a:lnSpc>
                <a:spcPct val="90000"/>
              </a:lnSpc>
              <a:spcBef>
                <a:spcPts val="640"/>
              </a:spcBef>
              <a:buClr>
                <a:schemeClr val="hlink"/>
              </a:buClr>
              <a:buSzPts val="256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can be computed in advance</a:t>
            </a:r>
            <a:endParaRPr lang="en-US" sz="2000" dirty="0">
              <a:latin typeface="Times New Roman" panose="02020603050405020304" pitchFamily="18" charset="0"/>
              <a:cs typeface="Times New Roman" panose="02020603050405020304" pitchFamily="18" charset="0"/>
            </a:endParaRPr>
          </a:p>
          <a:p>
            <a:pPr lvl="1">
              <a:lnSpc>
                <a:spcPct val="90000"/>
              </a:lnSpc>
              <a:spcBef>
                <a:spcPts val="480"/>
              </a:spcBef>
              <a:buClr>
                <a:schemeClr val="dk2"/>
              </a:buClr>
              <a:buSzPts val="1200"/>
              <a:buNone/>
            </a:pP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C</a:t>
            </a:r>
            <a:r>
              <a:rPr lang="en-US" sz="2000" baseline="-25000" dirty="0">
                <a:solidFill>
                  <a:schemeClr val="dk1"/>
                </a:solidFill>
                <a:latin typeface="Times New Roman" panose="02020603050405020304" pitchFamily="18" charset="0"/>
                <a:ea typeface="Courier New"/>
                <a:cs typeface="Times New Roman" panose="02020603050405020304" pitchFamily="18" charset="0"/>
                <a:sym typeface="Courier New"/>
              </a:rPr>
              <a:t>i</a:t>
            </a: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 = P</a:t>
            </a:r>
            <a:r>
              <a:rPr lang="en-US" sz="2000" baseline="-25000" dirty="0">
                <a:solidFill>
                  <a:schemeClr val="dk1"/>
                </a:solidFill>
                <a:latin typeface="Times New Roman" panose="02020603050405020304" pitchFamily="18" charset="0"/>
                <a:ea typeface="Courier New"/>
                <a:cs typeface="Times New Roman" panose="02020603050405020304" pitchFamily="18" charset="0"/>
                <a:sym typeface="Courier New"/>
              </a:rPr>
              <a:t>i</a:t>
            </a: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 XOR </a:t>
            </a: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O</a:t>
            </a:r>
            <a:r>
              <a:rPr lang="en-US" sz="2000" baseline="-25000" dirty="0">
                <a:solidFill>
                  <a:schemeClr val="dk1"/>
                </a:solidFill>
                <a:latin typeface="Times New Roman" panose="02020603050405020304" pitchFamily="18" charset="0"/>
                <a:ea typeface="Courier New"/>
                <a:cs typeface="Times New Roman" panose="02020603050405020304" pitchFamily="18" charset="0"/>
                <a:sym typeface="Courier New"/>
              </a:rPr>
              <a:t>i</a:t>
            </a: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 </a:t>
            </a:r>
            <a:endParaRPr lang="en-US" sz="2000" dirty="0">
              <a:latin typeface="Times New Roman" panose="02020603050405020304" pitchFamily="18" charset="0"/>
              <a:cs typeface="Times New Roman" panose="02020603050405020304" pitchFamily="18" charset="0"/>
            </a:endParaRPr>
          </a:p>
          <a:p>
            <a:pPr lvl="1">
              <a:lnSpc>
                <a:spcPct val="90000"/>
              </a:lnSpc>
              <a:spcBef>
                <a:spcPts val="480"/>
              </a:spcBef>
              <a:buClr>
                <a:schemeClr val="dk2"/>
              </a:buClr>
              <a:buSzPts val="1200"/>
              <a:buNone/>
            </a:pP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O</a:t>
            </a:r>
            <a:r>
              <a:rPr lang="en-US" sz="2000" baseline="-25000" dirty="0">
                <a:solidFill>
                  <a:schemeClr val="dk1"/>
                </a:solidFill>
                <a:latin typeface="Times New Roman" panose="02020603050405020304" pitchFamily="18" charset="0"/>
                <a:ea typeface="Courier New"/>
                <a:cs typeface="Times New Roman" panose="02020603050405020304" pitchFamily="18" charset="0"/>
                <a:sym typeface="Courier New"/>
              </a:rPr>
              <a:t>i</a:t>
            </a: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 = DES</a:t>
            </a:r>
            <a:r>
              <a:rPr lang="en-US" sz="2000" baseline="-25000" dirty="0">
                <a:solidFill>
                  <a:schemeClr val="dk1"/>
                </a:solidFill>
                <a:latin typeface="Times New Roman" panose="02020603050405020304" pitchFamily="18" charset="0"/>
                <a:ea typeface="Courier New"/>
                <a:cs typeface="Times New Roman" panose="02020603050405020304" pitchFamily="18" charset="0"/>
                <a:sym typeface="Courier New"/>
              </a:rPr>
              <a:t>K1</a:t>
            </a: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(O</a:t>
            </a:r>
            <a:r>
              <a:rPr lang="en-US" sz="2000" baseline="-25000" dirty="0">
                <a:solidFill>
                  <a:schemeClr val="dk1"/>
                </a:solidFill>
                <a:latin typeface="Times New Roman" panose="02020603050405020304" pitchFamily="18" charset="0"/>
                <a:ea typeface="Courier New"/>
                <a:cs typeface="Times New Roman" panose="02020603050405020304" pitchFamily="18" charset="0"/>
                <a:sym typeface="Courier New"/>
              </a:rPr>
              <a:t>i-1</a:t>
            </a: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a:t>
            </a:r>
            <a:endParaRPr lang="en-US" sz="2000" dirty="0">
              <a:latin typeface="Times New Roman" panose="02020603050405020304" pitchFamily="18" charset="0"/>
              <a:cs typeface="Times New Roman" panose="02020603050405020304" pitchFamily="18" charset="0"/>
            </a:endParaRPr>
          </a:p>
          <a:p>
            <a:pPr lvl="1">
              <a:lnSpc>
                <a:spcPct val="90000"/>
              </a:lnSpc>
              <a:spcBef>
                <a:spcPts val="480"/>
              </a:spcBef>
              <a:buClr>
                <a:schemeClr val="dk2"/>
              </a:buClr>
              <a:buSzPts val="1200"/>
              <a:buNone/>
            </a:pP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O</a:t>
            </a:r>
            <a:r>
              <a:rPr lang="en-US" sz="2000" baseline="-25000" dirty="0">
                <a:solidFill>
                  <a:schemeClr val="dk1"/>
                </a:solidFill>
                <a:latin typeface="Times New Roman" panose="02020603050405020304" pitchFamily="18" charset="0"/>
                <a:ea typeface="Courier New"/>
                <a:cs typeface="Times New Roman" panose="02020603050405020304" pitchFamily="18" charset="0"/>
                <a:sym typeface="Courier New"/>
              </a:rPr>
              <a:t>-1</a:t>
            </a: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 = IV</a:t>
            </a:r>
            <a:endParaRPr lang="en-US" sz="2000" dirty="0">
              <a:latin typeface="Times New Roman" panose="02020603050405020304" pitchFamily="18" charset="0"/>
              <a:cs typeface="Times New Roman" panose="02020603050405020304" pitchFamily="18" charset="0"/>
            </a:endParaRPr>
          </a:p>
          <a:p>
            <a:pPr lvl="0">
              <a:lnSpc>
                <a:spcPct val="90000"/>
              </a:lnSpc>
              <a:spcBef>
                <a:spcPts val="640"/>
              </a:spcBef>
              <a:buClr>
                <a:schemeClr val="hlink"/>
              </a:buClr>
              <a:buSzPts val="256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uses: stream encryption on noisy channels</a:t>
            </a: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0279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Times New Roman" panose="02020603050405020304" pitchFamily="18" charset="0"/>
                <a:ea typeface="Arial"/>
                <a:cs typeface="Times New Roman" panose="02020603050405020304" pitchFamily="18" charset="0"/>
                <a:sym typeface="Arial"/>
              </a:rPr>
              <a:t>Output </a:t>
            </a:r>
            <a:r>
              <a:rPr lang="en-US" b="1" dirty="0">
                <a:solidFill>
                  <a:schemeClr val="bg1"/>
                </a:solidFill>
                <a:latin typeface="Times New Roman" panose="02020603050405020304" pitchFamily="18" charset="0"/>
                <a:ea typeface="Arial"/>
                <a:cs typeface="Times New Roman" panose="02020603050405020304" pitchFamily="18" charset="0"/>
                <a:sym typeface="Arial"/>
              </a:rPr>
              <a:t>FeedBack</a:t>
            </a:r>
            <a:r>
              <a:rPr lang="en-US" b="1" dirty="0">
                <a:solidFill>
                  <a:schemeClr val="bg1"/>
                </a:solidFill>
                <a:latin typeface="Times New Roman" panose="02020603050405020304" pitchFamily="18" charset="0"/>
                <a:ea typeface="Arial"/>
                <a:cs typeface="Times New Roman" panose="02020603050405020304" pitchFamily="18" charset="0"/>
                <a:sym typeface="Arial"/>
              </a:rPr>
              <a:t> (OFB)</a:t>
            </a:r>
            <a:endParaRPr lang="en-IN" dirty="0"/>
          </a:p>
        </p:txBody>
      </p:sp>
      <p:pic>
        <p:nvPicPr>
          <p:cNvPr id="4" name="Google Shape;268;p22"/>
          <p:cNvPicPr preferRelativeResize="0">
            <a:picLocks noGrp="1"/>
          </p:cNvPicPr>
          <p:nvPr>
            <p:ph idx="1"/>
          </p:nvPr>
        </p:nvPicPr>
        <p:blipFill rotWithShape="1">
          <a:blip r:embed="rId2">
            <a:alphaModFix amt="70000"/>
          </a:blip>
          <a:srcRect/>
          <a:stretch/>
        </p:blipFill>
        <p:spPr>
          <a:xfrm>
            <a:off x="5568152" y="4311646"/>
            <a:ext cx="9" cy="7"/>
          </a:xfrm>
          <a:prstGeom prst="rect">
            <a:avLst/>
          </a:prstGeom>
          <a:noFill/>
          <a:ln>
            <a:noFill/>
          </a:ln>
        </p:spPr>
      </p:pic>
      <p:pic>
        <p:nvPicPr>
          <p:cNvPr id="5" name="Google Shape;268;p22"/>
          <p:cNvPicPr preferRelativeResize="0">
            <a:picLocks/>
          </p:cNvPicPr>
          <p:nvPr/>
        </p:nvPicPr>
        <p:blipFill rotWithShape="1">
          <a:blip r:embed="rId2">
            <a:alphaModFix amt="70000"/>
          </a:blip>
          <a:srcRect/>
          <a:stretch/>
        </p:blipFill>
        <p:spPr>
          <a:xfrm>
            <a:off x="1665514" y="2455816"/>
            <a:ext cx="8244840" cy="4266129"/>
          </a:xfrm>
          <a:prstGeom prst="rect">
            <a:avLst/>
          </a:prstGeom>
          <a:noFill/>
          <a:ln>
            <a:noFill/>
          </a:ln>
        </p:spPr>
      </p:pic>
    </p:spTree>
    <p:extLst>
      <p:ext uri="{BB962C8B-B14F-4D97-AF65-F5344CB8AC3E}">
        <p14:creationId xmlns:p14="http://schemas.microsoft.com/office/powerpoint/2010/main" val="3013659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Arial"/>
                <a:ea typeface="Arial"/>
                <a:cs typeface="Arial"/>
                <a:sym typeface="Arial"/>
              </a:rPr>
              <a:t>Advantages and Limitations of OFB</a:t>
            </a:r>
            <a:endParaRPr lang="en-IN" dirty="0">
              <a:solidFill>
                <a:schemeClr val="bg1"/>
              </a:solidFill>
            </a:endParaRPr>
          </a:p>
        </p:txBody>
      </p:sp>
      <p:sp>
        <p:nvSpPr>
          <p:cNvPr id="3" name="Content Placeholder 2"/>
          <p:cNvSpPr>
            <a:spLocks noGrp="1"/>
          </p:cNvSpPr>
          <p:nvPr>
            <p:ph idx="1"/>
          </p:nvPr>
        </p:nvSpPr>
        <p:spPr>
          <a:xfrm>
            <a:off x="435430" y="2603500"/>
            <a:ext cx="9545184" cy="3416300"/>
          </a:xfrm>
        </p:spPr>
        <p:txBody>
          <a:bodyPr>
            <a:normAutofit/>
          </a:bodyPr>
          <a:lstStyle/>
          <a:p>
            <a:pPr lvl="0" algn="just">
              <a:lnSpc>
                <a:spcPct val="90000"/>
              </a:lnSpc>
              <a:spcBef>
                <a:spcPts val="0"/>
              </a:spcBef>
              <a:buClr>
                <a:schemeClr val="hlink"/>
              </a:buClr>
              <a:buSzPts val="224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bit errors do not propagate </a:t>
            </a:r>
            <a:endParaRPr lang="en-US" sz="2000" dirty="0">
              <a:latin typeface="Times New Roman" panose="02020603050405020304" pitchFamily="18" charset="0"/>
              <a:cs typeface="Times New Roman" panose="02020603050405020304" pitchFamily="18" charset="0"/>
            </a:endParaRPr>
          </a:p>
          <a:p>
            <a:pPr lvl="0" algn="just">
              <a:lnSpc>
                <a:spcPct val="90000"/>
              </a:lnSpc>
              <a:spcBef>
                <a:spcPts val="560"/>
              </a:spcBef>
              <a:buClr>
                <a:schemeClr val="hlink"/>
              </a:buClr>
              <a:buSzPts val="224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more vulnerable to message stream modification</a:t>
            </a:r>
            <a:endParaRPr lang="en-US" sz="2000" dirty="0">
              <a:latin typeface="Times New Roman" panose="02020603050405020304" pitchFamily="18" charset="0"/>
              <a:cs typeface="Times New Roman" panose="02020603050405020304" pitchFamily="18" charset="0"/>
            </a:endParaRPr>
          </a:p>
          <a:p>
            <a:pPr lvl="0" algn="just">
              <a:lnSpc>
                <a:spcPct val="90000"/>
              </a:lnSpc>
              <a:spcBef>
                <a:spcPts val="560"/>
              </a:spcBef>
              <a:buClr>
                <a:schemeClr val="hlink"/>
              </a:buClr>
              <a:buSzPts val="224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a variation of a </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Vernam</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 cipher </a:t>
            </a:r>
            <a:endParaRPr lang="en-US" sz="2000" dirty="0">
              <a:latin typeface="Times New Roman" panose="02020603050405020304" pitchFamily="18" charset="0"/>
              <a:cs typeface="Times New Roman" panose="02020603050405020304" pitchFamily="18" charset="0"/>
            </a:endParaRPr>
          </a:p>
          <a:p>
            <a:pPr lvl="1" algn="just">
              <a:lnSpc>
                <a:spcPct val="90000"/>
              </a:lnSpc>
              <a:spcBef>
                <a:spcPts val="560"/>
              </a:spcBef>
              <a:buClr>
                <a:schemeClr val="dk2"/>
              </a:buClr>
              <a:buSzPts val="140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hence must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never</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 reuse the same sequence (</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key+IV</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 </a:t>
            </a:r>
            <a:endParaRPr lang="en-US" sz="2000" dirty="0">
              <a:latin typeface="Times New Roman" panose="02020603050405020304" pitchFamily="18" charset="0"/>
              <a:cs typeface="Times New Roman" panose="02020603050405020304" pitchFamily="18" charset="0"/>
            </a:endParaRPr>
          </a:p>
          <a:p>
            <a:pPr lvl="0" algn="just">
              <a:lnSpc>
                <a:spcPct val="90000"/>
              </a:lnSpc>
              <a:spcBef>
                <a:spcPts val="560"/>
              </a:spcBef>
              <a:buClr>
                <a:schemeClr val="hlink"/>
              </a:buClr>
              <a:buSzPts val="224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sender &amp; receiver must remain in sync</a:t>
            </a:r>
            <a:endParaRPr lang="en-US" sz="2000" dirty="0">
              <a:latin typeface="Times New Roman" panose="02020603050405020304" pitchFamily="18" charset="0"/>
              <a:cs typeface="Times New Roman" panose="02020603050405020304" pitchFamily="18" charset="0"/>
            </a:endParaRPr>
          </a:p>
          <a:p>
            <a:pPr lvl="0" algn="just">
              <a:lnSpc>
                <a:spcPct val="90000"/>
              </a:lnSpc>
              <a:spcBef>
                <a:spcPts val="560"/>
              </a:spcBef>
              <a:buClr>
                <a:schemeClr val="hlink"/>
              </a:buClr>
              <a:buSzPts val="224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originally specified with m-bit feedback</a:t>
            </a:r>
            <a:endParaRPr lang="en-US" sz="2000" dirty="0">
              <a:latin typeface="Times New Roman" panose="02020603050405020304" pitchFamily="18" charset="0"/>
              <a:cs typeface="Times New Roman" panose="02020603050405020304" pitchFamily="18" charset="0"/>
            </a:endParaRPr>
          </a:p>
          <a:p>
            <a:pPr lvl="0" algn="just">
              <a:lnSpc>
                <a:spcPct val="90000"/>
              </a:lnSpc>
              <a:spcBef>
                <a:spcPts val="560"/>
              </a:spcBef>
              <a:buClr>
                <a:schemeClr val="hlink"/>
              </a:buClr>
              <a:buSzPts val="224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subsequent research has shown that only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full block feedback</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ie</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 CFB-64 or CFB-128) should ever be used</a:t>
            </a:r>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0170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Times New Roman" panose="02020603050405020304" pitchFamily="18" charset="0"/>
                <a:ea typeface="Arial"/>
                <a:cs typeface="Times New Roman" panose="02020603050405020304" pitchFamily="18" charset="0"/>
                <a:sym typeface="Arial"/>
              </a:rPr>
              <a:t>Counter (CTR)</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22812" y="2603499"/>
            <a:ext cx="9257802" cy="4058557"/>
          </a:xfrm>
        </p:spPr>
        <p:txBody>
          <a:bodyPr>
            <a:normAutofit/>
          </a:bodyPr>
          <a:lstStyle/>
          <a:p>
            <a:pPr lvl="0" algn="just">
              <a:spcBef>
                <a:spcPts val="0"/>
              </a:spcBef>
              <a:buClr>
                <a:schemeClr val="hlink"/>
              </a:buClr>
              <a:buSzPts val="256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a “new” mode, though proposed early on</a:t>
            </a:r>
            <a:endParaRPr lang="en-US" sz="2000" dirty="0">
              <a:latin typeface="Times New Roman" panose="02020603050405020304" pitchFamily="18" charset="0"/>
              <a:cs typeface="Times New Roman" panose="02020603050405020304" pitchFamily="18" charset="0"/>
            </a:endParaRPr>
          </a:p>
          <a:p>
            <a:pPr lvl="0" algn="just">
              <a:spcBef>
                <a:spcPts val="640"/>
              </a:spcBef>
              <a:buClr>
                <a:schemeClr val="hlink"/>
              </a:buClr>
              <a:buSzPts val="256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similar to OFB but encrypts counter value rather than any feedback value</a:t>
            </a:r>
            <a:endParaRPr lang="en-US" sz="2000" dirty="0">
              <a:latin typeface="Times New Roman" panose="02020603050405020304" pitchFamily="18" charset="0"/>
              <a:cs typeface="Times New Roman" panose="02020603050405020304" pitchFamily="18" charset="0"/>
            </a:endParaRPr>
          </a:p>
          <a:p>
            <a:pPr lvl="0" algn="just">
              <a:spcBef>
                <a:spcPts val="640"/>
              </a:spcBef>
              <a:buClr>
                <a:schemeClr val="hlink"/>
              </a:buClr>
              <a:buSzPts val="256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must have a different key &amp; counter value for every plaintext block (never reused)</a:t>
            </a:r>
            <a:endParaRPr lang="en-US" sz="2000" dirty="0">
              <a:latin typeface="Times New Roman" panose="02020603050405020304" pitchFamily="18" charset="0"/>
              <a:cs typeface="Times New Roman" panose="02020603050405020304" pitchFamily="18" charset="0"/>
            </a:endParaRPr>
          </a:p>
          <a:p>
            <a:pPr lvl="1" algn="just">
              <a:spcBef>
                <a:spcPts val="560"/>
              </a:spcBef>
              <a:buClr>
                <a:schemeClr val="dk2"/>
              </a:buClr>
              <a:buSzPts val="1400"/>
              <a:buNone/>
            </a:pP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C</a:t>
            </a:r>
            <a:r>
              <a:rPr lang="en-US" sz="2000" baseline="-25000" dirty="0">
                <a:solidFill>
                  <a:schemeClr val="dk1"/>
                </a:solidFill>
                <a:latin typeface="Times New Roman" panose="02020603050405020304" pitchFamily="18" charset="0"/>
                <a:ea typeface="Courier New"/>
                <a:cs typeface="Times New Roman" panose="02020603050405020304" pitchFamily="18" charset="0"/>
                <a:sym typeface="Courier New"/>
              </a:rPr>
              <a:t>i</a:t>
            </a: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 = P</a:t>
            </a:r>
            <a:r>
              <a:rPr lang="en-US" sz="2000" baseline="-25000" dirty="0">
                <a:solidFill>
                  <a:schemeClr val="dk1"/>
                </a:solidFill>
                <a:latin typeface="Times New Roman" panose="02020603050405020304" pitchFamily="18" charset="0"/>
                <a:ea typeface="Courier New"/>
                <a:cs typeface="Times New Roman" panose="02020603050405020304" pitchFamily="18" charset="0"/>
                <a:sym typeface="Courier New"/>
              </a:rPr>
              <a:t>i</a:t>
            </a: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 XOR </a:t>
            </a: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O</a:t>
            </a:r>
            <a:r>
              <a:rPr lang="en-US" sz="2000" baseline="-25000" dirty="0">
                <a:solidFill>
                  <a:schemeClr val="dk1"/>
                </a:solidFill>
                <a:latin typeface="Times New Roman" panose="02020603050405020304" pitchFamily="18" charset="0"/>
                <a:ea typeface="Courier New"/>
                <a:cs typeface="Times New Roman" panose="02020603050405020304" pitchFamily="18" charset="0"/>
                <a:sym typeface="Courier New"/>
              </a:rPr>
              <a:t>i</a:t>
            </a: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 </a:t>
            </a:r>
            <a:endParaRPr lang="en-US" sz="2000" dirty="0">
              <a:latin typeface="Times New Roman" panose="02020603050405020304" pitchFamily="18" charset="0"/>
              <a:cs typeface="Times New Roman" panose="02020603050405020304" pitchFamily="18" charset="0"/>
            </a:endParaRPr>
          </a:p>
          <a:p>
            <a:pPr lvl="1" algn="just">
              <a:spcBef>
                <a:spcPts val="560"/>
              </a:spcBef>
              <a:buClr>
                <a:schemeClr val="dk2"/>
              </a:buClr>
              <a:buSzPts val="1400"/>
              <a:buNone/>
            </a:pP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O</a:t>
            </a:r>
            <a:r>
              <a:rPr lang="en-US" sz="2000" baseline="-25000" dirty="0">
                <a:solidFill>
                  <a:schemeClr val="dk1"/>
                </a:solidFill>
                <a:latin typeface="Times New Roman" panose="02020603050405020304" pitchFamily="18" charset="0"/>
                <a:ea typeface="Courier New"/>
                <a:cs typeface="Times New Roman" panose="02020603050405020304" pitchFamily="18" charset="0"/>
                <a:sym typeface="Courier New"/>
              </a:rPr>
              <a:t>i</a:t>
            </a: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 = DES</a:t>
            </a:r>
            <a:r>
              <a:rPr lang="en-US" sz="2000" baseline="-25000" dirty="0">
                <a:solidFill>
                  <a:schemeClr val="dk1"/>
                </a:solidFill>
                <a:latin typeface="Times New Roman" panose="02020603050405020304" pitchFamily="18" charset="0"/>
                <a:ea typeface="Courier New"/>
                <a:cs typeface="Times New Roman" panose="02020603050405020304" pitchFamily="18" charset="0"/>
                <a:sym typeface="Courier New"/>
              </a:rPr>
              <a:t>K1</a:t>
            </a: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a:t>
            </a: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i</a:t>
            </a: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lvl="0" algn="just">
              <a:spcBef>
                <a:spcPts val="640"/>
              </a:spcBef>
              <a:buClr>
                <a:schemeClr val="hlink"/>
              </a:buClr>
              <a:buSzPts val="256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uses: high-speed network encryptions</a:t>
            </a:r>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72229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TABLE OF CONTENTS</a:t>
            </a:r>
            <a:endParaRPr lang="en-IN" dirty="0"/>
          </a:p>
        </p:txBody>
      </p:sp>
      <p:sp>
        <p:nvSpPr>
          <p:cNvPr id="3" name="Content Placeholder 2"/>
          <p:cNvSpPr>
            <a:spLocks noGrp="1"/>
          </p:cNvSpPr>
          <p:nvPr>
            <p:ph idx="1"/>
          </p:nvPr>
        </p:nvSpPr>
        <p:spPr>
          <a:xfrm>
            <a:off x="383178" y="2403565"/>
            <a:ext cx="10920548" cy="4171405"/>
          </a:xfrm>
        </p:spPr>
        <p:txBody>
          <a:bodyPr>
            <a:normAutofit lnSpcReduction="10000"/>
          </a:bodyPr>
          <a:lstStyle/>
          <a:p>
            <a:pPr>
              <a:buFont typeface="Wingdings" panose="05000000000000000000" pitchFamily="2" charset="2"/>
              <a:buChar char="v"/>
            </a:pPr>
            <a:r>
              <a:rPr lang="en-IN" b="1" dirty="0" smtClean="0">
                <a:latin typeface="Times New Roman" panose="02020603050405020304" pitchFamily="18" charset="0"/>
                <a:cs typeface="Times New Roman" panose="02020603050405020304" pitchFamily="18" charset="0"/>
              </a:rPr>
              <a:t>Simplified DES</a:t>
            </a:r>
          </a:p>
          <a:p>
            <a:pPr>
              <a:buFont typeface="Wingdings" panose="05000000000000000000" pitchFamily="2" charset="2"/>
              <a:buChar char="v"/>
            </a:pPr>
            <a:r>
              <a:rPr lang="en-IN" b="1" dirty="0" smtClean="0">
                <a:latin typeface="Times New Roman" panose="02020603050405020304" pitchFamily="18" charset="0"/>
                <a:cs typeface="Times New Roman" panose="02020603050405020304" pitchFamily="18" charset="0"/>
              </a:rPr>
              <a:t>Block Cipher Principles</a:t>
            </a:r>
          </a:p>
          <a:p>
            <a:pPr>
              <a:buFont typeface="Wingdings" panose="05000000000000000000" pitchFamily="2" charset="2"/>
              <a:buChar char="v"/>
            </a:pPr>
            <a:r>
              <a:rPr lang="en-IN" b="1" dirty="0" smtClean="0">
                <a:latin typeface="Times New Roman" panose="02020603050405020304" pitchFamily="18" charset="0"/>
                <a:cs typeface="Times New Roman" panose="02020603050405020304" pitchFamily="18" charset="0"/>
              </a:rPr>
              <a:t>DES</a:t>
            </a:r>
          </a:p>
          <a:p>
            <a:pPr>
              <a:buFont typeface="Wingdings" panose="05000000000000000000" pitchFamily="2" charset="2"/>
              <a:buChar char="v"/>
            </a:pPr>
            <a:r>
              <a:rPr lang="en-IN" b="1" dirty="0" smtClean="0">
                <a:latin typeface="Times New Roman" panose="02020603050405020304" pitchFamily="18" charset="0"/>
                <a:cs typeface="Times New Roman" panose="02020603050405020304" pitchFamily="18" charset="0"/>
              </a:rPr>
              <a:t>Differential and Linear Cryptanalysis</a:t>
            </a:r>
          </a:p>
          <a:p>
            <a:pPr>
              <a:buFont typeface="Wingdings" panose="05000000000000000000" pitchFamily="2" charset="2"/>
              <a:buChar char="v"/>
            </a:pPr>
            <a:r>
              <a:rPr lang="en-IN" b="1" dirty="0" smtClean="0">
                <a:latin typeface="Times New Roman" panose="02020603050405020304" pitchFamily="18" charset="0"/>
                <a:cs typeface="Times New Roman" panose="02020603050405020304" pitchFamily="18" charset="0"/>
              </a:rPr>
              <a:t>Modes of Operation</a:t>
            </a:r>
          </a:p>
          <a:p>
            <a:pPr>
              <a:buFont typeface="Wingdings" panose="05000000000000000000" pitchFamily="2" charset="2"/>
              <a:buChar char="v"/>
            </a:pPr>
            <a:r>
              <a:rPr lang="en-IN" b="1" dirty="0" smtClean="0">
                <a:latin typeface="Times New Roman" panose="02020603050405020304" pitchFamily="18" charset="0"/>
                <a:cs typeface="Times New Roman" panose="02020603050405020304" pitchFamily="18" charset="0"/>
              </a:rPr>
              <a:t>Evaluation Criteria for AES</a:t>
            </a:r>
          </a:p>
          <a:p>
            <a:pPr>
              <a:buFont typeface="Wingdings" panose="05000000000000000000" pitchFamily="2" charset="2"/>
              <a:buChar char="v"/>
            </a:pPr>
            <a:r>
              <a:rPr lang="en-IN" b="1" dirty="0" smtClean="0">
                <a:latin typeface="Times New Roman" panose="02020603050405020304" pitchFamily="18" charset="0"/>
                <a:cs typeface="Times New Roman" panose="02020603050405020304" pitchFamily="18" charset="0"/>
              </a:rPr>
              <a:t>AES Cipher Encryption and Decryption</a:t>
            </a:r>
          </a:p>
          <a:p>
            <a:pPr>
              <a:buFont typeface="Wingdings" panose="05000000000000000000" pitchFamily="2" charset="2"/>
              <a:buChar char="v"/>
            </a:pPr>
            <a:r>
              <a:rPr lang="en-IN" b="1" dirty="0" smtClean="0">
                <a:latin typeface="Times New Roman" panose="02020603050405020304" pitchFamily="18" charset="0"/>
                <a:cs typeface="Times New Roman" panose="02020603050405020304" pitchFamily="18" charset="0"/>
              </a:rPr>
              <a:t>Data Structure</a:t>
            </a:r>
          </a:p>
          <a:p>
            <a:pPr>
              <a:buFont typeface="Wingdings" panose="05000000000000000000" pitchFamily="2" charset="2"/>
              <a:buChar char="v"/>
            </a:pPr>
            <a:r>
              <a:rPr lang="en-IN" b="1" dirty="0" smtClean="0">
                <a:latin typeface="Times New Roman" panose="02020603050405020304" pitchFamily="18" charset="0"/>
                <a:cs typeface="Times New Roman" panose="02020603050405020304" pitchFamily="18" charset="0"/>
              </a:rPr>
              <a:t>Encryption Round </a:t>
            </a:r>
          </a:p>
          <a:p>
            <a:pPr>
              <a:buFont typeface="Wingdings" panose="05000000000000000000" pitchFamily="2" charset="2"/>
              <a:buChar char="v"/>
            </a:pPr>
            <a:r>
              <a:rPr lang="en-IN" b="1" dirty="0" smtClean="0">
                <a:latin typeface="Times New Roman" panose="02020603050405020304" pitchFamily="18" charset="0"/>
                <a:cs typeface="Times New Roman" panose="02020603050405020304" pitchFamily="18" charset="0"/>
              </a:rPr>
              <a:t>Triple DES</a:t>
            </a:r>
          </a:p>
          <a:p>
            <a:pPr>
              <a:buFont typeface="Wingdings" panose="05000000000000000000" pitchFamily="2" charset="2"/>
              <a:buChar char="v"/>
            </a:pPr>
            <a:r>
              <a:rPr lang="en-IN" b="1" dirty="0" smtClean="0">
                <a:latin typeface="Times New Roman" panose="02020603050405020304" pitchFamily="18" charset="0"/>
                <a:cs typeface="Times New Roman" panose="02020603050405020304" pitchFamily="18" charset="0"/>
              </a:rPr>
              <a:t>Blowfish</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0038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Times New Roman" panose="02020603050405020304" pitchFamily="18" charset="0"/>
                <a:ea typeface="Arial"/>
                <a:cs typeface="Times New Roman" panose="02020603050405020304" pitchFamily="18" charset="0"/>
                <a:sym typeface="Arial"/>
              </a:rPr>
              <a:t>Counter (CTR)</a:t>
            </a:r>
            <a:endParaRPr lang="en-IN" dirty="0"/>
          </a:p>
        </p:txBody>
      </p:sp>
      <p:pic>
        <p:nvPicPr>
          <p:cNvPr id="4" name="Google Shape;286;p25"/>
          <p:cNvPicPr preferRelativeResize="0">
            <a:picLocks noGrp="1"/>
          </p:cNvPicPr>
          <p:nvPr>
            <p:ph idx="1"/>
          </p:nvPr>
        </p:nvPicPr>
        <p:blipFill rotWithShape="1">
          <a:blip r:embed="rId2">
            <a:alphaModFix amt="70000"/>
          </a:blip>
          <a:srcRect/>
          <a:stretch/>
        </p:blipFill>
        <p:spPr>
          <a:xfrm>
            <a:off x="1602377" y="2603500"/>
            <a:ext cx="6452703" cy="3762466"/>
          </a:xfrm>
          <a:prstGeom prst="rect">
            <a:avLst/>
          </a:prstGeom>
          <a:noFill/>
          <a:ln>
            <a:noFill/>
          </a:ln>
        </p:spPr>
      </p:pic>
    </p:spTree>
    <p:extLst>
      <p:ext uri="{BB962C8B-B14F-4D97-AF65-F5344CB8AC3E}">
        <p14:creationId xmlns:p14="http://schemas.microsoft.com/office/powerpoint/2010/main" val="1133940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Data Encryption Standard</a:t>
            </a:r>
            <a:endParaRPr lang="en-IN" dirty="0"/>
          </a:p>
        </p:txBody>
      </p:sp>
      <p:pic>
        <p:nvPicPr>
          <p:cNvPr id="4" name="Content Placeholder 3"/>
          <p:cNvPicPr>
            <a:picLocks noGrp="1" noChangeAspect="1"/>
          </p:cNvPicPr>
          <p:nvPr>
            <p:ph idx="1"/>
          </p:nvPr>
        </p:nvPicPr>
        <p:blipFill>
          <a:blip r:embed="rId2"/>
          <a:stretch>
            <a:fillRect/>
          </a:stretch>
        </p:blipFill>
        <p:spPr>
          <a:xfrm>
            <a:off x="548639" y="2307998"/>
            <a:ext cx="4767457" cy="4336642"/>
          </a:xfrm>
          <a:prstGeom prst="rect">
            <a:avLst/>
          </a:prstGeom>
        </p:spPr>
      </p:pic>
      <p:sp>
        <p:nvSpPr>
          <p:cNvPr id="5" name="Rectangle 4"/>
          <p:cNvSpPr/>
          <p:nvPr/>
        </p:nvSpPr>
        <p:spPr>
          <a:xfrm>
            <a:off x="5120640" y="2615310"/>
            <a:ext cx="6096000" cy="3293209"/>
          </a:xfrm>
          <a:prstGeom prst="rect">
            <a:avLst/>
          </a:prstGeom>
        </p:spPr>
        <p:txBody>
          <a:bodyPr>
            <a:spAutoFit/>
          </a:bodyPr>
          <a:lstStyle/>
          <a:p>
            <a:pPr algn="just"/>
            <a:r>
              <a:rPr lang="en-US" sz="1400" b="1" dirty="0">
                <a:latin typeface="Times New Roman" panose="02020603050405020304" pitchFamily="18" charset="0"/>
                <a:cs typeface="Times New Roman" panose="02020603050405020304" pitchFamily="18" charset="0"/>
              </a:rPr>
              <a:t>As with any encryption scheme, there are two inputs to the encryption function: the plaintext to be encrypted and the key. In this case, the plaintext must be 64 bits in length and the key is 56 bits in length.8 Looking at the left-hand side of the figure, we can see that the processing of the plaintext proceeds in three phases. First, the 64-bit plaintext passes through an initial permutation (IP) that rearranges the bits to produce the permuted input. </a:t>
            </a:r>
            <a:endParaRPr lang="en-US" sz="1400" b="1" dirty="0" smtClean="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This is followed by a phase consisting of sixteen rounds of the same function, which involves both permutation and substitution functions. The output of the last (</a:t>
            </a:r>
            <a:r>
              <a:rPr lang="en-US" sz="1400" b="1" dirty="0">
                <a:latin typeface="Times New Roman" panose="02020603050405020304" pitchFamily="18" charset="0"/>
                <a:cs typeface="Times New Roman" panose="02020603050405020304" pitchFamily="18" charset="0"/>
              </a:rPr>
              <a:t>sixteenth</a:t>
            </a:r>
            <a:r>
              <a:rPr lang="en-US" sz="1400" b="1" dirty="0">
                <a:latin typeface="Times New Roman" panose="02020603050405020304" pitchFamily="18" charset="0"/>
                <a:cs typeface="Times New Roman" panose="02020603050405020304" pitchFamily="18" charset="0"/>
              </a:rPr>
              <a:t>) round consists of 64 bits that are a function of the input plaintext and the key. The left and right halves of the output are swapped to produce the </a:t>
            </a:r>
            <a:r>
              <a:rPr lang="en-US" sz="1400" b="1" dirty="0">
                <a:latin typeface="Times New Roman" panose="02020603050405020304" pitchFamily="18" charset="0"/>
                <a:cs typeface="Times New Roman" panose="02020603050405020304" pitchFamily="18" charset="0"/>
              </a:rPr>
              <a:t>preoutput</a:t>
            </a:r>
            <a:r>
              <a:rPr lang="en-US" sz="1400" b="1" dirty="0">
                <a:latin typeface="Times New Roman" panose="02020603050405020304" pitchFamily="18" charset="0"/>
                <a:cs typeface="Times New Roman" panose="02020603050405020304" pitchFamily="18" charset="0"/>
              </a:rPr>
              <a:t>. Finally, the </a:t>
            </a:r>
            <a:r>
              <a:rPr lang="en-US" sz="1400" b="1" dirty="0">
                <a:latin typeface="Times New Roman" panose="02020603050405020304" pitchFamily="18" charset="0"/>
                <a:cs typeface="Times New Roman" panose="02020603050405020304" pitchFamily="18" charset="0"/>
              </a:rPr>
              <a:t>preoutput</a:t>
            </a:r>
            <a:r>
              <a:rPr lang="en-US" sz="1400" b="1" dirty="0">
                <a:latin typeface="Times New Roman" panose="02020603050405020304" pitchFamily="18" charset="0"/>
                <a:cs typeface="Times New Roman" panose="02020603050405020304" pitchFamily="18" charset="0"/>
              </a:rPr>
              <a:t> is passed through a permutation [IP-1 ] that is the inverse of the initial permutation function, to produce the 64-bit </a:t>
            </a:r>
            <a:r>
              <a:rPr lang="en-US" sz="1400" b="1" dirty="0">
                <a:latin typeface="Times New Roman" panose="02020603050405020304" pitchFamily="18" charset="0"/>
                <a:cs typeface="Times New Roman" panose="02020603050405020304" pitchFamily="18" charset="0"/>
              </a:rPr>
              <a:t>ciphertext</a:t>
            </a:r>
            <a:r>
              <a:rPr lang="en-US" sz="1400" b="1" dirty="0">
                <a:latin typeface="Times New Roman" panose="02020603050405020304" pitchFamily="18" charset="0"/>
                <a:cs typeface="Times New Roman" panose="02020603050405020304" pitchFamily="18" charset="0"/>
              </a:rPr>
              <a:t>. With the </a:t>
            </a:r>
            <a:r>
              <a:rPr lang="en-US" sz="1400" b="1" dirty="0">
                <a:latin typeface="Times New Roman" panose="02020603050405020304" pitchFamily="18" charset="0"/>
                <a:cs typeface="Times New Roman" panose="02020603050405020304" pitchFamily="18" charset="0"/>
              </a:rPr>
              <a:t>exception</a:t>
            </a:r>
            <a:r>
              <a:rPr lang="en-US" sz="1400" b="1" dirty="0">
                <a:latin typeface="Times New Roman" panose="02020603050405020304" pitchFamily="18" charset="0"/>
                <a:cs typeface="Times New Roman" panose="02020603050405020304" pitchFamily="18" charset="0"/>
              </a:rPr>
              <a:t> of the initial and final permutations, DES has the exact structure of a </a:t>
            </a:r>
            <a:r>
              <a:rPr lang="en-US" sz="1400" b="1" dirty="0">
                <a:latin typeface="Times New Roman" panose="02020603050405020304" pitchFamily="18" charset="0"/>
                <a:cs typeface="Times New Roman" panose="02020603050405020304" pitchFamily="18" charset="0"/>
              </a:rPr>
              <a:t>Feistel</a:t>
            </a:r>
            <a:r>
              <a:rPr lang="en-US" sz="1400" b="1" dirty="0">
                <a:latin typeface="Times New Roman" panose="02020603050405020304" pitchFamily="18" charset="0"/>
                <a:cs typeface="Times New Roman" panose="02020603050405020304" pitchFamily="18" charset="0"/>
              </a:rPr>
              <a:t> cipher</a:t>
            </a:r>
          </a:p>
          <a:p>
            <a:endParaRPr lang="en-IN" sz="1200" dirty="0"/>
          </a:p>
        </p:txBody>
      </p:sp>
    </p:spTree>
    <p:extLst>
      <p:ext uri="{BB962C8B-B14F-4D97-AF65-F5344CB8AC3E}">
        <p14:creationId xmlns:p14="http://schemas.microsoft.com/office/powerpoint/2010/main" val="4247803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Simplified DES</a:t>
            </a:r>
            <a:endParaRPr lang="en-IN" dirty="0"/>
          </a:p>
        </p:txBody>
      </p:sp>
      <p:sp>
        <p:nvSpPr>
          <p:cNvPr id="3" name="Content Placeholder 2"/>
          <p:cNvSpPr>
            <a:spLocks noGrp="1"/>
          </p:cNvSpPr>
          <p:nvPr>
            <p:ph idx="1"/>
          </p:nvPr>
        </p:nvSpPr>
        <p:spPr>
          <a:xfrm>
            <a:off x="452846" y="2603500"/>
            <a:ext cx="9527767" cy="3416300"/>
          </a:xfrm>
        </p:spPr>
        <p:txBody>
          <a:bodyPr/>
          <a:lstStyle/>
          <a:p>
            <a:endParaRPr lang="en-IN" dirty="0"/>
          </a:p>
        </p:txBody>
      </p:sp>
    </p:spTree>
    <p:extLst>
      <p:ext uri="{BB962C8B-B14F-4D97-AF65-F5344CB8AC3E}">
        <p14:creationId xmlns:p14="http://schemas.microsoft.com/office/powerpoint/2010/main" val="4083854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Block Cipher Principles</a:t>
            </a:r>
            <a:endParaRPr lang="en-IN" dirty="0"/>
          </a:p>
        </p:txBody>
      </p:sp>
      <p:pic>
        <p:nvPicPr>
          <p:cNvPr id="4" name="Content Placeholder 3"/>
          <p:cNvPicPr>
            <a:picLocks noGrp="1" noChangeAspect="1"/>
          </p:cNvPicPr>
          <p:nvPr>
            <p:ph idx="1"/>
          </p:nvPr>
        </p:nvPicPr>
        <p:blipFill>
          <a:blip r:embed="rId2"/>
          <a:stretch>
            <a:fillRect/>
          </a:stretch>
        </p:blipFill>
        <p:spPr>
          <a:xfrm>
            <a:off x="2779584" y="2701520"/>
            <a:ext cx="4549534" cy="3063505"/>
          </a:xfrm>
          <a:prstGeom prst="rect">
            <a:avLst/>
          </a:prstGeom>
        </p:spPr>
      </p:pic>
    </p:spTree>
    <p:extLst>
      <p:ext uri="{BB962C8B-B14F-4D97-AF65-F5344CB8AC3E}">
        <p14:creationId xmlns:p14="http://schemas.microsoft.com/office/powerpoint/2010/main" val="3338103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Block Cipher Principles</a:t>
            </a:r>
          </a:p>
        </p:txBody>
      </p:sp>
      <p:pic>
        <p:nvPicPr>
          <p:cNvPr id="4" name="Content Placeholder 3"/>
          <p:cNvPicPr>
            <a:picLocks noGrp="1" noChangeAspect="1"/>
          </p:cNvPicPr>
          <p:nvPr>
            <p:ph idx="1"/>
          </p:nvPr>
        </p:nvPicPr>
        <p:blipFill>
          <a:blip r:embed="rId2"/>
          <a:stretch>
            <a:fillRect/>
          </a:stretch>
        </p:blipFill>
        <p:spPr>
          <a:xfrm>
            <a:off x="1872342" y="2385787"/>
            <a:ext cx="5146765" cy="4354648"/>
          </a:xfrm>
          <a:prstGeom prst="rect">
            <a:avLst/>
          </a:prstGeom>
        </p:spPr>
      </p:pic>
    </p:spTree>
    <p:extLst>
      <p:ext uri="{BB962C8B-B14F-4D97-AF65-F5344CB8AC3E}">
        <p14:creationId xmlns:p14="http://schemas.microsoft.com/office/powerpoint/2010/main" val="1145457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Modes of Operation</a:t>
            </a:r>
            <a:endParaRPr lang="en-IN" dirty="0"/>
          </a:p>
        </p:txBody>
      </p:sp>
      <p:sp>
        <p:nvSpPr>
          <p:cNvPr id="3" name="Content Placeholder 2"/>
          <p:cNvSpPr>
            <a:spLocks noGrp="1"/>
          </p:cNvSpPr>
          <p:nvPr>
            <p:ph idx="1"/>
          </p:nvPr>
        </p:nvSpPr>
        <p:spPr/>
        <p:txBody>
          <a:bodyPr>
            <a:normAutofit/>
          </a:bodyPr>
          <a:lstStyle/>
          <a:p>
            <a:pPr lvl="0" algn="just">
              <a:spcBef>
                <a:spcPts val="0"/>
              </a:spcBef>
              <a:buClr>
                <a:schemeClr val="hlink"/>
              </a:buClr>
              <a:buSzPts val="2560"/>
              <a:buFont typeface="Noto Sans Symbols"/>
              <a:buChar char="⮚"/>
            </a:pPr>
            <a:r>
              <a:rPr lang="en-US" sz="2400" dirty="0">
                <a:solidFill>
                  <a:schemeClr val="dk1"/>
                </a:solidFill>
                <a:latin typeface="Times New Roman" panose="02020603050405020304" pitchFamily="18" charset="0"/>
                <a:ea typeface="Arial"/>
                <a:cs typeface="Times New Roman" panose="02020603050405020304" pitchFamily="18" charset="0"/>
                <a:sym typeface="Arial"/>
              </a:rPr>
              <a:t>block ciphers encrypt fixed size blocks</a:t>
            </a:r>
            <a:endParaRPr lang="en-US" sz="2400" dirty="0">
              <a:latin typeface="Times New Roman" panose="02020603050405020304" pitchFamily="18" charset="0"/>
              <a:cs typeface="Times New Roman" panose="02020603050405020304" pitchFamily="18" charset="0"/>
            </a:endParaRPr>
          </a:p>
          <a:p>
            <a:pPr lvl="1" algn="just">
              <a:spcBef>
                <a:spcPts val="560"/>
              </a:spcBef>
              <a:buClr>
                <a:schemeClr val="dk2"/>
              </a:buClr>
              <a:buSzPts val="1400"/>
              <a:buFont typeface="Noto Sans Symbols"/>
              <a:buChar char="●"/>
            </a:pPr>
            <a:r>
              <a:rPr lang="en-US" sz="2400" dirty="0">
                <a:solidFill>
                  <a:schemeClr val="dk1"/>
                </a:solidFill>
                <a:latin typeface="Times New Roman" panose="02020603050405020304" pitchFamily="18" charset="0"/>
                <a:ea typeface="Arial"/>
                <a:cs typeface="Times New Roman" panose="02020603050405020304" pitchFamily="18" charset="0"/>
                <a:sym typeface="Arial"/>
              </a:rPr>
              <a:t>eg</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 DES encrypts 64-bit blocks with 56-bit key </a:t>
            </a:r>
            <a:endParaRPr lang="en-US" sz="2400" dirty="0">
              <a:latin typeface="Times New Roman" panose="02020603050405020304" pitchFamily="18" charset="0"/>
              <a:cs typeface="Times New Roman" panose="02020603050405020304" pitchFamily="18" charset="0"/>
            </a:endParaRPr>
          </a:p>
          <a:p>
            <a:pPr lvl="0" algn="just">
              <a:spcBef>
                <a:spcPts val="640"/>
              </a:spcBef>
              <a:buClr>
                <a:schemeClr val="hlink"/>
              </a:buClr>
              <a:buSzPts val="2560"/>
              <a:buFont typeface="Noto Sans Symbols"/>
              <a:buChar char="⮚"/>
            </a:pPr>
            <a:r>
              <a:rPr lang="en-US" sz="2400" dirty="0">
                <a:solidFill>
                  <a:schemeClr val="dk1"/>
                </a:solidFill>
                <a:latin typeface="Times New Roman" panose="02020603050405020304" pitchFamily="18" charset="0"/>
                <a:ea typeface="Arial"/>
                <a:cs typeface="Times New Roman" panose="02020603050405020304" pitchFamily="18" charset="0"/>
                <a:sym typeface="Arial"/>
              </a:rPr>
              <a:t>need some way to en/decrypt arbitrary amounts of data in </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practise</a:t>
            </a:r>
            <a:endParaRPr lang="en-US" sz="2400" dirty="0">
              <a:latin typeface="Times New Roman" panose="02020603050405020304" pitchFamily="18" charset="0"/>
              <a:cs typeface="Times New Roman" panose="02020603050405020304" pitchFamily="18" charset="0"/>
            </a:endParaRPr>
          </a:p>
          <a:p>
            <a:pPr lvl="0" algn="just">
              <a:spcBef>
                <a:spcPts val="640"/>
              </a:spcBef>
              <a:buClr>
                <a:schemeClr val="hlink"/>
              </a:buClr>
              <a:buSzPts val="2560"/>
              <a:buFont typeface="Noto Sans Symbols"/>
              <a:buChar char="⮚"/>
            </a:pPr>
            <a:r>
              <a:rPr lang="en-US" sz="2400" b="1" dirty="0">
                <a:solidFill>
                  <a:schemeClr val="dk1"/>
                </a:solidFill>
                <a:latin typeface="Times New Roman" panose="02020603050405020304" pitchFamily="18" charset="0"/>
                <a:ea typeface="Arial"/>
                <a:cs typeface="Times New Roman" panose="02020603050405020304" pitchFamily="18" charset="0"/>
                <a:sym typeface="Arial"/>
              </a:rPr>
              <a:t>ANSI X3.106-1983 Modes of Use </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(now FIPS 81)</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defines 4 possible modes</a:t>
            </a:r>
            <a:endParaRPr lang="en-US" sz="2400" b="1" dirty="0">
              <a:solidFill>
                <a:schemeClr val="dk1"/>
              </a:solidFill>
              <a:latin typeface="Times New Roman" panose="02020603050405020304" pitchFamily="18" charset="0"/>
              <a:ea typeface="Arial"/>
              <a:cs typeface="Times New Roman" panose="02020603050405020304" pitchFamily="18" charset="0"/>
              <a:sym typeface="Arial"/>
            </a:endParaRPr>
          </a:p>
          <a:p>
            <a:pPr lvl="0" algn="just">
              <a:spcBef>
                <a:spcPts val="640"/>
              </a:spcBef>
              <a:buClr>
                <a:schemeClr val="hlink"/>
              </a:buClr>
              <a:buSzPts val="2560"/>
              <a:buFont typeface="Noto Sans Symbols"/>
              <a:buChar char="⮚"/>
            </a:pPr>
            <a:r>
              <a:rPr lang="en-US" sz="2400" dirty="0">
                <a:solidFill>
                  <a:schemeClr val="dk1"/>
                </a:solidFill>
                <a:latin typeface="Times New Roman" panose="02020603050405020304" pitchFamily="18" charset="0"/>
                <a:ea typeface="Arial"/>
                <a:cs typeface="Times New Roman" panose="02020603050405020304" pitchFamily="18" charset="0"/>
                <a:sym typeface="Arial"/>
              </a:rPr>
              <a:t>subsequently 5 defined for AES &amp; DES</a:t>
            </a:r>
            <a:endParaRPr lang="en-US" sz="2400" dirty="0">
              <a:latin typeface="Times New Roman" panose="02020603050405020304" pitchFamily="18" charset="0"/>
              <a:cs typeface="Times New Roman" panose="02020603050405020304" pitchFamily="18" charset="0"/>
            </a:endParaRPr>
          </a:p>
          <a:p>
            <a:pPr lvl="0" algn="just">
              <a:spcBef>
                <a:spcPts val="640"/>
              </a:spcBef>
              <a:buClr>
                <a:schemeClr val="hlink"/>
              </a:buClr>
              <a:buSzPts val="2560"/>
              <a:buFont typeface="Noto Sans Symbols"/>
              <a:buChar char="⮚"/>
            </a:pPr>
            <a:r>
              <a:rPr lang="en-US" sz="2400" dirty="0">
                <a:solidFill>
                  <a:schemeClr val="dk1"/>
                </a:solidFill>
                <a:latin typeface="Times New Roman" panose="02020603050405020304" pitchFamily="18" charset="0"/>
                <a:ea typeface="Arial"/>
                <a:cs typeface="Times New Roman" panose="02020603050405020304" pitchFamily="18" charset="0"/>
                <a:sym typeface="Arial"/>
              </a:rPr>
              <a:t>have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block</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 and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stream</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 modes</a:t>
            </a:r>
            <a:endParaRPr lang="en-US"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6794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ea typeface="Arial"/>
                <a:cs typeface="Times New Roman" panose="02020603050405020304" pitchFamily="18" charset="0"/>
                <a:sym typeface="Arial"/>
              </a:rPr>
              <a:t>Electronic Codebook Book (ECB)</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6712" y="2582241"/>
            <a:ext cx="6012499" cy="4006306"/>
          </a:xfrm>
        </p:spPr>
        <p:txBody>
          <a:bodyPr/>
          <a:lstStyle/>
          <a:p>
            <a:pPr lvl="0">
              <a:spcBef>
                <a:spcPts val="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message is broken into independent blocks which are encrypted </a:t>
            </a:r>
            <a:endParaRPr lang="en-US" dirty="0">
              <a:latin typeface="Times New Roman" panose="02020603050405020304" pitchFamily="18" charset="0"/>
              <a:cs typeface="Times New Roman" panose="02020603050405020304" pitchFamily="18" charset="0"/>
            </a:endParaRPr>
          </a:p>
          <a:p>
            <a:pPr lvl="0">
              <a:spcBef>
                <a:spcPts val="64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each block is a value which is substituted, like a codebook, hence name </a:t>
            </a:r>
            <a:endParaRPr lang="en-US" dirty="0">
              <a:latin typeface="Times New Roman" panose="02020603050405020304" pitchFamily="18" charset="0"/>
              <a:cs typeface="Times New Roman" panose="02020603050405020304" pitchFamily="18" charset="0"/>
            </a:endParaRPr>
          </a:p>
          <a:p>
            <a:pPr lvl="0">
              <a:spcBef>
                <a:spcPts val="64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each block is encoded independently of the other blocks </a:t>
            </a:r>
            <a:endParaRPr lang="en-US" dirty="0">
              <a:latin typeface="Times New Roman" panose="02020603050405020304" pitchFamily="18" charset="0"/>
              <a:cs typeface="Times New Roman" panose="02020603050405020304" pitchFamily="18" charset="0"/>
            </a:endParaRPr>
          </a:p>
          <a:p>
            <a:pPr lvl="1">
              <a:spcBef>
                <a:spcPts val="560"/>
              </a:spcBef>
              <a:buClr>
                <a:schemeClr val="dk2"/>
              </a:buClr>
              <a:buSzPts val="1400"/>
              <a:buNone/>
            </a:pP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C</a:t>
            </a:r>
            <a:r>
              <a:rPr lang="en-US" sz="1800" baseline="-25000" dirty="0">
                <a:solidFill>
                  <a:schemeClr val="dk1"/>
                </a:solidFill>
                <a:latin typeface="Times New Roman" panose="02020603050405020304" pitchFamily="18" charset="0"/>
                <a:ea typeface="Courier New"/>
                <a:cs typeface="Times New Roman" panose="02020603050405020304" pitchFamily="18" charset="0"/>
                <a:sym typeface="Courier New"/>
              </a:rPr>
              <a:t>i</a:t>
            </a: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 = DES</a:t>
            </a:r>
            <a:r>
              <a:rPr lang="en-US" sz="1800" baseline="-25000" dirty="0">
                <a:solidFill>
                  <a:schemeClr val="dk1"/>
                </a:solidFill>
                <a:latin typeface="Times New Roman" panose="02020603050405020304" pitchFamily="18" charset="0"/>
                <a:ea typeface="Courier New"/>
                <a:cs typeface="Times New Roman" panose="02020603050405020304" pitchFamily="18" charset="0"/>
                <a:sym typeface="Courier New"/>
              </a:rPr>
              <a:t>K1</a:t>
            </a: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(P</a:t>
            </a:r>
            <a:r>
              <a:rPr lang="en-US" sz="1800" baseline="-25000" dirty="0">
                <a:solidFill>
                  <a:schemeClr val="dk1"/>
                </a:solidFill>
                <a:latin typeface="Times New Roman" panose="02020603050405020304" pitchFamily="18" charset="0"/>
                <a:ea typeface="Courier New"/>
                <a:cs typeface="Times New Roman" panose="02020603050405020304" pitchFamily="18" charset="0"/>
                <a:sym typeface="Courier New"/>
              </a:rPr>
              <a:t>i</a:t>
            </a: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a:t>
            </a:r>
            <a:endParaRPr lang="en-US" sz="1800" dirty="0">
              <a:solidFill>
                <a:schemeClr val="dk1"/>
              </a:solidFill>
              <a:latin typeface="Times New Roman" panose="02020603050405020304" pitchFamily="18" charset="0"/>
              <a:ea typeface="Arial"/>
              <a:cs typeface="Times New Roman" panose="02020603050405020304" pitchFamily="18" charset="0"/>
              <a:sym typeface="Arial"/>
            </a:endParaRPr>
          </a:p>
          <a:p>
            <a:pPr lvl="0">
              <a:spcBef>
                <a:spcPts val="64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uses: secure transmission of single values</a:t>
            </a:r>
            <a:endParaRPr lang="en-US" dirty="0">
              <a:latin typeface="Times New Roman" panose="02020603050405020304" pitchFamily="18" charset="0"/>
              <a:cs typeface="Times New Roman" panose="02020603050405020304" pitchFamily="18" charset="0"/>
            </a:endParaRPr>
          </a:p>
          <a:p>
            <a:endParaRPr lang="en-IN" dirty="0"/>
          </a:p>
        </p:txBody>
      </p:sp>
      <p:pic>
        <p:nvPicPr>
          <p:cNvPr id="4" name="Google Shape;208;p12"/>
          <p:cNvPicPr preferRelativeResize="0">
            <a:picLocks/>
          </p:cNvPicPr>
          <p:nvPr/>
        </p:nvPicPr>
        <p:blipFill rotWithShape="1">
          <a:blip r:embed="rId2">
            <a:alphaModFix amt="70000"/>
          </a:blip>
          <a:srcRect/>
          <a:stretch/>
        </p:blipFill>
        <p:spPr>
          <a:xfrm>
            <a:off x="6335486" y="2730138"/>
            <a:ext cx="5586548" cy="3432300"/>
          </a:xfrm>
          <a:prstGeom prst="rect">
            <a:avLst/>
          </a:prstGeom>
          <a:noFill/>
          <a:ln>
            <a:noFill/>
          </a:ln>
        </p:spPr>
      </p:pic>
    </p:spTree>
    <p:extLst>
      <p:ext uri="{BB962C8B-B14F-4D97-AF65-F5344CB8AC3E}">
        <p14:creationId xmlns:p14="http://schemas.microsoft.com/office/powerpoint/2010/main" val="1609466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Arial"/>
                <a:ea typeface="Arial"/>
                <a:cs typeface="Arial"/>
                <a:sym typeface="Arial"/>
              </a:rPr>
              <a:t>Advantages </a:t>
            </a:r>
            <a:r>
              <a:rPr lang="en-US" b="1" dirty="0" smtClean="0">
                <a:solidFill>
                  <a:schemeClr val="bg1"/>
                </a:solidFill>
                <a:latin typeface="Times New Roman" panose="02020603050405020304" pitchFamily="18" charset="0"/>
                <a:ea typeface="Arial"/>
                <a:cs typeface="Times New Roman" panose="02020603050405020304" pitchFamily="18" charset="0"/>
                <a:sym typeface="Arial"/>
              </a:rPr>
              <a:t>And</a:t>
            </a:r>
            <a:r>
              <a:rPr lang="en-US" b="1" dirty="0" smtClean="0">
                <a:solidFill>
                  <a:schemeClr val="bg1"/>
                </a:solidFill>
                <a:latin typeface="Arial"/>
                <a:ea typeface="Arial"/>
                <a:cs typeface="Arial"/>
                <a:sym typeface="Arial"/>
              </a:rPr>
              <a:t> </a:t>
            </a:r>
            <a:r>
              <a:rPr lang="en-US" b="1" dirty="0">
                <a:solidFill>
                  <a:schemeClr val="bg1"/>
                </a:solidFill>
                <a:latin typeface="Arial"/>
                <a:ea typeface="Arial"/>
                <a:cs typeface="Arial"/>
                <a:sym typeface="Arial"/>
              </a:rPr>
              <a:t>Limitations of ECB</a:t>
            </a:r>
            <a:endParaRPr lang="en-IN" dirty="0">
              <a:solidFill>
                <a:schemeClr val="bg1"/>
              </a:solidFill>
            </a:endParaRPr>
          </a:p>
        </p:txBody>
      </p:sp>
      <p:sp>
        <p:nvSpPr>
          <p:cNvPr id="3" name="Content Placeholder 2"/>
          <p:cNvSpPr>
            <a:spLocks noGrp="1"/>
          </p:cNvSpPr>
          <p:nvPr>
            <p:ph idx="1"/>
          </p:nvPr>
        </p:nvSpPr>
        <p:spPr>
          <a:xfrm>
            <a:off x="435430" y="2603499"/>
            <a:ext cx="11390810" cy="3971471"/>
          </a:xfrm>
        </p:spPr>
        <p:txBody>
          <a:bodyPr/>
          <a:lstStyle/>
          <a:p>
            <a:pPr lvl="0">
              <a:lnSpc>
                <a:spcPct val="90000"/>
              </a:lnSpc>
              <a:spcBef>
                <a:spcPts val="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message repetitions may show in </a:t>
            </a:r>
            <a:r>
              <a:rPr lang="en-US" dirty="0">
                <a:solidFill>
                  <a:schemeClr val="dk1"/>
                </a:solidFill>
                <a:latin typeface="Times New Roman" panose="02020603050405020304" pitchFamily="18" charset="0"/>
                <a:ea typeface="Arial"/>
                <a:cs typeface="Times New Roman" panose="02020603050405020304" pitchFamily="18" charset="0"/>
                <a:sym typeface="Arial"/>
              </a:rPr>
              <a:t>ciphertext</a:t>
            </a:r>
            <a:r>
              <a:rPr lang="en-US" dirty="0">
                <a:solidFill>
                  <a:schemeClr val="dk1"/>
                </a:solidFill>
                <a:latin typeface="Times New Roman" panose="02020603050405020304" pitchFamily="18" charset="0"/>
                <a:ea typeface="Arial"/>
                <a:cs typeface="Times New Roman" panose="02020603050405020304" pitchFamily="18" charset="0"/>
                <a:sym typeface="Arial"/>
              </a:rPr>
              <a:t> </a:t>
            </a:r>
            <a:endParaRPr lang="en-US" dirty="0">
              <a:latin typeface="Times New Roman" panose="02020603050405020304" pitchFamily="18" charset="0"/>
              <a:cs typeface="Times New Roman" panose="02020603050405020304" pitchFamily="18" charset="0"/>
            </a:endParaRPr>
          </a:p>
          <a:p>
            <a:pPr lvl="1">
              <a:lnSpc>
                <a:spcPct val="90000"/>
              </a:lnSpc>
              <a:spcBef>
                <a:spcPts val="560"/>
              </a:spcBef>
              <a:buClr>
                <a:schemeClr val="dk2"/>
              </a:buClr>
              <a:buSzPts val="1400"/>
              <a:buFont typeface="Noto Sans Symbols"/>
              <a:buChar char="●"/>
            </a:pPr>
            <a:r>
              <a:rPr lang="en-US" sz="1800" dirty="0">
                <a:solidFill>
                  <a:schemeClr val="dk1"/>
                </a:solidFill>
                <a:latin typeface="Times New Roman" panose="02020603050405020304" pitchFamily="18" charset="0"/>
                <a:ea typeface="Arial"/>
                <a:cs typeface="Times New Roman" panose="02020603050405020304" pitchFamily="18" charset="0"/>
                <a:sym typeface="Arial"/>
              </a:rPr>
              <a:t>if aligned with message block </a:t>
            </a:r>
            <a:endParaRPr lang="en-US" sz="1800" dirty="0">
              <a:latin typeface="Times New Roman" panose="02020603050405020304" pitchFamily="18" charset="0"/>
              <a:cs typeface="Times New Roman" panose="02020603050405020304" pitchFamily="18" charset="0"/>
            </a:endParaRPr>
          </a:p>
          <a:p>
            <a:pPr lvl="1">
              <a:lnSpc>
                <a:spcPct val="90000"/>
              </a:lnSpc>
              <a:spcBef>
                <a:spcPts val="560"/>
              </a:spcBef>
              <a:buClr>
                <a:schemeClr val="dk2"/>
              </a:buClr>
              <a:buSzPts val="1400"/>
              <a:buFont typeface="Noto Sans Symbols"/>
              <a:buChar char="●"/>
            </a:pPr>
            <a:r>
              <a:rPr lang="en-US" sz="1800" dirty="0">
                <a:solidFill>
                  <a:schemeClr val="dk1"/>
                </a:solidFill>
                <a:latin typeface="Times New Roman" panose="02020603050405020304" pitchFamily="18" charset="0"/>
                <a:ea typeface="Arial"/>
                <a:cs typeface="Times New Roman" panose="02020603050405020304" pitchFamily="18" charset="0"/>
                <a:sym typeface="Arial"/>
              </a:rPr>
              <a:t>particularly with data such graphics </a:t>
            </a:r>
            <a:endParaRPr lang="en-US" sz="1800" dirty="0">
              <a:latin typeface="Times New Roman" panose="02020603050405020304" pitchFamily="18" charset="0"/>
              <a:cs typeface="Times New Roman" panose="02020603050405020304" pitchFamily="18" charset="0"/>
            </a:endParaRPr>
          </a:p>
          <a:p>
            <a:pPr lvl="1">
              <a:lnSpc>
                <a:spcPct val="90000"/>
              </a:lnSpc>
              <a:spcBef>
                <a:spcPts val="560"/>
              </a:spcBef>
              <a:buClr>
                <a:schemeClr val="dk2"/>
              </a:buClr>
              <a:buSzPts val="1400"/>
              <a:buFont typeface="Noto Sans Symbols"/>
              <a:buChar char="●"/>
            </a:pPr>
            <a:r>
              <a:rPr lang="en-US" sz="1800" dirty="0">
                <a:solidFill>
                  <a:schemeClr val="dk1"/>
                </a:solidFill>
                <a:latin typeface="Times New Roman" panose="02020603050405020304" pitchFamily="18" charset="0"/>
                <a:ea typeface="Arial"/>
                <a:cs typeface="Times New Roman" panose="02020603050405020304" pitchFamily="18" charset="0"/>
                <a:sym typeface="Arial"/>
              </a:rPr>
              <a:t>or with messages that change very little, which become a code-book analysis problem </a:t>
            </a:r>
            <a:endParaRPr lang="en-US" sz="1800" dirty="0">
              <a:latin typeface="Times New Roman" panose="02020603050405020304" pitchFamily="18" charset="0"/>
              <a:cs typeface="Times New Roman" panose="02020603050405020304" pitchFamily="18" charset="0"/>
            </a:endParaRPr>
          </a:p>
          <a:p>
            <a:pPr lvl="0">
              <a:lnSpc>
                <a:spcPct val="90000"/>
              </a:lnSpc>
              <a:spcBef>
                <a:spcPts val="64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weakness is due to the encrypted message blocks being independent </a:t>
            </a:r>
            <a:endParaRPr lang="en-US" dirty="0">
              <a:latin typeface="Times New Roman" panose="02020603050405020304" pitchFamily="18" charset="0"/>
              <a:cs typeface="Times New Roman" panose="02020603050405020304" pitchFamily="18" charset="0"/>
            </a:endParaRPr>
          </a:p>
          <a:p>
            <a:pPr lvl="0">
              <a:lnSpc>
                <a:spcPct val="90000"/>
              </a:lnSpc>
              <a:spcBef>
                <a:spcPts val="64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main use is sending a few blocks of data </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250373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239</TotalTime>
  <Words>935</Words>
  <Application>Microsoft Office PowerPoint</Application>
  <PresentationFormat>Widescreen</PresentationFormat>
  <Paragraphs>110</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Century Gothic</vt:lpstr>
      <vt:lpstr>Courier New</vt:lpstr>
      <vt:lpstr>Noto Sans Symbols</vt:lpstr>
      <vt:lpstr>Times New Roman</vt:lpstr>
      <vt:lpstr>Wingdings</vt:lpstr>
      <vt:lpstr>Wingdings 3</vt:lpstr>
      <vt:lpstr>Ion Boardroom</vt:lpstr>
      <vt:lpstr>CRYPTOGRAPHY AND NETWORK SECURITY Chapter 2: Block Ciphers, Data Encryption Standard and Advanced Encryption Standard </vt:lpstr>
      <vt:lpstr>TABLE OF CONTENTS</vt:lpstr>
      <vt:lpstr>The Data Encryption Standard</vt:lpstr>
      <vt:lpstr>Simplified DES</vt:lpstr>
      <vt:lpstr>Block Cipher Principles</vt:lpstr>
      <vt:lpstr>Block Cipher Principles</vt:lpstr>
      <vt:lpstr>Modes of Operation</vt:lpstr>
      <vt:lpstr>Electronic Codebook Book (ECB)</vt:lpstr>
      <vt:lpstr>Advantages And Limitations of ECB</vt:lpstr>
      <vt:lpstr>Advantages and Limitations of CTR</vt:lpstr>
      <vt:lpstr>Cipher Block Chaining (CBC) </vt:lpstr>
      <vt:lpstr>Advantages and Limitations of CBC</vt:lpstr>
      <vt:lpstr>Cipher FeedBack (CFB)</vt:lpstr>
      <vt:lpstr>Cipher FeedBack (CFB)</vt:lpstr>
      <vt:lpstr>Advantages and Limitations of CFB</vt:lpstr>
      <vt:lpstr>Output FeedBack (OFB)</vt:lpstr>
      <vt:lpstr>Output FeedBack (OFB)</vt:lpstr>
      <vt:lpstr>Advantages and Limitations of OFB</vt:lpstr>
      <vt:lpstr>Counter (CTR)</vt:lpstr>
      <vt:lpstr>Counter (CTR)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AND NETWORK SECURITY Chapter 2 </dc:title>
  <dc:creator>Microsoft account</dc:creator>
  <cp:lastModifiedBy>Microsoft account</cp:lastModifiedBy>
  <cp:revision>8</cp:revision>
  <dcterms:created xsi:type="dcterms:W3CDTF">2024-10-23T15:54:03Z</dcterms:created>
  <dcterms:modified xsi:type="dcterms:W3CDTF">2024-10-23T19:53:24Z</dcterms:modified>
</cp:coreProperties>
</file>