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76"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7F92B4-BA78-49B5-AF54-8980AC843818}">
          <p14:sldIdLst>
            <p14:sldId id="256"/>
            <p14:sldId id="257"/>
            <p14:sldId id="258"/>
            <p14:sldId id="259"/>
            <p14:sldId id="260"/>
            <p14:sldId id="261"/>
            <p14:sldId id="263"/>
            <p14:sldId id="264"/>
            <p14:sldId id="265"/>
            <p14:sldId id="276"/>
            <p14:sldId id="266"/>
            <p14:sldId id="267"/>
            <p14:sldId id="268"/>
            <p14:sldId id="269"/>
            <p14:sldId id="270"/>
            <p14:sldId id="271"/>
            <p14:sldId id="272"/>
            <p14:sldId id="273"/>
            <p14:sldId id="274"/>
          </p14:sldIdLst>
        </p14:section>
        <p14:section name="Untitled Section" id="{8741E4B9-EBC3-4083-BD45-FF4BE457FC5B}">
          <p14:sldIdLst>
            <p14:sldId id="275"/>
            <p14:sldId id="277"/>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CRYPTOGRAPHY AND NETWORK SECURITY</a:t>
            </a:r>
            <a:br>
              <a:rPr lang="en-IN" dirty="0"/>
            </a:br>
            <a:r>
              <a:rPr lang="en-IN" sz="2000" dirty="0">
                <a:latin typeface="Times New Roman" panose="02020603050405020304" pitchFamily="18" charset="0"/>
                <a:cs typeface="Times New Roman" panose="02020603050405020304" pitchFamily="18" charset="0"/>
              </a:rPr>
              <a:t>Chapter 2: Block Ciphers, Data Encryption Standard and Advanced Encryption Standard</a:t>
            </a:r>
            <a:br>
              <a:rPr lang="en-IN" dirty="0"/>
            </a:br>
            <a:endParaRPr lang="en-IN" dirty="0"/>
          </a:p>
        </p:txBody>
      </p:sp>
      <p:sp>
        <p:nvSpPr>
          <p:cNvPr id="3" name="Subtitle 2"/>
          <p:cNvSpPr>
            <a:spLocks noGrp="1"/>
          </p:cNvSpPr>
          <p:nvPr>
            <p:ph type="subTitle" idx="1"/>
          </p:nvPr>
        </p:nvSpPr>
        <p:spPr>
          <a:xfrm>
            <a:off x="1581675" y="4603208"/>
            <a:ext cx="8825658" cy="861420"/>
          </a:xfrm>
        </p:spPr>
        <p:txBody>
          <a:bodyPr>
            <a:normAutofit fontScale="77500" lnSpcReduction="20000"/>
          </a:bodyPr>
          <a:lstStyle/>
          <a:p>
            <a:pPr algn="ctr"/>
            <a:r>
              <a:rPr lang="en-IN" dirty="0"/>
              <a:t>Prof.POORNIMA R D</a:t>
            </a:r>
          </a:p>
          <a:p>
            <a:pPr algn="ctr"/>
            <a:r>
              <a:rPr lang="en-IN" dirty="0"/>
              <a:t>ASSISTANT PROFESSOR</a:t>
            </a:r>
          </a:p>
          <a:p>
            <a:pPr algn="ctr"/>
            <a:r>
              <a:rPr lang="en-IN" dirty="0"/>
              <a:t>DR AIT</a:t>
            </a:r>
          </a:p>
          <a:p>
            <a:pPr algn="ctr"/>
            <a:endParaRPr lang="en-IN" dirty="0"/>
          </a:p>
        </p:txBody>
      </p:sp>
    </p:spTree>
    <p:extLst>
      <p:ext uri="{BB962C8B-B14F-4D97-AF65-F5344CB8AC3E}">
        <p14:creationId xmlns:p14="http://schemas.microsoft.com/office/powerpoint/2010/main" val="328311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Advantages and Limitations of CTR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7680" y="2473235"/>
            <a:ext cx="10885714" cy="4153988"/>
          </a:xfrm>
        </p:spPr>
        <p:txBody>
          <a:bodyPr>
            <a:normAutofit/>
          </a:bodyPr>
          <a:lstStyle/>
          <a:p>
            <a:pPr lvl="0" algn="just">
              <a:spcBef>
                <a:spcPts val="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efficiency</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can do parallel encryptions in h/w or s/w</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can preprocess in advance of need</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good for bursty high speed links</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random access to encrypted data blocks</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provable security (good as other modes)</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but must ensure never reuse key/counter values, otherwise could break (cf OFB)</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038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rial"/>
                <a:ea typeface="Arial"/>
                <a:cs typeface="Arial"/>
                <a:sym typeface="Arial"/>
              </a:rPr>
              <a:t>Cipher Block Chaining (CBC) </a:t>
            </a:r>
            <a:endParaRPr lang="en-IN" dirty="0">
              <a:solidFill>
                <a:schemeClr val="bg1"/>
              </a:solidFill>
            </a:endParaRPr>
          </a:p>
        </p:txBody>
      </p:sp>
      <p:sp>
        <p:nvSpPr>
          <p:cNvPr id="3" name="Content Placeholder 2"/>
          <p:cNvSpPr>
            <a:spLocks noGrp="1"/>
          </p:cNvSpPr>
          <p:nvPr>
            <p:ph idx="1"/>
          </p:nvPr>
        </p:nvSpPr>
        <p:spPr>
          <a:xfrm>
            <a:off x="557350" y="2438401"/>
            <a:ext cx="5921828" cy="4075610"/>
          </a:xfrm>
        </p:spPr>
        <p:txBody>
          <a:bodyPr>
            <a:normAutofit/>
          </a:bodyPr>
          <a:lstStyle/>
          <a:p>
            <a:pPr lvl="0" algn="just">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message is broken into blocks </a:t>
            </a:r>
            <a:endParaRPr lang="en-US"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linked together in encryption operation </a:t>
            </a:r>
            <a:endParaRPr lang="en-US"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each previous cipher blocks is chained with current plaintext block, hence name </a:t>
            </a:r>
            <a:endParaRPr lang="en-US"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use Initial Vector (IV) to start process </a:t>
            </a:r>
            <a:endParaRPr lang="en-US"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 DES</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(P</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XOR C</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i-1</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18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-1</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 IV</a:t>
            </a:r>
            <a:r>
              <a:rPr lang="en-US" sz="1800" dirty="0">
                <a:solidFill>
                  <a:schemeClr val="dk1"/>
                </a:solidFill>
                <a:latin typeface="Times New Roman" panose="02020603050405020304" pitchFamily="18" charset="0"/>
                <a:ea typeface="Arial"/>
                <a:cs typeface="Times New Roman" panose="02020603050405020304" pitchFamily="18" charset="0"/>
                <a:sym typeface="Arial"/>
              </a:rPr>
              <a:t> </a:t>
            </a:r>
            <a:endParaRPr lang="en-US" sz="18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uses: bulk data encryption, authentication</a:t>
            </a:r>
            <a:endParaRPr lang="en-US" dirty="0">
              <a:latin typeface="Times New Roman" panose="02020603050405020304" pitchFamily="18" charset="0"/>
              <a:cs typeface="Times New Roman" panose="02020603050405020304" pitchFamily="18" charset="0"/>
            </a:endParaRPr>
          </a:p>
          <a:p>
            <a:endParaRPr lang="en-IN" dirty="0"/>
          </a:p>
        </p:txBody>
      </p:sp>
      <p:pic>
        <p:nvPicPr>
          <p:cNvPr id="4" name="Google Shape;226;p15"/>
          <p:cNvPicPr preferRelativeResize="0">
            <a:picLocks/>
          </p:cNvPicPr>
          <p:nvPr/>
        </p:nvPicPr>
        <p:blipFill rotWithShape="1">
          <a:blip r:embed="rId2">
            <a:alphaModFix amt="70000"/>
          </a:blip>
          <a:srcRect/>
          <a:stretch/>
        </p:blipFill>
        <p:spPr>
          <a:xfrm>
            <a:off x="6705601" y="2621279"/>
            <a:ext cx="5079240" cy="3441600"/>
          </a:xfrm>
          <a:prstGeom prst="rect">
            <a:avLst/>
          </a:prstGeom>
          <a:noFill/>
          <a:ln>
            <a:noFill/>
          </a:ln>
        </p:spPr>
      </p:pic>
    </p:spTree>
    <p:extLst>
      <p:ext uri="{BB962C8B-B14F-4D97-AF65-F5344CB8AC3E}">
        <p14:creationId xmlns:p14="http://schemas.microsoft.com/office/powerpoint/2010/main" val="377170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Advantages and Limitations of CBC</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2811" y="2629624"/>
            <a:ext cx="10964092" cy="3927929"/>
          </a:xfrm>
        </p:spPr>
        <p:txBody>
          <a:bodyPr>
            <a:normAutofit/>
          </a:bodyPr>
          <a:lstStyle/>
          <a:p>
            <a:pPr lvl="0">
              <a:lnSpc>
                <a:spcPct val="90000"/>
              </a:lnSpc>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 ciphertext block depends on </a:t>
            </a:r>
            <a:r>
              <a:rPr lang="en-US" b="1" dirty="0">
                <a:solidFill>
                  <a:schemeClr val="dk1"/>
                </a:solidFill>
                <a:latin typeface="Times New Roman" panose="02020603050405020304" pitchFamily="18" charset="0"/>
                <a:ea typeface="Arial"/>
                <a:cs typeface="Times New Roman" panose="02020603050405020304" pitchFamily="18" charset="0"/>
                <a:sym typeface="Arial"/>
              </a:rPr>
              <a:t>all</a:t>
            </a:r>
            <a:r>
              <a:rPr lang="en-US" dirty="0">
                <a:solidFill>
                  <a:schemeClr val="dk1"/>
                </a:solidFill>
                <a:latin typeface="Times New Roman" panose="02020603050405020304" pitchFamily="18" charset="0"/>
                <a:ea typeface="Arial"/>
                <a:cs typeface="Times New Roman" panose="02020603050405020304" pitchFamily="18" charset="0"/>
                <a:sym typeface="Arial"/>
              </a:rPr>
              <a:t> blocks before it</a:t>
            </a:r>
            <a:endParaRPr lang="en-US"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any change to a block affects all following ciphertext blocks</a:t>
            </a:r>
            <a:endParaRPr lang="en-US"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need </a:t>
            </a:r>
            <a:r>
              <a:rPr lang="en-US" b="1" dirty="0">
                <a:solidFill>
                  <a:schemeClr val="dk1"/>
                </a:solidFill>
                <a:latin typeface="Times New Roman" panose="02020603050405020304" pitchFamily="18" charset="0"/>
                <a:ea typeface="Arial"/>
                <a:cs typeface="Times New Roman" panose="02020603050405020304" pitchFamily="18" charset="0"/>
                <a:sym typeface="Arial"/>
              </a:rPr>
              <a:t>Initialization Vector</a:t>
            </a:r>
            <a:r>
              <a:rPr lang="en-US" dirty="0">
                <a:solidFill>
                  <a:schemeClr val="dk1"/>
                </a:solidFill>
                <a:latin typeface="Times New Roman" panose="02020603050405020304" pitchFamily="18" charset="0"/>
                <a:ea typeface="Arial"/>
                <a:cs typeface="Times New Roman" panose="02020603050405020304" pitchFamily="18" charset="0"/>
                <a:sym typeface="Arial"/>
              </a:rPr>
              <a:t> (IV) </a:t>
            </a:r>
            <a:endParaRPr lang="en-US"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which must be known to sender &amp; receiver </a:t>
            </a:r>
            <a:endParaRPr lang="en-US" sz="18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if sent in clear, attacker can change bits of first block, and change IV to compensate </a:t>
            </a:r>
            <a:endParaRPr lang="en-US" sz="18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hence IV must either be a fixed value (as in EFTPOS) </a:t>
            </a:r>
            <a:endParaRPr lang="en-US" sz="18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or must be sent encrypted in ECB mode before rest of message</a:t>
            </a:r>
            <a:endParaRPr lang="en-US" sz="18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1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Cipher FeedBack (CFB)</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0264" y="2420983"/>
            <a:ext cx="11112136" cy="4241073"/>
          </a:xfrm>
        </p:spPr>
        <p:txBody>
          <a:bodyPr>
            <a:normAutofit/>
          </a:bodyPr>
          <a:lstStyle/>
          <a:p>
            <a:pPr lvl="0" algn="just">
              <a:lnSpc>
                <a:spcPct val="90000"/>
              </a:lnSpc>
              <a:spcBef>
                <a:spcPts val="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message is treated as a stream of bits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added to the output of the block cipher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result is feed back for next stage (hence name)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standard allows any number of bit (1,8, 64 or 128 etc) to be feed back </a:t>
            </a:r>
            <a:endParaRPr lang="en-US" dirty="0">
              <a:latin typeface="Times New Roman" panose="02020603050405020304" pitchFamily="18" charset="0"/>
              <a:cs typeface="Times New Roman" panose="02020603050405020304" pitchFamily="18" charset="0"/>
            </a:endParaRPr>
          </a:p>
          <a:p>
            <a:pPr lvl="1" algn="just">
              <a:lnSpc>
                <a:spcPct val="90000"/>
              </a:lnSpc>
              <a:spcBef>
                <a:spcPts val="480"/>
              </a:spcBef>
              <a:buClr>
                <a:schemeClr val="dk2"/>
              </a:buClr>
              <a:buSzPts val="120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denoted CFB-1, CFB-8, CFB-64, CFB-128 etc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most efficient to use all bits in block (64 or 128)</a:t>
            </a:r>
            <a:endParaRPr lang="en-US" dirty="0">
              <a:latin typeface="Times New Roman" panose="02020603050405020304" pitchFamily="18" charset="0"/>
              <a:cs typeface="Times New Roman" panose="02020603050405020304" pitchFamily="18" charset="0"/>
            </a:endParaRPr>
          </a:p>
          <a:p>
            <a:pPr lvl="1" algn="just">
              <a:lnSpc>
                <a:spcPct val="90000"/>
              </a:lnSpc>
              <a:spcBef>
                <a:spcPts val="480"/>
              </a:spcBef>
              <a:buClr>
                <a:schemeClr val="dk2"/>
              </a:buClr>
              <a:buSzPts val="1200"/>
              <a:buNone/>
            </a:pP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 P</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XOR DES</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i-1</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dirty="0">
              <a:latin typeface="Times New Roman" panose="02020603050405020304" pitchFamily="18" charset="0"/>
              <a:cs typeface="Times New Roman" panose="02020603050405020304" pitchFamily="18" charset="0"/>
            </a:endParaRPr>
          </a:p>
          <a:p>
            <a:pPr lvl="1" algn="just">
              <a:lnSpc>
                <a:spcPct val="90000"/>
              </a:lnSpc>
              <a:spcBef>
                <a:spcPts val="480"/>
              </a:spcBef>
              <a:buClr>
                <a:schemeClr val="dk2"/>
              </a:buClr>
              <a:buSzPts val="1200"/>
              <a:buNone/>
            </a:pP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-1</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 IV</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uses: stream data encryption, authentication</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3342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Cipher FeedBack (CFB)</a:t>
            </a:r>
            <a:endParaRPr lang="en-IN" dirty="0"/>
          </a:p>
        </p:txBody>
      </p:sp>
      <p:sp>
        <p:nvSpPr>
          <p:cNvPr id="3" name="Content Placeholder 2"/>
          <p:cNvSpPr>
            <a:spLocks noGrp="1"/>
          </p:cNvSpPr>
          <p:nvPr>
            <p:ph idx="1"/>
          </p:nvPr>
        </p:nvSpPr>
        <p:spPr/>
        <p:txBody>
          <a:bodyPr/>
          <a:lstStyle/>
          <a:p>
            <a:endParaRPr lang="en-IN" dirty="0"/>
          </a:p>
        </p:txBody>
      </p:sp>
      <p:pic>
        <p:nvPicPr>
          <p:cNvPr id="4" name="Google Shape;250;p19"/>
          <p:cNvPicPr preferRelativeResize="0"/>
          <p:nvPr/>
        </p:nvPicPr>
        <p:blipFill rotWithShape="1">
          <a:blip r:embed="rId2">
            <a:alphaModFix amt="70000"/>
          </a:blip>
          <a:srcRect/>
          <a:stretch/>
        </p:blipFill>
        <p:spPr>
          <a:xfrm>
            <a:off x="2100943" y="2468880"/>
            <a:ext cx="8149046" cy="4489269"/>
          </a:xfrm>
          <a:prstGeom prst="rect">
            <a:avLst/>
          </a:prstGeom>
          <a:noFill/>
          <a:ln>
            <a:noFill/>
          </a:ln>
        </p:spPr>
      </p:pic>
    </p:spTree>
    <p:extLst>
      <p:ext uri="{BB962C8B-B14F-4D97-AF65-F5344CB8AC3E}">
        <p14:creationId xmlns:p14="http://schemas.microsoft.com/office/powerpoint/2010/main" val="278346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Advantages and Limitations of CFB</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2514" y="2603500"/>
            <a:ext cx="11173097" cy="4067266"/>
          </a:xfrm>
        </p:spPr>
        <p:txBody>
          <a:bodyPr/>
          <a:lstStyle/>
          <a:p>
            <a:pPr lvl="0">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appropriate when data arrives in bits/bytes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most common stream mode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limitation is need to stall while do block encryption after every n-bits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note that the block cipher is used in </a:t>
            </a:r>
            <a:r>
              <a:rPr lang="en-US" b="1" dirty="0">
                <a:solidFill>
                  <a:schemeClr val="dk1"/>
                </a:solidFill>
                <a:latin typeface="Times New Roman" panose="02020603050405020304" pitchFamily="18" charset="0"/>
                <a:ea typeface="Arial"/>
                <a:cs typeface="Times New Roman" panose="02020603050405020304" pitchFamily="18" charset="0"/>
                <a:sym typeface="Arial"/>
              </a:rPr>
              <a:t>encryption</a:t>
            </a:r>
            <a:r>
              <a:rPr lang="en-US" dirty="0">
                <a:solidFill>
                  <a:schemeClr val="dk1"/>
                </a:solidFill>
                <a:latin typeface="Times New Roman" panose="02020603050405020304" pitchFamily="18" charset="0"/>
                <a:ea typeface="Arial"/>
                <a:cs typeface="Times New Roman" panose="02020603050405020304" pitchFamily="18" charset="0"/>
                <a:sym typeface="Arial"/>
              </a:rPr>
              <a:t> mode at </a:t>
            </a:r>
            <a:r>
              <a:rPr lang="en-US" b="1" dirty="0">
                <a:solidFill>
                  <a:schemeClr val="dk1"/>
                </a:solidFill>
                <a:latin typeface="Times New Roman" panose="02020603050405020304" pitchFamily="18" charset="0"/>
                <a:ea typeface="Arial"/>
                <a:cs typeface="Times New Roman" panose="02020603050405020304" pitchFamily="18" charset="0"/>
                <a:sym typeface="Arial"/>
              </a:rPr>
              <a:t>both</a:t>
            </a:r>
            <a:r>
              <a:rPr lang="en-US" dirty="0">
                <a:solidFill>
                  <a:schemeClr val="dk1"/>
                </a:solidFill>
                <a:latin typeface="Times New Roman" panose="02020603050405020304" pitchFamily="18" charset="0"/>
                <a:ea typeface="Arial"/>
                <a:cs typeface="Times New Roman" panose="02020603050405020304" pitchFamily="18" charset="0"/>
                <a:sym typeface="Arial"/>
              </a:rPr>
              <a:t> ends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errors propogate for several blocks after the error </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495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Output FeedBack (OFB)</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8310" y="2603500"/>
            <a:ext cx="9362304" cy="3416300"/>
          </a:xfrm>
        </p:spPr>
        <p:txBody>
          <a:bodyPr>
            <a:normAutofit/>
          </a:bodyPr>
          <a:lstStyle/>
          <a:p>
            <a:pPr lvl="0">
              <a:lnSpc>
                <a:spcPct val="90000"/>
              </a:lnSpc>
              <a:spcBef>
                <a:spcPts val="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message is treated as a stream of bits </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output of cipher is added to message </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output is then feed back (hence name) </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feedback is independent of message </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can be computed in advance</a:t>
            </a:r>
            <a:endParaRPr lang="en-US" sz="20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P</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XOR 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a:t>
            </a:r>
            <a:endParaRPr lang="en-US" sz="20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DES</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i-1</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20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-1</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IV</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uses: stream encryption on noisy channels</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27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Output FeedBack (OFB)</a:t>
            </a:r>
            <a:endParaRPr lang="en-IN" dirty="0"/>
          </a:p>
        </p:txBody>
      </p:sp>
      <p:pic>
        <p:nvPicPr>
          <p:cNvPr id="4" name="Google Shape;268;p22"/>
          <p:cNvPicPr preferRelativeResize="0">
            <a:picLocks noGrp="1"/>
          </p:cNvPicPr>
          <p:nvPr>
            <p:ph idx="1"/>
          </p:nvPr>
        </p:nvPicPr>
        <p:blipFill rotWithShape="1">
          <a:blip r:embed="rId2">
            <a:alphaModFix amt="70000"/>
          </a:blip>
          <a:srcRect/>
          <a:stretch/>
        </p:blipFill>
        <p:spPr>
          <a:xfrm>
            <a:off x="5568152" y="4311646"/>
            <a:ext cx="9" cy="7"/>
          </a:xfrm>
          <a:prstGeom prst="rect">
            <a:avLst/>
          </a:prstGeom>
          <a:noFill/>
          <a:ln>
            <a:noFill/>
          </a:ln>
        </p:spPr>
      </p:pic>
      <p:pic>
        <p:nvPicPr>
          <p:cNvPr id="5" name="Google Shape;268;p22"/>
          <p:cNvPicPr preferRelativeResize="0">
            <a:picLocks/>
          </p:cNvPicPr>
          <p:nvPr/>
        </p:nvPicPr>
        <p:blipFill rotWithShape="1">
          <a:blip r:embed="rId2">
            <a:alphaModFix amt="70000"/>
          </a:blip>
          <a:srcRect/>
          <a:stretch/>
        </p:blipFill>
        <p:spPr>
          <a:xfrm>
            <a:off x="1665514" y="2455816"/>
            <a:ext cx="8244840" cy="4266129"/>
          </a:xfrm>
          <a:prstGeom prst="rect">
            <a:avLst/>
          </a:prstGeom>
          <a:noFill/>
          <a:ln>
            <a:noFill/>
          </a:ln>
        </p:spPr>
      </p:pic>
    </p:spTree>
    <p:extLst>
      <p:ext uri="{BB962C8B-B14F-4D97-AF65-F5344CB8AC3E}">
        <p14:creationId xmlns:p14="http://schemas.microsoft.com/office/powerpoint/2010/main" val="3013659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rial"/>
                <a:ea typeface="Arial"/>
                <a:cs typeface="Arial"/>
                <a:sym typeface="Arial"/>
              </a:rPr>
              <a:t>Advantages and Limitations of OFB</a:t>
            </a:r>
            <a:endParaRPr lang="en-IN" dirty="0">
              <a:solidFill>
                <a:schemeClr val="bg1"/>
              </a:solidFill>
            </a:endParaRPr>
          </a:p>
        </p:txBody>
      </p:sp>
      <p:sp>
        <p:nvSpPr>
          <p:cNvPr id="3" name="Content Placeholder 2"/>
          <p:cNvSpPr>
            <a:spLocks noGrp="1"/>
          </p:cNvSpPr>
          <p:nvPr>
            <p:ph idx="1"/>
          </p:nvPr>
        </p:nvSpPr>
        <p:spPr>
          <a:xfrm>
            <a:off x="435430" y="2603500"/>
            <a:ext cx="9545184" cy="3416300"/>
          </a:xfrm>
        </p:spPr>
        <p:txBody>
          <a:bodyPr>
            <a:normAutofit/>
          </a:bodyPr>
          <a:lstStyle/>
          <a:p>
            <a:pPr lvl="0" algn="just">
              <a:lnSpc>
                <a:spcPct val="90000"/>
              </a:lnSpc>
              <a:spcBef>
                <a:spcPts val="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bit errors do not propagate </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more vulnerable to message stream modification</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a variation of a Vernam cipher </a:t>
            </a:r>
            <a:endParaRPr lang="en-US" sz="2000" dirty="0">
              <a:latin typeface="Times New Roman" panose="02020603050405020304" pitchFamily="18" charset="0"/>
              <a:cs typeface="Times New Roman" panose="02020603050405020304" pitchFamily="18" charset="0"/>
            </a:endParaRPr>
          </a:p>
          <a:p>
            <a:pPr lvl="1" algn="just">
              <a:lnSpc>
                <a:spcPct val="90000"/>
              </a:lnSpc>
              <a:spcBef>
                <a:spcPts val="560"/>
              </a:spcBef>
              <a:buClr>
                <a:schemeClr val="dk2"/>
              </a:buClr>
              <a:buSzPts val="1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hence must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never</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reuse the same sequence (key+IV) </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sender &amp; receiver must remain in sync</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originally specified with m-bit feedback</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subsequent research has shown that only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full block feedback</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(ie CFB-64 or CFB-128) should ever be used</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170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Counter (CTR)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2812" y="2603499"/>
            <a:ext cx="9257802" cy="4058557"/>
          </a:xfrm>
        </p:spPr>
        <p:txBody>
          <a:bodyPr>
            <a:normAutofit/>
          </a:bodyPr>
          <a:lstStyle/>
          <a:p>
            <a:pPr lvl="0" algn="just">
              <a:spcBef>
                <a:spcPts val="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a “new” mode, though proposed early on</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similar to OFB but encrypts counter value rather than any feedback value</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must have a different key &amp; counter value for every plaintext block (never reused)</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P</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XOR 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DES</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(i)</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uses: high-speed network encryptions</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222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sp>
        <p:nvSpPr>
          <p:cNvPr id="3" name="Content Placeholder 2"/>
          <p:cNvSpPr>
            <a:spLocks noGrp="1"/>
          </p:cNvSpPr>
          <p:nvPr>
            <p:ph idx="1"/>
          </p:nvPr>
        </p:nvSpPr>
        <p:spPr>
          <a:xfrm>
            <a:off x="383178" y="2403565"/>
            <a:ext cx="10920548" cy="4171405"/>
          </a:xfrm>
        </p:spPr>
        <p:txBody>
          <a:bodyPr>
            <a:normAutofit lnSpcReduction="10000"/>
          </a:bodyPr>
          <a:lstStyle/>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Simplified DES</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Block Cipher Principles</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DES</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Differential and Linear Cryptanalysis</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Modes of Operation</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Evaluation Criteria for AES</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AES Cipher Encryption and Decryption</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Data Structure</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Encryption Round </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Triple DES</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Blowfish</a:t>
            </a:r>
          </a:p>
        </p:txBody>
      </p:sp>
    </p:spTree>
    <p:extLst>
      <p:ext uri="{BB962C8B-B14F-4D97-AF65-F5344CB8AC3E}">
        <p14:creationId xmlns:p14="http://schemas.microsoft.com/office/powerpoint/2010/main" val="2370038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Counter (CTR)</a:t>
            </a:r>
            <a:endParaRPr lang="en-IN" dirty="0"/>
          </a:p>
        </p:txBody>
      </p:sp>
      <p:pic>
        <p:nvPicPr>
          <p:cNvPr id="4" name="Google Shape;286;p25"/>
          <p:cNvPicPr preferRelativeResize="0">
            <a:picLocks noGrp="1"/>
          </p:cNvPicPr>
          <p:nvPr>
            <p:ph idx="1"/>
          </p:nvPr>
        </p:nvPicPr>
        <p:blipFill rotWithShape="1">
          <a:blip r:embed="rId2">
            <a:alphaModFix amt="70000"/>
          </a:blip>
          <a:srcRect/>
          <a:stretch/>
        </p:blipFill>
        <p:spPr>
          <a:xfrm>
            <a:off x="1602377" y="2603500"/>
            <a:ext cx="6452703" cy="3762466"/>
          </a:xfrm>
          <a:prstGeom prst="rect">
            <a:avLst/>
          </a:prstGeom>
          <a:noFill/>
          <a:ln>
            <a:noFill/>
          </a:ln>
        </p:spPr>
      </p:pic>
    </p:spTree>
    <p:extLst>
      <p:ext uri="{BB962C8B-B14F-4D97-AF65-F5344CB8AC3E}">
        <p14:creationId xmlns:p14="http://schemas.microsoft.com/office/powerpoint/2010/main" val="1133940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05DE-4D19-A265-9832-0E9C0CBAD1DC}"/>
              </a:ext>
            </a:extLst>
          </p:cNvPr>
          <p:cNvSpPr>
            <a:spLocks noGrp="1"/>
          </p:cNvSpPr>
          <p:nvPr>
            <p:ph type="title"/>
          </p:nvPr>
        </p:nvSpPr>
        <p:spPr>
          <a:xfrm>
            <a:off x="850155" y="677833"/>
            <a:ext cx="5729940" cy="706964"/>
          </a:xfrm>
        </p:spPr>
        <p:txBody>
          <a:bodyPr/>
          <a:lstStyle/>
          <a:p>
            <a:r>
              <a:rPr lang="en-IN" sz="2400" dirty="0"/>
              <a:t>Differential and Linear Cryptanalysis</a:t>
            </a:r>
          </a:p>
        </p:txBody>
      </p:sp>
      <p:pic>
        <p:nvPicPr>
          <p:cNvPr id="7" name="Picture 6">
            <a:extLst>
              <a:ext uri="{FF2B5EF4-FFF2-40B4-BE49-F238E27FC236}">
                <a16:creationId xmlns:a16="http://schemas.microsoft.com/office/drawing/2014/main" id="{EA9AA6DC-AA10-C413-0E8F-60F2C05BC709}"/>
              </a:ext>
            </a:extLst>
          </p:cNvPr>
          <p:cNvPicPr>
            <a:picLocks noChangeAspect="1"/>
          </p:cNvPicPr>
          <p:nvPr/>
        </p:nvPicPr>
        <p:blipFill>
          <a:blip r:embed="rId2"/>
          <a:stretch>
            <a:fillRect/>
          </a:stretch>
        </p:blipFill>
        <p:spPr>
          <a:xfrm>
            <a:off x="735106" y="875069"/>
            <a:ext cx="10606739" cy="5591955"/>
          </a:xfrm>
          <a:prstGeom prst="rect">
            <a:avLst/>
          </a:prstGeom>
        </p:spPr>
      </p:pic>
    </p:spTree>
    <p:extLst>
      <p:ext uri="{BB962C8B-B14F-4D97-AF65-F5344CB8AC3E}">
        <p14:creationId xmlns:p14="http://schemas.microsoft.com/office/powerpoint/2010/main" val="1114459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AB0F3B-789B-CD65-2252-3AE1C3249F28}"/>
              </a:ext>
            </a:extLst>
          </p:cNvPr>
          <p:cNvPicPr>
            <a:picLocks noChangeAspect="1"/>
          </p:cNvPicPr>
          <p:nvPr/>
        </p:nvPicPr>
        <p:blipFill>
          <a:blip r:embed="rId2"/>
          <a:stretch>
            <a:fillRect/>
          </a:stretch>
        </p:blipFill>
        <p:spPr>
          <a:xfrm>
            <a:off x="449097" y="424779"/>
            <a:ext cx="11456032" cy="4336624"/>
          </a:xfrm>
          <a:prstGeom prst="rect">
            <a:avLst/>
          </a:prstGeom>
        </p:spPr>
      </p:pic>
    </p:spTree>
    <p:extLst>
      <p:ext uri="{BB962C8B-B14F-4D97-AF65-F5344CB8AC3E}">
        <p14:creationId xmlns:p14="http://schemas.microsoft.com/office/powerpoint/2010/main" val="2047554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D4111F-9C82-A769-FAEB-D5B7523139B8}"/>
              </a:ext>
            </a:extLst>
          </p:cNvPr>
          <p:cNvPicPr>
            <a:picLocks noChangeAspect="1"/>
          </p:cNvPicPr>
          <p:nvPr/>
        </p:nvPicPr>
        <p:blipFill>
          <a:blip r:embed="rId2"/>
          <a:stretch>
            <a:fillRect/>
          </a:stretch>
        </p:blipFill>
        <p:spPr>
          <a:xfrm>
            <a:off x="0" y="242046"/>
            <a:ext cx="12012706" cy="6615953"/>
          </a:xfrm>
          <a:prstGeom prst="rect">
            <a:avLst/>
          </a:prstGeom>
        </p:spPr>
      </p:pic>
    </p:spTree>
    <p:extLst>
      <p:ext uri="{BB962C8B-B14F-4D97-AF65-F5344CB8AC3E}">
        <p14:creationId xmlns:p14="http://schemas.microsoft.com/office/powerpoint/2010/main" val="852422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781EEA-C1A4-3511-F9FF-6B690A3CA4E9}"/>
              </a:ext>
            </a:extLst>
          </p:cNvPr>
          <p:cNvPicPr>
            <a:picLocks noChangeAspect="1"/>
          </p:cNvPicPr>
          <p:nvPr/>
        </p:nvPicPr>
        <p:blipFill>
          <a:blip r:embed="rId2"/>
          <a:stretch>
            <a:fillRect/>
          </a:stretch>
        </p:blipFill>
        <p:spPr>
          <a:xfrm>
            <a:off x="472351" y="372739"/>
            <a:ext cx="10177720" cy="1952898"/>
          </a:xfrm>
          <a:prstGeom prst="rect">
            <a:avLst/>
          </a:prstGeom>
        </p:spPr>
      </p:pic>
    </p:spTree>
    <p:extLst>
      <p:ext uri="{BB962C8B-B14F-4D97-AF65-F5344CB8AC3E}">
        <p14:creationId xmlns:p14="http://schemas.microsoft.com/office/powerpoint/2010/main" val="1351278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FC7F66-8548-FDB7-C9AC-2F23C77A4F34}"/>
              </a:ext>
            </a:extLst>
          </p:cNvPr>
          <p:cNvPicPr>
            <a:picLocks noChangeAspect="1"/>
          </p:cNvPicPr>
          <p:nvPr/>
        </p:nvPicPr>
        <p:blipFill>
          <a:blip r:embed="rId2"/>
          <a:stretch>
            <a:fillRect/>
          </a:stretch>
        </p:blipFill>
        <p:spPr>
          <a:xfrm>
            <a:off x="3237795" y="475128"/>
            <a:ext cx="5716410" cy="6382871"/>
          </a:xfrm>
          <a:prstGeom prst="rect">
            <a:avLst/>
          </a:prstGeom>
        </p:spPr>
      </p:pic>
    </p:spTree>
    <p:extLst>
      <p:ext uri="{BB962C8B-B14F-4D97-AF65-F5344CB8AC3E}">
        <p14:creationId xmlns:p14="http://schemas.microsoft.com/office/powerpoint/2010/main" val="1964206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16819C-6020-7A40-8EE7-3B12DB126127}"/>
              </a:ext>
            </a:extLst>
          </p:cNvPr>
          <p:cNvPicPr>
            <a:picLocks noGrp="1" noChangeAspect="1"/>
          </p:cNvPicPr>
          <p:nvPr>
            <p:ph idx="1"/>
          </p:nvPr>
        </p:nvPicPr>
        <p:blipFill>
          <a:blip r:embed="rId2"/>
          <a:stretch>
            <a:fillRect/>
          </a:stretch>
        </p:blipFill>
        <p:spPr>
          <a:xfrm>
            <a:off x="358588" y="304801"/>
            <a:ext cx="11026588" cy="6131858"/>
          </a:xfrm>
        </p:spPr>
      </p:pic>
    </p:spTree>
    <p:extLst>
      <p:ext uri="{BB962C8B-B14F-4D97-AF65-F5344CB8AC3E}">
        <p14:creationId xmlns:p14="http://schemas.microsoft.com/office/powerpoint/2010/main" val="784888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8B82-A123-FEEB-D1E5-D82367B4CA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D0C69E-3916-45E5-B2F8-48ABD7CA641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4033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Data Encryption Standard</a:t>
            </a:r>
          </a:p>
        </p:txBody>
      </p:sp>
      <p:pic>
        <p:nvPicPr>
          <p:cNvPr id="4" name="Content Placeholder 3"/>
          <p:cNvPicPr>
            <a:picLocks noGrp="1" noChangeAspect="1"/>
          </p:cNvPicPr>
          <p:nvPr>
            <p:ph idx="1"/>
          </p:nvPr>
        </p:nvPicPr>
        <p:blipFill>
          <a:blip r:embed="rId2"/>
          <a:stretch>
            <a:fillRect/>
          </a:stretch>
        </p:blipFill>
        <p:spPr>
          <a:xfrm>
            <a:off x="548639" y="2307998"/>
            <a:ext cx="4767457" cy="4336642"/>
          </a:xfrm>
          <a:prstGeom prst="rect">
            <a:avLst/>
          </a:prstGeom>
        </p:spPr>
      </p:pic>
      <p:sp>
        <p:nvSpPr>
          <p:cNvPr id="5" name="Rectangle 4"/>
          <p:cNvSpPr/>
          <p:nvPr/>
        </p:nvSpPr>
        <p:spPr>
          <a:xfrm>
            <a:off x="5120640" y="2615310"/>
            <a:ext cx="6096000" cy="3293209"/>
          </a:xfrm>
          <a:prstGeom prst="rect">
            <a:avLst/>
          </a:prstGeom>
        </p:spPr>
        <p:txBody>
          <a:bodyPr>
            <a:spAutoFit/>
          </a:bodyPr>
          <a:lstStyle/>
          <a:p>
            <a:pPr algn="just"/>
            <a:r>
              <a:rPr lang="en-US" sz="1400" b="1" dirty="0">
                <a:latin typeface="Times New Roman" panose="02020603050405020304" pitchFamily="18" charset="0"/>
                <a:cs typeface="Times New Roman" panose="02020603050405020304" pitchFamily="18" charset="0"/>
              </a:rPr>
              <a:t>As with any encryption scheme, there are two inputs to the encryption function: the plaintext to be encrypted and the key. In this case, the plaintext must be 64 bits in length and the key is 56 bits in length.8 Looking at the left-hand side of the figure, we can see that the processing of the plaintext proceeds in three phases. First, the 64-bit plaintext passes through an initial permutation (IP) that rearranges the bits to produce the permuted input. </a:t>
            </a:r>
          </a:p>
          <a:p>
            <a:pPr algn="just"/>
            <a:r>
              <a:rPr lang="en-US" sz="1400" b="1" dirty="0">
                <a:latin typeface="Times New Roman" panose="02020603050405020304" pitchFamily="18" charset="0"/>
                <a:cs typeface="Times New Roman" panose="02020603050405020304" pitchFamily="18" charset="0"/>
              </a:rPr>
              <a:t>This is followed by a phase consisting of sixteen rounds of the same function, which involves both permutation and substitution functions. The output of the last (sixteenth) round consists of 64 bits that are a function of the input plaintext and the key. The left and right halves of the output are swapped to produce the preoutput. Finally, the preoutput is passed through a permutation [IP-1 ] that is the inverse of the initial permutation function, to produce the 64-bit ciphertext. With the exception of the initial and final permutations, DES has the exact structure of a Feistel cipher</a:t>
            </a:r>
          </a:p>
          <a:p>
            <a:endParaRPr lang="en-IN" sz="1200" dirty="0"/>
          </a:p>
        </p:txBody>
      </p:sp>
    </p:spTree>
    <p:extLst>
      <p:ext uri="{BB962C8B-B14F-4D97-AF65-F5344CB8AC3E}">
        <p14:creationId xmlns:p14="http://schemas.microsoft.com/office/powerpoint/2010/main" val="424780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Simplified DES</a:t>
            </a:r>
          </a:p>
        </p:txBody>
      </p:sp>
      <p:sp>
        <p:nvSpPr>
          <p:cNvPr id="3" name="Content Placeholder 2"/>
          <p:cNvSpPr>
            <a:spLocks noGrp="1"/>
          </p:cNvSpPr>
          <p:nvPr>
            <p:ph idx="1"/>
          </p:nvPr>
        </p:nvSpPr>
        <p:spPr>
          <a:xfrm>
            <a:off x="452846" y="2603500"/>
            <a:ext cx="9527767" cy="3416300"/>
          </a:xfrm>
        </p:spPr>
        <p:txBody>
          <a:bodyPr/>
          <a:lstStyle/>
          <a:p>
            <a:endParaRPr lang="en-IN" dirty="0"/>
          </a:p>
        </p:txBody>
      </p:sp>
    </p:spTree>
    <p:extLst>
      <p:ext uri="{BB962C8B-B14F-4D97-AF65-F5344CB8AC3E}">
        <p14:creationId xmlns:p14="http://schemas.microsoft.com/office/powerpoint/2010/main" val="408385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Cipher Principles</a:t>
            </a:r>
          </a:p>
        </p:txBody>
      </p:sp>
      <p:pic>
        <p:nvPicPr>
          <p:cNvPr id="4" name="Content Placeholder 3"/>
          <p:cNvPicPr>
            <a:picLocks noGrp="1" noChangeAspect="1"/>
          </p:cNvPicPr>
          <p:nvPr>
            <p:ph idx="1"/>
          </p:nvPr>
        </p:nvPicPr>
        <p:blipFill>
          <a:blip r:embed="rId2"/>
          <a:stretch>
            <a:fillRect/>
          </a:stretch>
        </p:blipFill>
        <p:spPr>
          <a:xfrm>
            <a:off x="2779584" y="2701520"/>
            <a:ext cx="4549534" cy="3063505"/>
          </a:xfrm>
          <a:prstGeom prst="rect">
            <a:avLst/>
          </a:prstGeom>
        </p:spPr>
      </p:pic>
    </p:spTree>
    <p:extLst>
      <p:ext uri="{BB962C8B-B14F-4D97-AF65-F5344CB8AC3E}">
        <p14:creationId xmlns:p14="http://schemas.microsoft.com/office/powerpoint/2010/main" val="333810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Cipher Principles</a:t>
            </a:r>
          </a:p>
        </p:txBody>
      </p:sp>
      <p:pic>
        <p:nvPicPr>
          <p:cNvPr id="4" name="Content Placeholder 3"/>
          <p:cNvPicPr>
            <a:picLocks noGrp="1" noChangeAspect="1"/>
          </p:cNvPicPr>
          <p:nvPr>
            <p:ph idx="1"/>
          </p:nvPr>
        </p:nvPicPr>
        <p:blipFill>
          <a:blip r:embed="rId2"/>
          <a:stretch>
            <a:fillRect/>
          </a:stretch>
        </p:blipFill>
        <p:spPr>
          <a:xfrm>
            <a:off x="1872342" y="2385787"/>
            <a:ext cx="5146765" cy="4354648"/>
          </a:xfrm>
          <a:prstGeom prst="rect">
            <a:avLst/>
          </a:prstGeom>
        </p:spPr>
      </p:pic>
    </p:spTree>
    <p:extLst>
      <p:ext uri="{BB962C8B-B14F-4D97-AF65-F5344CB8AC3E}">
        <p14:creationId xmlns:p14="http://schemas.microsoft.com/office/powerpoint/2010/main" val="114545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of Operation</a:t>
            </a:r>
          </a:p>
        </p:txBody>
      </p:sp>
      <p:sp>
        <p:nvSpPr>
          <p:cNvPr id="3" name="Content Placeholder 2"/>
          <p:cNvSpPr>
            <a:spLocks noGrp="1"/>
          </p:cNvSpPr>
          <p:nvPr>
            <p:ph idx="1"/>
          </p:nvPr>
        </p:nvSpPr>
        <p:spPr/>
        <p:txBody>
          <a:bodyPr>
            <a:normAutofit/>
          </a:bodyPr>
          <a:lstStyle/>
          <a:p>
            <a:pPr lvl="0" algn="just">
              <a:spcBef>
                <a:spcPts val="0"/>
              </a:spcBef>
              <a:buClr>
                <a:schemeClr val="hlink"/>
              </a:buClr>
              <a:buSzPts val="256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block ciphers encrypt fixed size blocks</a:t>
            </a:r>
            <a:endParaRPr lang="en-US" sz="24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eg. DES encrypts 64-bit blocks with 56-bit key </a:t>
            </a:r>
            <a:endParaRPr lang="en-US" sz="24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need some way to en/decrypt arbitrary amounts of data in practise</a:t>
            </a:r>
            <a:endParaRPr lang="en-US" sz="24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ANSI X3.106-1983 Modes of Use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(now FIPS 81)</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defines 4 possible modes</a:t>
            </a:r>
            <a:endParaRPr lang="en-US" sz="2400" b="1" dirty="0">
              <a:solidFill>
                <a:schemeClr val="dk1"/>
              </a:solidFill>
              <a:latin typeface="Times New Roman" panose="02020603050405020304" pitchFamily="18" charset="0"/>
              <a:ea typeface="Arial"/>
              <a:cs typeface="Times New Roman" panose="02020603050405020304" pitchFamily="18" charset="0"/>
              <a:sym typeface="Arial"/>
            </a:endParaRPr>
          </a:p>
          <a:p>
            <a:pPr lvl="0" algn="just">
              <a:spcBef>
                <a:spcPts val="640"/>
              </a:spcBef>
              <a:buClr>
                <a:schemeClr val="hlink"/>
              </a:buClr>
              <a:buSzPts val="256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subsequently 5 defined for AES &amp; DES</a:t>
            </a:r>
            <a:endParaRPr lang="en-US" sz="24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have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block</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and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stream</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modes</a:t>
            </a:r>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79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Arial"/>
                <a:cs typeface="Times New Roman" panose="02020603050405020304" pitchFamily="18" charset="0"/>
                <a:sym typeface="Arial"/>
              </a:rPr>
              <a:t>Electronic Codebook Book (ECB)</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6712" y="2582241"/>
            <a:ext cx="6012499" cy="4006306"/>
          </a:xfrm>
        </p:spPr>
        <p:txBody>
          <a:bodyPr/>
          <a:lstStyle/>
          <a:p>
            <a:pPr lvl="0">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message is broken into independent blocks which are encrypted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each block is a value which is substituted, like a codebook, hence name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each block is encoded independently of the other blocks </a:t>
            </a:r>
            <a:endParaRPr lang="en-US" dirty="0">
              <a:latin typeface="Times New Roman" panose="02020603050405020304" pitchFamily="18" charset="0"/>
              <a:cs typeface="Times New Roman" panose="02020603050405020304" pitchFamily="18" charset="0"/>
            </a:endParaRPr>
          </a:p>
          <a:p>
            <a:pPr lvl="1">
              <a:spcBef>
                <a:spcPts val="560"/>
              </a:spcBef>
              <a:buClr>
                <a:schemeClr val="dk2"/>
              </a:buClr>
              <a:buSzPts val="1400"/>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 DES</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(P</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uses: secure transmission of single values</a:t>
            </a:r>
            <a:endParaRPr lang="en-US" dirty="0">
              <a:latin typeface="Times New Roman" panose="02020603050405020304" pitchFamily="18" charset="0"/>
              <a:cs typeface="Times New Roman" panose="02020603050405020304" pitchFamily="18" charset="0"/>
            </a:endParaRPr>
          </a:p>
          <a:p>
            <a:endParaRPr lang="en-IN" dirty="0"/>
          </a:p>
        </p:txBody>
      </p:sp>
      <p:pic>
        <p:nvPicPr>
          <p:cNvPr id="4" name="Google Shape;208;p12"/>
          <p:cNvPicPr preferRelativeResize="0">
            <a:picLocks/>
          </p:cNvPicPr>
          <p:nvPr/>
        </p:nvPicPr>
        <p:blipFill rotWithShape="1">
          <a:blip r:embed="rId2">
            <a:alphaModFix amt="70000"/>
          </a:blip>
          <a:srcRect/>
          <a:stretch/>
        </p:blipFill>
        <p:spPr>
          <a:xfrm>
            <a:off x="6335486" y="2730138"/>
            <a:ext cx="5586548" cy="3432300"/>
          </a:xfrm>
          <a:prstGeom prst="rect">
            <a:avLst/>
          </a:prstGeom>
          <a:noFill/>
          <a:ln>
            <a:noFill/>
          </a:ln>
        </p:spPr>
      </p:pic>
    </p:spTree>
    <p:extLst>
      <p:ext uri="{BB962C8B-B14F-4D97-AF65-F5344CB8AC3E}">
        <p14:creationId xmlns:p14="http://schemas.microsoft.com/office/powerpoint/2010/main" val="160946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rial"/>
                <a:ea typeface="Arial"/>
                <a:cs typeface="Arial"/>
                <a:sym typeface="Arial"/>
              </a:rPr>
              <a:t>Advantages </a:t>
            </a:r>
            <a:r>
              <a:rPr lang="en-US" b="1" dirty="0">
                <a:solidFill>
                  <a:schemeClr val="bg1"/>
                </a:solidFill>
                <a:latin typeface="Times New Roman" panose="02020603050405020304" pitchFamily="18" charset="0"/>
                <a:ea typeface="Arial"/>
                <a:cs typeface="Times New Roman" panose="02020603050405020304" pitchFamily="18" charset="0"/>
                <a:sym typeface="Arial"/>
              </a:rPr>
              <a:t>And</a:t>
            </a:r>
            <a:r>
              <a:rPr lang="en-US" b="1" dirty="0">
                <a:solidFill>
                  <a:schemeClr val="bg1"/>
                </a:solidFill>
                <a:latin typeface="Arial"/>
                <a:ea typeface="Arial"/>
                <a:cs typeface="Arial"/>
                <a:sym typeface="Arial"/>
              </a:rPr>
              <a:t> Limitations of ECB</a:t>
            </a:r>
            <a:endParaRPr lang="en-IN" dirty="0">
              <a:solidFill>
                <a:schemeClr val="bg1"/>
              </a:solidFill>
            </a:endParaRPr>
          </a:p>
        </p:txBody>
      </p:sp>
      <p:sp>
        <p:nvSpPr>
          <p:cNvPr id="3" name="Content Placeholder 2"/>
          <p:cNvSpPr>
            <a:spLocks noGrp="1"/>
          </p:cNvSpPr>
          <p:nvPr>
            <p:ph idx="1"/>
          </p:nvPr>
        </p:nvSpPr>
        <p:spPr>
          <a:xfrm>
            <a:off x="435430" y="2603499"/>
            <a:ext cx="11390810" cy="3971471"/>
          </a:xfrm>
        </p:spPr>
        <p:txBody>
          <a:bodyPr/>
          <a:lstStyle/>
          <a:p>
            <a:pPr lvl="0">
              <a:lnSpc>
                <a:spcPct val="90000"/>
              </a:lnSpc>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message repetitions may show in ciphertext </a:t>
            </a:r>
            <a:endParaRPr lang="en-US" dirty="0">
              <a:latin typeface="Times New Roman" panose="02020603050405020304" pitchFamily="18" charset="0"/>
              <a:cs typeface="Times New Roman" panose="02020603050405020304" pitchFamily="18" charset="0"/>
            </a:endParaRPr>
          </a:p>
          <a:p>
            <a:pPr lvl="1">
              <a:lnSpc>
                <a:spcPct val="90000"/>
              </a:lnSpc>
              <a:spcBef>
                <a:spcPts val="560"/>
              </a:spcBef>
              <a:buClr>
                <a:schemeClr val="dk2"/>
              </a:buClr>
              <a:buSzPts val="14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if aligned with message block </a:t>
            </a:r>
            <a:endParaRPr lang="en-US" sz="1800" dirty="0">
              <a:latin typeface="Times New Roman" panose="02020603050405020304" pitchFamily="18" charset="0"/>
              <a:cs typeface="Times New Roman" panose="02020603050405020304" pitchFamily="18" charset="0"/>
            </a:endParaRPr>
          </a:p>
          <a:p>
            <a:pPr lvl="1">
              <a:lnSpc>
                <a:spcPct val="90000"/>
              </a:lnSpc>
              <a:spcBef>
                <a:spcPts val="560"/>
              </a:spcBef>
              <a:buClr>
                <a:schemeClr val="dk2"/>
              </a:buClr>
              <a:buSzPts val="14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particularly with data such graphics </a:t>
            </a:r>
            <a:endParaRPr lang="en-US" sz="1800" dirty="0">
              <a:latin typeface="Times New Roman" panose="02020603050405020304" pitchFamily="18" charset="0"/>
              <a:cs typeface="Times New Roman" panose="02020603050405020304" pitchFamily="18" charset="0"/>
            </a:endParaRPr>
          </a:p>
          <a:p>
            <a:pPr lvl="1">
              <a:lnSpc>
                <a:spcPct val="90000"/>
              </a:lnSpc>
              <a:spcBef>
                <a:spcPts val="560"/>
              </a:spcBef>
              <a:buClr>
                <a:schemeClr val="dk2"/>
              </a:buClr>
              <a:buSzPts val="14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or with messages that change very little, which become a code-book analysis problem </a:t>
            </a:r>
            <a:endParaRPr lang="en-US" sz="18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weakness is due to the encrypted message blocks being independent </a:t>
            </a:r>
            <a:endParaRPr lang="en-US"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main use is sending a few blocks of data </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25037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398</TotalTime>
  <Words>976</Words>
  <Application>Microsoft Office PowerPoint</Application>
  <PresentationFormat>Widescreen</PresentationFormat>
  <Paragraphs>111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Century Gothic</vt:lpstr>
      <vt:lpstr>Noto Sans Symbols</vt:lpstr>
      <vt:lpstr>Times New Roman</vt:lpstr>
      <vt:lpstr>Wingdings</vt:lpstr>
      <vt:lpstr>Wingdings 3</vt:lpstr>
      <vt:lpstr>Ion Boardroom</vt:lpstr>
      <vt:lpstr>CRYPTOGRAPHY AND NETWORK SECURITY Chapter 2: Block Ciphers, Data Encryption Standard and Advanced Encryption Standard </vt:lpstr>
      <vt:lpstr>TABLE OF CONTENTS</vt:lpstr>
      <vt:lpstr>The Data Encryption Standard</vt:lpstr>
      <vt:lpstr>Simplified DES</vt:lpstr>
      <vt:lpstr>Block Cipher Principles</vt:lpstr>
      <vt:lpstr>Block Cipher Principles</vt:lpstr>
      <vt:lpstr>Modes of Operation</vt:lpstr>
      <vt:lpstr>Electronic Codebook Book (ECB)</vt:lpstr>
      <vt:lpstr>Advantages And Limitations of ECB</vt:lpstr>
      <vt:lpstr>Advantages and Limitations of CTR</vt:lpstr>
      <vt:lpstr>Cipher Block Chaining (CBC) </vt:lpstr>
      <vt:lpstr>Advantages and Limitations of CBC</vt:lpstr>
      <vt:lpstr>Cipher FeedBack (CFB)</vt:lpstr>
      <vt:lpstr>Cipher FeedBack (CFB)</vt:lpstr>
      <vt:lpstr>Advantages and Limitations of CFB</vt:lpstr>
      <vt:lpstr>Output FeedBack (OFB)</vt:lpstr>
      <vt:lpstr>Output FeedBack (OFB)</vt:lpstr>
      <vt:lpstr>Advantages and Limitations of OFB</vt:lpstr>
      <vt:lpstr>Counter (CTR)</vt:lpstr>
      <vt:lpstr>Counter (CTR)</vt:lpstr>
      <vt:lpstr>Differential and Linear Cryptanalysis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Chapter 2</dc:title>
  <dc:creator>Microsoft account</dc:creator>
  <cp:lastModifiedBy>Hazaratali.S. Mogalalli</cp:lastModifiedBy>
  <cp:revision>9</cp:revision>
  <dcterms:created xsi:type="dcterms:W3CDTF">2024-10-23T15:54:03Z</dcterms:created>
  <dcterms:modified xsi:type="dcterms:W3CDTF">2024-10-26T11:44:47Z</dcterms:modified>
</cp:coreProperties>
</file>