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atasheets.raspberrypi.com/rpi5/raspberry-pi-5-product-brief.pdf"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datasheets.raspberrypi.com/rpi5/raspberry-pi-5-product-brief.pdf"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hyperlink" Target="https://datasheets.raspberrypi.com/rpi5/raspberry-pi-5-product-brief.pdf"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775" y="2284519"/>
            <a:ext cx="4909445" cy="689514"/>
          </a:xfrm>
        </p:spPr>
        <p:txBody>
          <a:bodyPr>
            <a:noAutofit/>
          </a:bodyPr>
          <a:lstStyle/>
          <a:p>
            <a:pPr algn="ctr"/>
            <a:r>
              <a:rPr lang="en-IN" sz="4400" b="1" dirty="0"/>
              <a:t>Raspberry </a:t>
            </a:r>
            <a:r>
              <a:rPr lang="en-IN" sz="4400" b="1" dirty="0" smtClean="0"/>
              <a:t>Pi</a:t>
            </a:r>
            <a:endParaRPr lang="en-IN" sz="4400" b="1" dirty="0"/>
          </a:p>
        </p:txBody>
      </p:sp>
      <p:sp>
        <p:nvSpPr>
          <p:cNvPr id="3" name="Subtitle 2"/>
          <p:cNvSpPr>
            <a:spLocks noGrp="1"/>
          </p:cNvSpPr>
          <p:nvPr>
            <p:ph idx="1"/>
          </p:nvPr>
        </p:nvSpPr>
        <p:spPr>
          <a:xfrm>
            <a:off x="3385816" y="3014269"/>
            <a:ext cx="5151170" cy="590179"/>
          </a:xfrm>
        </p:spPr>
        <p:txBody>
          <a:bodyPr/>
          <a:lstStyle/>
          <a:p>
            <a:pPr marL="0" indent="0" algn="ctr">
              <a:buNone/>
            </a:pPr>
            <a:r>
              <a:rPr lang="en-IN" dirty="0"/>
              <a:t>The Affordable, </a:t>
            </a:r>
            <a:r>
              <a:rPr lang="en-IN" dirty="0" smtClean="0"/>
              <a:t>Sized </a:t>
            </a:r>
            <a:r>
              <a:rPr lang="en-IN" dirty="0"/>
              <a:t>Computer</a:t>
            </a:r>
          </a:p>
        </p:txBody>
      </p:sp>
      <p:sp>
        <p:nvSpPr>
          <p:cNvPr id="4" name="Text Placeholder 3"/>
          <p:cNvSpPr>
            <a:spLocks noGrp="1"/>
          </p:cNvSpPr>
          <p:nvPr>
            <p:ph type="body" sz="half" idx="2"/>
          </p:nvPr>
        </p:nvSpPr>
        <p:spPr>
          <a:xfrm>
            <a:off x="3511775" y="3644684"/>
            <a:ext cx="4909445" cy="1144818"/>
          </a:xfrm>
        </p:spPr>
        <p:txBody>
          <a:bodyPr>
            <a:noAutofit/>
          </a:bodyPr>
          <a:lstStyle/>
          <a:p>
            <a:pPr algn="ctr"/>
            <a:r>
              <a:rPr lang="en-GB" sz="1800" b="1" cap="all" dirty="0">
                <a:solidFill>
                  <a:schemeClr val="accent1">
                    <a:lumMod val="75000"/>
                    <a:lumOff val="25000"/>
                  </a:schemeClr>
                </a:solidFill>
                <a:latin typeface="+mj-lt"/>
                <a:ea typeface="+mj-ea"/>
                <a:cs typeface="+mj-cs"/>
              </a:rPr>
              <a:t>Done </a:t>
            </a:r>
            <a:r>
              <a:rPr lang="en-GB" sz="1800" b="1" cap="all" dirty="0" smtClean="0">
                <a:solidFill>
                  <a:schemeClr val="accent1">
                    <a:lumMod val="75000"/>
                    <a:lumOff val="25000"/>
                  </a:schemeClr>
                </a:solidFill>
                <a:latin typeface="+mj-lt"/>
                <a:ea typeface="+mj-ea"/>
                <a:cs typeface="+mj-cs"/>
              </a:rPr>
              <a:t>by</a:t>
            </a:r>
            <a:endParaRPr lang="en-GB" sz="1800" b="1" cap="all" dirty="0">
              <a:solidFill>
                <a:schemeClr val="accent1">
                  <a:lumMod val="75000"/>
                  <a:lumOff val="25000"/>
                </a:schemeClr>
              </a:solidFill>
              <a:latin typeface="+mj-lt"/>
              <a:ea typeface="+mj-ea"/>
              <a:cs typeface="+mj-cs"/>
            </a:endParaRPr>
          </a:p>
          <a:p>
            <a:pPr algn="ctr"/>
            <a:r>
              <a:rPr lang="en-GB" sz="1800" b="1" cap="all" dirty="0" err="1">
                <a:solidFill>
                  <a:schemeClr val="accent1">
                    <a:lumMod val="75000"/>
                    <a:lumOff val="25000"/>
                  </a:schemeClr>
                </a:solidFill>
                <a:latin typeface="+mj-lt"/>
                <a:ea typeface="+mj-ea"/>
                <a:cs typeface="+mj-cs"/>
              </a:rPr>
              <a:t>Aniverthy</a:t>
            </a:r>
            <a:r>
              <a:rPr lang="en-GB" sz="1800" b="1" cap="all" dirty="0">
                <a:solidFill>
                  <a:schemeClr val="accent1">
                    <a:lumMod val="75000"/>
                    <a:lumOff val="25000"/>
                  </a:schemeClr>
                </a:solidFill>
                <a:latin typeface="+mj-lt"/>
                <a:ea typeface="+mj-ea"/>
                <a:cs typeface="+mj-cs"/>
              </a:rPr>
              <a:t> </a:t>
            </a:r>
          </a:p>
          <a:p>
            <a:pPr algn="ctr"/>
            <a:r>
              <a:rPr lang="en-GB" sz="1800" b="1" cap="all" dirty="0">
                <a:solidFill>
                  <a:schemeClr val="accent1">
                    <a:lumMod val="75000"/>
                    <a:lumOff val="25000"/>
                  </a:schemeClr>
                </a:solidFill>
                <a:latin typeface="+mj-lt"/>
                <a:ea typeface="+mj-ea"/>
                <a:cs typeface="+mj-cs"/>
              </a:rPr>
              <a:t>1DA21CS022</a:t>
            </a:r>
            <a:endParaRPr lang="en-IN" sz="1800" b="1" cap="all" dirty="0">
              <a:solidFill>
                <a:schemeClr val="accent1">
                  <a:lumMod val="75000"/>
                  <a:lumOff val="25000"/>
                </a:schemeClr>
              </a:solidFill>
              <a:latin typeface="+mj-lt"/>
              <a:ea typeface="+mj-ea"/>
              <a:cs typeface="+mj-cs"/>
            </a:endParaRPr>
          </a:p>
        </p:txBody>
      </p:sp>
      <p:pic>
        <p:nvPicPr>
          <p:cNvPr id="2052" name="Picture 4" descr="https://drait.edu.in/assets/images/full_logo-w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539" y="643384"/>
            <a:ext cx="7997371" cy="130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72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Applications of Raspberry Pi 5</a:t>
            </a:r>
            <a:endParaRPr lang="en-IN" dirty="0"/>
          </a:p>
        </p:txBody>
      </p:sp>
      <p:sp>
        <p:nvSpPr>
          <p:cNvPr id="3" name="Content Placeholder 2"/>
          <p:cNvSpPr>
            <a:spLocks noGrp="1"/>
          </p:cNvSpPr>
          <p:nvPr>
            <p:ph idx="1"/>
          </p:nvPr>
        </p:nvSpPr>
        <p:spPr/>
        <p:txBody>
          <a:bodyPr/>
          <a:lstStyle/>
          <a:p>
            <a:r>
              <a:rPr lang="en-GB" b="1" dirty="0">
                <a:solidFill>
                  <a:schemeClr val="tx1"/>
                </a:solidFill>
              </a:rPr>
              <a:t>Space Research:</a:t>
            </a:r>
            <a:r>
              <a:rPr lang="en-GB" dirty="0">
                <a:solidFill>
                  <a:schemeClr val="tx1"/>
                </a:solidFill>
              </a:rPr>
              <a:t> Used in programs like the European Astro Pi Challenge to run experiments aboard the ISS</a:t>
            </a:r>
            <a:r>
              <a:rPr lang="en-GB" dirty="0" smtClean="0">
                <a:solidFill>
                  <a:schemeClr val="tx1"/>
                </a:solidFill>
              </a:rPr>
              <a:t>.</a:t>
            </a:r>
          </a:p>
          <a:p>
            <a:r>
              <a:rPr lang="en-GB" b="1" dirty="0">
                <a:solidFill>
                  <a:schemeClr val="tx1"/>
                </a:solidFill>
              </a:rPr>
              <a:t>Portable Health Monitoring:</a:t>
            </a:r>
            <a:r>
              <a:rPr lang="en-GB" dirty="0">
                <a:solidFill>
                  <a:schemeClr val="tx1"/>
                </a:solidFill>
              </a:rPr>
              <a:t> Non-invasive devices for monitoring vitals like heart rate and oxygen levels</a:t>
            </a:r>
            <a:r>
              <a:rPr lang="en-GB" dirty="0" smtClean="0">
                <a:solidFill>
                  <a:schemeClr val="tx1"/>
                </a:solidFill>
              </a:rPr>
              <a:t>.</a:t>
            </a:r>
          </a:p>
          <a:p>
            <a:r>
              <a:rPr lang="en-GB" b="1" dirty="0">
                <a:solidFill>
                  <a:schemeClr val="tx1"/>
                </a:solidFill>
              </a:rPr>
              <a:t>DIY Kits:</a:t>
            </a:r>
            <a:r>
              <a:rPr lang="en-GB" dirty="0">
                <a:solidFill>
                  <a:schemeClr val="tx1"/>
                </a:solidFill>
              </a:rPr>
              <a:t> Encouraging hands-on learning for students through robotics and automation projects</a:t>
            </a:r>
            <a:r>
              <a:rPr lang="en-GB" dirty="0" smtClean="0">
                <a:solidFill>
                  <a:schemeClr val="tx1"/>
                </a:solidFill>
              </a:rPr>
              <a:t>.</a:t>
            </a:r>
          </a:p>
          <a:p>
            <a:r>
              <a:rPr lang="en-GB" b="1" dirty="0">
                <a:solidFill>
                  <a:schemeClr val="tx1"/>
                </a:solidFill>
              </a:rPr>
              <a:t>Home Media Servers: </a:t>
            </a:r>
            <a:r>
              <a:rPr lang="en-GB" dirty="0">
                <a:solidFill>
                  <a:schemeClr val="tx1"/>
                </a:solidFill>
              </a:rPr>
              <a:t>Hosting and streaming personal content using software like </a:t>
            </a:r>
            <a:r>
              <a:rPr lang="en-GB" dirty="0" err="1">
                <a:solidFill>
                  <a:schemeClr val="tx1"/>
                </a:solidFill>
              </a:rPr>
              <a:t>Plex.Gaming</a:t>
            </a:r>
            <a:r>
              <a:rPr lang="en-GB" dirty="0">
                <a:solidFill>
                  <a:schemeClr val="tx1"/>
                </a:solidFill>
              </a:rPr>
              <a:t> </a:t>
            </a:r>
            <a:endParaRPr lang="en-GB" dirty="0" smtClean="0">
              <a:solidFill>
                <a:schemeClr val="tx1"/>
              </a:solidFill>
            </a:endParaRPr>
          </a:p>
          <a:p>
            <a:r>
              <a:rPr lang="en-GB" b="1" dirty="0" smtClean="0">
                <a:solidFill>
                  <a:schemeClr val="tx1"/>
                </a:solidFill>
              </a:rPr>
              <a:t>Consoles</a:t>
            </a:r>
            <a:r>
              <a:rPr lang="en-GB" b="1" dirty="0">
                <a:solidFill>
                  <a:schemeClr val="tx1"/>
                </a:solidFill>
              </a:rPr>
              <a:t>: </a:t>
            </a:r>
            <a:r>
              <a:rPr lang="en-GB" dirty="0">
                <a:solidFill>
                  <a:schemeClr val="tx1"/>
                </a:solidFill>
              </a:rPr>
              <a:t>Emulating classic games with RetroPie</a:t>
            </a:r>
            <a:r>
              <a:rPr lang="en-GB" dirty="0" smtClean="0">
                <a:solidFill>
                  <a:schemeClr val="tx1"/>
                </a:solidFill>
              </a:rPr>
              <a:t>.</a:t>
            </a:r>
          </a:p>
          <a:p>
            <a:r>
              <a:rPr lang="en-GB" b="1" dirty="0">
                <a:solidFill>
                  <a:schemeClr val="tx1"/>
                </a:solidFill>
              </a:rPr>
              <a:t>Smart Agriculture:</a:t>
            </a:r>
            <a:r>
              <a:rPr lang="en-GB" dirty="0">
                <a:solidFill>
                  <a:schemeClr val="tx1"/>
                </a:solidFill>
              </a:rPr>
              <a:t> Raspberry Pi-powered irrigation systems in India and Africa</a:t>
            </a:r>
            <a:r>
              <a:rPr lang="en-GB" dirty="0" smtClean="0">
                <a:solidFill>
                  <a:schemeClr val="tx1"/>
                </a:solidFill>
              </a:rPr>
              <a:t>.</a:t>
            </a:r>
          </a:p>
          <a:p>
            <a:r>
              <a:rPr lang="en-GB" b="1" dirty="0">
                <a:solidFill>
                  <a:schemeClr val="tx1"/>
                </a:solidFill>
              </a:rPr>
              <a:t>Google AIY Projects:</a:t>
            </a:r>
            <a:r>
              <a:rPr lang="en-GB" dirty="0">
                <a:solidFill>
                  <a:schemeClr val="tx1"/>
                </a:solidFill>
              </a:rPr>
              <a:t> Custom AI solutions using Raspberry Pi.</a:t>
            </a:r>
            <a:endParaRPr lang="en-IN" dirty="0">
              <a:solidFill>
                <a:schemeClr val="tx1"/>
              </a:solidFill>
            </a:endParaRPr>
          </a:p>
        </p:txBody>
      </p:sp>
    </p:spTree>
    <p:extLst>
      <p:ext uri="{BB962C8B-B14F-4D97-AF65-F5344CB8AC3E}">
        <p14:creationId xmlns:p14="http://schemas.microsoft.com/office/powerpoint/2010/main" val="242913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Why Raspberry Pi Stands Out?</a:t>
            </a:r>
            <a:endParaRPr lang="en-IN" dirty="0"/>
          </a:p>
        </p:txBody>
      </p:sp>
      <p:sp>
        <p:nvSpPr>
          <p:cNvPr id="5" name="Rectangle 4"/>
          <p:cNvSpPr/>
          <p:nvPr/>
        </p:nvSpPr>
        <p:spPr>
          <a:xfrm>
            <a:off x="581192" y="2114808"/>
            <a:ext cx="5729204" cy="4170372"/>
          </a:xfrm>
          <a:prstGeom prst="rect">
            <a:avLst/>
          </a:prstGeom>
        </p:spPr>
        <p:txBody>
          <a:bodyPr wrap="square" numCol="1">
            <a:spAutoFit/>
          </a:bodyPr>
          <a:lstStyle/>
          <a:p>
            <a:r>
              <a:rPr lang="en-GB" sz="1400" b="1" dirty="0"/>
              <a:t>1. Cost-Effectiveness:</a:t>
            </a:r>
          </a:p>
          <a:p>
            <a:pPr marL="742950" lvl="1" indent="-285750">
              <a:buFont typeface="Arial" panose="020B0604020202020204" pitchFamily="34" charset="0"/>
              <a:buChar char="•"/>
            </a:pPr>
            <a:r>
              <a:rPr lang="en-GB" sz="1300" dirty="0"/>
              <a:t>Affordable compared to alternatives like Arduino with shields or Intel NUCs.</a:t>
            </a:r>
          </a:p>
          <a:p>
            <a:pPr marL="742950" lvl="1" indent="-285750">
              <a:buFont typeface="Arial" panose="020B0604020202020204" pitchFamily="34" charset="0"/>
              <a:buChar char="•"/>
            </a:pPr>
            <a:r>
              <a:rPr lang="en-GB" sz="1300" dirty="0"/>
              <a:t>Models start as low as $5 (Pico) and offer high performance for the price.</a:t>
            </a:r>
          </a:p>
          <a:p>
            <a:r>
              <a:rPr lang="en-GB" sz="1400" b="1" dirty="0"/>
              <a:t>2. Versatility:</a:t>
            </a:r>
          </a:p>
          <a:p>
            <a:pPr marL="742950" lvl="1" indent="-285750">
              <a:buFont typeface="Arial" panose="020B0604020202020204" pitchFamily="34" charset="0"/>
              <a:buChar char="•"/>
            </a:pPr>
            <a:r>
              <a:rPr lang="en-GB" sz="1300" dirty="0"/>
              <a:t>Functions as a mini-PC, </a:t>
            </a:r>
            <a:r>
              <a:rPr lang="en-GB" sz="1300" dirty="0" err="1"/>
              <a:t>IoT</a:t>
            </a:r>
            <a:r>
              <a:rPr lang="en-GB" sz="1300" dirty="0"/>
              <a:t> device, robotics controller, or media </a:t>
            </a:r>
            <a:r>
              <a:rPr lang="en-GB" sz="1300" dirty="0" err="1"/>
              <a:t>center</a:t>
            </a:r>
            <a:r>
              <a:rPr lang="en-GB" sz="1300" dirty="0"/>
              <a:t>.</a:t>
            </a:r>
          </a:p>
          <a:p>
            <a:pPr marL="742950" lvl="1" indent="-285750">
              <a:buFont typeface="Arial" panose="020B0604020202020204" pitchFamily="34" charset="0"/>
              <a:buChar char="•"/>
            </a:pPr>
            <a:r>
              <a:rPr lang="en-GB" sz="1300" dirty="0"/>
              <a:t>Supports multiple operating systems (Raspberry Pi OS, Ubuntu, etc.).</a:t>
            </a:r>
          </a:p>
          <a:p>
            <a:r>
              <a:rPr lang="en-GB" sz="1400" b="1" dirty="0"/>
              <a:t>3. Broad Community Support:</a:t>
            </a:r>
          </a:p>
          <a:p>
            <a:pPr marL="742950" lvl="1" indent="-285750">
              <a:buFont typeface="Arial" panose="020B0604020202020204" pitchFamily="34" charset="0"/>
              <a:buChar char="•"/>
            </a:pPr>
            <a:r>
              <a:rPr lang="en-GB" sz="1300" dirty="0"/>
              <a:t>Extensive online forums, tutorials, and open-source projects.</a:t>
            </a:r>
          </a:p>
          <a:p>
            <a:pPr marL="742950" lvl="1" indent="-285750">
              <a:buFont typeface="Arial" panose="020B0604020202020204" pitchFamily="34" charset="0"/>
              <a:buChar char="•"/>
            </a:pPr>
            <a:r>
              <a:rPr lang="en-GB" sz="1300" dirty="0"/>
              <a:t>Easily accessible libraries and tools for development.</a:t>
            </a:r>
          </a:p>
          <a:p>
            <a:r>
              <a:rPr lang="en-GB" sz="1400" b="1" dirty="0"/>
              <a:t>4. Performance and Hardware Features:</a:t>
            </a:r>
          </a:p>
          <a:p>
            <a:pPr marL="742950" lvl="1" indent="-285750">
              <a:buFont typeface="Arial" panose="020B0604020202020204" pitchFamily="34" charset="0"/>
              <a:buChar char="•"/>
            </a:pPr>
            <a:r>
              <a:rPr lang="en-GB" sz="1300" dirty="0"/>
              <a:t>Latest models (e.g., Raspberry Pi 5):</a:t>
            </a:r>
          </a:p>
          <a:p>
            <a:pPr marL="1200150" lvl="2" indent="-285750">
              <a:buFont typeface="Arial" panose="020B0604020202020204" pitchFamily="34" charset="0"/>
              <a:buChar char="•"/>
            </a:pPr>
            <a:r>
              <a:rPr lang="en-GB" sz="1300" dirty="0"/>
              <a:t>Quad-core CPU, dual 4K output, </a:t>
            </a:r>
            <a:r>
              <a:rPr lang="en-GB" sz="1300" dirty="0" err="1"/>
              <a:t>PCIe</a:t>
            </a:r>
            <a:r>
              <a:rPr lang="en-GB" sz="1300" dirty="0"/>
              <a:t> support, and AI acceleration.</a:t>
            </a:r>
          </a:p>
          <a:p>
            <a:pPr marL="1200150" lvl="2" indent="-285750">
              <a:buFont typeface="Arial" panose="020B0604020202020204" pitchFamily="34" charset="0"/>
              <a:buChar char="•"/>
            </a:pPr>
            <a:r>
              <a:rPr lang="en-GB" sz="1300" dirty="0"/>
              <a:t>Better memory options (up to 8GB) than most microcontrollers.</a:t>
            </a:r>
          </a:p>
          <a:p>
            <a:endParaRPr lang="en-GB" sz="1300" dirty="0"/>
          </a:p>
        </p:txBody>
      </p:sp>
      <p:sp>
        <p:nvSpPr>
          <p:cNvPr id="6" name="Rectangle 5"/>
          <p:cNvSpPr/>
          <p:nvPr/>
        </p:nvSpPr>
        <p:spPr>
          <a:xfrm>
            <a:off x="6413500" y="2114808"/>
            <a:ext cx="5422900" cy="4770537"/>
          </a:xfrm>
          <a:prstGeom prst="rect">
            <a:avLst/>
          </a:prstGeom>
        </p:spPr>
        <p:txBody>
          <a:bodyPr wrap="square">
            <a:spAutoFit/>
          </a:bodyPr>
          <a:lstStyle/>
          <a:p>
            <a:r>
              <a:rPr lang="en-GB" sz="1400" b="1" dirty="0" smtClean="0"/>
              <a:t>5. Compatibility </a:t>
            </a:r>
            <a:r>
              <a:rPr lang="en-GB" sz="1400" b="1" dirty="0"/>
              <a:t>with Peripherals:</a:t>
            </a:r>
          </a:p>
          <a:p>
            <a:pPr marL="742950" lvl="1" indent="-285750">
              <a:buFont typeface="Arial" panose="020B0604020202020204" pitchFamily="34" charset="0"/>
              <a:buChar char="•"/>
            </a:pPr>
            <a:r>
              <a:rPr lang="en-GB" sz="1300" dirty="0"/>
              <a:t>Standard GPIO pins and support for sensors, cameras, and displays.</a:t>
            </a:r>
          </a:p>
          <a:p>
            <a:pPr marL="742950" lvl="1" indent="-285750">
              <a:buFont typeface="Arial" panose="020B0604020202020204" pitchFamily="34" charset="0"/>
              <a:buChar char="•"/>
            </a:pPr>
            <a:r>
              <a:rPr lang="en-GB" sz="1300" dirty="0"/>
              <a:t>USB, Ethernet, and Wi-Fi/Bluetooth for enhanced connectivity.</a:t>
            </a:r>
          </a:p>
          <a:p>
            <a:r>
              <a:rPr lang="en-GB" sz="1400" b="1" dirty="0"/>
              <a:t>6. Ease of Use:</a:t>
            </a:r>
          </a:p>
          <a:p>
            <a:pPr marL="742950" lvl="1" indent="-285750">
              <a:buFont typeface="Arial" panose="020B0604020202020204" pitchFamily="34" charset="0"/>
              <a:buChar char="•"/>
            </a:pPr>
            <a:r>
              <a:rPr lang="en-GB" sz="1300" dirty="0"/>
              <a:t>Pre-installed software (Raspberry Pi OS) makes it beginner-friendly.</a:t>
            </a:r>
          </a:p>
          <a:p>
            <a:pPr marL="742950" lvl="1" indent="-285750">
              <a:buFont typeface="Arial" panose="020B0604020202020204" pitchFamily="34" charset="0"/>
              <a:buChar char="•"/>
            </a:pPr>
            <a:r>
              <a:rPr lang="en-GB" sz="1300" dirty="0"/>
              <a:t>Plug-and-play setup, ideal for all skill levels.</a:t>
            </a:r>
          </a:p>
          <a:p>
            <a:r>
              <a:rPr lang="en-GB" sz="1400" b="1" dirty="0"/>
              <a:t>7. Rich Ecosystem:</a:t>
            </a:r>
          </a:p>
          <a:p>
            <a:pPr marL="742950" lvl="1" indent="-285750">
              <a:buFont typeface="Arial" panose="020B0604020202020204" pitchFamily="34" charset="0"/>
              <a:buChar char="•"/>
            </a:pPr>
            <a:r>
              <a:rPr lang="en-GB" sz="1300" b="1" dirty="0"/>
              <a:t>Hardware Kits:</a:t>
            </a:r>
            <a:r>
              <a:rPr lang="en-GB" sz="1300" dirty="0"/>
              <a:t> Available from trusted brands like </a:t>
            </a:r>
            <a:r>
              <a:rPr lang="en-GB" sz="1300" dirty="0" err="1"/>
              <a:t>CanaKit</a:t>
            </a:r>
            <a:r>
              <a:rPr lang="en-GB" sz="1300" dirty="0"/>
              <a:t> and </a:t>
            </a:r>
            <a:r>
              <a:rPr lang="en-GB" sz="1300" dirty="0" err="1"/>
              <a:t>Vilros</a:t>
            </a:r>
            <a:r>
              <a:rPr lang="en-GB" sz="1300" dirty="0"/>
              <a:t>.</a:t>
            </a:r>
          </a:p>
          <a:p>
            <a:pPr marL="742950" lvl="1" indent="-285750">
              <a:buFont typeface="Arial" panose="020B0604020202020204" pitchFamily="34" charset="0"/>
              <a:buChar char="•"/>
            </a:pPr>
            <a:r>
              <a:rPr lang="en-GB" sz="1300" b="1" dirty="0"/>
              <a:t>Accessories:</a:t>
            </a:r>
            <a:r>
              <a:rPr lang="en-GB" sz="1300" dirty="0"/>
              <a:t> Camera modules, HATs, and </a:t>
            </a:r>
            <a:r>
              <a:rPr lang="en-GB" sz="1300" dirty="0" err="1"/>
              <a:t>PoE</a:t>
            </a:r>
            <a:r>
              <a:rPr lang="en-GB" sz="1300" dirty="0"/>
              <a:t> adapters expand functionality.</a:t>
            </a:r>
          </a:p>
          <a:p>
            <a:r>
              <a:rPr lang="en-GB" sz="1400" b="1" dirty="0"/>
              <a:t>8. Real-World Adoption:</a:t>
            </a:r>
          </a:p>
          <a:p>
            <a:pPr marL="742950" lvl="1" indent="-285750">
              <a:buFont typeface="Arial" panose="020B0604020202020204" pitchFamily="34" charset="0"/>
              <a:buChar char="•"/>
            </a:pPr>
            <a:r>
              <a:rPr lang="en-GB" sz="1300" dirty="0"/>
              <a:t>Widely used in education, </a:t>
            </a:r>
            <a:r>
              <a:rPr lang="en-GB" sz="1300" dirty="0" err="1"/>
              <a:t>IoT</a:t>
            </a:r>
            <a:r>
              <a:rPr lang="en-GB" sz="1300" dirty="0"/>
              <a:t>, healthcare, and research projects.</a:t>
            </a:r>
          </a:p>
          <a:p>
            <a:pPr marL="742950" lvl="1" indent="-285750">
              <a:buFont typeface="Arial" panose="020B0604020202020204" pitchFamily="34" charset="0"/>
              <a:buChar char="•"/>
            </a:pPr>
            <a:r>
              <a:rPr lang="en-GB" sz="1300" dirty="0"/>
              <a:t>Trusted by industries for prototyping and deployment.</a:t>
            </a:r>
          </a:p>
          <a:p>
            <a:r>
              <a:rPr lang="en-GB" sz="1400" b="1" dirty="0"/>
              <a:t>9. Sustainable Production:</a:t>
            </a:r>
          </a:p>
          <a:p>
            <a:pPr marL="742950" lvl="1" indent="-285750">
              <a:buFont typeface="Arial" panose="020B0604020202020204" pitchFamily="34" charset="0"/>
              <a:buChar char="•"/>
            </a:pPr>
            <a:r>
              <a:rPr lang="en-GB" sz="1300" dirty="0"/>
              <a:t>Long production lifetimes (e.g., Raspberry Pi 5 guaranteed until 2036).</a:t>
            </a:r>
          </a:p>
          <a:p>
            <a:pPr marL="742950" lvl="1" indent="-285750">
              <a:buFont typeface="Arial" panose="020B0604020202020204" pitchFamily="34" charset="0"/>
              <a:buChar char="•"/>
            </a:pPr>
            <a:r>
              <a:rPr lang="en-GB" sz="1300" dirty="0"/>
              <a:t>Energy-efficient, reducing power costs and environmental impact.</a:t>
            </a:r>
            <a:endParaRPr lang="en-GB" sz="1300" dirty="0"/>
          </a:p>
        </p:txBody>
      </p:sp>
    </p:spTree>
    <p:extLst>
      <p:ext uri="{BB962C8B-B14F-4D97-AF65-F5344CB8AC3E}">
        <p14:creationId xmlns:p14="http://schemas.microsoft.com/office/powerpoint/2010/main" val="3511570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to </a:t>
            </a:r>
            <a:r>
              <a:rPr lang="en-IN" dirty="0" smtClean="0"/>
              <a:t>Alternatives</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732596649"/>
              </p:ext>
            </p:extLst>
          </p:nvPr>
        </p:nvGraphicFramePr>
        <p:xfrm>
          <a:off x="581190" y="2019300"/>
          <a:ext cx="11029620" cy="4178300"/>
        </p:xfrm>
        <a:graphic>
          <a:graphicData uri="http://schemas.openxmlformats.org/drawingml/2006/table">
            <a:tbl>
              <a:tblPr>
                <a:tableStyleId>{5C22544A-7EE6-4342-B048-85BDC9FD1C3A}</a:tableStyleId>
              </a:tblPr>
              <a:tblGrid>
                <a:gridCol w="1838270"/>
                <a:gridCol w="1838270"/>
                <a:gridCol w="1838270"/>
                <a:gridCol w="1838270"/>
                <a:gridCol w="1838270"/>
                <a:gridCol w="1838270"/>
              </a:tblGrid>
              <a:tr h="564253">
                <a:tc>
                  <a:txBody>
                    <a:bodyPr/>
                    <a:lstStyle/>
                    <a:p>
                      <a:pPr algn="ctr" fontAlgn="ctr"/>
                      <a:r>
                        <a:rPr lang="en-IN" sz="1800" b="1" u="none" strike="noStrike" dirty="0">
                          <a:solidFill>
                            <a:schemeClr val="accent3">
                              <a:lumMod val="50000"/>
                            </a:schemeClr>
                          </a:solidFill>
                          <a:effectLst/>
                        </a:rPr>
                        <a:t>Feature</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b="1" u="none" strike="noStrike" dirty="0">
                          <a:solidFill>
                            <a:schemeClr val="accent3">
                              <a:lumMod val="50000"/>
                            </a:schemeClr>
                          </a:solidFill>
                          <a:effectLst/>
                        </a:rPr>
                        <a:t>Raspberry Pi</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b="1" u="none" strike="noStrike" dirty="0">
                          <a:solidFill>
                            <a:schemeClr val="accent3">
                              <a:lumMod val="50000"/>
                            </a:schemeClr>
                          </a:solidFill>
                          <a:effectLst/>
                        </a:rPr>
                        <a:t>Arduino</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b="1" u="none" strike="noStrike" dirty="0" err="1">
                          <a:solidFill>
                            <a:schemeClr val="accent3">
                              <a:lumMod val="50000"/>
                            </a:schemeClr>
                          </a:solidFill>
                          <a:effectLst/>
                        </a:rPr>
                        <a:t>BeagleBone</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b="1" u="none" strike="noStrike" dirty="0">
                          <a:solidFill>
                            <a:schemeClr val="accent3">
                              <a:lumMod val="50000"/>
                            </a:schemeClr>
                          </a:solidFill>
                          <a:effectLst/>
                        </a:rPr>
                        <a:t>Intel NUC</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b="1" u="none" strike="noStrike" dirty="0" err="1">
                          <a:solidFill>
                            <a:schemeClr val="accent3">
                              <a:lumMod val="50000"/>
                            </a:schemeClr>
                          </a:solidFill>
                          <a:effectLst/>
                        </a:rPr>
                        <a:t>Tiva</a:t>
                      </a:r>
                      <a:r>
                        <a:rPr lang="en-IN" sz="1800" b="1" u="none" strike="noStrike" dirty="0">
                          <a:solidFill>
                            <a:schemeClr val="accent3">
                              <a:lumMod val="50000"/>
                            </a:schemeClr>
                          </a:solidFill>
                          <a:effectLst/>
                        </a:rPr>
                        <a:t> C Series</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r>
              <a:tr h="510650">
                <a:tc>
                  <a:txBody>
                    <a:bodyPr/>
                    <a:lstStyle/>
                    <a:p>
                      <a:pPr algn="ctr" fontAlgn="ctr"/>
                      <a:r>
                        <a:rPr lang="en-IN" sz="1800" b="1" u="none" strike="noStrike" dirty="0">
                          <a:solidFill>
                            <a:schemeClr val="accent3">
                              <a:lumMod val="50000"/>
                            </a:schemeClr>
                          </a:solidFill>
                          <a:effectLst/>
                        </a:rPr>
                        <a:t>Price</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Low</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Very Low</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Medium</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High</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Medium</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r>
              <a:tr h="564253">
                <a:tc>
                  <a:txBody>
                    <a:bodyPr/>
                    <a:lstStyle/>
                    <a:p>
                      <a:pPr algn="ctr" fontAlgn="ctr"/>
                      <a:r>
                        <a:rPr lang="en-IN" sz="1800" b="1" u="none" strike="noStrike">
                          <a:solidFill>
                            <a:schemeClr val="accent3">
                              <a:lumMod val="50000"/>
                            </a:schemeClr>
                          </a:solidFill>
                          <a:effectLst/>
                        </a:rPr>
                        <a:t>Performance</a:t>
                      </a:r>
                      <a:endParaRPr lang="en-IN" sz="1800" b="1" i="0" u="none" strike="noStrike">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High</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Low</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Medium</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Very High</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Medium</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r>
              <a:tr h="564253">
                <a:tc>
                  <a:txBody>
                    <a:bodyPr/>
                    <a:lstStyle/>
                    <a:p>
                      <a:pPr algn="ctr" fontAlgn="ctr"/>
                      <a:r>
                        <a:rPr lang="en-IN" sz="1800" b="1" u="none" strike="noStrike">
                          <a:solidFill>
                            <a:schemeClr val="accent3">
                              <a:lumMod val="50000"/>
                            </a:schemeClr>
                          </a:solidFill>
                          <a:effectLst/>
                        </a:rPr>
                        <a:t>Ease of Use</a:t>
                      </a:r>
                      <a:endParaRPr lang="en-IN" sz="1800" b="1" i="0" u="none" strike="noStrike">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Very Easy</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Moderate</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Moderate</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High</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Moderate</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r>
              <a:tr h="846382">
                <a:tc>
                  <a:txBody>
                    <a:bodyPr/>
                    <a:lstStyle/>
                    <a:p>
                      <a:pPr algn="ctr" fontAlgn="ctr"/>
                      <a:r>
                        <a:rPr lang="en-IN" sz="1800" b="1" u="none" strike="noStrike">
                          <a:solidFill>
                            <a:schemeClr val="accent3">
                              <a:lumMod val="50000"/>
                            </a:schemeClr>
                          </a:solidFill>
                          <a:effectLst/>
                        </a:rPr>
                        <a:t>Community Support</a:t>
                      </a:r>
                      <a:endParaRPr lang="en-IN" sz="1800" b="1" i="0" u="none" strike="noStrike">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Extensive</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High</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Limited</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Moderate</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Moderate</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r>
              <a:tr h="1128509">
                <a:tc>
                  <a:txBody>
                    <a:bodyPr/>
                    <a:lstStyle/>
                    <a:p>
                      <a:pPr algn="ctr" fontAlgn="ctr"/>
                      <a:r>
                        <a:rPr lang="en-IN" sz="1800" b="1" u="none" strike="noStrike" dirty="0">
                          <a:solidFill>
                            <a:schemeClr val="accent3">
                              <a:lumMod val="50000"/>
                            </a:schemeClr>
                          </a:solidFill>
                          <a:effectLst/>
                        </a:rPr>
                        <a:t>Use Cases</a:t>
                      </a:r>
                      <a:endParaRPr lang="en-IN" sz="1800" b="1" i="0" u="none" strike="noStrike" dirty="0">
                        <a:solidFill>
                          <a:schemeClr val="accent3">
                            <a:lumMod val="50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IoT, AI, Media</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Robotics, Sensors</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a:solidFill>
                            <a:schemeClr val="accent3">
                              <a:lumMod val="75000"/>
                            </a:schemeClr>
                          </a:solidFill>
                          <a:effectLst/>
                        </a:rPr>
                        <a:t>Industrial, IoT</a:t>
                      </a:r>
                      <a:endParaRPr lang="en-IN" sz="1800" b="0" i="0" u="none" strike="noStrike">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Mini-PC, Servers</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c>
                  <a:txBody>
                    <a:bodyPr/>
                    <a:lstStyle/>
                    <a:p>
                      <a:pPr algn="ctr" fontAlgn="ctr"/>
                      <a:r>
                        <a:rPr lang="en-IN" sz="1800" u="none" strike="noStrike" dirty="0">
                          <a:solidFill>
                            <a:schemeClr val="accent3">
                              <a:lumMod val="75000"/>
                            </a:schemeClr>
                          </a:solidFill>
                          <a:effectLst/>
                        </a:rPr>
                        <a:t>Embedded Systems, Robotics</a:t>
                      </a:r>
                      <a:endParaRPr lang="en-IN" sz="1800" b="0" i="0" u="none" strike="noStrike" dirty="0">
                        <a:solidFill>
                          <a:schemeClr val="accent3">
                            <a:lumMod val="75000"/>
                          </a:schemeClr>
                        </a:solidFill>
                        <a:effectLst/>
                        <a:latin typeface="Calibri" panose="020F0502020204030204" pitchFamily="34" charset="0"/>
                      </a:endParaRPr>
                    </a:p>
                  </a:txBody>
                  <a:tcPr marL="9525" marR="9525" marT="9525" marB="0"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2962236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581192" y="2180497"/>
            <a:ext cx="11029615" cy="1477104"/>
          </a:xfrm>
        </p:spPr>
        <p:txBody>
          <a:bodyPr/>
          <a:lstStyle/>
          <a:p>
            <a:r>
              <a:rPr lang="en-GB" dirty="0"/>
              <a:t>Raspberry Pi is a versatile, affordable tool for innovation</a:t>
            </a:r>
            <a:r>
              <a:rPr lang="en-GB" dirty="0" smtClean="0"/>
              <a:t>.</a:t>
            </a:r>
          </a:p>
          <a:p>
            <a:r>
              <a:rPr lang="en-GB" dirty="0" smtClean="0"/>
              <a:t>Its </a:t>
            </a:r>
            <a:r>
              <a:rPr lang="en-GB" dirty="0"/>
              <a:t>applications span from education to advanced </a:t>
            </a:r>
            <a:r>
              <a:rPr lang="en-GB" dirty="0" err="1"/>
              <a:t>IoT</a:t>
            </a:r>
            <a:r>
              <a:rPr lang="en-GB" dirty="0"/>
              <a:t> systems</a:t>
            </a:r>
            <a:r>
              <a:rPr lang="en-GB" dirty="0" smtClean="0"/>
              <a:t>.</a:t>
            </a:r>
          </a:p>
          <a:p>
            <a:r>
              <a:rPr lang="en-GB" b="1" dirty="0" smtClean="0">
                <a:solidFill>
                  <a:schemeClr val="accent3">
                    <a:lumMod val="50000"/>
                  </a:schemeClr>
                </a:solidFill>
              </a:rPr>
              <a:t>Call </a:t>
            </a:r>
            <a:r>
              <a:rPr lang="en-GB" b="1" dirty="0">
                <a:solidFill>
                  <a:schemeClr val="accent3">
                    <a:lumMod val="50000"/>
                  </a:schemeClr>
                </a:solidFill>
              </a:rPr>
              <a:t>to Action: </a:t>
            </a:r>
            <a:r>
              <a:rPr lang="en-GB" dirty="0"/>
              <a:t>Start your journey with Raspberry Pi today!</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340" y="3551144"/>
            <a:ext cx="4143107" cy="3024468"/>
          </a:xfrm>
          <a:prstGeom prst="rect">
            <a:avLst/>
          </a:prstGeom>
        </p:spPr>
      </p:pic>
    </p:spTree>
    <p:extLst>
      <p:ext uri="{BB962C8B-B14F-4D97-AF65-F5344CB8AC3E}">
        <p14:creationId xmlns:p14="http://schemas.microsoft.com/office/powerpoint/2010/main" val="2809282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dobe Fan Heiti Std B" panose="020B0700000000000000" pitchFamily="34" charset="-128"/>
                <a:ea typeface="Adobe Fan Heiti Std B" panose="020B0700000000000000" pitchFamily="34" charset="-128"/>
              </a:rPr>
              <a:t>What is Raspberry </a:t>
            </a:r>
            <a:r>
              <a:rPr lang="en-IN" dirty="0" smtClean="0">
                <a:latin typeface="Adobe Fan Heiti Std B" panose="020B0700000000000000" pitchFamily="34" charset="-128"/>
                <a:ea typeface="Adobe Fan Heiti Std B" panose="020B0700000000000000" pitchFamily="34" charset="-128"/>
              </a:rPr>
              <a:t>Pi ?</a:t>
            </a:r>
            <a:endParaRPr lang="en-IN" dirty="0">
              <a:latin typeface="Adobe Fan Heiti Std B" panose="020B0700000000000000" pitchFamily="34" charset="-128"/>
              <a:ea typeface="Adobe Fan Heiti Std B" panose="020B0700000000000000" pitchFamily="34" charset="-128"/>
            </a:endParaRPr>
          </a:p>
        </p:txBody>
      </p:sp>
      <p:sp>
        <p:nvSpPr>
          <p:cNvPr id="3" name="Rectangle 2"/>
          <p:cNvSpPr/>
          <p:nvPr/>
        </p:nvSpPr>
        <p:spPr>
          <a:xfrm>
            <a:off x="575894" y="2272117"/>
            <a:ext cx="6096000" cy="646331"/>
          </a:xfrm>
          <a:prstGeom prst="rect">
            <a:avLst/>
          </a:prstGeom>
        </p:spPr>
        <p:txBody>
          <a:bodyPr>
            <a:spAutoFit/>
          </a:bodyPr>
          <a:lstStyle/>
          <a:p>
            <a:r>
              <a:rPr lang="en-GB" b="1" dirty="0">
                <a:solidFill>
                  <a:srgbClr val="001D35"/>
                </a:solidFill>
              </a:rPr>
              <a:t>Raspberry Pi </a:t>
            </a:r>
            <a:r>
              <a:rPr lang="en-GB" dirty="0"/>
              <a:t>is a low-cost, single-board computer (SBC) that's about the size of a credit card</a:t>
            </a:r>
            <a:endParaRPr lang="en-IN" dirty="0"/>
          </a:p>
        </p:txBody>
      </p:sp>
      <p:sp>
        <p:nvSpPr>
          <p:cNvPr id="4" name="Rectangle 3"/>
          <p:cNvSpPr/>
          <p:nvPr/>
        </p:nvSpPr>
        <p:spPr>
          <a:xfrm>
            <a:off x="575894" y="3080302"/>
            <a:ext cx="6096000" cy="1477328"/>
          </a:xfrm>
          <a:prstGeom prst="rect">
            <a:avLst/>
          </a:prstGeom>
        </p:spPr>
        <p:txBody>
          <a:bodyPr>
            <a:spAutoFit/>
          </a:bodyPr>
          <a:lstStyle/>
          <a:p>
            <a:r>
              <a:rPr lang="en-GB" b="1" dirty="0">
                <a:solidFill>
                  <a:srgbClr val="001D35"/>
                </a:solidFill>
              </a:rPr>
              <a:t>Purpose</a:t>
            </a:r>
            <a:endParaRPr lang="en-GB" dirty="0">
              <a:solidFill>
                <a:srgbClr val="001D35"/>
              </a:solidFill>
            </a:endParaRPr>
          </a:p>
          <a:p>
            <a:r>
              <a:rPr lang="en-GB" dirty="0"/>
              <a:t>The Raspberry Pi was developed to make computer science more accessible and affordable. It's used by </a:t>
            </a:r>
            <a:r>
              <a:rPr lang="en-GB" dirty="0" smtClean="0"/>
              <a:t>people </a:t>
            </a:r>
            <a:r>
              <a:rPr lang="en-GB" dirty="0"/>
              <a:t>of all ages to learn how to program and explore computing</a:t>
            </a:r>
            <a:r>
              <a:rPr lang="en-GB" dirty="0" smtClean="0"/>
              <a:t>.</a:t>
            </a:r>
            <a:endParaRPr lang="en-GB" b="0" i="0" dirty="0">
              <a:effectLst/>
            </a:endParaRPr>
          </a:p>
        </p:txBody>
      </p:sp>
      <p:sp>
        <p:nvSpPr>
          <p:cNvPr id="8" name="Rectangle 2"/>
          <p:cNvSpPr>
            <a:spLocks noChangeArrowheads="1"/>
          </p:cNvSpPr>
          <p:nvPr/>
        </p:nvSpPr>
        <p:spPr bwMode="auto">
          <a:xfrm>
            <a:off x="575894" y="4719050"/>
            <a:ext cx="6650860" cy="2209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R="0" lvl="0" indent="0" fontAlgn="base">
              <a:lnSpc>
                <a:spcPct val="100000"/>
              </a:lnSpc>
              <a:spcBef>
                <a:spcPct val="0"/>
              </a:spcBef>
              <a:spcAft>
                <a:spcPct val="0"/>
              </a:spcAft>
              <a:buClrTx/>
              <a:buSzTx/>
              <a:tabLst/>
            </a:pPr>
            <a:r>
              <a:rPr lang="en-US" altLang="en-US" b="1" dirty="0" smtClean="0">
                <a:solidFill>
                  <a:srgbClr val="001D35"/>
                </a:solidFill>
              </a:rPr>
              <a:t>Uses</a:t>
            </a:r>
            <a:endParaRPr lang="en-US" altLang="en-US" b="1" dirty="0">
              <a:solidFill>
                <a:srgbClr val="001D35"/>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Raspberry Pi is used for a variety of purposes, including: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Robotics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Home automation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Industrial automation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Computer and electronic hobbyists</a:t>
            </a:r>
            <a:r>
              <a:rPr kumimoji="0" lang="en-US" altLang="en-US" sz="1200" b="0" i="0" u="none" strike="noStrike" cap="none" normalizeH="0" baseline="0" dirty="0" smtClean="0">
                <a:ln>
                  <a:noFill/>
                </a:ln>
                <a:solidFill>
                  <a:srgbClr val="001D35"/>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pic>
        <p:nvPicPr>
          <p:cNvPr id="1028" name="Picture 4" descr="Raspberry Pi 3 Model B+, SoC, IoT, PoE Enabled SBC : Amazon.in: Fash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490" y="2595282"/>
            <a:ext cx="5124450" cy="37043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aspberry Pi Logo PNG Transparent &amp; SVG Vector - Freebie Supp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770" y="859826"/>
            <a:ext cx="734931" cy="93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86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and Evolution</a:t>
            </a:r>
          </a:p>
        </p:txBody>
      </p:sp>
      <p:sp>
        <p:nvSpPr>
          <p:cNvPr id="3" name="Rectangle 2"/>
          <p:cNvSpPr/>
          <p:nvPr/>
        </p:nvSpPr>
        <p:spPr>
          <a:xfrm>
            <a:off x="575894" y="2124278"/>
            <a:ext cx="6879771" cy="2308324"/>
          </a:xfrm>
          <a:prstGeom prst="rect">
            <a:avLst/>
          </a:prstGeom>
        </p:spPr>
        <p:txBody>
          <a:bodyPr wrap="square">
            <a:spAutoFit/>
          </a:bodyPr>
          <a:lstStyle/>
          <a:p>
            <a:pPr algn="just"/>
            <a:r>
              <a:rPr lang="en-GB" dirty="0"/>
              <a:t>The Raspberry Pi was originally developed in the UK by the Raspberry Pi Foundation in association with Broadcom. The original model became more popular than expected, selling outside its target market. In </a:t>
            </a:r>
            <a:r>
              <a:rPr lang="en-GB" dirty="0"/>
              <a:t>2012, </a:t>
            </a:r>
            <a:r>
              <a:rPr lang="en-GB" dirty="0"/>
              <a:t>it became the best-selling British computer. </a:t>
            </a:r>
            <a:endParaRPr lang="en-GB" dirty="0"/>
          </a:p>
          <a:p>
            <a:pPr algn="just"/>
            <a:endParaRPr lang="en-GB" dirty="0"/>
          </a:p>
          <a:p>
            <a:pPr algn="just"/>
            <a:r>
              <a:rPr lang="en-GB" dirty="0"/>
              <a:t>The name Raspberry Pi comes from the bold </a:t>
            </a:r>
            <a:r>
              <a:rPr lang="en-GB" dirty="0" err="1"/>
              <a:t>color</a:t>
            </a:r>
            <a:r>
              <a:rPr lang="en-GB" dirty="0"/>
              <a:t> of the raspberry and the word "Pi" as a play on the word "Python".</a:t>
            </a:r>
            <a:endParaRPr lang="en-IN" dirty="0"/>
          </a:p>
        </p:txBody>
      </p:sp>
      <p:sp>
        <p:nvSpPr>
          <p:cNvPr id="5" name="Rectangle 4"/>
          <p:cNvSpPr/>
          <p:nvPr/>
        </p:nvSpPr>
        <p:spPr>
          <a:xfrm>
            <a:off x="575894" y="4691669"/>
            <a:ext cx="6096000" cy="2031325"/>
          </a:xfrm>
          <a:prstGeom prst="rect">
            <a:avLst/>
          </a:prstGeom>
        </p:spPr>
        <p:txBody>
          <a:bodyPr>
            <a:spAutoFit/>
          </a:bodyPr>
          <a:lstStyle/>
          <a:p>
            <a:pPr algn="just"/>
            <a:r>
              <a:rPr lang="en-IN" b="1" dirty="0"/>
              <a:t>Timeline of Raspberry Pi Models:</a:t>
            </a:r>
          </a:p>
          <a:p>
            <a:pPr lvl="1" indent="-285750" algn="just">
              <a:buFont typeface="Arial" panose="020B0604020202020204" pitchFamily="34" charset="0"/>
              <a:buChar char="•"/>
            </a:pPr>
            <a:r>
              <a:rPr lang="en-IN" b="1" dirty="0"/>
              <a:t>2012: </a:t>
            </a:r>
            <a:r>
              <a:rPr lang="en-IN" dirty="0"/>
              <a:t>Raspberry Pi 1 (Model A &amp; B)</a:t>
            </a:r>
          </a:p>
          <a:p>
            <a:pPr lvl="1" indent="-285750" algn="just">
              <a:buFont typeface="Arial" panose="020B0604020202020204" pitchFamily="34" charset="0"/>
              <a:buChar char="•"/>
            </a:pPr>
            <a:r>
              <a:rPr lang="en-IN" b="1" dirty="0"/>
              <a:t>2015: </a:t>
            </a:r>
            <a:r>
              <a:rPr lang="en-IN" dirty="0"/>
              <a:t>Raspberry Pi 2</a:t>
            </a:r>
          </a:p>
          <a:p>
            <a:pPr lvl="1" indent="-285750" algn="just">
              <a:buFont typeface="Arial" panose="020B0604020202020204" pitchFamily="34" charset="0"/>
              <a:buChar char="•"/>
            </a:pPr>
            <a:r>
              <a:rPr lang="en-IN" b="1" dirty="0"/>
              <a:t>2016: </a:t>
            </a:r>
            <a:r>
              <a:rPr lang="en-IN" dirty="0"/>
              <a:t>Raspberry Pi 3</a:t>
            </a:r>
          </a:p>
          <a:p>
            <a:pPr lvl="1" indent="-285750" algn="just">
              <a:buFont typeface="Arial" panose="020B0604020202020204" pitchFamily="34" charset="0"/>
              <a:buChar char="•"/>
            </a:pPr>
            <a:r>
              <a:rPr lang="en-IN" b="1" dirty="0"/>
              <a:t>2019: </a:t>
            </a:r>
            <a:r>
              <a:rPr lang="en-IN" dirty="0"/>
              <a:t>Raspberry Pi 4</a:t>
            </a:r>
          </a:p>
          <a:p>
            <a:pPr lvl="1" indent="-285750" algn="just">
              <a:buFont typeface="Arial" panose="020B0604020202020204" pitchFamily="34" charset="0"/>
              <a:buChar char="•"/>
            </a:pPr>
            <a:r>
              <a:rPr lang="en-IN" b="1" dirty="0"/>
              <a:t>2020: </a:t>
            </a:r>
            <a:r>
              <a:rPr lang="en-IN" dirty="0"/>
              <a:t>Raspberry Pi Pico</a:t>
            </a:r>
          </a:p>
          <a:p>
            <a:pPr lvl="1" indent="-285750" algn="just">
              <a:buFont typeface="Arial" panose="020B0604020202020204" pitchFamily="34" charset="0"/>
              <a:buChar char="•"/>
            </a:pPr>
            <a:r>
              <a:rPr lang="en-GB" b="1" dirty="0"/>
              <a:t>2023: </a:t>
            </a:r>
            <a:r>
              <a:rPr lang="en-IN" dirty="0"/>
              <a:t>Raspberry Pi 5</a:t>
            </a:r>
          </a:p>
        </p:txBody>
      </p:sp>
      <p:graphicFrame>
        <p:nvGraphicFramePr>
          <p:cNvPr id="6" name="Table 5"/>
          <p:cNvGraphicFramePr>
            <a:graphicFrameLocks noGrp="1"/>
          </p:cNvGraphicFramePr>
          <p:nvPr>
            <p:extLst>
              <p:ext uri="{D42A27DB-BD31-4B8C-83A1-F6EECF244321}">
                <p14:modId xmlns:p14="http://schemas.microsoft.com/office/powerpoint/2010/main" val="1733868839"/>
              </p:ext>
            </p:extLst>
          </p:nvPr>
        </p:nvGraphicFramePr>
        <p:xfrm>
          <a:off x="8136598" y="2009236"/>
          <a:ext cx="3468912" cy="4480302"/>
        </p:xfrm>
        <a:graphic>
          <a:graphicData uri="http://schemas.openxmlformats.org/drawingml/2006/table">
            <a:tbl>
              <a:tblPr>
                <a:tableStyleId>{0505E3EF-67EA-436B-97B2-0124C06EBD24}</a:tableStyleId>
              </a:tblPr>
              <a:tblGrid>
                <a:gridCol w="1843314"/>
                <a:gridCol w="1625598"/>
              </a:tblGrid>
              <a:tr h="0">
                <a:tc>
                  <a:txBody>
                    <a:bodyPr/>
                    <a:lstStyle/>
                    <a:p>
                      <a:pPr algn="ctr" fontAlgn="ctr"/>
                      <a:r>
                        <a:rPr lang="en-IN" sz="1600" u="none" strike="noStrike" dirty="0">
                          <a:effectLst/>
                        </a:rPr>
                        <a:t>Family</a:t>
                      </a:r>
                      <a:endParaRPr lang="en-IN" sz="1600" b="1" i="0" u="none" strike="noStrike" dirty="0">
                        <a:solidFill>
                          <a:srgbClr val="000000"/>
                        </a:solidFill>
                        <a:effectLst/>
                        <a:latin typeface="Arial" panose="020B0604020202020204" pitchFamily="34" charset="0"/>
                      </a:endParaRPr>
                    </a:p>
                  </a:txBody>
                  <a:tcPr marL="6759" marR="6759" marT="6759" marB="0" anchor="ctr"/>
                </a:tc>
                <a:tc>
                  <a:txBody>
                    <a:bodyPr/>
                    <a:lstStyle/>
                    <a:p>
                      <a:pPr algn="ctr" fontAlgn="ctr"/>
                      <a:r>
                        <a:rPr lang="en-IN" sz="1600" u="none" strike="noStrike">
                          <a:effectLst/>
                        </a:rPr>
                        <a:t>Model</a:t>
                      </a:r>
                      <a:endParaRPr lang="en-IN" sz="1600" b="1" i="0" u="none" strike="noStrike">
                        <a:solidFill>
                          <a:srgbClr val="000000"/>
                        </a:solidFill>
                        <a:effectLst/>
                        <a:latin typeface="Arial" panose="020B0604020202020204" pitchFamily="34" charset="0"/>
                      </a:endParaRPr>
                    </a:p>
                  </a:txBody>
                  <a:tcPr marL="6759" marR="6759" marT="6759" marB="0" anchor="ctr"/>
                </a:tc>
              </a:tr>
              <a:tr h="0">
                <a:tc rowSpan="4">
                  <a:txBody>
                    <a:bodyPr/>
                    <a:lstStyle/>
                    <a:p>
                      <a:pPr algn="ctr" fontAlgn="ctr"/>
                      <a:r>
                        <a:rPr lang="en-IN" sz="1600" u="none" strike="noStrike" dirty="0">
                          <a:effectLst/>
                        </a:rPr>
                        <a:t>Raspberry Pi</a:t>
                      </a:r>
                      <a:endParaRPr lang="en-IN" sz="1600" b="0" i="0" u="none" strike="noStrike" dirty="0">
                        <a:solidFill>
                          <a:srgbClr val="000000"/>
                        </a:solidFill>
                        <a:effectLst/>
                        <a:latin typeface="Arial" panose="020B0604020202020204" pitchFamily="34" charset="0"/>
                      </a:endParaRPr>
                    </a:p>
                  </a:txBody>
                  <a:tcPr marL="6759" marR="6759" marT="6759" marB="0" anchor="ctr"/>
                </a:tc>
                <a:tc>
                  <a:txBody>
                    <a:bodyPr/>
                    <a:lstStyle/>
                    <a:p>
                      <a:pPr algn="ctr" fontAlgn="ctr"/>
                      <a:r>
                        <a:rPr lang="en-IN" sz="1600" u="none" strike="noStrike">
                          <a:effectLst/>
                        </a:rPr>
                        <a:t>B</a:t>
                      </a:r>
                      <a:endParaRPr lang="en-IN" sz="1600" b="0" i="0" u="none" strike="noStrike">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a:effectLst/>
                        </a:rPr>
                        <a:t>A</a:t>
                      </a:r>
                      <a:endParaRPr lang="en-IN" sz="1600" b="0" i="0" u="none" strike="noStrike">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a:effectLst/>
                        </a:rPr>
                        <a:t>B+</a:t>
                      </a:r>
                      <a:endParaRPr lang="en-IN" sz="1600" b="0" i="0" u="none" strike="noStrike">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a:effectLst/>
                        </a:rPr>
                        <a:t>A+</a:t>
                      </a:r>
                      <a:endParaRPr lang="en-IN" sz="1600" b="0" i="0" u="none" strike="noStrike">
                        <a:solidFill>
                          <a:srgbClr val="000000"/>
                        </a:solidFill>
                        <a:effectLst/>
                        <a:latin typeface="Arial" panose="020B0604020202020204" pitchFamily="34" charset="0"/>
                      </a:endParaRPr>
                    </a:p>
                  </a:txBody>
                  <a:tcPr marL="6759" marR="6759" marT="6759" marB="0" anchor="ctr"/>
                </a:tc>
              </a:tr>
              <a:tr h="0">
                <a:tc>
                  <a:txBody>
                    <a:bodyPr/>
                    <a:lstStyle/>
                    <a:p>
                      <a:pPr algn="ctr" fontAlgn="ctr"/>
                      <a:r>
                        <a:rPr lang="en-IN" sz="1600" u="none" strike="noStrike" dirty="0">
                          <a:effectLst/>
                        </a:rPr>
                        <a:t>Raspberry Pi 2</a:t>
                      </a:r>
                      <a:endParaRPr lang="en-IN" sz="1600" b="0" i="0" u="none" strike="noStrike" dirty="0">
                        <a:solidFill>
                          <a:srgbClr val="000000"/>
                        </a:solidFill>
                        <a:effectLst/>
                        <a:latin typeface="Arial" panose="020B0604020202020204" pitchFamily="34" charset="0"/>
                      </a:endParaRPr>
                    </a:p>
                  </a:txBody>
                  <a:tcPr marL="6759" marR="6759" marT="6759" marB="0" anchor="ctr"/>
                </a:tc>
                <a:tc>
                  <a:txBody>
                    <a:bodyPr/>
                    <a:lstStyle/>
                    <a:p>
                      <a:pPr algn="ctr" fontAlgn="ctr"/>
                      <a:r>
                        <a:rPr lang="en-IN" sz="1600" u="none" strike="noStrike">
                          <a:effectLst/>
                        </a:rPr>
                        <a:t>B</a:t>
                      </a:r>
                      <a:endParaRPr lang="en-IN" sz="1600" b="0" i="0" u="none" strike="noStrike">
                        <a:solidFill>
                          <a:srgbClr val="000000"/>
                        </a:solidFill>
                        <a:effectLst/>
                        <a:latin typeface="Arial" panose="020B0604020202020204" pitchFamily="34" charset="0"/>
                      </a:endParaRPr>
                    </a:p>
                  </a:txBody>
                  <a:tcPr marL="6759" marR="6759" marT="6759" marB="0" anchor="ctr"/>
                </a:tc>
              </a:tr>
              <a:tr h="0">
                <a:tc rowSpan="3">
                  <a:txBody>
                    <a:bodyPr/>
                    <a:lstStyle/>
                    <a:p>
                      <a:pPr algn="ctr" fontAlgn="ctr"/>
                      <a:r>
                        <a:rPr lang="en-IN" sz="1600" u="none" strike="noStrike" dirty="0">
                          <a:effectLst/>
                        </a:rPr>
                        <a:t>Raspberry Pi Zero</a:t>
                      </a:r>
                      <a:endParaRPr lang="en-IN" sz="1600" b="0" i="0" u="none" strike="noStrike" dirty="0">
                        <a:solidFill>
                          <a:srgbClr val="000000"/>
                        </a:solidFill>
                        <a:effectLst/>
                        <a:latin typeface="Arial" panose="020B0604020202020204" pitchFamily="34" charset="0"/>
                      </a:endParaRPr>
                    </a:p>
                  </a:txBody>
                  <a:tcPr marL="6759" marR="6759" marT="6759" marB="0" anchor="ctr"/>
                </a:tc>
                <a:tc>
                  <a:txBody>
                    <a:bodyPr/>
                    <a:lstStyle/>
                    <a:p>
                      <a:pPr algn="ctr" fontAlgn="ctr"/>
                      <a:r>
                        <a:rPr lang="en-IN" sz="1600" u="none" strike="noStrike">
                          <a:effectLst/>
                        </a:rPr>
                        <a:t>Zero</a:t>
                      </a:r>
                      <a:endParaRPr lang="en-IN" sz="1600" b="0" i="0" u="none" strike="noStrike">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W / WH</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2 W</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rowSpan="3">
                  <a:txBody>
                    <a:bodyPr/>
                    <a:lstStyle/>
                    <a:p>
                      <a:pPr algn="ctr" fontAlgn="ctr"/>
                      <a:r>
                        <a:rPr lang="en-IN" sz="1600" u="none" strike="noStrike">
                          <a:effectLst/>
                        </a:rPr>
                        <a:t>Raspberry Pi 3</a:t>
                      </a:r>
                      <a:endParaRPr lang="en-IN" sz="1600" b="0" i="0" u="none" strike="noStrike">
                        <a:solidFill>
                          <a:srgbClr val="000000"/>
                        </a:solidFill>
                        <a:effectLst/>
                        <a:latin typeface="Arial" panose="020B0604020202020204" pitchFamily="34" charset="0"/>
                      </a:endParaRPr>
                    </a:p>
                  </a:txBody>
                  <a:tcPr marL="6759" marR="6759" marT="6759" marB="0" anchor="ctr"/>
                </a:tc>
                <a:tc>
                  <a:txBody>
                    <a:bodyPr/>
                    <a:lstStyle/>
                    <a:p>
                      <a:pPr algn="ctr" fontAlgn="ctr"/>
                      <a:r>
                        <a:rPr lang="en-IN" sz="1600" u="none" strike="noStrike" dirty="0">
                          <a:effectLst/>
                        </a:rPr>
                        <a:t>B</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A+</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B+</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rowSpan="2">
                  <a:txBody>
                    <a:bodyPr/>
                    <a:lstStyle/>
                    <a:p>
                      <a:pPr algn="ctr" fontAlgn="ctr"/>
                      <a:r>
                        <a:rPr lang="en-IN" sz="1600" u="none" strike="noStrike">
                          <a:effectLst/>
                        </a:rPr>
                        <a:t>Raspberry Pi 4</a:t>
                      </a:r>
                      <a:endParaRPr lang="en-IN" sz="1600" b="0" i="0" u="none" strike="noStrike">
                        <a:solidFill>
                          <a:srgbClr val="000000"/>
                        </a:solidFill>
                        <a:effectLst/>
                        <a:latin typeface="Arial" panose="020B0604020202020204" pitchFamily="34" charset="0"/>
                      </a:endParaRPr>
                    </a:p>
                  </a:txBody>
                  <a:tcPr marL="6759" marR="6759" marT="6759" marB="0" anchor="ctr"/>
                </a:tc>
                <a:tc>
                  <a:txBody>
                    <a:bodyPr/>
                    <a:lstStyle/>
                    <a:p>
                      <a:pPr algn="ctr" fontAlgn="ctr"/>
                      <a:r>
                        <a:rPr lang="en-IN" sz="1400" u="sng" strike="noStrike" dirty="0" smtClean="0">
                          <a:effectLst/>
                        </a:rPr>
                        <a:t>B</a:t>
                      </a:r>
                      <a:endParaRPr lang="en-IN" sz="1400" b="0" i="0" u="sng" strike="noStrike" dirty="0">
                        <a:solidFill>
                          <a:srgbClr val="0563C1"/>
                        </a:solidFill>
                        <a:effectLst/>
                        <a:latin typeface="Calibri" panose="020F050202020403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400</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rowSpan="3">
                  <a:txBody>
                    <a:bodyPr/>
                    <a:lstStyle/>
                    <a:p>
                      <a:pPr algn="ctr" fontAlgn="ctr"/>
                      <a:r>
                        <a:rPr lang="en-IN" sz="1600" u="none" strike="noStrike" dirty="0">
                          <a:effectLst/>
                        </a:rPr>
                        <a:t>Raspberry Pi Pico</a:t>
                      </a:r>
                      <a:endParaRPr lang="en-IN" sz="1600" b="0" i="0" u="none" strike="noStrike" dirty="0">
                        <a:solidFill>
                          <a:srgbClr val="000000"/>
                        </a:solidFill>
                        <a:effectLst/>
                        <a:latin typeface="Arial" panose="020B0604020202020204" pitchFamily="34" charset="0"/>
                      </a:endParaRPr>
                    </a:p>
                  </a:txBody>
                  <a:tcPr marL="6759" marR="6759" marT="6759" marB="0" anchor="ctr"/>
                </a:tc>
                <a:tc>
                  <a:txBody>
                    <a:bodyPr/>
                    <a:lstStyle/>
                    <a:p>
                      <a:pPr algn="ctr" fontAlgn="ctr"/>
                      <a:r>
                        <a:rPr lang="en-IN" sz="1600" u="none" strike="noStrike" dirty="0">
                          <a:effectLst/>
                        </a:rPr>
                        <a:t>Pico</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W</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vMerge="1">
                  <a:txBody>
                    <a:bodyPr/>
                    <a:lstStyle/>
                    <a:p>
                      <a:endParaRPr lang="en-IN"/>
                    </a:p>
                  </a:txBody>
                  <a:tcPr/>
                </a:tc>
                <a:tc>
                  <a:txBody>
                    <a:bodyPr/>
                    <a:lstStyle/>
                    <a:p>
                      <a:pPr algn="ctr" fontAlgn="ctr"/>
                      <a:r>
                        <a:rPr lang="en-IN" sz="1600" u="none" strike="noStrike" dirty="0">
                          <a:effectLst/>
                        </a:rPr>
                        <a:t>2</a:t>
                      </a:r>
                      <a:endParaRPr lang="en-IN" sz="1600" b="0" i="0" u="none" strike="noStrike" dirty="0">
                        <a:solidFill>
                          <a:srgbClr val="000000"/>
                        </a:solidFill>
                        <a:effectLst/>
                        <a:latin typeface="Arial" panose="020B0604020202020204" pitchFamily="34" charset="0"/>
                      </a:endParaRPr>
                    </a:p>
                  </a:txBody>
                  <a:tcPr marL="6759" marR="6759" marT="6759" marB="0" anchor="ctr"/>
                </a:tc>
              </a:tr>
              <a:tr h="0">
                <a:tc gridSpan="2">
                  <a:txBody>
                    <a:bodyPr/>
                    <a:lstStyle/>
                    <a:p>
                      <a:pPr algn="ctr" fontAlgn="ctr"/>
                      <a:r>
                        <a:rPr lang="en-IN" sz="1600" u="none" strike="noStrike" kern="1200" dirty="0" smtClean="0">
                          <a:solidFill>
                            <a:schemeClr val="dk1"/>
                          </a:solidFill>
                          <a:effectLst/>
                          <a:latin typeface="+mn-lt"/>
                          <a:ea typeface="+mn-ea"/>
                          <a:cs typeface="+mn-cs"/>
                        </a:rPr>
                        <a:t>Raspberry Pi 5</a:t>
                      </a:r>
                      <a:endParaRPr lang="en-IN" sz="1600" u="none" strike="noStrike" kern="1200" dirty="0">
                        <a:solidFill>
                          <a:schemeClr val="dk1"/>
                        </a:solidFill>
                        <a:effectLst/>
                        <a:latin typeface="+mn-lt"/>
                        <a:ea typeface="+mn-ea"/>
                        <a:cs typeface="+mn-cs"/>
                      </a:endParaRPr>
                    </a:p>
                  </a:txBody>
                  <a:tcPr marL="6759" marR="6759" marT="6759" marB="0" anchor="ctr"/>
                </a:tc>
                <a:tc hMerge="1">
                  <a:txBody>
                    <a:bodyPr/>
                    <a:lstStyle/>
                    <a:p>
                      <a:pPr algn="ctr" fontAlgn="ctr"/>
                      <a:endParaRPr lang="en-IN" sz="1600" b="0" i="0" u="none" strike="noStrike" dirty="0">
                        <a:solidFill>
                          <a:srgbClr val="000000"/>
                        </a:solidFill>
                        <a:effectLst/>
                        <a:latin typeface="Arial" panose="020B0604020202020204" pitchFamily="34" charset="0"/>
                      </a:endParaRPr>
                    </a:p>
                  </a:txBody>
                  <a:tcPr marL="6759" marR="6759" marT="6759" marB="0" anchor="ctr"/>
                </a:tc>
              </a:tr>
            </a:tbl>
          </a:graphicData>
        </a:graphic>
      </p:graphicFrame>
    </p:spTree>
    <p:extLst>
      <p:ext uri="{BB962C8B-B14F-4D97-AF65-F5344CB8AC3E}">
        <p14:creationId xmlns:p14="http://schemas.microsoft.com/office/powerpoint/2010/main" val="4248442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Technical </a:t>
            </a:r>
            <a:r>
              <a:rPr lang="en-IN" dirty="0" smtClean="0"/>
              <a:t>Specifications</a:t>
            </a:r>
            <a:endParaRPr lang="en-IN" dirty="0"/>
          </a:p>
        </p:txBody>
      </p:sp>
      <p:sp>
        <p:nvSpPr>
          <p:cNvPr id="3" name="TextBox 2"/>
          <p:cNvSpPr txBox="1"/>
          <p:nvPr/>
        </p:nvSpPr>
        <p:spPr>
          <a:xfrm>
            <a:off x="1140710" y="6516912"/>
            <a:ext cx="10464800" cy="276999"/>
          </a:xfrm>
          <a:prstGeom prst="rect">
            <a:avLst/>
          </a:prstGeom>
          <a:noFill/>
        </p:spPr>
        <p:txBody>
          <a:bodyPr wrap="square" rtlCol="0">
            <a:spAutoFit/>
          </a:bodyPr>
          <a:lstStyle/>
          <a:p>
            <a:pPr algn="ctr"/>
            <a:r>
              <a:rPr lang="en-IN" sz="1200" dirty="0" smtClean="0"/>
              <a:t>Reference: </a:t>
            </a:r>
            <a:r>
              <a:rPr lang="en-IN" sz="1200" dirty="0" smtClean="0">
                <a:hlinkClick r:id="rId2"/>
              </a:rPr>
              <a:t>https</a:t>
            </a:r>
            <a:r>
              <a:rPr lang="en-IN" sz="1200" dirty="0">
                <a:hlinkClick r:id="rId2"/>
              </a:rPr>
              <a:t>://</a:t>
            </a:r>
            <a:r>
              <a:rPr lang="en-IN" sz="1200" dirty="0" smtClean="0">
                <a:hlinkClick r:id="rId2"/>
              </a:rPr>
              <a:t>datasheets.raspberrypi.com/rpi5/raspberry-pi-5-product-brief.pdf</a:t>
            </a:r>
            <a:r>
              <a:rPr lang="en-IN" sz="1200" dirty="0" smtClean="0"/>
              <a:t> </a:t>
            </a:r>
            <a:endParaRPr lang="en-IN" sz="1200" dirty="0"/>
          </a:p>
        </p:txBody>
      </p:sp>
      <p:sp>
        <p:nvSpPr>
          <p:cNvPr id="4" name="Rectangle 3"/>
          <p:cNvSpPr/>
          <p:nvPr/>
        </p:nvSpPr>
        <p:spPr>
          <a:xfrm>
            <a:off x="575893" y="2182336"/>
            <a:ext cx="6681249" cy="4524315"/>
          </a:xfrm>
          <a:prstGeom prst="rect">
            <a:avLst/>
          </a:prstGeom>
        </p:spPr>
        <p:txBody>
          <a:bodyPr wrap="square">
            <a:spAutoFit/>
          </a:bodyPr>
          <a:lstStyle/>
          <a:p>
            <a:r>
              <a:rPr lang="en-IN" b="1" dirty="0" smtClean="0"/>
              <a:t>Processor: </a:t>
            </a:r>
            <a:r>
              <a:rPr lang="en-IN" dirty="0" smtClean="0"/>
              <a:t>Broadcom </a:t>
            </a:r>
            <a:r>
              <a:rPr lang="en-IN" dirty="0"/>
              <a:t>BCM2712 2.4GHz quad-core 64-bit Arm Cortex-A76 </a:t>
            </a:r>
            <a:r>
              <a:rPr lang="en-IN" dirty="0" smtClean="0"/>
              <a:t>CPU</a:t>
            </a:r>
          </a:p>
          <a:p>
            <a:endParaRPr lang="en-GB" dirty="0"/>
          </a:p>
          <a:p>
            <a:r>
              <a:rPr lang="en-GB" b="1" dirty="0" smtClean="0"/>
              <a:t>Memory: </a:t>
            </a:r>
            <a:r>
              <a:rPr lang="en-GB" dirty="0" smtClean="0"/>
              <a:t>LPDDR4X-4267 </a:t>
            </a:r>
            <a:r>
              <a:rPr lang="en-GB" dirty="0"/>
              <a:t>SDRAM with options for 2GB, 4GB, or </a:t>
            </a:r>
            <a:r>
              <a:rPr lang="en-GB" dirty="0" smtClean="0"/>
              <a:t>8GB</a:t>
            </a:r>
          </a:p>
          <a:p>
            <a:endParaRPr lang="en-GB" dirty="0"/>
          </a:p>
          <a:p>
            <a:r>
              <a:rPr lang="en-GB" b="1" dirty="0"/>
              <a:t>Connectivity:</a:t>
            </a:r>
          </a:p>
          <a:p>
            <a:pPr marL="742950" lvl="1" indent="-285750">
              <a:buFont typeface="Arial" panose="020B0604020202020204" pitchFamily="34" charset="0"/>
              <a:buChar char="•"/>
            </a:pPr>
            <a:r>
              <a:rPr lang="en-GB" dirty="0"/>
              <a:t>Dual-band 802.11ac Wi-Fi and Bluetooth 5.0 / BLE</a:t>
            </a:r>
          </a:p>
          <a:p>
            <a:pPr marL="742950" lvl="1" indent="-285750">
              <a:buFont typeface="Arial" panose="020B0604020202020204" pitchFamily="34" charset="0"/>
              <a:buChar char="•"/>
            </a:pPr>
            <a:r>
              <a:rPr lang="en-GB" dirty="0"/>
              <a:t>Gigabit Ethernet with </a:t>
            </a:r>
            <a:r>
              <a:rPr lang="en-GB" dirty="0" err="1"/>
              <a:t>PoE</a:t>
            </a:r>
            <a:r>
              <a:rPr lang="en-GB" dirty="0"/>
              <a:t>+ support (requires separate </a:t>
            </a:r>
            <a:r>
              <a:rPr lang="en-GB" dirty="0" err="1"/>
              <a:t>PoE</a:t>
            </a:r>
            <a:r>
              <a:rPr lang="en-GB" dirty="0"/>
              <a:t>+ HAT)</a:t>
            </a:r>
          </a:p>
          <a:p>
            <a:endParaRPr lang="en-GB" dirty="0"/>
          </a:p>
          <a:p>
            <a:r>
              <a:rPr lang="en-IN" b="1" dirty="0" smtClean="0"/>
              <a:t>Storage:</a:t>
            </a:r>
            <a:r>
              <a:rPr lang="en-GB" dirty="0"/>
              <a:t> MicroSD card slot with high-speed SDR104 </a:t>
            </a:r>
            <a:r>
              <a:rPr lang="en-GB" dirty="0" smtClean="0"/>
              <a:t>mode</a:t>
            </a:r>
          </a:p>
          <a:p>
            <a:endParaRPr lang="en-GB" dirty="0" smtClean="0"/>
          </a:p>
          <a:p>
            <a:r>
              <a:rPr lang="en-GB" b="1" dirty="0" smtClean="0"/>
              <a:t>Power: </a:t>
            </a:r>
            <a:r>
              <a:rPr lang="en-GB" dirty="0" smtClean="0"/>
              <a:t>USB-C </a:t>
            </a:r>
            <a:r>
              <a:rPr lang="en-GB" dirty="0"/>
              <a:t>power supply: 5V/5A with Power Delivery support</a:t>
            </a:r>
          </a:p>
          <a:p>
            <a:endParaRPr lang="en-IN" b="1" dirty="0"/>
          </a:p>
        </p:txBody>
      </p:sp>
      <p:pic>
        <p:nvPicPr>
          <p:cNvPr id="4098" name="Picture 2" descr="Raspberry Pi 5 - 8GB 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035" y="2043591"/>
            <a:ext cx="4123275" cy="412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68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Technical </a:t>
            </a:r>
            <a:r>
              <a:rPr lang="en-IN" dirty="0" smtClean="0"/>
              <a:t>Specifications</a:t>
            </a:r>
            <a:endParaRPr lang="en-IN" dirty="0"/>
          </a:p>
        </p:txBody>
      </p:sp>
      <p:sp>
        <p:nvSpPr>
          <p:cNvPr id="3" name="TextBox 2"/>
          <p:cNvSpPr txBox="1"/>
          <p:nvPr/>
        </p:nvSpPr>
        <p:spPr>
          <a:xfrm>
            <a:off x="1140710" y="6516912"/>
            <a:ext cx="10464800" cy="276999"/>
          </a:xfrm>
          <a:prstGeom prst="rect">
            <a:avLst/>
          </a:prstGeom>
          <a:noFill/>
        </p:spPr>
        <p:txBody>
          <a:bodyPr wrap="square" rtlCol="0">
            <a:spAutoFit/>
          </a:bodyPr>
          <a:lstStyle/>
          <a:p>
            <a:pPr algn="ctr"/>
            <a:r>
              <a:rPr lang="en-IN" sz="1200" dirty="0" smtClean="0"/>
              <a:t>Reference: </a:t>
            </a:r>
            <a:r>
              <a:rPr lang="en-IN" sz="1200" dirty="0" smtClean="0">
                <a:hlinkClick r:id="rId2"/>
              </a:rPr>
              <a:t>https</a:t>
            </a:r>
            <a:r>
              <a:rPr lang="en-IN" sz="1200" dirty="0">
                <a:hlinkClick r:id="rId2"/>
              </a:rPr>
              <a:t>://</a:t>
            </a:r>
            <a:r>
              <a:rPr lang="en-IN" sz="1200" dirty="0" smtClean="0">
                <a:hlinkClick r:id="rId2"/>
              </a:rPr>
              <a:t>datasheets.raspberrypi.com/rpi5/raspberry-pi-5-product-brief.pdf</a:t>
            </a:r>
            <a:r>
              <a:rPr lang="en-IN" sz="1200" dirty="0" smtClean="0"/>
              <a:t> </a:t>
            </a:r>
            <a:endParaRPr lang="en-IN" sz="1200" dirty="0"/>
          </a:p>
        </p:txBody>
      </p:sp>
      <p:sp>
        <p:nvSpPr>
          <p:cNvPr id="4" name="Rectangle 3"/>
          <p:cNvSpPr/>
          <p:nvPr/>
        </p:nvSpPr>
        <p:spPr>
          <a:xfrm>
            <a:off x="423493" y="2029936"/>
            <a:ext cx="7063157" cy="4247317"/>
          </a:xfrm>
          <a:prstGeom prst="rect">
            <a:avLst/>
          </a:prstGeom>
        </p:spPr>
        <p:txBody>
          <a:bodyPr wrap="square">
            <a:spAutoFit/>
          </a:bodyPr>
          <a:lstStyle/>
          <a:p>
            <a:r>
              <a:rPr lang="en-IN" b="1" dirty="0"/>
              <a:t>I/O Ports:</a:t>
            </a:r>
          </a:p>
          <a:p>
            <a:r>
              <a:rPr lang="en-IN" b="1" dirty="0"/>
              <a:t>USB Ports:</a:t>
            </a:r>
            <a:endParaRPr lang="en-IN" dirty="0"/>
          </a:p>
          <a:p>
            <a:pPr lvl="1"/>
            <a:r>
              <a:rPr lang="en-IN" dirty="0"/>
              <a:t>2 × USB 3.0 (supporting simultaneous 5Gbps operation)</a:t>
            </a:r>
          </a:p>
          <a:p>
            <a:pPr lvl="1"/>
            <a:r>
              <a:rPr lang="en-IN" dirty="0"/>
              <a:t>2 × USB 2.0</a:t>
            </a:r>
          </a:p>
          <a:p>
            <a:r>
              <a:rPr lang="en-IN" b="1" dirty="0"/>
              <a:t>Camera/Display:</a:t>
            </a:r>
            <a:endParaRPr lang="en-IN" dirty="0"/>
          </a:p>
          <a:p>
            <a:pPr lvl="1"/>
            <a:r>
              <a:rPr lang="en-IN" dirty="0"/>
              <a:t>2 × 4-lane MIPI camera/display transceivers</a:t>
            </a:r>
          </a:p>
          <a:p>
            <a:r>
              <a:rPr lang="en-IN" b="1" dirty="0" err="1"/>
              <a:t>PCIe</a:t>
            </a:r>
            <a:r>
              <a:rPr lang="en-IN" b="1" dirty="0"/>
              <a:t> Interface:</a:t>
            </a:r>
            <a:endParaRPr lang="en-IN" dirty="0"/>
          </a:p>
          <a:p>
            <a:pPr lvl="1"/>
            <a:r>
              <a:rPr lang="en-IN" dirty="0" err="1"/>
              <a:t>PCIe</a:t>
            </a:r>
            <a:r>
              <a:rPr lang="en-IN" dirty="0"/>
              <a:t> 2.0 x1 for fast peripherals (requires separate adapter</a:t>
            </a:r>
            <a:r>
              <a:rPr lang="en-IN" dirty="0" smtClean="0"/>
              <a:t>)</a:t>
            </a:r>
            <a:endParaRPr lang="en-GB" dirty="0" smtClean="0"/>
          </a:p>
          <a:p>
            <a:endParaRPr lang="en-IN" b="1" dirty="0" smtClean="0"/>
          </a:p>
          <a:p>
            <a:r>
              <a:rPr lang="en-IN" b="1" dirty="0" smtClean="0"/>
              <a:t>Graphics </a:t>
            </a:r>
            <a:r>
              <a:rPr lang="en-IN" b="1" dirty="0"/>
              <a:t>&amp; Video:</a:t>
            </a:r>
          </a:p>
          <a:p>
            <a:r>
              <a:rPr lang="en-IN" dirty="0" err="1"/>
              <a:t>VideoCore</a:t>
            </a:r>
            <a:r>
              <a:rPr lang="en-IN" dirty="0"/>
              <a:t> VII GPU, supporting OpenGL ES 3.1 and </a:t>
            </a:r>
            <a:r>
              <a:rPr lang="en-IN" dirty="0" err="1"/>
              <a:t>Vulkan</a:t>
            </a:r>
            <a:r>
              <a:rPr lang="en-IN" dirty="0"/>
              <a:t> 1.2</a:t>
            </a:r>
          </a:p>
          <a:p>
            <a:r>
              <a:rPr lang="en-IN" dirty="0"/>
              <a:t>Dual 4Kp60 HDMI display output with HDR support</a:t>
            </a:r>
          </a:p>
          <a:p>
            <a:r>
              <a:rPr lang="en-IN" dirty="0"/>
              <a:t>4Kp60 HEVC hardware decoder</a:t>
            </a:r>
          </a:p>
          <a:p>
            <a:pPr lvl="1"/>
            <a:endParaRPr lang="en-IN" dirty="0" smtClean="0"/>
          </a:p>
        </p:txBody>
      </p:sp>
      <p:sp>
        <p:nvSpPr>
          <p:cNvPr id="5" name="Rectangle 4"/>
          <p:cNvSpPr/>
          <p:nvPr/>
        </p:nvSpPr>
        <p:spPr>
          <a:xfrm>
            <a:off x="7848600" y="2470488"/>
            <a:ext cx="3486150" cy="3139321"/>
          </a:xfrm>
          <a:prstGeom prst="rect">
            <a:avLst/>
          </a:prstGeom>
        </p:spPr>
        <p:txBody>
          <a:bodyPr wrap="square">
            <a:spAutoFit/>
          </a:bodyPr>
          <a:lstStyle/>
          <a:p>
            <a:r>
              <a:rPr lang="en-GB" b="1" dirty="0"/>
              <a:t>Additional Features:</a:t>
            </a:r>
          </a:p>
          <a:p>
            <a:pPr marL="285750" indent="-285750">
              <a:buFont typeface="Arial" panose="020B0604020202020204" pitchFamily="34" charset="0"/>
              <a:buChar char="•"/>
            </a:pPr>
            <a:r>
              <a:rPr lang="en-GB" dirty="0"/>
              <a:t>Standard 40-pin GPIO header</a:t>
            </a:r>
          </a:p>
          <a:p>
            <a:pPr marL="285750" indent="-285750">
              <a:buFont typeface="Arial" panose="020B0604020202020204" pitchFamily="34" charset="0"/>
              <a:buChar char="•"/>
            </a:pPr>
            <a:r>
              <a:rPr lang="en-GB" dirty="0"/>
              <a:t>Real-Time Clock (RTC) powered by an external battery</a:t>
            </a:r>
          </a:p>
          <a:p>
            <a:pPr marL="285750" indent="-285750">
              <a:buFont typeface="Arial" panose="020B0604020202020204" pitchFamily="34" charset="0"/>
              <a:buChar char="•"/>
            </a:pPr>
            <a:r>
              <a:rPr lang="en-GB" dirty="0"/>
              <a:t>Power button for easy control</a:t>
            </a:r>
          </a:p>
          <a:p>
            <a:r>
              <a:rPr lang="en-GB" b="1" dirty="0"/>
              <a:t>Production Lifetime:</a:t>
            </a:r>
          </a:p>
          <a:p>
            <a:pPr marL="285750" indent="-285750">
              <a:buFont typeface="Arial" panose="020B0604020202020204" pitchFamily="34" charset="0"/>
              <a:buChar char="•"/>
            </a:pPr>
            <a:r>
              <a:rPr lang="en-GB" dirty="0"/>
              <a:t>Guaranteed production until at least January 2036</a:t>
            </a:r>
          </a:p>
        </p:txBody>
      </p:sp>
    </p:spTree>
    <p:extLst>
      <p:ext uri="{BB962C8B-B14F-4D97-AF65-F5344CB8AC3E}">
        <p14:creationId xmlns:p14="http://schemas.microsoft.com/office/powerpoint/2010/main" val="2044292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Raspberry pi 5 board</a:t>
            </a:r>
            <a:endParaRPr lang="en-IN" dirty="0"/>
          </a:p>
        </p:txBody>
      </p:sp>
      <p:sp>
        <p:nvSpPr>
          <p:cNvPr id="3" name="TextBox 2"/>
          <p:cNvSpPr txBox="1"/>
          <p:nvPr/>
        </p:nvSpPr>
        <p:spPr>
          <a:xfrm>
            <a:off x="1140710" y="6516912"/>
            <a:ext cx="10464800" cy="276999"/>
          </a:xfrm>
          <a:prstGeom prst="rect">
            <a:avLst/>
          </a:prstGeom>
          <a:noFill/>
        </p:spPr>
        <p:txBody>
          <a:bodyPr wrap="square" rtlCol="0">
            <a:spAutoFit/>
          </a:bodyPr>
          <a:lstStyle/>
          <a:p>
            <a:pPr algn="ctr"/>
            <a:r>
              <a:rPr lang="en-IN" sz="1200" dirty="0" smtClean="0"/>
              <a:t>Reference: </a:t>
            </a:r>
            <a:r>
              <a:rPr lang="en-IN" sz="1200" dirty="0" smtClean="0">
                <a:hlinkClick r:id="rId2"/>
              </a:rPr>
              <a:t>https</a:t>
            </a:r>
            <a:r>
              <a:rPr lang="en-IN" sz="1200" dirty="0">
                <a:hlinkClick r:id="rId2"/>
              </a:rPr>
              <a:t>://</a:t>
            </a:r>
            <a:r>
              <a:rPr lang="en-IN" sz="1200" dirty="0" smtClean="0">
                <a:hlinkClick r:id="rId2"/>
              </a:rPr>
              <a:t>datasheets.raspberrypi.com/rpi5/raspberry-pi-5-product-brief.pdf</a:t>
            </a:r>
            <a:r>
              <a:rPr lang="en-IN" sz="1200" dirty="0" smtClean="0"/>
              <a:t> </a:t>
            </a:r>
            <a:endParaRPr lang="en-IN" sz="1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057" y="1955885"/>
            <a:ext cx="8737601" cy="4561027"/>
          </a:xfrm>
          <a:prstGeom prst="rect">
            <a:avLst/>
          </a:prstGeom>
        </p:spPr>
      </p:pic>
    </p:spTree>
    <p:extLst>
      <p:ext uri="{BB962C8B-B14F-4D97-AF65-F5344CB8AC3E}">
        <p14:creationId xmlns:p14="http://schemas.microsoft.com/office/powerpoint/2010/main" val="466752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with Raspberry Pi</a:t>
            </a:r>
          </a:p>
        </p:txBody>
      </p:sp>
      <p:sp>
        <p:nvSpPr>
          <p:cNvPr id="8" name="Rectangle 6"/>
          <p:cNvSpPr>
            <a:spLocks noChangeArrowheads="1"/>
          </p:cNvSpPr>
          <p:nvPr/>
        </p:nvSpPr>
        <p:spPr bwMode="auto">
          <a:xfrm>
            <a:off x="461594" y="2092000"/>
            <a:ext cx="783150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rPr>
              <a:t>Supported Languages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chemeClr val="tx1"/>
                </a:solidFill>
                <a:effectLst/>
              </a:rPr>
              <a:t>Python, C/C++, Java, Scratch, Node.js, Ruby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rPr>
              <a:t>Operating Systems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chemeClr val="tx1"/>
                </a:solidFill>
                <a:effectLst/>
              </a:rPr>
              <a:t>Raspberry Pi OS (</a:t>
            </a:r>
            <a:r>
              <a:rPr kumimoji="0" lang="en-US" altLang="en-US" sz="2000" b="0" i="0" u="none" strike="noStrike" cap="none" normalizeH="0" baseline="0" dirty="0" err="1" smtClean="0">
                <a:ln>
                  <a:noFill/>
                </a:ln>
                <a:solidFill>
                  <a:schemeClr val="tx1"/>
                </a:solidFill>
                <a:effectLst/>
              </a:rPr>
              <a:t>Debian</a:t>
            </a:r>
            <a:r>
              <a:rPr kumimoji="0" lang="en-US" altLang="en-US" sz="2000" b="0" i="0" u="none" strike="noStrike" cap="none" normalizeH="0" baseline="0" dirty="0" smtClean="0">
                <a:ln>
                  <a:noFill/>
                </a:ln>
                <a:solidFill>
                  <a:schemeClr val="tx1"/>
                </a:solidFill>
                <a:effectLst/>
              </a:rPr>
              <a:t>-based, optimized for Pi 5)</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chemeClr val="tx1"/>
                </a:solidFill>
                <a:effectLst/>
              </a:rPr>
              <a:t>Ubuntu, Windows </a:t>
            </a:r>
            <a:r>
              <a:rPr kumimoji="0" lang="en-US" altLang="en-US" sz="2000" b="0" i="0" u="none" strike="noStrike" cap="none" normalizeH="0" baseline="0" dirty="0" err="1" smtClean="0">
                <a:ln>
                  <a:noFill/>
                </a:ln>
                <a:solidFill>
                  <a:schemeClr val="tx1"/>
                </a:solidFill>
                <a:effectLst/>
              </a:rPr>
              <a:t>IoT</a:t>
            </a:r>
            <a:r>
              <a:rPr kumimoji="0" lang="en-US" altLang="en-US" sz="2000" b="0" i="0" u="none" strike="noStrike" cap="none" normalizeH="0" baseline="0" dirty="0" smtClean="0">
                <a:ln>
                  <a:noFill/>
                </a:ln>
                <a:solidFill>
                  <a:schemeClr val="tx1"/>
                </a:solidFill>
                <a:effectLst/>
              </a:rPr>
              <a:t> Core, RetroPie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rPr>
              <a:t>Development Tools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tx1"/>
                </a:solidFill>
                <a:effectLst/>
              </a:rPr>
              <a:t>IDEs: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Thonny</a:t>
            </a:r>
            <a:r>
              <a:rPr kumimoji="0" lang="en-US" altLang="en-US" sz="2000" b="0" i="0" u="none" strike="noStrike" cap="none" normalizeH="0" baseline="0" dirty="0" smtClean="0">
                <a:ln>
                  <a:noFill/>
                </a:ln>
                <a:solidFill>
                  <a:schemeClr val="tx1"/>
                </a:solidFill>
                <a:effectLst/>
              </a:rPr>
              <a:t> (Python), VS Code, </a:t>
            </a:r>
            <a:r>
              <a:rPr kumimoji="0" lang="en-US" altLang="en-US" sz="2000" b="0" i="0" u="none" strike="noStrike" cap="none" normalizeH="0" baseline="0" dirty="0" err="1" smtClean="0">
                <a:ln>
                  <a:noFill/>
                </a:ln>
                <a:solidFill>
                  <a:schemeClr val="tx1"/>
                </a:solidFill>
                <a:effectLst/>
              </a:rPr>
              <a:t>PyCharm</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Geany</a:t>
            </a:r>
            <a:r>
              <a:rPr kumimoji="0" lang="en-US" altLang="en-US" sz="2000" b="0" i="0" u="none" strike="noStrike" cap="none" normalizeH="0" baseline="0" dirty="0" smtClean="0">
                <a:ln>
                  <a:noFill/>
                </a:ln>
                <a:solidFill>
                  <a:schemeClr val="tx1"/>
                </a:solidFill>
                <a:effectLst/>
              </a:rPr>
              <a:t>, IDLE</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smtClean="0">
                <a:ln>
                  <a:noFill/>
                </a:ln>
                <a:solidFill>
                  <a:schemeClr val="tx1"/>
                </a:solidFill>
                <a:effectLst/>
              </a:rPr>
              <a:t>Features:</a:t>
            </a:r>
            <a:endParaRPr kumimoji="0" lang="en-US" altLang="en-US" sz="2000" b="0" i="0" u="none" strike="noStrike" cap="none" normalizeH="0" baseline="0" dirty="0" smtClean="0">
              <a:ln>
                <a:noFill/>
              </a:ln>
              <a:solidFill>
                <a:schemeClr val="tx1"/>
              </a:solidFill>
              <a:effectLst/>
            </a:endParaRPr>
          </a:p>
          <a:p>
            <a:pPr marL="1200150" lvl="2"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chemeClr val="tx1"/>
                </a:solidFill>
                <a:effectLst/>
              </a:rPr>
              <a:t>GPIO programming with </a:t>
            </a:r>
            <a:r>
              <a:rPr kumimoji="0" lang="en-US" altLang="en-US" sz="2000" b="0" i="0" u="none" strike="noStrike" cap="none" normalizeH="0" baseline="0" dirty="0" err="1" smtClean="0">
                <a:ln>
                  <a:noFill/>
                </a:ln>
                <a:solidFill>
                  <a:schemeClr val="tx1"/>
                </a:solidFill>
                <a:effectLst/>
              </a:rPr>
              <a:t>RPi.GPIO</a:t>
            </a:r>
            <a:r>
              <a:rPr kumimoji="0" lang="en-US" altLang="en-US" sz="2000" b="0" i="0" u="none" strike="noStrike" cap="none" normalizeH="0" baseline="0" dirty="0" smtClean="0">
                <a:ln>
                  <a:noFill/>
                </a:ln>
                <a:solidFill>
                  <a:schemeClr val="tx1"/>
                </a:solidFill>
                <a:effectLst/>
              </a:rPr>
              <a:t> and </a:t>
            </a:r>
            <a:r>
              <a:rPr kumimoji="0" lang="en-US" altLang="en-US" sz="2000" b="0" i="0" u="none" strike="noStrike" cap="none" normalizeH="0" baseline="0" dirty="0" err="1" smtClean="0">
                <a:ln>
                  <a:noFill/>
                </a:ln>
                <a:solidFill>
                  <a:schemeClr val="tx1"/>
                </a:solidFill>
                <a:effectLst/>
              </a:rPr>
              <a:t>gpiozero</a:t>
            </a:r>
            <a:endParaRPr kumimoji="0" lang="en-US" altLang="en-US" sz="2000" b="0" i="0" u="none" strike="noStrike" cap="none" normalizeH="0" baseline="0" dirty="0" smtClean="0">
              <a:ln>
                <a:noFill/>
              </a:ln>
              <a:solidFill>
                <a:schemeClr val="tx1"/>
              </a:solidFill>
              <a:effectLst/>
            </a:endParaRPr>
          </a:p>
          <a:p>
            <a:pPr marL="1200150" lvl="2"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chemeClr val="tx1"/>
                </a:solidFill>
                <a:effectLst/>
              </a:rPr>
              <a:t>Dual 4K display support for visualization</a:t>
            </a:r>
          </a:p>
          <a:p>
            <a:pPr marL="1200150" lvl="2"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chemeClr val="tx1"/>
                </a:solidFill>
                <a:effectLst/>
              </a:rPr>
              <a:t>Accelerated AI with </a:t>
            </a:r>
            <a:r>
              <a:rPr kumimoji="0" lang="en-US" altLang="en-US" sz="2000" b="0" i="0" u="none" strike="noStrike" cap="none" normalizeH="0" baseline="0" dirty="0" err="1" smtClean="0">
                <a:ln>
                  <a:noFill/>
                </a:ln>
                <a:solidFill>
                  <a:schemeClr val="tx1"/>
                </a:solidFill>
                <a:effectLst/>
              </a:rPr>
              <a:t>TensorFlow</a:t>
            </a:r>
            <a:r>
              <a:rPr kumimoji="0" lang="en-US" altLang="en-US" sz="2000" b="0" i="0" u="none" strike="noStrike" cap="none" normalizeH="0" baseline="0" dirty="0" smtClean="0">
                <a:ln>
                  <a:noFill/>
                </a:ln>
                <a:solidFill>
                  <a:schemeClr val="tx1"/>
                </a:solidFill>
                <a:effectLst/>
              </a:rPr>
              <a:t> Lite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pic>
        <p:nvPicPr>
          <p:cNvPr id="7176" name="Picture 8" descr="Introducing Thonny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r="41161"/>
          <a:stretch/>
        </p:blipFill>
        <p:spPr bwMode="auto">
          <a:xfrm>
            <a:off x="8338435" y="2199576"/>
            <a:ext cx="3844600"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82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Programming with Raspberry Pi</a:t>
            </a:r>
          </a:p>
        </p:txBody>
      </p:sp>
      <p:pic>
        <p:nvPicPr>
          <p:cNvPr id="7170" name="Picture 2" descr="Raspberry Pi 3 with Breadboard. Simple LED circuit"/>
          <p:cNvPicPr>
            <a:picLocks noChangeAspect="1" noChangeArrowheads="1"/>
          </p:cNvPicPr>
          <p:nvPr/>
        </p:nvPicPr>
        <p:blipFill rotWithShape="1">
          <a:blip r:embed="rId2">
            <a:extLst>
              <a:ext uri="{28A0092B-C50C-407E-A947-70E740481C1C}">
                <a14:useLocalDpi xmlns:a14="http://schemas.microsoft.com/office/drawing/2010/main" val="0"/>
              </a:ext>
            </a:extLst>
          </a:blip>
          <a:srcRect b="6089"/>
          <a:stretch/>
        </p:blipFill>
        <p:spPr bwMode="auto">
          <a:xfrm>
            <a:off x="4930128" y="1952522"/>
            <a:ext cx="6675382" cy="49054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5894" y="2145578"/>
            <a:ext cx="3179075" cy="369332"/>
          </a:xfrm>
          <a:prstGeom prst="rect">
            <a:avLst/>
          </a:prstGeom>
        </p:spPr>
        <p:txBody>
          <a:bodyPr wrap="none">
            <a:spAutoFit/>
          </a:bodyPr>
          <a:lstStyle/>
          <a:p>
            <a:r>
              <a:rPr lang="en-GB" b="1" dirty="0"/>
              <a:t>Sample Code: Blink an LED</a:t>
            </a:r>
            <a:endParaRPr lang="en-IN" b="1" dirty="0"/>
          </a:p>
        </p:txBody>
      </p:sp>
      <p:pic>
        <p:nvPicPr>
          <p:cNvPr id="5" name="Picture 4"/>
          <p:cNvPicPr>
            <a:picLocks noChangeAspect="1"/>
          </p:cNvPicPr>
          <p:nvPr/>
        </p:nvPicPr>
        <p:blipFill>
          <a:blip r:embed="rId3"/>
          <a:stretch>
            <a:fillRect/>
          </a:stretch>
        </p:blipFill>
        <p:spPr>
          <a:xfrm>
            <a:off x="575894" y="2514910"/>
            <a:ext cx="3459040" cy="4145567"/>
          </a:xfrm>
          <a:prstGeom prst="rect">
            <a:avLst/>
          </a:prstGeom>
        </p:spPr>
      </p:pic>
    </p:spTree>
    <p:extLst>
      <p:ext uri="{BB962C8B-B14F-4D97-AF65-F5344CB8AC3E}">
        <p14:creationId xmlns:p14="http://schemas.microsoft.com/office/powerpoint/2010/main" val="2289407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aspberry Pi GPIO Tutorial | Microcontroller Tutorial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81674" y="766916"/>
            <a:ext cx="7019925" cy="609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69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59</TotalTime>
  <Words>901</Words>
  <Application>Microsoft Office PowerPoint</Application>
  <PresentationFormat>Widescreen</PresentationFormat>
  <Paragraphs>181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Fan Heiti Std B</vt:lpstr>
      <vt:lpstr>Arial</vt:lpstr>
      <vt:lpstr>Calibri</vt:lpstr>
      <vt:lpstr>Gill Sans MT</vt:lpstr>
      <vt:lpstr>Wingdings 2</vt:lpstr>
      <vt:lpstr>Dividend</vt:lpstr>
      <vt:lpstr>Raspberry Pi</vt:lpstr>
      <vt:lpstr>What is Raspberry Pi ?</vt:lpstr>
      <vt:lpstr>History and Evolution</vt:lpstr>
      <vt:lpstr>Technical Specifications</vt:lpstr>
      <vt:lpstr>Technical Specifications</vt:lpstr>
      <vt:lpstr>Raspberry pi 5 board</vt:lpstr>
      <vt:lpstr>Programming with Raspberry Pi</vt:lpstr>
      <vt:lpstr>Programming with Raspberry Pi</vt:lpstr>
      <vt:lpstr>PowerPoint Presentation</vt:lpstr>
      <vt:lpstr>Current Applications of Raspberry Pi 5</vt:lpstr>
      <vt:lpstr>Why Raspberry Pi Stands Out?</vt:lpstr>
      <vt:lpstr>Comparison to Alternatives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dc:title>
  <dc:creator>Microsoft account</dc:creator>
  <cp:lastModifiedBy>Microsoft account</cp:lastModifiedBy>
  <cp:revision>7</cp:revision>
  <dcterms:created xsi:type="dcterms:W3CDTF">2024-11-26T06:35:46Z</dcterms:created>
  <dcterms:modified xsi:type="dcterms:W3CDTF">2024-11-26T07:35:00Z</dcterms:modified>
</cp:coreProperties>
</file>