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embeddedFontLst>
    <p:embeddedFont>
      <p:font typeface="Brygada 1918" pitchFamily="2" charset="0"/>
      <p:regular r:id="rId8"/>
    </p:embeddedFont>
    <p:embeddedFont>
      <p:font typeface="Montserrat Medium" panose="02000000000000000000" pitchFamily="2"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notesMaster" Target="notesMasters/notesMaster1.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font" Target="fonts/font2.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7D43F652-AA6E-804F-8154-E2F8EA02ECD6}" type="datetimeFigureOut">
              <a:rPr lang="en-US" smtClean="0"/>
              <a:t>12/8/2024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6E8E831D-4051-8D45-B5DE-3B5D0274998D}" type="slidenum">
              <a:rPr lang="en-US" smtClean="0"/>
              <a:t>‹#›</a:t>
            </a:fld>
            <a:endParaRPr lang="en-US"/>
          </a:p>
        </p:txBody>
      </p:sp>
    </p:spTree>
    <p:extLst>
      <p:ext uri="{BB962C8B-B14F-4D97-AF65-F5344CB8AC3E}">
        <p14:creationId xmlns:p14="http://schemas.microsoft.com/office/powerpoint/2010/main" val="3095489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49260" y="2076807"/>
            <a:ext cx="7645479" cy="1427083"/>
          </a:xfrm>
          <a:prstGeom prst="rect">
            <a:avLst/>
          </a:prstGeom>
          <a:noFill/>
          <a:ln/>
        </p:spPr>
        <p:txBody>
          <a:bodyPr wrap="squar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Apache Storm: A Deep Dive into Cluster Architecture</a:t>
            </a:r>
            <a:endParaRPr lang="en-US" sz="4450" dirty="0"/>
          </a:p>
        </p:txBody>
      </p:sp>
      <p:sp>
        <p:nvSpPr>
          <p:cNvPr id="4" name="Text 1"/>
          <p:cNvSpPr/>
          <p:nvPr/>
        </p:nvSpPr>
        <p:spPr>
          <a:xfrm>
            <a:off x="749260" y="3825002"/>
            <a:ext cx="7645479" cy="1712119"/>
          </a:xfrm>
          <a:prstGeom prst="rect">
            <a:avLst/>
          </a:prstGeom>
          <a:noFill/>
          <a:ln/>
        </p:spPr>
        <p:txBody>
          <a:bodyPr wrap="squar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Apache Storm is a distributed, real-time computation system that allows for the continuous processing of data streams. It is designed to handle high volumes of data and operate with high reliability. Storm clusters are made up of various components that work together to execute tasks and process data streams efficiently.</a:t>
            </a:r>
            <a:endParaRPr lang="en-US" sz="1650" dirty="0"/>
          </a:p>
        </p:txBody>
      </p:sp>
      <p:sp>
        <p:nvSpPr>
          <p:cNvPr id="5" name="Shape 2"/>
          <p:cNvSpPr/>
          <p:nvPr/>
        </p:nvSpPr>
        <p:spPr>
          <a:xfrm>
            <a:off x="749260" y="5794058"/>
            <a:ext cx="342543" cy="342543"/>
          </a:xfrm>
          <a:prstGeom prst="roundRect">
            <a:avLst>
              <a:gd name="adj" fmla="val 26691789"/>
            </a:avLst>
          </a:prstGeom>
          <a:noFill/>
          <a:ln w="7620">
            <a:solidFill>
              <a:srgbClr val="FFFFFF"/>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49260" y="2423755"/>
            <a:ext cx="9737646" cy="713542"/>
          </a:xfrm>
          <a:prstGeom prst="rect">
            <a:avLst/>
          </a:prstGeom>
          <a:noFill/>
          <a:ln/>
        </p:spPr>
        <p:txBody>
          <a:bodyPr wrap="non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Key Components of a Storm Cluster</a:t>
            </a:r>
            <a:endParaRPr lang="en-US" sz="4450" dirty="0"/>
          </a:p>
        </p:txBody>
      </p:sp>
      <p:sp>
        <p:nvSpPr>
          <p:cNvPr id="3" name="Text 1"/>
          <p:cNvSpPr/>
          <p:nvPr/>
        </p:nvSpPr>
        <p:spPr>
          <a:xfrm>
            <a:off x="749260" y="3672483"/>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FB393"/>
                </a:solidFill>
                <a:latin typeface="Brygada 1918 Bold" pitchFamily="34" charset="0"/>
                <a:ea typeface="Brygada 1918 Bold" pitchFamily="34" charset="-122"/>
                <a:cs typeface="Brygada 1918 Bold" pitchFamily="34" charset="-120"/>
              </a:rPr>
              <a:t>Nimbus</a:t>
            </a:r>
            <a:endParaRPr lang="en-US" sz="2200" dirty="0"/>
          </a:p>
        </p:txBody>
      </p:sp>
      <p:sp>
        <p:nvSpPr>
          <p:cNvPr id="4" name="Text 2"/>
          <p:cNvSpPr/>
          <p:nvPr/>
        </p:nvSpPr>
        <p:spPr>
          <a:xfrm>
            <a:off x="749260" y="4243388"/>
            <a:ext cx="4028599" cy="1369695"/>
          </a:xfrm>
          <a:prstGeom prst="rect">
            <a:avLst/>
          </a:prstGeom>
          <a:noFill/>
          <a:ln/>
        </p:spPr>
        <p:txBody>
          <a:bodyPr wrap="squar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The central coordinator of the cluster, responsible for submitting topologies and assigning tasks to worker nodes.</a:t>
            </a:r>
            <a:endParaRPr lang="en-US" sz="1650" dirty="0"/>
          </a:p>
        </p:txBody>
      </p:sp>
      <p:sp>
        <p:nvSpPr>
          <p:cNvPr id="5" name="Text 3"/>
          <p:cNvSpPr/>
          <p:nvPr/>
        </p:nvSpPr>
        <p:spPr>
          <a:xfrm>
            <a:off x="5307687" y="3672483"/>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FB393"/>
                </a:solidFill>
                <a:latin typeface="Brygada 1918 Bold" pitchFamily="34" charset="0"/>
                <a:ea typeface="Brygada 1918 Bold" pitchFamily="34" charset="-122"/>
                <a:cs typeface="Brygada 1918 Bold" pitchFamily="34" charset="-120"/>
              </a:rPr>
              <a:t>Supervisor</a:t>
            </a:r>
            <a:endParaRPr lang="en-US" sz="2200" dirty="0"/>
          </a:p>
        </p:txBody>
      </p:sp>
      <p:sp>
        <p:nvSpPr>
          <p:cNvPr id="6" name="Text 4"/>
          <p:cNvSpPr/>
          <p:nvPr/>
        </p:nvSpPr>
        <p:spPr>
          <a:xfrm>
            <a:off x="5307687" y="4243388"/>
            <a:ext cx="4028599" cy="1027271"/>
          </a:xfrm>
          <a:prstGeom prst="rect">
            <a:avLst/>
          </a:prstGeom>
          <a:noFill/>
          <a:ln/>
        </p:spPr>
        <p:txBody>
          <a:bodyPr wrap="squar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Manages worker processes on each node, starting and stopping workers and monitoring their health.</a:t>
            </a:r>
            <a:endParaRPr lang="en-US" sz="1650" dirty="0"/>
          </a:p>
        </p:txBody>
      </p:sp>
      <p:sp>
        <p:nvSpPr>
          <p:cNvPr id="7" name="Text 5"/>
          <p:cNvSpPr/>
          <p:nvPr/>
        </p:nvSpPr>
        <p:spPr>
          <a:xfrm>
            <a:off x="9866114" y="3672483"/>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FB393"/>
                </a:solidFill>
                <a:latin typeface="Brygada 1918 Bold" pitchFamily="34" charset="0"/>
                <a:ea typeface="Brygada 1918 Bold" pitchFamily="34" charset="-122"/>
                <a:cs typeface="Brygada 1918 Bold" pitchFamily="34" charset="-120"/>
              </a:rPr>
              <a:t>Worker Nodes</a:t>
            </a:r>
            <a:endParaRPr lang="en-US" sz="2200" dirty="0"/>
          </a:p>
        </p:txBody>
      </p:sp>
      <p:sp>
        <p:nvSpPr>
          <p:cNvPr id="8" name="Text 6"/>
          <p:cNvSpPr/>
          <p:nvPr/>
        </p:nvSpPr>
        <p:spPr>
          <a:xfrm>
            <a:off x="9866114" y="4243388"/>
            <a:ext cx="4028599" cy="1027271"/>
          </a:xfrm>
          <a:prstGeom prst="rect">
            <a:avLst/>
          </a:prstGeom>
          <a:noFill/>
          <a:ln/>
        </p:spPr>
        <p:txBody>
          <a:bodyPr wrap="squar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Execute tasks assigned by Nimbus, processing data streams according to the defined topology.</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76287"/>
          </a:xfrm>
          <a:prstGeom prst="rect">
            <a:avLst/>
          </a:prstGeom>
        </p:spPr>
      </p:pic>
      <p:sp>
        <p:nvSpPr>
          <p:cNvPr id="3" name="Text 0"/>
          <p:cNvSpPr/>
          <p:nvPr/>
        </p:nvSpPr>
        <p:spPr>
          <a:xfrm>
            <a:off x="749260" y="3716536"/>
            <a:ext cx="11846123" cy="713542"/>
          </a:xfrm>
          <a:prstGeom prst="rect">
            <a:avLst/>
          </a:prstGeom>
          <a:noFill/>
          <a:ln/>
        </p:spPr>
        <p:txBody>
          <a:bodyPr wrap="non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Distributed Processing and Fault Tolerance</a:t>
            </a:r>
            <a:endParaRPr lang="en-US" sz="4450" dirty="0"/>
          </a:p>
        </p:txBody>
      </p:sp>
      <p:sp>
        <p:nvSpPr>
          <p:cNvPr id="4" name="Shape 1"/>
          <p:cNvSpPr/>
          <p:nvPr/>
        </p:nvSpPr>
        <p:spPr>
          <a:xfrm>
            <a:off x="749260" y="4992053"/>
            <a:ext cx="481727" cy="481727"/>
          </a:xfrm>
          <a:prstGeom prst="roundRect">
            <a:avLst>
              <a:gd name="adj" fmla="val 6667"/>
            </a:avLst>
          </a:prstGeom>
          <a:solidFill>
            <a:srgbClr val="4D1529"/>
          </a:solidFill>
          <a:ln/>
        </p:spPr>
      </p:sp>
      <p:sp>
        <p:nvSpPr>
          <p:cNvPr id="5" name="Text 2"/>
          <p:cNvSpPr/>
          <p:nvPr/>
        </p:nvSpPr>
        <p:spPr>
          <a:xfrm>
            <a:off x="904399" y="5061585"/>
            <a:ext cx="171331"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Brygada 1918 Bold" pitchFamily="34" charset="0"/>
                <a:ea typeface="Brygada 1918 Bold" pitchFamily="34" charset="-122"/>
                <a:cs typeface="Brygada 1918 Bold" pitchFamily="34" charset="-120"/>
              </a:rPr>
              <a:t>1</a:t>
            </a:r>
            <a:endParaRPr lang="en-US" sz="2650" dirty="0"/>
          </a:p>
        </p:txBody>
      </p:sp>
      <p:sp>
        <p:nvSpPr>
          <p:cNvPr id="6" name="Text 3"/>
          <p:cNvSpPr/>
          <p:nvPr/>
        </p:nvSpPr>
        <p:spPr>
          <a:xfrm>
            <a:off x="1445062" y="4992053"/>
            <a:ext cx="3155990" cy="356830"/>
          </a:xfrm>
          <a:prstGeom prst="rect">
            <a:avLst/>
          </a:prstGeom>
          <a:noFill/>
          <a:ln/>
        </p:spPr>
        <p:txBody>
          <a:bodyPr wrap="none" lIns="0" tIns="0" rIns="0" bIns="0" rtlCol="0" anchor="t"/>
          <a:lstStyle/>
          <a:p>
            <a:pPr marL="0" indent="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Distributed Processing</a:t>
            </a:r>
            <a:endParaRPr lang="en-US" sz="2200" dirty="0"/>
          </a:p>
        </p:txBody>
      </p:sp>
      <p:sp>
        <p:nvSpPr>
          <p:cNvPr id="7" name="Text 4"/>
          <p:cNvSpPr/>
          <p:nvPr/>
        </p:nvSpPr>
        <p:spPr>
          <a:xfrm>
            <a:off x="1445062" y="5477232"/>
            <a:ext cx="3538776" cy="1369695"/>
          </a:xfrm>
          <a:prstGeom prst="rect">
            <a:avLst/>
          </a:prstGeom>
          <a:noFill/>
          <a:ln/>
        </p:spPr>
        <p:txBody>
          <a:bodyPr wrap="squar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Tasks are distributed across multiple worker nodes, enabling parallel processing and high throughput.</a:t>
            </a:r>
            <a:endParaRPr lang="en-US" sz="1650" dirty="0"/>
          </a:p>
        </p:txBody>
      </p:sp>
      <p:sp>
        <p:nvSpPr>
          <p:cNvPr id="8" name="Shape 5"/>
          <p:cNvSpPr/>
          <p:nvPr/>
        </p:nvSpPr>
        <p:spPr>
          <a:xfrm>
            <a:off x="5197912" y="4992053"/>
            <a:ext cx="481727" cy="481727"/>
          </a:xfrm>
          <a:prstGeom prst="roundRect">
            <a:avLst>
              <a:gd name="adj" fmla="val 6667"/>
            </a:avLst>
          </a:prstGeom>
          <a:solidFill>
            <a:srgbClr val="4D1529"/>
          </a:solidFill>
          <a:ln/>
        </p:spPr>
      </p:sp>
      <p:sp>
        <p:nvSpPr>
          <p:cNvPr id="9" name="Text 6"/>
          <p:cNvSpPr/>
          <p:nvPr/>
        </p:nvSpPr>
        <p:spPr>
          <a:xfrm>
            <a:off x="5341144" y="5061585"/>
            <a:ext cx="195263"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Brygada 1918 Bold" pitchFamily="34" charset="0"/>
                <a:ea typeface="Brygada 1918 Bold" pitchFamily="34" charset="-122"/>
                <a:cs typeface="Brygada 1918 Bold" pitchFamily="34" charset="-120"/>
              </a:rPr>
              <a:t>2</a:t>
            </a:r>
            <a:endParaRPr lang="en-US" sz="2650" dirty="0"/>
          </a:p>
        </p:txBody>
      </p:sp>
      <p:sp>
        <p:nvSpPr>
          <p:cNvPr id="10" name="Text 7"/>
          <p:cNvSpPr/>
          <p:nvPr/>
        </p:nvSpPr>
        <p:spPr>
          <a:xfrm>
            <a:off x="5893713" y="4992053"/>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Fault Tolerance</a:t>
            </a:r>
            <a:endParaRPr lang="en-US" sz="2200" dirty="0"/>
          </a:p>
        </p:txBody>
      </p:sp>
      <p:sp>
        <p:nvSpPr>
          <p:cNvPr id="11" name="Text 8"/>
          <p:cNvSpPr/>
          <p:nvPr/>
        </p:nvSpPr>
        <p:spPr>
          <a:xfrm>
            <a:off x="5893713" y="5477232"/>
            <a:ext cx="3538776" cy="1712119"/>
          </a:xfrm>
          <a:prstGeom prst="rect">
            <a:avLst/>
          </a:prstGeom>
          <a:noFill/>
          <a:ln/>
        </p:spPr>
        <p:txBody>
          <a:bodyPr wrap="squar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If a node fails, the system automatically reassigns its tasks to other available nodes, ensuring uninterrupted processing.</a:t>
            </a:r>
            <a:endParaRPr lang="en-US" sz="1650" dirty="0"/>
          </a:p>
        </p:txBody>
      </p:sp>
      <p:sp>
        <p:nvSpPr>
          <p:cNvPr id="12" name="Shape 9"/>
          <p:cNvSpPr/>
          <p:nvPr/>
        </p:nvSpPr>
        <p:spPr>
          <a:xfrm>
            <a:off x="9646563" y="4992053"/>
            <a:ext cx="481727" cy="481727"/>
          </a:xfrm>
          <a:prstGeom prst="roundRect">
            <a:avLst>
              <a:gd name="adj" fmla="val 6667"/>
            </a:avLst>
          </a:prstGeom>
          <a:solidFill>
            <a:srgbClr val="4D1529"/>
          </a:solidFill>
          <a:ln/>
        </p:spPr>
      </p:sp>
      <p:sp>
        <p:nvSpPr>
          <p:cNvPr id="13" name="Text 10"/>
          <p:cNvSpPr/>
          <p:nvPr/>
        </p:nvSpPr>
        <p:spPr>
          <a:xfrm>
            <a:off x="9782889" y="5061585"/>
            <a:ext cx="208955"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Brygada 1918 Bold" pitchFamily="34" charset="0"/>
                <a:ea typeface="Brygada 1918 Bold" pitchFamily="34" charset="-122"/>
                <a:cs typeface="Brygada 1918 Bold" pitchFamily="34" charset="-120"/>
              </a:rPr>
              <a:t>3</a:t>
            </a:r>
            <a:endParaRPr lang="en-US" sz="2650" dirty="0"/>
          </a:p>
        </p:txBody>
      </p:sp>
      <p:sp>
        <p:nvSpPr>
          <p:cNvPr id="14" name="Text 11"/>
          <p:cNvSpPr/>
          <p:nvPr/>
        </p:nvSpPr>
        <p:spPr>
          <a:xfrm>
            <a:off x="10342364" y="4992053"/>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High Availability</a:t>
            </a:r>
            <a:endParaRPr lang="en-US" sz="2200" dirty="0"/>
          </a:p>
        </p:txBody>
      </p:sp>
      <p:sp>
        <p:nvSpPr>
          <p:cNvPr id="15" name="Text 12"/>
          <p:cNvSpPr/>
          <p:nvPr/>
        </p:nvSpPr>
        <p:spPr>
          <a:xfrm>
            <a:off x="10342364" y="5477232"/>
            <a:ext cx="3538776" cy="1369695"/>
          </a:xfrm>
          <a:prstGeom prst="rect">
            <a:avLst/>
          </a:prstGeom>
          <a:noFill/>
          <a:ln/>
        </p:spPr>
        <p:txBody>
          <a:bodyPr wrap="squar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Nimbus can run in a cluster configuration to ensure high availability, even if one Nimbus node fails.</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49260" y="1210866"/>
            <a:ext cx="12051625" cy="713542"/>
          </a:xfrm>
          <a:prstGeom prst="rect">
            <a:avLst/>
          </a:prstGeom>
          <a:noFill/>
          <a:ln/>
        </p:spPr>
        <p:txBody>
          <a:bodyPr wrap="non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Scaling and Optimizing Storm Deployments</a:t>
            </a:r>
            <a:endParaRPr lang="en-US" sz="4450" dirty="0"/>
          </a:p>
        </p:txBody>
      </p:sp>
      <p:sp>
        <p:nvSpPr>
          <p:cNvPr id="3" name="Shape 1"/>
          <p:cNvSpPr/>
          <p:nvPr/>
        </p:nvSpPr>
        <p:spPr>
          <a:xfrm>
            <a:off x="749260" y="2352556"/>
            <a:ext cx="2188607" cy="1255752"/>
          </a:xfrm>
          <a:prstGeom prst="roundRect">
            <a:avLst>
              <a:gd name="adj" fmla="val 2557"/>
            </a:avLst>
          </a:prstGeom>
          <a:solidFill>
            <a:srgbClr val="4D1529"/>
          </a:solidFill>
          <a:ln/>
        </p:spPr>
      </p:sp>
      <p:sp>
        <p:nvSpPr>
          <p:cNvPr id="4" name="Text 2"/>
          <p:cNvSpPr/>
          <p:nvPr/>
        </p:nvSpPr>
        <p:spPr>
          <a:xfrm>
            <a:off x="963335" y="2766298"/>
            <a:ext cx="133826" cy="428149"/>
          </a:xfrm>
          <a:prstGeom prst="rect">
            <a:avLst/>
          </a:prstGeom>
          <a:noFill/>
          <a:ln/>
        </p:spPr>
        <p:txBody>
          <a:bodyPr wrap="none" lIns="0" tIns="0" rIns="0" bIns="0" rtlCol="0" anchor="t"/>
          <a:lstStyle/>
          <a:p>
            <a:pPr marL="0" indent="0" algn="ctr">
              <a:lnSpc>
                <a:spcPts val="3350"/>
              </a:lnSpc>
              <a:buNone/>
            </a:pPr>
            <a:r>
              <a:rPr lang="en-US" sz="2100" b="1" dirty="0">
                <a:solidFill>
                  <a:srgbClr val="F4CAB8"/>
                </a:solidFill>
                <a:latin typeface="Brygada 1918 Bold" pitchFamily="34" charset="0"/>
                <a:ea typeface="Brygada 1918 Bold" pitchFamily="34" charset="-122"/>
                <a:cs typeface="Brygada 1918 Bold" pitchFamily="34" charset="-120"/>
              </a:rPr>
              <a:t>1</a:t>
            </a:r>
            <a:endParaRPr lang="en-US" sz="2100" dirty="0"/>
          </a:p>
        </p:txBody>
      </p:sp>
      <p:sp>
        <p:nvSpPr>
          <p:cNvPr id="5" name="Text 3"/>
          <p:cNvSpPr/>
          <p:nvPr/>
        </p:nvSpPr>
        <p:spPr>
          <a:xfrm>
            <a:off x="3151942" y="2566630"/>
            <a:ext cx="2854643" cy="356830"/>
          </a:xfrm>
          <a:prstGeom prst="rect">
            <a:avLst/>
          </a:prstGeom>
          <a:noFill/>
          <a:ln/>
        </p:spPr>
        <p:txBody>
          <a:bodyPr wrap="none" lIns="0" tIns="0" rIns="0" bIns="0" rtlCol="0" anchor="t"/>
          <a:lstStyle/>
          <a:p>
            <a:pPr marL="0" indent="0" algn="l">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Horizontal Scaling</a:t>
            </a:r>
            <a:endParaRPr lang="en-US" sz="2200" dirty="0"/>
          </a:p>
        </p:txBody>
      </p:sp>
      <p:sp>
        <p:nvSpPr>
          <p:cNvPr id="6" name="Text 4"/>
          <p:cNvSpPr/>
          <p:nvPr/>
        </p:nvSpPr>
        <p:spPr>
          <a:xfrm>
            <a:off x="3151942" y="3051810"/>
            <a:ext cx="6638806" cy="342424"/>
          </a:xfrm>
          <a:prstGeom prst="rect">
            <a:avLst/>
          </a:prstGeom>
          <a:noFill/>
          <a:ln/>
        </p:spPr>
        <p:txBody>
          <a:bodyPr wrap="none" lIns="0" tIns="0" rIns="0" bIns="0" rtlCol="0" anchor="t"/>
          <a:lstStyle/>
          <a:p>
            <a:pPr marL="0" indent="0" algn="l">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Adding more worker nodes to handle increased data volume.</a:t>
            </a:r>
            <a:endParaRPr lang="en-US" sz="1650" dirty="0"/>
          </a:p>
        </p:txBody>
      </p:sp>
      <p:sp>
        <p:nvSpPr>
          <p:cNvPr id="7" name="Shape 5"/>
          <p:cNvSpPr/>
          <p:nvPr/>
        </p:nvSpPr>
        <p:spPr>
          <a:xfrm>
            <a:off x="3044904" y="3593068"/>
            <a:ext cx="10729198" cy="15240"/>
          </a:xfrm>
          <a:prstGeom prst="roundRect">
            <a:avLst>
              <a:gd name="adj" fmla="val 210732"/>
            </a:avLst>
          </a:prstGeom>
          <a:solidFill>
            <a:srgbClr val="662E42"/>
          </a:solidFill>
          <a:ln/>
        </p:spPr>
      </p:sp>
      <p:sp>
        <p:nvSpPr>
          <p:cNvPr id="8" name="Shape 6"/>
          <p:cNvSpPr/>
          <p:nvPr/>
        </p:nvSpPr>
        <p:spPr>
          <a:xfrm>
            <a:off x="749260" y="3715345"/>
            <a:ext cx="4377214" cy="1598176"/>
          </a:xfrm>
          <a:prstGeom prst="roundRect">
            <a:avLst>
              <a:gd name="adj" fmla="val 2010"/>
            </a:avLst>
          </a:prstGeom>
          <a:solidFill>
            <a:srgbClr val="4D1529"/>
          </a:solidFill>
          <a:ln/>
        </p:spPr>
      </p:sp>
      <p:sp>
        <p:nvSpPr>
          <p:cNvPr id="9" name="Text 7"/>
          <p:cNvSpPr/>
          <p:nvPr/>
        </p:nvSpPr>
        <p:spPr>
          <a:xfrm>
            <a:off x="963335" y="4300299"/>
            <a:ext cx="152519" cy="428149"/>
          </a:xfrm>
          <a:prstGeom prst="rect">
            <a:avLst/>
          </a:prstGeom>
          <a:noFill/>
          <a:ln/>
        </p:spPr>
        <p:txBody>
          <a:bodyPr wrap="none" lIns="0" tIns="0" rIns="0" bIns="0" rtlCol="0" anchor="t"/>
          <a:lstStyle/>
          <a:p>
            <a:pPr marL="0" indent="0" algn="ctr">
              <a:lnSpc>
                <a:spcPts val="3350"/>
              </a:lnSpc>
              <a:buNone/>
            </a:pPr>
            <a:r>
              <a:rPr lang="en-US" sz="2100" b="1" dirty="0">
                <a:solidFill>
                  <a:srgbClr val="F4CAB8"/>
                </a:solidFill>
                <a:latin typeface="Brygada 1918 Bold" pitchFamily="34" charset="0"/>
                <a:ea typeface="Brygada 1918 Bold" pitchFamily="34" charset="-122"/>
                <a:cs typeface="Brygada 1918 Bold" pitchFamily="34" charset="-120"/>
              </a:rPr>
              <a:t>2</a:t>
            </a:r>
            <a:endParaRPr lang="en-US" sz="2100" dirty="0"/>
          </a:p>
        </p:txBody>
      </p:sp>
      <p:sp>
        <p:nvSpPr>
          <p:cNvPr id="10" name="Text 8"/>
          <p:cNvSpPr/>
          <p:nvPr/>
        </p:nvSpPr>
        <p:spPr>
          <a:xfrm>
            <a:off x="5340548" y="3929420"/>
            <a:ext cx="2854643" cy="356830"/>
          </a:xfrm>
          <a:prstGeom prst="rect">
            <a:avLst/>
          </a:prstGeom>
          <a:noFill/>
          <a:ln/>
        </p:spPr>
        <p:txBody>
          <a:bodyPr wrap="none" lIns="0" tIns="0" rIns="0" bIns="0" rtlCol="0" anchor="t"/>
          <a:lstStyle/>
          <a:p>
            <a:pPr marL="0" indent="0" algn="l">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Vertical Scaling</a:t>
            </a:r>
            <a:endParaRPr lang="en-US" sz="2200" dirty="0"/>
          </a:p>
        </p:txBody>
      </p:sp>
      <p:sp>
        <p:nvSpPr>
          <p:cNvPr id="11" name="Text 9"/>
          <p:cNvSpPr/>
          <p:nvPr/>
        </p:nvSpPr>
        <p:spPr>
          <a:xfrm>
            <a:off x="5340548" y="4414599"/>
            <a:ext cx="8326517" cy="684848"/>
          </a:xfrm>
          <a:prstGeom prst="rect">
            <a:avLst/>
          </a:prstGeom>
          <a:noFill/>
          <a:ln/>
        </p:spPr>
        <p:txBody>
          <a:bodyPr wrap="square" lIns="0" tIns="0" rIns="0" bIns="0" rtlCol="0" anchor="t"/>
          <a:lstStyle/>
          <a:p>
            <a:pPr marL="0" indent="0" algn="l">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Upgrading the hardware capacity of existing nodes for improved performance.</a:t>
            </a:r>
            <a:endParaRPr lang="en-US" sz="1650" dirty="0"/>
          </a:p>
        </p:txBody>
      </p:sp>
      <p:sp>
        <p:nvSpPr>
          <p:cNvPr id="12" name="Shape 10"/>
          <p:cNvSpPr/>
          <p:nvPr/>
        </p:nvSpPr>
        <p:spPr>
          <a:xfrm>
            <a:off x="5233511" y="5298281"/>
            <a:ext cx="8540591" cy="15240"/>
          </a:xfrm>
          <a:prstGeom prst="roundRect">
            <a:avLst>
              <a:gd name="adj" fmla="val 210732"/>
            </a:avLst>
          </a:prstGeom>
          <a:solidFill>
            <a:srgbClr val="662E42"/>
          </a:solidFill>
          <a:ln/>
        </p:spPr>
      </p:sp>
      <p:sp>
        <p:nvSpPr>
          <p:cNvPr id="13" name="Shape 11"/>
          <p:cNvSpPr/>
          <p:nvPr/>
        </p:nvSpPr>
        <p:spPr>
          <a:xfrm>
            <a:off x="749260" y="5420558"/>
            <a:ext cx="6565940" cy="1598176"/>
          </a:xfrm>
          <a:prstGeom prst="roundRect">
            <a:avLst>
              <a:gd name="adj" fmla="val 2010"/>
            </a:avLst>
          </a:prstGeom>
          <a:solidFill>
            <a:srgbClr val="4D1529"/>
          </a:solidFill>
          <a:ln/>
        </p:spPr>
      </p:sp>
      <p:sp>
        <p:nvSpPr>
          <p:cNvPr id="14" name="Text 12"/>
          <p:cNvSpPr/>
          <p:nvPr/>
        </p:nvSpPr>
        <p:spPr>
          <a:xfrm>
            <a:off x="963335" y="6005513"/>
            <a:ext cx="163235" cy="428149"/>
          </a:xfrm>
          <a:prstGeom prst="rect">
            <a:avLst/>
          </a:prstGeom>
          <a:noFill/>
          <a:ln/>
        </p:spPr>
        <p:txBody>
          <a:bodyPr wrap="none" lIns="0" tIns="0" rIns="0" bIns="0" rtlCol="0" anchor="t"/>
          <a:lstStyle/>
          <a:p>
            <a:pPr marL="0" indent="0" algn="ctr">
              <a:lnSpc>
                <a:spcPts val="3350"/>
              </a:lnSpc>
              <a:buNone/>
            </a:pPr>
            <a:r>
              <a:rPr lang="en-US" sz="2100" b="1" dirty="0">
                <a:solidFill>
                  <a:srgbClr val="F4CAB8"/>
                </a:solidFill>
                <a:latin typeface="Brygada 1918 Bold" pitchFamily="34" charset="0"/>
                <a:ea typeface="Brygada 1918 Bold" pitchFamily="34" charset="-122"/>
                <a:cs typeface="Brygada 1918 Bold" pitchFamily="34" charset="-120"/>
              </a:rPr>
              <a:t>3</a:t>
            </a:r>
            <a:endParaRPr lang="en-US" sz="2100" dirty="0"/>
          </a:p>
        </p:txBody>
      </p:sp>
      <p:sp>
        <p:nvSpPr>
          <p:cNvPr id="15" name="Text 13"/>
          <p:cNvSpPr/>
          <p:nvPr/>
        </p:nvSpPr>
        <p:spPr>
          <a:xfrm>
            <a:off x="7529274" y="5634633"/>
            <a:ext cx="3150751" cy="356830"/>
          </a:xfrm>
          <a:prstGeom prst="rect">
            <a:avLst/>
          </a:prstGeom>
          <a:noFill/>
          <a:ln/>
        </p:spPr>
        <p:txBody>
          <a:bodyPr wrap="none" lIns="0" tIns="0" rIns="0" bIns="0" rtlCol="0" anchor="t"/>
          <a:lstStyle/>
          <a:p>
            <a:pPr marL="0" indent="0" algn="l">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Topology Optimization</a:t>
            </a:r>
            <a:endParaRPr lang="en-US" sz="2200" dirty="0"/>
          </a:p>
        </p:txBody>
      </p:sp>
      <p:sp>
        <p:nvSpPr>
          <p:cNvPr id="16" name="Text 14"/>
          <p:cNvSpPr/>
          <p:nvPr/>
        </p:nvSpPr>
        <p:spPr>
          <a:xfrm>
            <a:off x="7529274" y="6119812"/>
            <a:ext cx="6137791" cy="684848"/>
          </a:xfrm>
          <a:prstGeom prst="rect">
            <a:avLst/>
          </a:prstGeom>
          <a:noFill/>
          <a:ln/>
        </p:spPr>
        <p:txBody>
          <a:bodyPr wrap="square" lIns="0" tIns="0" rIns="0" bIns="0" rtlCol="0" anchor="t"/>
          <a:lstStyle/>
          <a:p>
            <a:pPr marL="0" indent="0" algn="l">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Tuning the topology for efficient resource utilization and reduced latency.</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35660" y="2570202"/>
            <a:ext cx="5709404" cy="713542"/>
          </a:xfrm>
          <a:prstGeom prst="rect">
            <a:avLst/>
          </a:prstGeom>
          <a:noFill/>
          <a:ln/>
        </p:spPr>
        <p:txBody>
          <a:bodyPr wrap="non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Conclusion</a:t>
            </a:r>
            <a:endParaRPr lang="en-US" sz="4450" dirty="0"/>
          </a:p>
        </p:txBody>
      </p:sp>
      <p:sp>
        <p:nvSpPr>
          <p:cNvPr id="4" name="Text 1"/>
          <p:cNvSpPr/>
          <p:nvPr/>
        </p:nvSpPr>
        <p:spPr>
          <a:xfrm>
            <a:off x="6235660" y="3604855"/>
            <a:ext cx="7645479" cy="2054543"/>
          </a:xfrm>
          <a:prstGeom prst="rect">
            <a:avLst/>
          </a:prstGeom>
          <a:noFill/>
          <a:ln/>
        </p:spPr>
        <p:txBody>
          <a:bodyPr wrap="squar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Apache Storm is a robust and reliable platform for real-time data processing. Its distributed architecture, fault tolerance mechanisms, and scalability options make it suitable for handling massive volumes of data streams. By understanding its key components and optimizing its deployment, organizations can leverage Storm to gain valuable insights from real-time data and make informed decisions.</a:t>
            </a:r>
            <a:endParaRPr lang="en-US" sz="16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arya nd</cp:lastModifiedBy>
  <cp:revision>2</cp:revision>
  <dcterms:created xsi:type="dcterms:W3CDTF">2024-12-08T17:50:02Z</dcterms:created>
  <dcterms:modified xsi:type="dcterms:W3CDTF">2024-12-08T18:24:07Z</dcterms:modified>
</cp:coreProperties>
</file>