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61" r:id="rId2"/>
    <p:sldId id="257" r:id="rId3"/>
    <p:sldId id="264" r:id="rId4"/>
    <p:sldId id="268" r:id="rId5"/>
    <p:sldId id="269" r:id="rId6"/>
    <p:sldId id="270" r:id="rId7"/>
    <p:sldId id="271" r:id="rId8"/>
    <p:sldId id="272" r:id="rId9"/>
    <p:sldId id="273" r:id="rId10"/>
    <p:sldId id="267" r:id="rId11"/>
    <p:sldId id="265" r:id="rId12"/>
    <p:sldId id="259" r:id="rId13"/>
    <p:sldId id="266"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8205"/>
    <a:srgbClr val="006600"/>
    <a:srgbClr val="004C00"/>
    <a:srgbClr val="FFCCCC"/>
    <a:srgbClr val="333300"/>
    <a:srgbClr val="EFAE4F"/>
    <a:srgbClr val="DE8F00"/>
    <a:srgbClr val="FF7D11"/>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1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271" y="1960930"/>
            <a:ext cx="7779529"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271" y="3793390"/>
            <a:ext cx="7789240" cy="691892"/>
          </a:xfrm>
        </p:spPr>
        <p:txBody>
          <a:bodyPr>
            <a:normAutofit/>
          </a:bodyPr>
          <a:lstStyle>
            <a:lvl1pPr marL="0" indent="0" algn="r">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6201"/>
            <a:ext cx="8229600" cy="892651"/>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502815"/>
            <a:ext cx="8229600" cy="326444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317700"/>
            <a:ext cx="609600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076896"/>
            <a:ext cx="6096000"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2" y="281175"/>
            <a:ext cx="8083552" cy="891995"/>
          </a:xfrm>
        </p:spPr>
        <p:txBody>
          <a:bodyPr>
            <a:normAutofit/>
          </a:bodyPr>
          <a:lstStyle>
            <a:lvl1pPr algn="r">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2523AA-4741-AFEF-AA27-3414ABC12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940"/>
            <a:ext cx="9144000" cy="1679755"/>
          </a:xfrm>
          <a:prstGeom prst="rect">
            <a:avLst/>
          </a:prstGeom>
        </p:spPr>
      </p:pic>
      <p:sp>
        <p:nvSpPr>
          <p:cNvPr id="5" name="TextBox 4">
            <a:extLst>
              <a:ext uri="{FF2B5EF4-FFF2-40B4-BE49-F238E27FC236}">
                <a16:creationId xmlns:a16="http://schemas.microsoft.com/office/drawing/2014/main" id="{56CFC35F-8F9D-61B6-BB0F-4AFFAB95A84B}"/>
              </a:ext>
            </a:extLst>
          </p:cNvPr>
          <p:cNvSpPr txBox="1"/>
          <p:nvPr/>
        </p:nvSpPr>
        <p:spPr>
          <a:xfrm>
            <a:off x="2128720" y="1465664"/>
            <a:ext cx="5424146"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Group Activity:</a:t>
            </a:r>
          </a:p>
          <a:p>
            <a:pPr algn="ctr"/>
            <a:r>
              <a:rPr lang="en-IN" sz="1800" b="1" dirty="0">
                <a:solidFill>
                  <a:srgbClr val="003300"/>
                </a:solidFill>
                <a:effectLst/>
                <a:latin typeface="Times New Roman" panose="02020603050405020304" pitchFamily="18" charset="0"/>
                <a:ea typeface="Calibri" panose="020F0502020204030204" pitchFamily="34" charset="0"/>
              </a:rPr>
              <a:t>Apache Storm</a:t>
            </a:r>
            <a:endParaRPr lang="en-US" b="1" dirty="0">
              <a:solidFill>
                <a:srgbClr val="0033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97EC3F-500F-DE12-49ED-F46152D64B67}"/>
              </a:ext>
            </a:extLst>
          </p:cNvPr>
          <p:cNvSpPr txBox="1"/>
          <p:nvPr/>
        </p:nvSpPr>
        <p:spPr>
          <a:xfrm>
            <a:off x="169918" y="2262023"/>
            <a:ext cx="4888675" cy="2585323"/>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Hajaratali s Mogalalli(1DA22CS409)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Arun G Koravanavar(1DA21CS027)</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Arya N D</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1DA21CS028</a:t>
            </a:r>
            <a:r>
              <a:rPr lang="en-IN" b="1" dirty="0">
                <a:solidFill>
                  <a:srgbClr val="000000"/>
                </a:solidFill>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Bharatkumar N Medegar(1DA21CS033)</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Arjun Pundir</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1DA21CS026</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Ayushman Sharan(1DA21CS029)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Abhay Singh</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1DA21CS004</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Akhil Kumar Tiwari(1DA21CS014)</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6B4470-1AD2-F3EC-7DC9-2E9ADB4B2D0B}"/>
              </a:ext>
            </a:extLst>
          </p:cNvPr>
          <p:cNvSpPr txBox="1"/>
          <p:nvPr/>
        </p:nvSpPr>
        <p:spPr>
          <a:xfrm>
            <a:off x="5597457" y="3640686"/>
            <a:ext cx="3346685" cy="1200329"/>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prof .</a:t>
            </a:r>
            <a:r>
              <a:rPr lang="en-IN" b="1" dirty="0">
                <a:latin typeface="Times New Roman" panose="02020603050405020304" pitchFamily="18" charset="0"/>
                <a:cs typeface="Times New Roman" panose="02020603050405020304" pitchFamily="18" charset="0"/>
              </a:rPr>
              <a:t> Lavanya Santhosh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Assistant Professor </a:t>
            </a:r>
          </a:p>
          <a:p>
            <a:r>
              <a:rPr lang="en-US" b="1" dirty="0">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.AIT</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C96FF0-FB67-E651-F43D-0C677E8079FE}"/>
              </a:ext>
            </a:extLst>
          </p:cNvPr>
          <p:cNvSpPr txBox="1"/>
          <p:nvPr/>
        </p:nvSpPr>
        <p:spPr>
          <a:xfrm>
            <a:off x="5488230" y="2461937"/>
            <a:ext cx="3329980" cy="954107"/>
          </a:xfrm>
          <a:prstGeom prst="rect">
            <a:avLst/>
          </a:prstGeom>
          <a:noFill/>
        </p:spPr>
        <p:txBody>
          <a:bodyPr wrap="square" rtlCol="0">
            <a:spAutoFit/>
          </a:bodyPr>
          <a:lstStyle/>
          <a:p>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rPr>
              <a:t>Subject:</a:t>
            </a:r>
          </a:p>
          <a:p>
            <a:r>
              <a:rPr lang="en-IN" b="1" dirty="0">
                <a:latin typeface="Times New Roman" panose="02020603050405020304" pitchFamily="18" charset="0"/>
                <a:cs typeface="Times New Roman" panose="02020603050405020304" pitchFamily="18" charset="0"/>
              </a:rPr>
              <a:t>INTERNET OF THINGS (IOT) (21CST702)</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7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3A30-73B5-A81B-1FC7-1B6C67C8FB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E13968-4331-D581-D406-237D4A62D4D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798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A31B-0F00-08E7-0A31-AE4E8F853A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54D5B-D288-6DA2-BE15-F395FF079F47}"/>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B71B77C-4A22-65F0-7CF1-EFA04504DA42}"/>
              </a:ext>
            </a:extLst>
          </p:cNvPr>
          <p:cNvGraphicFramePr>
            <a:graphicFrameLocks noGrp="1"/>
          </p:cNvGraphicFramePr>
          <p:nvPr>
            <p:extLst>
              <p:ext uri="{D42A27DB-BD31-4B8C-83A1-F6EECF244321}">
                <p14:modId xmlns:p14="http://schemas.microsoft.com/office/powerpoint/2010/main" val="3951557222"/>
              </p:ext>
            </p:extLst>
          </p:nvPr>
        </p:nvGraphicFramePr>
        <p:xfrm>
          <a:off x="143554" y="586584"/>
          <a:ext cx="9000445" cy="2621280"/>
        </p:xfrm>
        <a:graphic>
          <a:graphicData uri="http://schemas.openxmlformats.org/drawingml/2006/table">
            <a:tbl>
              <a:tblPr firstRow="1" bandRow="1">
                <a:tableStyleId>{5C22544A-7EE6-4342-B048-85BDC9FD1C3A}</a:tableStyleId>
              </a:tblPr>
              <a:tblGrid>
                <a:gridCol w="1285778">
                  <a:extLst>
                    <a:ext uri="{9D8B030D-6E8A-4147-A177-3AD203B41FA5}">
                      <a16:colId xmlns:a16="http://schemas.microsoft.com/office/drawing/2014/main" val="3390348407"/>
                    </a:ext>
                  </a:extLst>
                </a:gridCol>
                <a:gridCol w="7714667">
                  <a:extLst>
                    <a:ext uri="{9D8B030D-6E8A-4147-A177-3AD203B41FA5}">
                      <a16:colId xmlns:a16="http://schemas.microsoft.com/office/drawing/2014/main" val="1985648035"/>
                    </a:ext>
                  </a:extLst>
                </a:gridCol>
              </a:tblGrid>
              <a:tr h="1093190">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Spouts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Source of stream. Generally, Storm accepts input data from raw data sources like Twitter Streaming API, Apache Kafka queue, Kestrel queue, etc. Otherwise you can write spouts to read data from data sources.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ISpout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is the core interface for implementing spouts. Some of the specific interfaces are IRichSpout, BaseRichSpout,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KafkaSpout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41437"/>
                  </a:ext>
                </a:extLst>
              </a:tr>
              <a:tr h="1298163">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 are logical processing units. Spouts pass data to bolts and bolts process and produce a new output stream. Bolts can perform the operations of filtering, aggregation, joining, interacting with data sources and databases. Bolt receives data and emits to one or more bolts. “I Bolt” is the core interface for implementing bolts. Some of the common interfaces are IRichBolt, IBasicBolt,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631955"/>
                  </a:ext>
                </a:extLst>
              </a:tr>
            </a:tbl>
          </a:graphicData>
        </a:graphic>
      </p:graphicFrame>
      <p:sp>
        <p:nvSpPr>
          <p:cNvPr id="3" name="TextBox 2">
            <a:extLst>
              <a:ext uri="{FF2B5EF4-FFF2-40B4-BE49-F238E27FC236}">
                <a16:creationId xmlns:a16="http://schemas.microsoft.com/office/drawing/2014/main" id="{BA4DFB30-0FCC-8178-A84E-C3371C921214}"/>
              </a:ext>
            </a:extLst>
          </p:cNvPr>
          <p:cNvSpPr txBox="1"/>
          <p:nvPr/>
        </p:nvSpPr>
        <p:spPr>
          <a:xfrm>
            <a:off x="300835" y="3487980"/>
            <a:ext cx="8542329" cy="923330"/>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structure.</a:t>
            </a:r>
          </a:p>
          <a:p>
            <a:endParaRPr lang="en-IN" dirty="0"/>
          </a:p>
        </p:txBody>
      </p:sp>
    </p:spTree>
    <p:extLst>
      <p:ext uri="{BB962C8B-B14F-4D97-AF65-F5344CB8AC3E}">
        <p14:creationId xmlns:p14="http://schemas.microsoft.com/office/powerpoint/2010/main" val="266102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288"/>
            <a:ext cx="5488230" cy="763525"/>
          </a:xfrm>
        </p:spPr>
        <p:txBody>
          <a:bodyPr>
            <a:normAutofit/>
          </a:bodyPr>
          <a:lstStyle/>
          <a:p>
            <a:pPr lvl="0" algn="ctr">
              <a:lnSpc>
                <a:spcPct val="107000"/>
              </a:lnSpc>
              <a:spcAft>
                <a:spcPts val="800"/>
              </a:spcAft>
              <a:buSzPts val="1000"/>
              <a:tabLst>
                <a:tab pos="457200" algn="l"/>
              </a:tabLst>
            </a:pPr>
            <a:r>
              <a:rPr lang="en-IN" sz="2800" b="1" kern="180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idx="1"/>
          </p:nvPr>
        </p:nvSpPr>
        <p:spPr>
          <a:xfrm>
            <a:off x="-467265" y="5015030"/>
            <a:ext cx="6096000" cy="3694697"/>
          </a:xfrm>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pic>
        <p:nvPicPr>
          <p:cNvPr id="2" name="Picture 1" descr="Core Concept">
            <a:extLst>
              <a:ext uri="{FF2B5EF4-FFF2-40B4-BE49-F238E27FC236}">
                <a16:creationId xmlns:a16="http://schemas.microsoft.com/office/drawing/2014/main" id="{64FD45A8-EE24-B195-6B23-82F10E50EB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095" y="904713"/>
            <a:ext cx="8208939" cy="3334074"/>
          </a:xfrm>
          <a:prstGeom prst="rect">
            <a:avLst/>
          </a:prstGeom>
          <a:noFill/>
          <a:ln>
            <a:noFill/>
          </a:ln>
        </p:spPr>
      </p:pic>
    </p:spTree>
    <p:extLst>
      <p:ext uri="{BB962C8B-B14F-4D97-AF65-F5344CB8AC3E}">
        <p14:creationId xmlns:p14="http://schemas.microsoft.com/office/powerpoint/2010/main" val="110163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C552-C6CE-55C5-7BAE-4DC2A1377D6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80E49-DC7D-829D-F8A8-B5997ED93B71}"/>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DDC3610-308C-8866-AC28-3C3C82FD6F9E}"/>
              </a:ext>
            </a:extLst>
          </p:cNvPr>
          <p:cNvSpPr txBox="1"/>
          <p:nvPr/>
        </p:nvSpPr>
        <p:spPr>
          <a:xfrm>
            <a:off x="143555" y="586585"/>
            <a:ext cx="9009595" cy="646331"/>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a:t>
            </a:r>
            <a:r>
              <a:rPr lang="en-IN" sz="1800">
                <a:solidFill>
                  <a:schemeClr val="bg1"/>
                </a:solidFill>
                <a:effectLst/>
                <a:latin typeface="Times New Roman" panose="02020603050405020304" pitchFamily="18" charset="0"/>
                <a:ea typeface="Times New Roman" panose="02020603050405020304" pitchFamily="18" charset="0"/>
              </a:rPr>
              <a:t>structure.</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946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315" y="128470"/>
            <a:ext cx="3656685" cy="1068935"/>
          </a:xfrm>
        </p:spPr>
        <p:txBody>
          <a:bodyPr>
            <a:noAutofit/>
          </a:bodyPr>
          <a:lstStyle/>
          <a:p>
            <a:b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br>
            <a: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t>Apache Storm</a:t>
            </a:r>
            <a:b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3">
                  <a:lumMod val="60000"/>
                  <a:lumOff val="40000"/>
                </a:schemeClr>
              </a:solidFill>
            </a:endParaRPr>
          </a:p>
        </p:txBody>
      </p:sp>
      <p:sp>
        <p:nvSpPr>
          <p:cNvPr id="3" name="Content Placeholder 2"/>
          <p:cNvSpPr>
            <a:spLocks noGrp="1"/>
          </p:cNvSpPr>
          <p:nvPr>
            <p:ph idx="1"/>
          </p:nvPr>
        </p:nvSpPr>
        <p:spPr>
          <a:xfrm>
            <a:off x="457200" y="2004570"/>
            <a:ext cx="5947260" cy="2937477"/>
          </a:xfrm>
        </p:spPr>
        <p:txBody>
          <a:bodyPr>
            <a:noAutofit/>
          </a:bodyPr>
          <a:lstStyle/>
          <a:p>
            <a:r>
              <a:rPr lang="en-US" sz="2000" dirty="0">
                <a:latin typeface="Times New Roman" panose="02020603050405020304" pitchFamily="18" charset="0"/>
                <a:cs typeface="Times New Roman" panose="02020603050405020304" pitchFamily="18" charset="0"/>
              </a:rPr>
              <a:t>Apache Storm – Home Apache Storm</a:t>
            </a:r>
          </a:p>
          <a:p>
            <a:r>
              <a:rPr lang="en-US" sz="2000" dirty="0">
                <a:latin typeface="Times New Roman" panose="02020603050405020304" pitchFamily="18" charset="0"/>
                <a:cs typeface="Times New Roman" panose="02020603050405020304" pitchFamily="18" charset="0"/>
              </a:rPr>
              <a:t>Introduction Apache Storm </a:t>
            </a:r>
          </a:p>
          <a:p>
            <a:r>
              <a:rPr lang="en-US" sz="2000" dirty="0">
                <a:latin typeface="Times New Roman" panose="02020603050405020304" pitchFamily="18" charset="0"/>
                <a:cs typeface="Times New Roman" panose="02020603050405020304" pitchFamily="18" charset="0"/>
              </a:rPr>
              <a:t>Core Concepts Apache Storm – Cluster Architecture</a:t>
            </a:r>
          </a:p>
          <a:p>
            <a:r>
              <a:rPr lang="en-US" sz="2000" dirty="0">
                <a:latin typeface="Times New Roman" panose="02020603050405020304" pitchFamily="18" charset="0"/>
                <a:cs typeface="Times New Roman" panose="02020603050405020304" pitchFamily="18" charset="0"/>
              </a:rPr>
              <a:t>Apache Storm – Workflow</a:t>
            </a:r>
          </a:p>
          <a:p>
            <a:r>
              <a:rPr lang="en-US" sz="2000" dirty="0">
                <a:latin typeface="Times New Roman" panose="02020603050405020304" pitchFamily="18" charset="0"/>
                <a:cs typeface="Times New Roman" panose="02020603050405020304" pitchFamily="18" charset="0"/>
              </a:rPr>
              <a:t>Storm - Distributed </a:t>
            </a:r>
            <a:r>
              <a:rPr lang="en-US" sz="2000" dirty="0" err="1">
                <a:latin typeface="Times New Roman" panose="02020603050405020304" pitchFamily="18" charset="0"/>
                <a:cs typeface="Times New Roman" panose="02020603050405020304" pitchFamily="18" charset="0"/>
              </a:rPr>
              <a:t>Msging</a:t>
            </a:r>
            <a:r>
              <a:rPr lang="en-US" sz="2000" dirty="0">
                <a:latin typeface="Times New Roman" panose="02020603050405020304" pitchFamily="18" charset="0"/>
                <a:cs typeface="Times New Roman" panose="02020603050405020304" pitchFamily="18" charset="0"/>
              </a:rPr>
              <a:t> System</a:t>
            </a:r>
          </a:p>
          <a:p>
            <a:r>
              <a:rPr lang="en-US" sz="2000" dirty="0">
                <a:latin typeface="Times New Roman" panose="02020603050405020304" pitchFamily="18" charset="0"/>
                <a:cs typeface="Times New Roman" panose="02020603050405020304" pitchFamily="18" charset="0"/>
              </a:rPr>
              <a:t>Apache Storm - Working Example</a:t>
            </a:r>
          </a:p>
          <a:p>
            <a:r>
              <a:rPr lang="en-US" sz="2000" dirty="0">
                <a:latin typeface="Times New Roman" panose="02020603050405020304" pitchFamily="18" charset="0"/>
                <a:cs typeface="Times New Roman" panose="02020603050405020304" pitchFamily="18" charset="0"/>
              </a:rPr>
              <a:t>Apache Storm – Trident</a:t>
            </a:r>
          </a:p>
          <a:p>
            <a:r>
              <a:rPr lang="en-US" sz="2000" dirty="0">
                <a:latin typeface="Times New Roman" panose="02020603050405020304" pitchFamily="18" charset="0"/>
                <a:cs typeface="Times New Roman" panose="02020603050405020304" pitchFamily="18" charset="0"/>
              </a:rPr>
              <a:t>Apache Storm in Twitter</a:t>
            </a:r>
          </a:p>
        </p:txBody>
      </p:sp>
      <p:sp>
        <p:nvSpPr>
          <p:cNvPr id="4" name="Title 3">
            <a:extLst>
              <a:ext uri="{FF2B5EF4-FFF2-40B4-BE49-F238E27FC236}">
                <a16:creationId xmlns:a16="http://schemas.microsoft.com/office/drawing/2014/main" id="{A175DDFE-074C-2C0F-0956-582770FD1A0B}"/>
              </a:ext>
            </a:extLst>
          </p:cNvPr>
          <p:cNvSpPr txBox="1">
            <a:spLocks/>
          </p:cNvSpPr>
          <p:nvPr/>
        </p:nvSpPr>
        <p:spPr>
          <a:xfrm>
            <a:off x="3808475" y="1350110"/>
            <a:ext cx="1056735" cy="763525"/>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800" u="sng" dirty="0">
                <a:solidFill>
                  <a:schemeClr val="bg2">
                    <a:lumMod val="10000"/>
                  </a:schemeClr>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219ADD-E11F-90D3-D8D8-FD69BCE1EC85}"/>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395856-F3ED-A6EB-17CA-88DE8855AD54}"/>
              </a:ext>
            </a:extLst>
          </p:cNvPr>
          <p:cNvSpPr txBox="1"/>
          <p:nvPr/>
        </p:nvSpPr>
        <p:spPr>
          <a:xfrm>
            <a:off x="143555" y="586585"/>
            <a:ext cx="8792036" cy="1704569"/>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reads raw stream of real-time data from one end and passes it through a sequence of small processing units and output the processed / useful information at the other end.</a:t>
            </a:r>
          </a:p>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Let us now have a closer look at the components of Apache Storm.</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descr="Core Concept">
            <a:extLst>
              <a:ext uri="{FF2B5EF4-FFF2-40B4-BE49-F238E27FC236}">
                <a16:creationId xmlns:a16="http://schemas.microsoft.com/office/drawing/2014/main" id="{44A9A686-056D-B86D-2773-4148619B2D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670" y="2366424"/>
            <a:ext cx="6413610" cy="2719070"/>
          </a:xfrm>
          <a:prstGeom prst="rect">
            <a:avLst/>
          </a:prstGeom>
          <a:noFill/>
          <a:ln>
            <a:noFill/>
          </a:ln>
        </p:spPr>
      </p:pic>
    </p:spTree>
    <p:extLst>
      <p:ext uri="{BB962C8B-B14F-4D97-AF65-F5344CB8AC3E}">
        <p14:creationId xmlns:p14="http://schemas.microsoft.com/office/powerpoint/2010/main" val="356935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3D9FA-A92D-D5F9-B9AA-9C47D7659A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5EB5FFE-456E-77B0-8126-FBD338EA4FF4}"/>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D43756B-DD18-A572-7FA9-C5E308B4644C}"/>
              </a:ext>
            </a:extLst>
          </p:cNvPr>
          <p:cNvSpPr txBox="1"/>
          <p:nvPr/>
        </p:nvSpPr>
        <p:spPr>
          <a:xfrm>
            <a:off x="0" y="586585"/>
            <a:ext cx="6566315" cy="458074"/>
          </a:xfrm>
          <a:prstGeom prst="rect">
            <a:avLst/>
          </a:prstGeom>
          <a:noFill/>
        </p:spPr>
        <p:txBody>
          <a:bodyPr wrap="square">
            <a:spAutoFit/>
          </a:bodyPr>
          <a:lstStyle/>
          <a:p>
            <a:pPr lvl="0" algn="just">
              <a:lnSpc>
                <a:spcPct val="150000"/>
              </a:lnSpc>
              <a:buSzPts val="1000"/>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following diagram depicts the core concept of Apache Storm.</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FA5F45D-467E-BC40-7C0F-C3DBEFC84AB9}"/>
              </a:ext>
            </a:extLst>
          </p:cNvPr>
          <p:cNvPicPr>
            <a:picLocks noChangeAspect="1"/>
          </p:cNvPicPr>
          <p:nvPr/>
        </p:nvPicPr>
        <p:blipFill>
          <a:blip r:embed="rId2"/>
          <a:stretch>
            <a:fillRect/>
          </a:stretch>
        </p:blipFill>
        <p:spPr>
          <a:xfrm>
            <a:off x="754375" y="1110724"/>
            <a:ext cx="5554147" cy="3933637"/>
          </a:xfrm>
          <a:prstGeom prst="rect">
            <a:avLst/>
          </a:prstGeom>
        </p:spPr>
      </p:pic>
    </p:spTree>
    <p:extLst>
      <p:ext uri="{BB962C8B-B14F-4D97-AF65-F5344CB8AC3E}">
        <p14:creationId xmlns:p14="http://schemas.microsoft.com/office/powerpoint/2010/main" val="424946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83819-024E-D637-8C69-04DD85C0BC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9C245D-C97F-CE52-F5E3-035A78B639BC}"/>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4CA11D4-A997-F302-6AFA-0B0B05B2FFF3}"/>
              </a:ext>
            </a:extLst>
          </p:cNvPr>
          <p:cNvSpPr txBox="1"/>
          <p:nvPr/>
        </p:nvSpPr>
        <p:spPr>
          <a:xfrm>
            <a:off x="0" y="586585"/>
            <a:ext cx="6566315" cy="458074"/>
          </a:xfrm>
          <a:prstGeom prst="rect">
            <a:avLst/>
          </a:prstGeom>
          <a:noFill/>
        </p:spPr>
        <p:txBody>
          <a:bodyPr wrap="square">
            <a:spAutoFit/>
          </a:bodyPr>
          <a:lstStyle/>
          <a:p>
            <a:pPr lvl="0" algn="just">
              <a:lnSpc>
                <a:spcPct val="150000"/>
              </a:lnSpc>
              <a:buSzPts val="1000"/>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following diagram depicts the core concept of Apache Storm.</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3440591D-6DFC-3ED4-D0D5-1490961CF08A}"/>
              </a:ext>
            </a:extLst>
          </p:cNvPr>
          <p:cNvPicPr>
            <a:picLocks noChangeAspect="1"/>
          </p:cNvPicPr>
          <p:nvPr/>
        </p:nvPicPr>
        <p:blipFill>
          <a:blip r:embed="rId2"/>
          <a:stretch>
            <a:fillRect/>
          </a:stretch>
        </p:blipFill>
        <p:spPr>
          <a:xfrm>
            <a:off x="143554" y="1173170"/>
            <a:ext cx="6871725" cy="3689155"/>
          </a:xfrm>
          <a:prstGeom prst="rect">
            <a:avLst/>
          </a:prstGeom>
        </p:spPr>
      </p:pic>
    </p:spTree>
    <p:extLst>
      <p:ext uri="{BB962C8B-B14F-4D97-AF65-F5344CB8AC3E}">
        <p14:creationId xmlns:p14="http://schemas.microsoft.com/office/powerpoint/2010/main" val="235529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A33A-BA7E-599B-429D-51EDC528418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4C3E268-73AC-F019-7F88-F1CB2680E6F5}"/>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FB57CA7-6119-8243-A1C3-AB809C46CEEF}"/>
              </a:ext>
            </a:extLst>
          </p:cNvPr>
          <p:cNvSpPr txBox="1"/>
          <p:nvPr/>
        </p:nvSpPr>
        <p:spPr>
          <a:xfrm>
            <a:off x="0" y="586585"/>
            <a:ext cx="6566315" cy="458074"/>
          </a:xfrm>
          <a:prstGeom prst="rect">
            <a:avLst/>
          </a:prstGeom>
          <a:noFill/>
        </p:spPr>
        <p:txBody>
          <a:bodyPr wrap="square">
            <a:spAutoFit/>
          </a:bodyPr>
          <a:lstStyle/>
          <a:p>
            <a:pPr lvl="0" algn="just">
              <a:lnSpc>
                <a:spcPct val="150000"/>
              </a:lnSpc>
              <a:buSzPts val="1000"/>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following diagram depicts the core concept of Apache Storm.</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0157932-A649-71C5-84BE-4D8B79F82957}"/>
              </a:ext>
            </a:extLst>
          </p:cNvPr>
          <p:cNvSpPr txBox="1"/>
          <p:nvPr/>
        </p:nvSpPr>
        <p:spPr>
          <a:xfrm>
            <a:off x="143554" y="1173170"/>
            <a:ext cx="7177135" cy="3551229"/>
          </a:xfrm>
          <a:prstGeom prst="rect">
            <a:avLst/>
          </a:prstGeom>
          <a:noFill/>
        </p:spPr>
        <p:txBody>
          <a:bodyPr wrap="square">
            <a:spAutoFit/>
          </a:bodyPr>
          <a:lstStyle/>
          <a:p>
            <a:pPr>
              <a:lnSpc>
                <a:spcPct val="150000"/>
              </a:lnSpc>
            </a:pPr>
            <a:r>
              <a:rPr lang="en-IN" b="1" dirty="0">
                <a:solidFill>
                  <a:schemeClr val="accent6"/>
                </a:solidFill>
                <a:latin typeface="Times New Roman" panose="02020603050405020304" pitchFamily="18" charset="0"/>
                <a:cs typeface="Times New Roman" panose="02020603050405020304" pitchFamily="18" charset="0"/>
              </a:rPr>
              <a:t>Example: Twitter Analysis</a:t>
            </a:r>
          </a:p>
          <a:p>
            <a:pPr>
              <a:lnSpc>
                <a:spcPct val="150000"/>
              </a:lnSpc>
            </a:pPr>
            <a:r>
              <a:rPr lang="en-IN" sz="1600" dirty="0">
                <a:solidFill>
                  <a:schemeClr val="bg2"/>
                </a:solidFill>
                <a:latin typeface="Times New Roman" panose="02020603050405020304" pitchFamily="18" charset="0"/>
                <a:cs typeface="Times New Roman" panose="02020603050405020304" pitchFamily="18" charset="0"/>
              </a:rPr>
              <a:t>Input: Tweets are fetched from the Twitter Streaming API by a spout, which emits them as tuples, e.g., ["username", "tweet"].</a:t>
            </a:r>
          </a:p>
          <a:p>
            <a:pPr>
              <a:lnSpc>
                <a:spcPct val="150000"/>
              </a:lnSpc>
            </a:pPr>
            <a:r>
              <a:rPr lang="en-IN" dirty="0">
                <a:solidFill>
                  <a:schemeClr val="accent6"/>
                </a:solidFill>
                <a:latin typeface="Times New Roman" panose="02020603050405020304" pitchFamily="18" charset="0"/>
                <a:cs typeface="Times New Roman" panose="02020603050405020304" pitchFamily="18" charset="0"/>
              </a:rPr>
              <a:t>Processing:</a:t>
            </a:r>
          </a:p>
          <a:p>
            <a:pPr marL="285750" indent="-285750">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Bolt 1 splits the tweet into words.</a:t>
            </a:r>
          </a:p>
          <a:p>
            <a:pPr marL="285750" indent="-285750">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Bolt 2 calculates the word count.</a:t>
            </a:r>
          </a:p>
          <a:p>
            <a:pPr marL="285750" indent="-285750">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Data is persisted to a configured database.</a:t>
            </a:r>
          </a:p>
          <a:p>
            <a:pPr>
              <a:lnSpc>
                <a:spcPct val="150000"/>
              </a:lnSpc>
            </a:pPr>
            <a:r>
              <a:rPr lang="en-IN" dirty="0">
                <a:solidFill>
                  <a:schemeClr val="accent6"/>
                </a:solidFill>
                <a:latin typeface="Times New Roman" panose="02020603050405020304" pitchFamily="18" charset="0"/>
                <a:cs typeface="Times New Roman" panose="02020603050405020304" pitchFamily="18" charset="0"/>
              </a:rPr>
              <a:t>Output:</a:t>
            </a:r>
          </a:p>
          <a:p>
            <a:pPr>
              <a:lnSpc>
                <a:spcPct val="150000"/>
              </a:lnSpc>
            </a:pPr>
            <a:r>
              <a:rPr lang="en-IN" dirty="0">
                <a:solidFill>
                  <a:schemeClr val="accent6"/>
                </a:solidFill>
                <a:latin typeface="Times New Roman" panose="02020603050405020304" pitchFamily="18" charset="0"/>
                <a:cs typeface="Times New Roman" panose="02020603050405020304" pitchFamily="18" charset="0"/>
              </a:rPr>
              <a:t> </a:t>
            </a:r>
            <a:r>
              <a:rPr lang="en-IN" sz="1600" dirty="0">
                <a:solidFill>
                  <a:schemeClr val="bg2"/>
                </a:solidFill>
                <a:latin typeface="Times New Roman" panose="02020603050405020304" pitchFamily="18" charset="0"/>
                <a:cs typeface="Times New Roman" panose="02020603050405020304" pitchFamily="18" charset="0"/>
              </a:rPr>
              <a:t>Results can be queried from the database.</a:t>
            </a:r>
          </a:p>
        </p:txBody>
      </p:sp>
    </p:spTree>
    <p:extLst>
      <p:ext uri="{BB962C8B-B14F-4D97-AF65-F5344CB8AC3E}">
        <p14:creationId xmlns:p14="http://schemas.microsoft.com/office/powerpoint/2010/main" val="127256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0F61E-7B11-46CB-8519-0D2954C1B9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7B599D3-D8AD-1601-8674-74C7903EA421}"/>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Twitter Analysis">
            <a:extLst>
              <a:ext uri="{FF2B5EF4-FFF2-40B4-BE49-F238E27FC236}">
                <a16:creationId xmlns:a16="http://schemas.microsoft.com/office/drawing/2014/main" id="{35F2911B-DA7F-07E3-C74F-A5829F6D1E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670" y="739290"/>
            <a:ext cx="7024430" cy="3664920"/>
          </a:xfrm>
          <a:prstGeom prst="rect">
            <a:avLst/>
          </a:prstGeom>
          <a:noFill/>
          <a:ln>
            <a:noFill/>
          </a:ln>
        </p:spPr>
      </p:pic>
    </p:spTree>
    <p:extLst>
      <p:ext uri="{BB962C8B-B14F-4D97-AF65-F5344CB8AC3E}">
        <p14:creationId xmlns:p14="http://schemas.microsoft.com/office/powerpoint/2010/main" val="253949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0A89D-A765-A738-4022-22D214DEEB3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B10A7A-6327-4C36-CD16-1779267B565A}"/>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B90E59C-C07E-9F8B-2217-E66088CE126E}"/>
              </a:ext>
            </a:extLst>
          </p:cNvPr>
          <p:cNvSpPr txBox="1"/>
          <p:nvPr/>
        </p:nvSpPr>
        <p:spPr>
          <a:xfrm>
            <a:off x="296260" y="891995"/>
            <a:ext cx="7177135" cy="3833742"/>
          </a:xfrm>
          <a:prstGeom prst="rect">
            <a:avLst/>
          </a:prstGeom>
          <a:noFill/>
        </p:spPr>
        <p:txBody>
          <a:bodyPr wrap="square">
            <a:spAutoFit/>
          </a:bodyPr>
          <a:lstStyle/>
          <a:p>
            <a:r>
              <a:rPr lang="en-IN" b="1" dirty="0">
                <a:solidFill>
                  <a:schemeClr val="accent6"/>
                </a:solidFill>
                <a:latin typeface="Times New Roman" panose="02020603050405020304" pitchFamily="18" charset="0"/>
                <a:cs typeface="Times New Roman" panose="02020603050405020304" pitchFamily="18" charset="0"/>
              </a:rPr>
              <a:t>Topology</a:t>
            </a:r>
          </a:p>
          <a:p>
            <a:pPr marL="285750" indent="-285750">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Spouts and bolts are connected to form a topology, which represents real-time application logic.</a:t>
            </a:r>
          </a:p>
          <a:p>
            <a:pPr marL="285750" indent="-285750">
              <a:lnSpc>
                <a:spcPct val="150000"/>
              </a:lnSpc>
              <a:buFont typeface="Wingdings" panose="05000000000000000000" pitchFamily="2" charset="2"/>
              <a:buChar char="Ø"/>
            </a:pPr>
            <a:endParaRPr lang="en-IN" sz="1600" dirty="0">
              <a:solidFill>
                <a:schemeClr val="bg2"/>
              </a:solidFill>
              <a:latin typeface="Times New Roman" panose="02020603050405020304" pitchFamily="18" charset="0"/>
              <a:cs typeface="Times New Roman" panose="02020603050405020304" pitchFamily="18" charset="0"/>
            </a:endParaRPr>
          </a:p>
          <a:p>
            <a:r>
              <a:rPr lang="en-IN" b="1" dirty="0">
                <a:solidFill>
                  <a:schemeClr val="accent6"/>
                </a:solidFill>
                <a:latin typeface="Times New Roman" panose="02020603050405020304" pitchFamily="18" charset="0"/>
                <a:cs typeface="Times New Roman" panose="02020603050405020304" pitchFamily="18" charset="0"/>
              </a:rPr>
              <a:t>Topology:`</a:t>
            </a:r>
          </a:p>
          <a:p>
            <a:endParaRPr lang="en-IN" b="1" dirty="0">
              <a:solidFill>
                <a:schemeClr val="accent6"/>
              </a:solidFill>
              <a:latin typeface="Times New Roman" panose="02020603050405020304" pitchFamily="18" charset="0"/>
              <a:cs typeface="Times New Roman" panose="02020603050405020304" pitchFamily="18" charset="0"/>
            </a:endParaRPr>
          </a:p>
          <a:p>
            <a:pPr algn="just">
              <a:lnSpc>
                <a:spcPct val="150000"/>
              </a:lnSpc>
            </a:pPr>
            <a:r>
              <a:rPr lang="en-IN" sz="1600" dirty="0">
                <a:solidFill>
                  <a:schemeClr val="bg2"/>
                </a:solidFill>
                <a:latin typeface="Times New Roman" panose="02020603050405020304" pitchFamily="18" charset="0"/>
                <a:cs typeface="Times New Roman" panose="02020603050405020304" pitchFamily="18" charset="0"/>
              </a:rPr>
              <a:t>A directed graph, where:</a:t>
            </a:r>
          </a:p>
          <a:p>
            <a:pPr marL="285750" indent="-285750" algn="just">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Vertices: Computation units (spouts and bolts).</a:t>
            </a:r>
          </a:p>
          <a:p>
            <a:pPr marL="285750" indent="-285750" algn="just">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Edges: Stream of data.</a:t>
            </a:r>
          </a:p>
          <a:p>
            <a:pPr marL="285750" indent="-285750" algn="just">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Starts with spouts that emit data to bolts.</a:t>
            </a:r>
          </a:p>
          <a:p>
            <a:pPr marL="285750" indent="-285750" algn="just">
              <a:lnSpc>
                <a:spcPct val="15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Storm keeps the topology running continuously until manually terminated.</a:t>
            </a:r>
          </a:p>
        </p:txBody>
      </p:sp>
    </p:spTree>
    <p:extLst>
      <p:ext uri="{BB962C8B-B14F-4D97-AF65-F5344CB8AC3E}">
        <p14:creationId xmlns:p14="http://schemas.microsoft.com/office/powerpoint/2010/main" val="227745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8F233-AB4B-01EE-6C5F-A21225DAE0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58E2D4-8C2C-E7BE-4C7D-AC2E3E7A6E80}"/>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1C46391-98E9-4F87-4C93-4224BA808CFE}"/>
              </a:ext>
            </a:extLst>
          </p:cNvPr>
          <p:cNvSpPr txBox="1"/>
          <p:nvPr/>
        </p:nvSpPr>
        <p:spPr>
          <a:xfrm>
            <a:off x="143555" y="433880"/>
            <a:ext cx="6923209" cy="3147272"/>
          </a:xfrm>
          <a:prstGeom prst="rect">
            <a:avLst/>
          </a:prstGeom>
          <a:noFill/>
        </p:spPr>
        <p:txBody>
          <a:bodyPr wrap="square">
            <a:spAutoFit/>
          </a:bodyPr>
          <a:lstStyle/>
          <a:p>
            <a:r>
              <a:rPr lang="en-IN" b="1" u="sng" dirty="0">
                <a:solidFill>
                  <a:schemeClr val="accent6"/>
                </a:solidFill>
                <a:latin typeface="Times New Roman" panose="02020603050405020304" pitchFamily="18" charset="0"/>
                <a:cs typeface="Times New Roman" panose="02020603050405020304" pitchFamily="18" charset="0"/>
              </a:rPr>
              <a:t>Tasks</a:t>
            </a:r>
          </a:p>
          <a:p>
            <a:pPr marL="285750" indent="-285750">
              <a:lnSpc>
                <a:spcPct val="20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Execution of spouts and bolts is referred to as a task.</a:t>
            </a:r>
          </a:p>
          <a:p>
            <a:pPr marL="285750" indent="-285750">
              <a:lnSpc>
                <a:spcPct val="200000"/>
              </a:lnSpc>
              <a:buFont typeface="Wingdings" panose="05000000000000000000" pitchFamily="2" charset="2"/>
              <a:buChar char="Ø"/>
            </a:pPr>
            <a:r>
              <a:rPr lang="en-IN" sz="1600" dirty="0">
                <a:solidFill>
                  <a:schemeClr val="bg2"/>
                </a:solidFill>
                <a:latin typeface="Times New Roman" panose="02020603050405020304" pitchFamily="18" charset="0"/>
                <a:cs typeface="Times New Roman" panose="02020603050405020304" pitchFamily="18" charset="0"/>
              </a:rPr>
              <a:t>Tasks run in parallel, with multiple instances of spouts and bolts executing in separate threads.</a:t>
            </a:r>
          </a:p>
          <a:p>
            <a:r>
              <a:rPr lang="en-IN" b="1" u="sng" dirty="0">
                <a:solidFill>
                  <a:schemeClr val="accent6"/>
                </a:solidFill>
                <a:latin typeface="Times New Roman" panose="02020603050405020304" pitchFamily="18" charset="0"/>
                <a:cs typeface="Times New Roman" panose="02020603050405020304" pitchFamily="18" charset="0"/>
              </a:rPr>
              <a:t>Workers</a:t>
            </a:r>
          </a:p>
          <a:p>
            <a:pPr marL="742950" lvl="1" indent="-285750">
              <a:lnSpc>
                <a:spcPct val="200000"/>
              </a:lnSpc>
              <a:buFont typeface="Wingdings" panose="05000000000000000000" pitchFamily="2" charset="2"/>
              <a:buChar char="Ø"/>
            </a:pPr>
            <a:r>
              <a:rPr lang="en-IN" dirty="0">
                <a:solidFill>
                  <a:schemeClr val="bg2"/>
                </a:solidFill>
                <a:latin typeface="Times New Roman" panose="02020603050405020304" pitchFamily="18" charset="0"/>
                <a:cs typeface="Times New Roman" panose="02020603050405020304" pitchFamily="18" charset="0"/>
              </a:rPr>
              <a:t>Topologies run on multiple worker nodes in a distributed manner.</a:t>
            </a:r>
          </a:p>
          <a:p>
            <a:pPr marL="742950" lvl="1" indent="-285750">
              <a:lnSpc>
                <a:spcPct val="200000"/>
              </a:lnSpc>
              <a:buFont typeface="Wingdings" panose="05000000000000000000" pitchFamily="2" charset="2"/>
              <a:buChar char="Ø"/>
            </a:pPr>
            <a:r>
              <a:rPr lang="en-IN" dirty="0">
                <a:solidFill>
                  <a:schemeClr val="bg2"/>
                </a:solidFill>
                <a:latin typeface="Times New Roman" panose="02020603050405020304" pitchFamily="18" charset="0"/>
                <a:cs typeface="Times New Roman" panose="02020603050405020304" pitchFamily="18" charset="0"/>
              </a:rPr>
              <a:t>Worker nodes listen for jobs and manage their execution.</a:t>
            </a:r>
          </a:p>
        </p:txBody>
      </p:sp>
    </p:spTree>
    <p:extLst>
      <p:ext uri="{BB962C8B-B14F-4D97-AF65-F5344CB8AC3E}">
        <p14:creationId xmlns:p14="http://schemas.microsoft.com/office/powerpoint/2010/main" val="1807048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On-screen Show (16:9)</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Wingdings</vt:lpstr>
      <vt:lpstr>Office Theme</vt:lpstr>
      <vt:lpstr>PowerPoint Presentation</vt:lpstr>
      <vt:lpstr> Apache Storm </vt:lpstr>
      <vt:lpstr>Apache Storm - Core Concepts:</vt:lpstr>
      <vt:lpstr>Apache Storm - Core Concepts:</vt:lpstr>
      <vt:lpstr>Apache Storm - Core Concepts:</vt:lpstr>
      <vt:lpstr>Apache Storm - Core Concepts:</vt:lpstr>
      <vt:lpstr>Apache Storm - Core Concepts:</vt:lpstr>
      <vt:lpstr>Apache Storm - Core Concepts:</vt:lpstr>
      <vt:lpstr>Apache Storm - Core Concepts:</vt:lpstr>
      <vt:lpstr>PowerPoint Presentation</vt:lpstr>
      <vt:lpstr>Apache Storm - Core Concepts:</vt:lpstr>
      <vt:lpstr>Apache Storm - Core Concepts</vt:lpstr>
      <vt:lpstr>Apache Storm - Core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2024-12-08T18:26:46Z</dcterms:modified>
</cp:coreProperties>
</file>