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7A"/>
    <a:srgbClr val="F7867D"/>
    <a:srgbClr val="EC80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94660"/>
  </p:normalViewPr>
  <p:slideViewPr>
    <p:cSldViewPr snapToGrid="0">
      <p:cViewPr varScale="1">
        <p:scale>
          <a:sx n="82" d="100"/>
          <a:sy n="82" d="100"/>
        </p:scale>
        <p:origin x="19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fr-FR" smtClean="0"/>
              <a:t>Modifiez le style du titre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fr-FR" smtClean="0"/>
              <a:t>Modifiez le style du titre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fr-FR" smtClean="0"/>
              <a:t>Modifiez le style du titre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A61015F-7CC6-4D0A-9D87-873EA4C304CC}" type="datetimeFigureOut">
              <a:rPr lang="en-US" dirty="0"/>
              <a:t>4/21/2015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24128" y="2967788"/>
            <a:ext cx="4754880" cy="33415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smtClean="0"/>
              <a:t>Modifiez les styles du texte du masque</a:t>
            </a:r>
          </a:p>
        </p:txBody>
      </p:sp>
      <p:sp>
        <p:nvSpPr>
          <p:cNvPr id="6" name="Content Placeholder 5"/>
          <p:cNvSpPr>
            <a:spLocks noGrp="1"/>
          </p:cNvSpPr>
          <p:nvPr>
            <p:ph sz="quarter" idx="4"/>
          </p:nvPr>
        </p:nvSpPr>
        <p:spPr>
          <a:xfrm>
            <a:off x="5990888" y="2967788"/>
            <a:ext cx="4754880" cy="33415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4/21/2015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4/21/2015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4/21/2015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fr-FR" smtClean="0"/>
              <a:t>Modifiez le style du titre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5C68B11-C5A8-448C-8CE9-B1A273C79CFC}" type="datetimeFigureOut">
              <a:rPr lang="en-US" dirty="0"/>
              <a:t>4/21/2015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7616CA0-919D-4A49-9C8A-62FDFB3A5183}" type="datetimeFigureOut">
              <a:rPr lang="en-US" dirty="0"/>
              <a:t>4/21/2015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4/21/2015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dirty="0" smtClean="0"/>
              <a:t>Programmation orientée objet</a:t>
            </a:r>
            <a:br>
              <a:rPr lang="fr-FR" dirty="0" smtClean="0"/>
            </a:br>
            <a:r>
              <a:rPr lang="fr-FR" dirty="0" smtClean="0"/>
              <a:t>avec langage </a:t>
            </a:r>
            <a:r>
              <a:rPr lang="fr-FR" dirty="0" smtClean="0">
                <a:solidFill>
                  <a:srgbClr val="0070C0"/>
                </a:solidFill>
              </a:rPr>
              <a:t>JAVA</a:t>
            </a:r>
            <a:endParaRPr lang="fr-FR" dirty="0">
              <a:solidFill>
                <a:srgbClr val="0070C0"/>
              </a:solidFill>
            </a:endParaRPr>
          </a:p>
        </p:txBody>
      </p:sp>
      <p:sp>
        <p:nvSpPr>
          <p:cNvPr id="3" name="Sous-titre 2"/>
          <p:cNvSpPr>
            <a:spLocks noGrp="1"/>
          </p:cNvSpPr>
          <p:nvPr>
            <p:ph type="subTitle" idx="1"/>
          </p:nvPr>
        </p:nvSpPr>
        <p:spPr/>
        <p:txBody>
          <a:bodyPr/>
          <a:lstStyle/>
          <a:p>
            <a:r>
              <a:rPr lang="fr-FR" dirty="0" smtClean="0"/>
              <a:t>Par M</a:t>
            </a:r>
            <a:r>
              <a:rPr lang="fr-FR" baseline="30000" dirty="0" smtClean="0"/>
              <a:t>r</a:t>
            </a:r>
            <a:r>
              <a:rPr lang="fr-FR" dirty="0" smtClean="0"/>
              <a:t> Amine ESSALLOUMI</a:t>
            </a:r>
            <a:endParaRPr lang="fr-FR" dirty="0"/>
          </a:p>
        </p:txBody>
      </p:sp>
    </p:spTree>
    <p:extLst>
      <p:ext uri="{BB962C8B-B14F-4D97-AF65-F5344CB8AC3E}">
        <p14:creationId xmlns:p14="http://schemas.microsoft.com/office/powerpoint/2010/main" val="38456099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a:stretch>
            <a:fillRect/>
          </a:stretch>
        </p:blipFill>
        <p:spPr>
          <a:xfrm>
            <a:off x="8789377" y="161192"/>
            <a:ext cx="2819400" cy="2971800"/>
          </a:xfrm>
          <a:prstGeom prst="rect">
            <a:avLst/>
          </a:prstGeom>
        </p:spPr>
      </p:pic>
      <p:pic>
        <p:nvPicPr>
          <p:cNvPr id="9" name="Image 8"/>
          <p:cNvPicPr>
            <a:picLocks noChangeAspect="1"/>
          </p:cNvPicPr>
          <p:nvPr/>
        </p:nvPicPr>
        <p:blipFill>
          <a:blip r:embed="rId3"/>
          <a:stretch>
            <a:fillRect/>
          </a:stretch>
        </p:blipFill>
        <p:spPr>
          <a:xfrm>
            <a:off x="8789377" y="3267808"/>
            <a:ext cx="2809875" cy="2971800"/>
          </a:xfrm>
          <a:prstGeom prst="rect">
            <a:avLst/>
          </a:prstGeom>
        </p:spPr>
      </p:pic>
      <p:pic>
        <p:nvPicPr>
          <p:cNvPr id="10" name="Image 9"/>
          <p:cNvPicPr>
            <a:picLocks noChangeAspect="1"/>
          </p:cNvPicPr>
          <p:nvPr/>
        </p:nvPicPr>
        <p:blipFill>
          <a:blip r:embed="rId4"/>
          <a:stretch>
            <a:fillRect/>
          </a:stretch>
        </p:blipFill>
        <p:spPr>
          <a:xfrm>
            <a:off x="315055" y="3328252"/>
            <a:ext cx="7705725" cy="3228975"/>
          </a:xfrm>
          <a:prstGeom prst="rect">
            <a:avLst/>
          </a:prstGeom>
        </p:spPr>
      </p:pic>
      <p:grpSp>
        <p:nvGrpSpPr>
          <p:cNvPr id="12" name="Groupe 11"/>
          <p:cNvGrpSpPr/>
          <p:nvPr/>
        </p:nvGrpSpPr>
        <p:grpSpPr>
          <a:xfrm>
            <a:off x="315056" y="211015"/>
            <a:ext cx="7705725" cy="3117237"/>
            <a:chOff x="315056" y="211015"/>
            <a:chExt cx="7705725" cy="3117237"/>
          </a:xfrm>
        </p:grpSpPr>
        <p:pic>
          <p:nvPicPr>
            <p:cNvPr id="5" name="Image 4"/>
            <p:cNvPicPr>
              <a:picLocks noChangeAspect="1"/>
            </p:cNvPicPr>
            <p:nvPr/>
          </p:nvPicPr>
          <p:blipFill>
            <a:blip r:embed="rId5"/>
            <a:stretch>
              <a:fillRect/>
            </a:stretch>
          </p:blipFill>
          <p:spPr>
            <a:xfrm>
              <a:off x="315056" y="211015"/>
              <a:ext cx="7705725" cy="3117237"/>
            </a:xfrm>
            <a:prstGeom prst="rect">
              <a:avLst/>
            </a:prstGeom>
          </p:spPr>
        </p:pic>
        <p:sp>
          <p:nvSpPr>
            <p:cNvPr id="11" name="Rectangle 10"/>
            <p:cNvSpPr/>
            <p:nvPr/>
          </p:nvSpPr>
          <p:spPr>
            <a:xfrm>
              <a:off x="597877" y="457200"/>
              <a:ext cx="1676400" cy="23446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grpSp>
    </p:spTree>
    <p:extLst>
      <p:ext uri="{BB962C8B-B14F-4D97-AF65-F5344CB8AC3E}">
        <p14:creationId xmlns:p14="http://schemas.microsoft.com/office/powerpoint/2010/main" val="1677850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Contrôler le déroulement d’un thread</a:t>
            </a:r>
            <a:endParaRPr lang="fr-FR" dirty="0"/>
          </a:p>
        </p:txBody>
      </p:sp>
      <p:sp>
        <p:nvSpPr>
          <p:cNvPr id="3" name="Espace réservé du contenu 2"/>
          <p:cNvSpPr>
            <a:spLocks noGrp="1"/>
          </p:cNvSpPr>
          <p:nvPr>
            <p:ph idx="1"/>
          </p:nvPr>
        </p:nvSpPr>
        <p:spPr>
          <a:xfrm>
            <a:off x="1024128" y="2286000"/>
            <a:ext cx="10218303" cy="4023360"/>
          </a:xfrm>
        </p:spPr>
        <p:txBody>
          <a:bodyPr/>
          <a:lstStyle/>
          <a:p>
            <a:pPr marL="0" indent="0">
              <a:buNone/>
            </a:pPr>
            <a:r>
              <a:rPr lang="fr-FR" dirty="0"/>
              <a:t>Plusieurs méthodes peuvent être invoquées pour contrôler le déroulement d’un Thread </a:t>
            </a:r>
            <a:r>
              <a:rPr lang="fr-FR" dirty="0" smtClean="0"/>
              <a:t>:</a:t>
            </a:r>
            <a:endParaRPr lang="fr-FR" dirty="0"/>
          </a:p>
          <a:p>
            <a:pPr marL="0" indent="0">
              <a:buNone/>
            </a:pPr>
            <a:r>
              <a:rPr lang="fr-FR" sz="2000" i="1" dirty="0" err="1">
                <a:latin typeface="Courier New" panose="02070309020205020404" pitchFamily="49" charset="0"/>
                <a:cs typeface="Courier New" panose="02070309020205020404" pitchFamily="49" charset="0"/>
              </a:rPr>
              <a:t>wait</a:t>
            </a:r>
            <a:r>
              <a:rPr lang="fr-FR" sz="2000" i="1" dirty="0">
                <a:latin typeface="Courier New" panose="02070309020205020404" pitchFamily="49" charset="0"/>
                <a:cs typeface="Courier New" panose="02070309020205020404" pitchFamily="49" charset="0"/>
              </a:rPr>
              <a:t>()</a:t>
            </a:r>
            <a:r>
              <a:rPr lang="fr-FR" dirty="0"/>
              <a:t> : mise en attente du Thread</a:t>
            </a:r>
          </a:p>
          <a:p>
            <a:pPr marL="0" indent="0">
              <a:buNone/>
            </a:pPr>
            <a:r>
              <a:rPr lang="fr-FR" sz="2000" i="1" dirty="0" err="1">
                <a:latin typeface="Courier New" panose="02070309020205020404" pitchFamily="49" charset="0"/>
                <a:cs typeface="Courier New" panose="02070309020205020404" pitchFamily="49" charset="0"/>
              </a:rPr>
              <a:t>sleep</a:t>
            </a:r>
            <a:r>
              <a:rPr lang="fr-FR" sz="2000" i="1" dirty="0">
                <a:latin typeface="Courier New" panose="02070309020205020404" pitchFamily="49" charset="0"/>
                <a:cs typeface="Courier New" panose="02070309020205020404" pitchFamily="49" charset="0"/>
              </a:rPr>
              <a:t>(</a:t>
            </a:r>
            <a:r>
              <a:rPr lang="fr-FR" sz="2000" i="1" dirty="0" err="1">
                <a:latin typeface="Courier New" panose="02070309020205020404" pitchFamily="49" charset="0"/>
                <a:cs typeface="Courier New" panose="02070309020205020404" pitchFamily="49" charset="0"/>
              </a:rPr>
              <a:t>int</a:t>
            </a:r>
            <a:r>
              <a:rPr lang="fr-FR" sz="2000" i="1" dirty="0">
                <a:latin typeface="Courier New" panose="02070309020205020404" pitchFamily="49" charset="0"/>
                <a:cs typeface="Courier New" panose="02070309020205020404" pitchFamily="49" charset="0"/>
              </a:rPr>
              <a:t>)</a:t>
            </a:r>
            <a:r>
              <a:rPr lang="fr-FR" dirty="0"/>
              <a:t> : interrompt le déroulement pendant une durée qui peut être spécifiée en paramètre</a:t>
            </a:r>
          </a:p>
          <a:p>
            <a:pPr marL="0" indent="0">
              <a:buNone/>
            </a:pPr>
            <a:r>
              <a:rPr lang="fr-FR" sz="2000" i="1" dirty="0" err="1">
                <a:latin typeface="Courier New" panose="02070309020205020404" pitchFamily="49" charset="0"/>
                <a:cs typeface="Courier New" panose="02070309020205020404" pitchFamily="49" charset="0"/>
              </a:rPr>
              <a:t>yield</a:t>
            </a:r>
            <a:r>
              <a:rPr lang="fr-FR" sz="2000" i="1" dirty="0" smtClean="0">
                <a:latin typeface="Courier New" panose="02070309020205020404" pitchFamily="49" charset="0"/>
                <a:cs typeface="Courier New" panose="02070309020205020404" pitchFamily="49" charset="0"/>
              </a:rPr>
              <a:t>()</a:t>
            </a:r>
            <a:r>
              <a:rPr lang="fr-FR" dirty="0"/>
              <a:t> : interrompt le déroulement afin de laisser du temps pour l’exécution des autres </a:t>
            </a:r>
            <a:r>
              <a:rPr lang="fr-FR" dirty="0" smtClean="0"/>
              <a:t>Threads</a:t>
            </a:r>
          </a:p>
          <a:p>
            <a:pPr marL="0" indent="0">
              <a:buNone/>
            </a:pPr>
            <a:r>
              <a:rPr lang="fr-FR" sz="2000" i="1" dirty="0">
                <a:latin typeface="Courier New" panose="02070309020205020404" pitchFamily="49" charset="0"/>
                <a:cs typeface="Courier New" panose="02070309020205020404" pitchFamily="49" charset="0"/>
              </a:rPr>
              <a:t>Stop() </a:t>
            </a:r>
            <a:r>
              <a:rPr lang="fr-FR" dirty="0" smtClean="0"/>
              <a:t>: arrêter le thread</a:t>
            </a:r>
            <a:endParaRPr lang="fr-FR" dirty="0"/>
          </a:p>
          <a:p>
            <a:endParaRPr lang="fr-FR" dirty="0"/>
          </a:p>
        </p:txBody>
      </p:sp>
    </p:spTree>
    <p:extLst>
      <p:ext uri="{BB962C8B-B14F-4D97-AF65-F5344CB8AC3E}">
        <p14:creationId xmlns:p14="http://schemas.microsoft.com/office/powerpoint/2010/main" val="27365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Avec l’interface </a:t>
            </a:r>
            <a:r>
              <a:rPr lang="fr-FR" sz="4000" dirty="0" err="1" smtClean="0">
                <a:latin typeface="Courier New" panose="02070309020205020404" pitchFamily="49" charset="0"/>
                <a:cs typeface="Courier New" panose="02070309020205020404" pitchFamily="49" charset="0"/>
              </a:rPr>
              <a:t>runnable</a:t>
            </a:r>
            <a:endParaRPr lang="fr-FR" sz="4000" dirty="0">
              <a:latin typeface="Courier New" panose="02070309020205020404" pitchFamily="49" charset="0"/>
              <a:cs typeface="Courier New" panose="02070309020205020404" pitchFamily="49" charset="0"/>
            </a:endParaRPr>
          </a:p>
        </p:txBody>
      </p:sp>
      <p:sp>
        <p:nvSpPr>
          <p:cNvPr id="3" name="Espace réservé du contenu 2"/>
          <p:cNvSpPr>
            <a:spLocks noGrp="1"/>
          </p:cNvSpPr>
          <p:nvPr>
            <p:ph idx="1"/>
          </p:nvPr>
        </p:nvSpPr>
        <p:spPr>
          <a:xfrm>
            <a:off x="1024128" y="2286000"/>
            <a:ext cx="10312087" cy="4023360"/>
          </a:xfrm>
        </p:spPr>
        <p:txBody>
          <a:bodyPr/>
          <a:lstStyle/>
          <a:p>
            <a:r>
              <a:rPr lang="fr-FR" dirty="0" smtClean="0"/>
              <a:t>Dans l’exemple précèdent la classe </a:t>
            </a:r>
            <a:r>
              <a:rPr lang="fr-FR" dirty="0" err="1" smtClean="0">
                <a:latin typeface="Courier New" panose="02070309020205020404" pitchFamily="49" charset="0"/>
                <a:cs typeface="Courier New" panose="02070309020205020404" pitchFamily="49" charset="0"/>
              </a:rPr>
              <a:t>MyThread</a:t>
            </a:r>
            <a:r>
              <a:rPr lang="fr-FR" dirty="0" smtClean="0"/>
              <a:t> ne peut pas hériter d’une autre classe, puisque l’héritage multiple est interdit</a:t>
            </a:r>
          </a:p>
          <a:p>
            <a:r>
              <a:rPr lang="fr-FR" dirty="0" smtClean="0"/>
              <a:t>tandis </a:t>
            </a:r>
            <a:r>
              <a:rPr lang="fr-FR" dirty="0"/>
              <a:t>qu'avec une implémentation de </a:t>
            </a:r>
            <a:r>
              <a:rPr lang="fr-FR" dirty="0" err="1">
                <a:latin typeface="Courier New" panose="02070309020205020404" pitchFamily="49" charset="0"/>
                <a:cs typeface="Courier New" panose="02070309020205020404" pitchFamily="49" charset="0"/>
              </a:rPr>
              <a:t>Runnable</a:t>
            </a:r>
            <a:r>
              <a:rPr lang="fr-FR" dirty="0"/>
              <a:t>, rien n'empêche notre classe d'hériter de </a:t>
            </a:r>
            <a:r>
              <a:rPr lang="fr-FR" dirty="0" err="1">
                <a:latin typeface="Courier New" panose="02070309020205020404" pitchFamily="49" charset="0"/>
                <a:cs typeface="Courier New" panose="02070309020205020404" pitchFamily="49" charset="0"/>
              </a:rPr>
              <a:t>JFrame</a:t>
            </a:r>
            <a:r>
              <a:rPr lang="fr-FR" dirty="0"/>
              <a:t>, par exemple…</a:t>
            </a:r>
          </a:p>
        </p:txBody>
      </p:sp>
    </p:spTree>
    <p:extLst>
      <p:ext uri="{BB962C8B-B14F-4D97-AF65-F5344CB8AC3E}">
        <p14:creationId xmlns:p14="http://schemas.microsoft.com/office/powerpoint/2010/main" val="1499847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541825" y="4419600"/>
            <a:ext cx="9928700" cy="2236543"/>
          </a:xfrm>
          <a:prstGeom prst="rect">
            <a:avLst/>
          </a:prstGeom>
        </p:spPr>
      </p:pic>
      <p:pic>
        <p:nvPicPr>
          <p:cNvPr id="5" name="Image 4"/>
          <p:cNvPicPr>
            <a:picLocks noChangeAspect="1"/>
          </p:cNvPicPr>
          <p:nvPr/>
        </p:nvPicPr>
        <p:blipFill>
          <a:blip r:embed="rId3"/>
          <a:stretch>
            <a:fillRect/>
          </a:stretch>
        </p:blipFill>
        <p:spPr>
          <a:xfrm>
            <a:off x="541825" y="257540"/>
            <a:ext cx="11546814" cy="3857260"/>
          </a:xfrm>
          <a:prstGeom prst="rect">
            <a:avLst/>
          </a:prstGeom>
        </p:spPr>
      </p:pic>
    </p:spTree>
    <p:extLst>
      <p:ext uri="{BB962C8B-B14F-4D97-AF65-F5344CB8AC3E}">
        <p14:creationId xmlns:p14="http://schemas.microsoft.com/office/powerpoint/2010/main" val="815055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Synchroniser les thread</a:t>
            </a:r>
            <a:endParaRPr lang="fr-FR" dirty="0"/>
          </a:p>
        </p:txBody>
      </p:sp>
      <p:sp>
        <p:nvSpPr>
          <p:cNvPr id="3" name="Espace réservé du contenu 2"/>
          <p:cNvSpPr>
            <a:spLocks noGrp="1"/>
          </p:cNvSpPr>
          <p:nvPr>
            <p:ph idx="1"/>
          </p:nvPr>
        </p:nvSpPr>
        <p:spPr>
          <a:xfrm>
            <a:off x="1024128" y="2286000"/>
            <a:ext cx="10030734" cy="4023360"/>
          </a:xfrm>
        </p:spPr>
        <p:txBody>
          <a:bodyPr/>
          <a:lstStyle/>
          <a:p>
            <a:r>
              <a:rPr lang="fr-FR" dirty="0"/>
              <a:t>Quand plusieurs Threads font appel, en même temps, à un seul objet il peut y avoir alors des comportements imprévisibles résultants de conflits d’accès à cette </a:t>
            </a:r>
            <a:r>
              <a:rPr lang="fr-FR" dirty="0" smtClean="0"/>
              <a:t>ressource.</a:t>
            </a:r>
          </a:p>
          <a:p>
            <a:r>
              <a:rPr lang="fr-FR" dirty="0" smtClean="0"/>
              <a:t>Exemple : Retraits </a:t>
            </a:r>
            <a:r>
              <a:rPr lang="fr-FR" dirty="0"/>
              <a:t>simultanés sur un compte bancaire. Plusieurs personnes retirent, en même temps, dans des agences différentes une somme correspondant au solde d’un même compte. Il y a alors, un risque que ce compte passe au rouge. </a:t>
            </a:r>
            <a:endParaRPr lang="fr-FR" dirty="0" smtClean="0"/>
          </a:p>
          <a:p>
            <a:r>
              <a:rPr lang="fr-FR" dirty="0" smtClean="0"/>
              <a:t>Pour éviter ce conflit , </a:t>
            </a:r>
            <a:r>
              <a:rPr lang="fr-FR" dirty="0"/>
              <a:t>il faut que le compte soit verrouillé du début à la fin d’un retrait. Toute autre opération simultanée est alors interdite. </a:t>
            </a:r>
            <a:endParaRPr lang="fr-FR" dirty="0" smtClean="0"/>
          </a:p>
          <a:p>
            <a:r>
              <a:rPr lang="fr-FR" dirty="0" smtClean="0"/>
              <a:t>Pour </a:t>
            </a:r>
            <a:r>
              <a:rPr lang="fr-FR" dirty="0"/>
              <a:t>poser un verrou sur un objet, on déclare des méthodes synchronisée, on utilise pour cela le mot clé </a:t>
            </a:r>
            <a:r>
              <a:rPr lang="fr-FR" dirty="0" err="1"/>
              <a:t>synchronized</a:t>
            </a:r>
            <a:r>
              <a:rPr lang="fr-FR" dirty="0"/>
              <a:t>. </a:t>
            </a:r>
            <a:endParaRPr lang="fr-FR" dirty="0"/>
          </a:p>
        </p:txBody>
      </p:sp>
    </p:spTree>
    <p:extLst>
      <p:ext uri="{BB962C8B-B14F-4D97-AF65-F5344CB8AC3E}">
        <p14:creationId xmlns:p14="http://schemas.microsoft.com/office/powerpoint/2010/main" val="1479577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sp>
        <p:nvSpPr>
          <p:cNvPr id="3" name="Espace réservé du contenu 2"/>
          <p:cNvSpPr>
            <a:spLocks noGrp="1"/>
          </p:cNvSpPr>
          <p:nvPr>
            <p:ph idx="1"/>
          </p:nvPr>
        </p:nvSpPr>
        <p:spPr>
          <a:xfrm>
            <a:off x="1024128" y="2286000"/>
            <a:ext cx="9720073" cy="4161692"/>
          </a:xfrm>
        </p:spPr>
        <p:txBody>
          <a:bodyPr/>
          <a:lstStyle/>
          <a:p>
            <a:pPr marL="0" indent="0">
              <a:buNone/>
            </a:pPr>
            <a:r>
              <a:rPr lang="fr-FR" b="1" dirty="0">
                <a:latin typeface="Courier New" panose="02070309020205020404" pitchFamily="49" charset="0"/>
                <a:cs typeface="Courier New" panose="02070309020205020404" pitchFamily="49" charset="0"/>
              </a:rPr>
              <a:t>public</a:t>
            </a:r>
            <a:r>
              <a:rPr lang="fr-FR"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synchronized</a:t>
            </a:r>
            <a:r>
              <a:rPr lang="fr-FR"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void</a:t>
            </a:r>
            <a:r>
              <a:rPr lang="fr-FR"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retirerArgent</a:t>
            </a:r>
            <a:r>
              <a:rPr lang="fr-FR" b="1" dirty="0">
                <a:latin typeface="Courier New" panose="02070309020205020404" pitchFamily="49" charset="0"/>
                <a:cs typeface="Courier New" panose="02070309020205020404" pitchFamily="49" charset="0"/>
              </a:rPr>
              <a:t>(</a:t>
            </a:r>
            <a:r>
              <a:rPr lang="fr-FR" b="1" dirty="0" err="1">
                <a:latin typeface="Courier New" panose="02070309020205020404" pitchFamily="49" charset="0"/>
                <a:cs typeface="Courier New" panose="02070309020205020404" pitchFamily="49" charset="0"/>
              </a:rPr>
              <a:t>float</a:t>
            </a:r>
            <a:r>
              <a:rPr lang="fr-FR" dirty="0">
                <a:latin typeface="Courier New" panose="02070309020205020404" pitchFamily="49" charset="0"/>
                <a:cs typeface="Courier New" panose="02070309020205020404" pitchFamily="49" charset="0"/>
              </a:rPr>
              <a:t> somme) </a:t>
            </a:r>
            <a:endParaRPr lang="fr-FR" dirty="0" smtClean="0">
              <a:latin typeface="Courier New" panose="02070309020205020404" pitchFamily="49" charset="0"/>
              <a:cs typeface="Courier New" panose="02070309020205020404" pitchFamily="49" charset="0"/>
            </a:endParaRPr>
          </a:p>
          <a:p>
            <a:r>
              <a:rPr lang="fr-FR" sz="2400" dirty="0"/>
              <a:t>Quand un Thread invoque une méthode synchronisée d’un objet, il pose un verrou sur cet objet qui ne sera libéré qu’à la fin de la méthode. Si un autre Thread invoque une méthode synchronisée d’un objet, il pose un verrou sur cet objet qui ne sera libéré qu’à la fin de la méthode. Si un autre Thread invoque une méthode synchronisée de cet objet, il sera bloqué jusqu’à la levée du verrou posé par le Thread précédent. Ce mécanisme empêche les accès concurrents à un objet. </a:t>
            </a:r>
          </a:p>
          <a:p>
            <a:endParaRPr lang="fr-FR" dirty="0">
              <a:latin typeface="Courier New" panose="02070309020205020404" pitchFamily="49" charset="0"/>
              <a:cs typeface="Courier New" panose="02070309020205020404" pitchFamily="49" charset="0"/>
            </a:endParaRPr>
          </a:p>
          <a:p>
            <a:endParaRPr lang="fr-FR" dirty="0" smtClean="0"/>
          </a:p>
          <a:p>
            <a:endParaRPr lang="fr-FR" dirty="0"/>
          </a:p>
        </p:txBody>
      </p:sp>
    </p:spTree>
    <p:extLst>
      <p:ext uri="{BB962C8B-B14F-4D97-AF65-F5344CB8AC3E}">
        <p14:creationId xmlns:p14="http://schemas.microsoft.com/office/powerpoint/2010/main" val="3748874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smtClean="0"/>
              <a:t>threds</a:t>
            </a:r>
            <a:endParaRPr lang="fr-FR" dirty="0"/>
          </a:p>
        </p:txBody>
      </p:sp>
      <p:sp>
        <p:nvSpPr>
          <p:cNvPr id="5" name="Espace réservé du texte 4"/>
          <p:cNvSpPr>
            <a:spLocks noGrp="1"/>
          </p:cNvSpPr>
          <p:nvPr>
            <p:ph type="body" idx="1"/>
          </p:nvPr>
        </p:nvSpPr>
        <p:spPr>
          <a:xfrm>
            <a:off x="8610600" y="5825273"/>
            <a:ext cx="940039" cy="597904"/>
          </a:xfrm>
        </p:spPr>
        <p:txBody>
          <a:bodyPr/>
          <a:lstStyle/>
          <a:p>
            <a:r>
              <a:rPr lang="fr-FR" dirty="0" smtClean="0"/>
              <a:t>Partie 7</a:t>
            </a:r>
            <a:endParaRPr lang="fr-FR" dirty="0"/>
          </a:p>
        </p:txBody>
      </p:sp>
      <p:pic>
        <p:nvPicPr>
          <p:cNvPr id="1026" name="Picture 2" descr="http://upload.wikimedia.org/wikipedia/fr/thumb/2/2e/Java_Logo.svg/550px-Java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1140" y="4830727"/>
            <a:ext cx="855320" cy="159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874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024128" y="481238"/>
            <a:ext cx="9720072" cy="1499616"/>
          </a:xfrm>
        </p:spPr>
        <p:txBody>
          <a:bodyPr>
            <a:normAutofit/>
          </a:bodyPr>
          <a:lstStyle/>
          <a:p>
            <a:r>
              <a:rPr lang="fr-FR" sz="4800" dirty="0" smtClean="0"/>
              <a:t>Qu’est ce qu’un thread</a:t>
            </a:r>
            <a:endParaRPr lang="fr-FR" sz="4000" dirty="0"/>
          </a:p>
        </p:txBody>
      </p:sp>
      <p:sp>
        <p:nvSpPr>
          <p:cNvPr id="7" name="Espace réservé du contenu 6"/>
          <p:cNvSpPr>
            <a:spLocks noGrp="1"/>
          </p:cNvSpPr>
          <p:nvPr>
            <p:ph idx="1"/>
          </p:nvPr>
        </p:nvSpPr>
        <p:spPr>
          <a:xfrm>
            <a:off x="918620" y="1716906"/>
            <a:ext cx="10781011" cy="4014989"/>
          </a:xfrm>
        </p:spPr>
        <p:txBody>
          <a:bodyPr>
            <a:noAutofit/>
          </a:bodyPr>
          <a:lstStyle/>
          <a:p>
            <a:pPr marL="363538" indent="-363538">
              <a:buFont typeface="Courier New" panose="02070309020205020404" pitchFamily="49" charset="0"/>
              <a:buChar char="o"/>
            </a:pPr>
            <a:r>
              <a:rPr lang="fr-FR" sz="2300" dirty="0"/>
              <a:t>Un processus ou tâche est un programme en cours </a:t>
            </a:r>
            <a:r>
              <a:rPr lang="fr-FR" sz="2300" dirty="0" smtClean="0"/>
              <a:t>d’exécution</a:t>
            </a:r>
          </a:p>
          <a:p>
            <a:pPr marL="363538" indent="-363538">
              <a:buFont typeface="Courier New" panose="02070309020205020404" pitchFamily="49" charset="0"/>
              <a:buChar char="o"/>
            </a:pPr>
            <a:r>
              <a:rPr lang="fr-FR" sz="2300" dirty="0" smtClean="0"/>
              <a:t>Les </a:t>
            </a:r>
            <a:r>
              <a:rPr lang="fr-FR" sz="2300" dirty="0"/>
              <a:t>systèmes d’exploitation </a:t>
            </a:r>
            <a:r>
              <a:rPr lang="fr-FR" sz="2300" dirty="0" smtClean="0"/>
              <a:t>sont </a:t>
            </a:r>
            <a:r>
              <a:rPr lang="fr-FR" sz="2300" dirty="0"/>
              <a:t>conçus de façon que plusieurs programmes </a:t>
            </a:r>
            <a:r>
              <a:rPr lang="fr-FR" sz="2300" dirty="0" smtClean="0"/>
              <a:t>puissent </a:t>
            </a:r>
            <a:r>
              <a:rPr lang="fr-FR" sz="2300" dirty="0"/>
              <a:t>s’exécuter en même </a:t>
            </a:r>
            <a:r>
              <a:rPr lang="fr-FR" sz="2300" dirty="0" smtClean="0"/>
              <a:t>temps</a:t>
            </a:r>
            <a:r>
              <a:rPr lang="fr-FR" sz="2300" dirty="0"/>
              <a:t> </a:t>
            </a:r>
            <a:r>
              <a:rPr lang="fr-FR" sz="2300" dirty="0" smtClean="0"/>
              <a:t>(multitâche)</a:t>
            </a:r>
          </a:p>
          <a:p>
            <a:pPr marL="363538" indent="-363538">
              <a:buFont typeface="Courier New" panose="02070309020205020404" pitchFamily="49" charset="0"/>
              <a:buChar char="o"/>
            </a:pPr>
            <a:r>
              <a:rPr lang="fr-FR" sz="2300" dirty="0" smtClean="0"/>
              <a:t>En réalité le </a:t>
            </a:r>
            <a:r>
              <a:rPr lang="fr-FR" sz="2300" dirty="0"/>
              <a:t>système d’exploitation attribue, à tour de rôle, le processeur à chaque </a:t>
            </a:r>
            <a:r>
              <a:rPr lang="fr-FR" sz="2300" dirty="0" smtClean="0"/>
              <a:t>processus pendant </a:t>
            </a:r>
            <a:r>
              <a:rPr lang="fr-FR" sz="2300" dirty="0"/>
              <a:t>de courts intervalles de temps. Elle donne l’illusion d’un déroulement continu et simultané des processus. </a:t>
            </a:r>
            <a:endParaRPr lang="fr-FR" sz="2300" dirty="0" smtClean="0"/>
          </a:p>
          <a:p>
            <a:pPr marL="363538" indent="-363538">
              <a:buFont typeface="Courier New" panose="02070309020205020404" pitchFamily="49" charset="0"/>
              <a:buChar char="o"/>
            </a:pPr>
            <a:r>
              <a:rPr lang="fr-FR" sz="2300" dirty="0" smtClean="0"/>
              <a:t>Les </a:t>
            </a:r>
            <a:r>
              <a:rPr lang="fr-FR" sz="2300" dirty="0"/>
              <a:t>processus sont indépendants les uns des autres, ils ont chacun leur propre espace mémoire. </a:t>
            </a:r>
            <a:endParaRPr lang="fr-FR" sz="2300" dirty="0" smtClean="0"/>
          </a:p>
          <a:p>
            <a:pPr marL="363538" indent="-363538">
              <a:buFont typeface="Courier New" panose="02070309020205020404" pitchFamily="49" charset="0"/>
              <a:buChar char="o"/>
            </a:pPr>
            <a:r>
              <a:rPr lang="fr-FR" sz="2300" dirty="0"/>
              <a:t>Q</a:t>
            </a:r>
            <a:r>
              <a:rPr lang="fr-FR" sz="2300" dirty="0" smtClean="0"/>
              <a:t>uand </a:t>
            </a:r>
            <a:r>
              <a:rPr lang="fr-FR" sz="2300" dirty="0"/>
              <a:t>un programme crée des Threads (appelés processus légers), ils se partagent l’espace de travail du processus qui leur a donné le jour. </a:t>
            </a:r>
            <a:endParaRPr lang="fr-FR" sz="2300" dirty="0" smtClean="0"/>
          </a:p>
          <a:p>
            <a:pPr marL="363538" indent="-363538">
              <a:buFont typeface="Courier New" panose="02070309020205020404" pitchFamily="49" charset="0"/>
              <a:buChar char="o"/>
            </a:pPr>
            <a:r>
              <a:rPr lang="fr-FR" sz="2300" dirty="0" smtClean="0"/>
              <a:t>On crée </a:t>
            </a:r>
            <a:r>
              <a:rPr lang="fr-FR" sz="2300" dirty="0"/>
              <a:t>des Threads pour des travaux en interaction, même faible. Dans le cas contraire, il vaut mieux réaliser des programmes distincts.</a:t>
            </a:r>
          </a:p>
          <a:p>
            <a:endParaRPr lang="fr-FR" sz="2400" dirty="0"/>
          </a:p>
        </p:txBody>
      </p:sp>
    </p:spTree>
    <p:extLst>
      <p:ext uri="{BB962C8B-B14F-4D97-AF65-F5344CB8AC3E}">
        <p14:creationId xmlns:p14="http://schemas.microsoft.com/office/powerpoint/2010/main" val="4035342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800" dirty="0"/>
              <a:t>Qu’est ce qu’un thread</a:t>
            </a:r>
            <a:endParaRPr lang="fr-FR" dirty="0"/>
          </a:p>
        </p:txBody>
      </p:sp>
      <p:sp>
        <p:nvSpPr>
          <p:cNvPr id="3" name="Espace réservé du contenu 2"/>
          <p:cNvSpPr>
            <a:spLocks noGrp="1"/>
          </p:cNvSpPr>
          <p:nvPr>
            <p:ph idx="1"/>
          </p:nvPr>
        </p:nvSpPr>
        <p:spPr/>
        <p:txBody>
          <a:bodyPr/>
          <a:lstStyle/>
          <a:p>
            <a:r>
              <a:rPr lang="fr-FR" dirty="0" smtClean="0"/>
              <a:t>Il y a deux façon de créer un thread : </a:t>
            </a:r>
          </a:p>
          <a:p>
            <a:pPr marL="539750" indent="-269875">
              <a:buFont typeface="Courier New" panose="02070309020205020404" pitchFamily="49" charset="0"/>
              <a:buChar char="o"/>
            </a:pPr>
            <a:r>
              <a:rPr lang="fr-FR" dirty="0" smtClean="0"/>
              <a:t>Une classe héritée du </a:t>
            </a:r>
            <a:r>
              <a:rPr lang="fr-FR" sz="2000" dirty="0" smtClean="0">
                <a:latin typeface="Courier New" panose="02070309020205020404" pitchFamily="49" charset="0"/>
                <a:cs typeface="Courier New" panose="02070309020205020404" pitchFamily="49" charset="0"/>
              </a:rPr>
              <a:t>thread</a:t>
            </a:r>
            <a:endParaRPr lang="fr-FR" dirty="0" smtClean="0">
              <a:latin typeface="Courier New" panose="02070309020205020404" pitchFamily="49" charset="0"/>
              <a:cs typeface="Courier New" panose="02070309020205020404" pitchFamily="49" charset="0"/>
            </a:endParaRPr>
          </a:p>
          <a:p>
            <a:pPr marL="539750" indent="-269875">
              <a:buFont typeface="Courier New" panose="02070309020205020404" pitchFamily="49" charset="0"/>
              <a:buChar char="o"/>
            </a:pPr>
            <a:r>
              <a:rPr lang="fr-FR" dirty="0" smtClean="0"/>
              <a:t>Utiliser l’interface </a:t>
            </a:r>
            <a:r>
              <a:rPr lang="fr-FR" sz="2000" dirty="0" err="1" smtClean="0">
                <a:latin typeface="Courier New" panose="02070309020205020404" pitchFamily="49" charset="0"/>
                <a:cs typeface="Courier New" panose="02070309020205020404" pitchFamily="49" charset="0"/>
              </a:rPr>
              <a:t>Runnable</a:t>
            </a:r>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24445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dirty="0" smtClean="0"/>
              <a:t>Le thread courant </a:t>
            </a:r>
            <a:endParaRPr lang="fr-FR" sz="4800" dirty="0"/>
          </a:p>
        </p:txBody>
      </p:sp>
      <p:sp>
        <p:nvSpPr>
          <p:cNvPr id="3" name="Espace réservé du contenu 2"/>
          <p:cNvSpPr>
            <a:spLocks noGrp="1"/>
          </p:cNvSpPr>
          <p:nvPr>
            <p:ph idx="1"/>
          </p:nvPr>
        </p:nvSpPr>
        <p:spPr/>
        <p:txBody>
          <a:bodyPr/>
          <a:lstStyle/>
          <a:p>
            <a:pPr marL="0" indent="0">
              <a:buNone/>
            </a:pPr>
            <a:r>
              <a:rPr lang="fr-FR" dirty="0"/>
              <a:t>L</a:t>
            </a:r>
            <a:r>
              <a:rPr lang="fr-FR" dirty="0" smtClean="0"/>
              <a:t>orsque </a:t>
            </a:r>
            <a:r>
              <a:rPr lang="fr-FR" dirty="0"/>
              <a:t>vous exécutez votre programme, un thread est </a:t>
            </a:r>
            <a:r>
              <a:rPr lang="fr-FR" dirty="0" smtClean="0"/>
              <a:t>lancé .</a:t>
            </a:r>
          </a:p>
          <a:p>
            <a:pPr marL="0" indent="0">
              <a:buNone/>
            </a:pPr>
            <a:r>
              <a:rPr lang="fr-FR" dirty="0" smtClean="0"/>
              <a:t>Essayons ce code :</a:t>
            </a:r>
          </a:p>
          <a:p>
            <a:endParaRPr lang="fr-FR" dirty="0"/>
          </a:p>
          <a:p>
            <a:pPr marL="0" indent="0">
              <a:buNone/>
            </a:pPr>
            <a:endParaRPr lang="fr-FR" dirty="0"/>
          </a:p>
          <a:p>
            <a:pPr marL="0" indent="0">
              <a:buNone/>
            </a:pPr>
            <a:r>
              <a:rPr lang="fr-FR" dirty="0" smtClean="0"/>
              <a:t>L’exécution donne : </a:t>
            </a:r>
          </a:p>
          <a:p>
            <a:pPr marL="0" indent="0">
              <a:buNone/>
            </a:pPr>
            <a:endParaRPr lang="fr-FR" dirty="0"/>
          </a:p>
          <a:p>
            <a:pPr marL="0" indent="0">
              <a:buNone/>
            </a:pPr>
            <a:endParaRPr lang="fr-FR" dirty="0" smtClean="0"/>
          </a:p>
          <a:p>
            <a:pPr marL="0" indent="0">
              <a:buNone/>
            </a:pPr>
            <a:r>
              <a:rPr lang="fr-FR" dirty="0" smtClean="0"/>
              <a:t>Main est le thread principal de notre application</a:t>
            </a:r>
          </a:p>
          <a:p>
            <a:endParaRPr lang="fr-FR" dirty="0"/>
          </a:p>
        </p:txBody>
      </p:sp>
      <p:pic>
        <p:nvPicPr>
          <p:cNvPr id="4" name="Image 3"/>
          <p:cNvPicPr>
            <a:picLocks noChangeAspect="1"/>
          </p:cNvPicPr>
          <p:nvPr/>
        </p:nvPicPr>
        <p:blipFill>
          <a:blip r:embed="rId2"/>
          <a:stretch>
            <a:fillRect/>
          </a:stretch>
        </p:blipFill>
        <p:spPr>
          <a:xfrm>
            <a:off x="1128346" y="3402256"/>
            <a:ext cx="10054262" cy="841498"/>
          </a:xfrm>
          <a:prstGeom prst="rect">
            <a:avLst/>
          </a:prstGeom>
        </p:spPr>
      </p:pic>
      <p:pic>
        <p:nvPicPr>
          <p:cNvPr id="5" name="Image 4"/>
          <p:cNvPicPr>
            <a:picLocks noChangeAspect="1"/>
          </p:cNvPicPr>
          <p:nvPr/>
        </p:nvPicPr>
        <p:blipFill>
          <a:blip r:embed="rId3"/>
          <a:stretch>
            <a:fillRect/>
          </a:stretch>
        </p:blipFill>
        <p:spPr>
          <a:xfrm>
            <a:off x="1128346" y="4668348"/>
            <a:ext cx="6159615" cy="1018706"/>
          </a:xfrm>
          <a:prstGeom prst="rect">
            <a:avLst/>
          </a:prstGeom>
        </p:spPr>
      </p:pic>
    </p:spTree>
    <p:extLst>
      <p:ext uri="{BB962C8B-B14F-4D97-AF65-F5344CB8AC3E}">
        <p14:creationId xmlns:p14="http://schemas.microsoft.com/office/powerpoint/2010/main" val="2449635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Réalisation d’un thread </a:t>
            </a:r>
            <a:endParaRPr lang="fr-FR" dirty="0"/>
          </a:p>
        </p:txBody>
      </p:sp>
      <p:sp>
        <p:nvSpPr>
          <p:cNvPr id="3" name="Espace réservé du contenu 2"/>
          <p:cNvSpPr>
            <a:spLocks noGrp="1"/>
          </p:cNvSpPr>
          <p:nvPr>
            <p:ph idx="1"/>
          </p:nvPr>
        </p:nvSpPr>
        <p:spPr/>
        <p:txBody>
          <a:bodyPr/>
          <a:lstStyle/>
          <a:p>
            <a:pPr marL="363538" indent="-363538">
              <a:buFont typeface="Courier New" panose="02070309020205020404" pitchFamily="49" charset="0"/>
              <a:buChar char="o"/>
            </a:pPr>
            <a:r>
              <a:rPr lang="fr-FR" dirty="0"/>
              <a:t>La réalisation d’un Thread se fait très simplement en concevant une sous-classe de la classe </a:t>
            </a:r>
            <a:r>
              <a:rPr lang="fr-FR" i="1" dirty="0">
                <a:latin typeface="Courier New" panose="02070309020205020404" pitchFamily="49" charset="0"/>
                <a:cs typeface="Courier New" panose="02070309020205020404" pitchFamily="49" charset="0"/>
              </a:rPr>
              <a:t>Thread</a:t>
            </a:r>
            <a:r>
              <a:rPr lang="fr-FR" dirty="0"/>
              <a:t> (appartient au package </a:t>
            </a:r>
            <a:r>
              <a:rPr lang="fr-FR" dirty="0" err="1"/>
              <a:t>java.lang</a:t>
            </a:r>
            <a:r>
              <a:rPr lang="fr-FR" dirty="0" smtClean="0"/>
              <a:t>) </a:t>
            </a:r>
          </a:p>
          <a:p>
            <a:pPr marL="363538" indent="-363538">
              <a:buFont typeface="Courier New" panose="02070309020205020404" pitchFamily="49" charset="0"/>
              <a:buChar char="o"/>
            </a:pPr>
            <a:r>
              <a:rPr lang="fr-FR" dirty="0" smtClean="0"/>
              <a:t>Cette </a:t>
            </a:r>
            <a:r>
              <a:rPr lang="fr-FR" dirty="0"/>
              <a:t>classe doit être dotée d’une méthode nommée </a:t>
            </a:r>
            <a:r>
              <a:rPr lang="fr-FR" i="1" dirty="0" err="1">
                <a:latin typeface="Courier New" panose="02070309020205020404" pitchFamily="49" charset="0"/>
                <a:cs typeface="Courier New" panose="02070309020205020404" pitchFamily="49" charset="0"/>
              </a:rPr>
              <a:t>run</a:t>
            </a:r>
            <a:r>
              <a:rPr lang="fr-FR" i="1" dirty="0">
                <a:latin typeface="Courier New" panose="02070309020205020404" pitchFamily="49" charset="0"/>
                <a:cs typeface="Courier New" panose="02070309020205020404" pitchFamily="49" charset="0"/>
              </a:rPr>
              <a:t>() </a:t>
            </a:r>
            <a:r>
              <a:rPr lang="fr-FR" dirty="0"/>
              <a:t>qui est appelée lors du démarrage du </a:t>
            </a:r>
            <a:r>
              <a:rPr lang="fr-FR" dirty="0" smtClean="0"/>
              <a:t>Thread</a:t>
            </a:r>
          </a:p>
          <a:p>
            <a:pPr marL="363538" indent="-363538">
              <a:buFont typeface="Courier New" panose="02070309020205020404" pitchFamily="49" charset="0"/>
              <a:buChar char="o"/>
            </a:pPr>
            <a:r>
              <a:rPr lang="fr-FR" dirty="0" smtClean="0"/>
              <a:t>Pour </a:t>
            </a:r>
            <a:r>
              <a:rPr lang="fr-FR" dirty="0"/>
              <a:t>lancer un Thread, il faudra appelée la méthode </a:t>
            </a:r>
            <a:r>
              <a:rPr lang="fr-FR" i="1" dirty="0" err="1">
                <a:latin typeface="Courier New" panose="02070309020205020404" pitchFamily="49" charset="0"/>
                <a:cs typeface="Courier New" panose="02070309020205020404" pitchFamily="49" charset="0"/>
              </a:rPr>
              <a:t>start</a:t>
            </a:r>
            <a:r>
              <a:rPr lang="fr-FR" i="1" dirty="0">
                <a:latin typeface="Courier New" panose="02070309020205020404" pitchFamily="49" charset="0"/>
                <a:cs typeface="Courier New" panose="02070309020205020404" pitchFamily="49" charset="0"/>
              </a:rPr>
              <a:t>()</a:t>
            </a:r>
            <a:r>
              <a:rPr lang="fr-FR" dirty="0">
                <a:latin typeface="Courier New" panose="02070309020205020404" pitchFamily="49" charset="0"/>
                <a:cs typeface="Courier New" panose="02070309020205020404" pitchFamily="49" charset="0"/>
              </a:rPr>
              <a:t> </a:t>
            </a:r>
            <a:r>
              <a:rPr lang="fr-FR" dirty="0"/>
              <a:t>à partir d’un objet issu de la sous-classe de </a:t>
            </a:r>
            <a:r>
              <a:rPr lang="fr-FR" dirty="0">
                <a:latin typeface="Courier New" panose="02070309020205020404" pitchFamily="49" charset="0"/>
                <a:cs typeface="Courier New" panose="02070309020205020404" pitchFamily="49" charset="0"/>
              </a:rPr>
              <a:t>Thread</a:t>
            </a:r>
            <a:r>
              <a:rPr lang="fr-FR" dirty="0"/>
              <a:t> qu’on a </a:t>
            </a:r>
            <a:r>
              <a:rPr lang="fr-FR" dirty="0" smtClean="0"/>
              <a:t>crée</a:t>
            </a:r>
            <a:endParaRPr lang="fr-FR" dirty="0"/>
          </a:p>
          <a:p>
            <a:endParaRPr lang="fr-FR" dirty="0"/>
          </a:p>
        </p:txBody>
      </p:sp>
    </p:spTree>
    <p:extLst>
      <p:ext uri="{BB962C8B-B14F-4D97-AF65-F5344CB8AC3E}">
        <p14:creationId xmlns:p14="http://schemas.microsoft.com/office/powerpoint/2010/main" val="2327522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sp>
        <p:nvSpPr>
          <p:cNvPr id="3" name="Espace réservé du contenu 2"/>
          <p:cNvSpPr>
            <a:spLocks noGrp="1"/>
          </p:cNvSpPr>
          <p:nvPr>
            <p:ph idx="1"/>
          </p:nvPr>
        </p:nvSpPr>
        <p:spPr>
          <a:xfrm>
            <a:off x="1024128" y="2062405"/>
            <a:ext cx="3899564" cy="609600"/>
          </a:xfrm>
        </p:spPr>
        <p:txBody>
          <a:bodyPr/>
          <a:lstStyle/>
          <a:p>
            <a:r>
              <a:rPr lang="fr-FR" dirty="0" smtClean="0"/>
              <a:t>Si on teste ce code plusieurs </a:t>
            </a:r>
            <a:endParaRPr lang="fr-FR" dirty="0"/>
          </a:p>
        </p:txBody>
      </p:sp>
      <p:pic>
        <p:nvPicPr>
          <p:cNvPr id="5" name="Image 4"/>
          <p:cNvPicPr>
            <a:picLocks noChangeAspect="1"/>
          </p:cNvPicPr>
          <p:nvPr/>
        </p:nvPicPr>
        <p:blipFill>
          <a:blip r:embed="rId2"/>
          <a:stretch>
            <a:fillRect/>
          </a:stretch>
        </p:blipFill>
        <p:spPr>
          <a:xfrm>
            <a:off x="1024128" y="5287962"/>
            <a:ext cx="4966364" cy="1466362"/>
          </a:xfrm>
          <a:prstGeom prst="rect">
            <a:avLst/>
          </a:prstGeom>
        </p:spPr>
      </p:pic>
      <p:cxnSp>
        <p:nvCxnSpPr>
          <p:cNvPr id="8" name="Connecteur droit 7"/>
          <p:cNvCxnSpPr/>
          <p:nvPr/>
        </p:nvCxnSpPr>
        <p:spPr>
          <a:xfrm>
            <a:off x="1024128" y="5181600"/>
            <a:ext cx="5611134" cy="23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6627635" y="1887415"/>
            <a:ext cx="0" cy="4583723"/>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Image 11"/>
          <p:cNvPicPr>
            <a:picLocks noChangeAspect="1"/>
          </p:cNvPicPr>
          <p:nvPr/>
        </p:nvPicPr>
        <p:blipFill>
          <a:blip r:embed="rId3"/>
          <a:stretch>
            <a:fillRect/>
          </a:stretch>
        </p:blipFill>
        <p:spPr>
          <a:xfrm>
            <a:off x="6921879" y="1862093"/>
            <a:ext cx="991198" cy="4501691"/>
          </a:xfrm>
          <a:prstGeom prst="rect">
            <a:avLst/>
          </a:prstGeom>
        </p:spPr>
      </p:pic>
      <p:pic>
        <p:nvPicPr>
          <p:cNvPr id="13" name="Image 12"/>
          <p:cNvPicPr>
            <a:picLocks noChangeAspect="1"/>
          </p:cNvPicPr>
          <p:nvPr/>
        </p:nvPicPr>
        <p:blipFill>
          <a:blip r:embed="rId4"/>
          <a:stretch>
            <a:fillRect/>
          </a:stretch>
        </p:blipFill>
        <p:spPr>
          <a:xfrm>
            <a:off x="1024128" y="2497015"/>
            <a:ext cx="5516792" cy="2601669"/>
          </a:xfrm>
          <a:prstGeom prst="rect">
            <a:avLst/>
          </a:prstGeom>
        </p:spPr>
      </p:pic>
      <p:pic>
        <p:nvPicPr>
          <p:cNvPr id="14" name="Image 13"/>
          <p:cNvPicPr>
            <a:picLocks noChangeAspect="1"/>
          </p:cNvPicPr>
          <p:nvPr/>
        </p:nvPicPr>
        <p:blipFill>
          <a:blip r:embed="rId5"/>
          <a:stretch>
            <a:fillRect/>
          </a:stretch>
        </p:blipFill>
        <p:spPr>
          <a:xfrm>
            <a:off x="8244863" y="1908984"/>
            <a:ext cx="758460" cy="4466487"/>
          </a:xfrm>
          <a:prstGeom prst="rect">
            <a:avLst/>
          </a:prstGeom>
        </p:spPr>
      </p:pic>
      <p:pic>
        <p:nvPicPr>
          <p:cNvPr id="15" name="Image 14"/>
          <p:cNvPicPr>
            <a:picLocks noChangeAspect="1"/>
          </p:cNvPicPr>
          <p:nvPr/>
        </p:nvPicPr>
        <p:blipFill>
          <a:blip r:embed="rId6"/>
          <a:stretch>
            <a:fillRect/>
          </a:stretch>
        </p:blipFill>
        <p:spPr>
          <a:xfrm>
            <a:off x="9335109" y="1886559"/>
            <a:ext cx="883139" cy="4291504"/>
          </a:xfrm>
          <a:prstGeom prst="rect">
            <a:avLst/>
          </a:prstGeom>
        </p:spPr>
      </p:pic>
    </p:spTree>
    <p:extLst>
      <p:ext uri="{BB962C8B-B14F-4D97-AF65-F5344CB8AC3E}">
        <p14:creationId xmlns:p14="http://schemas.microsoft.com/office/powerpoint/2010/main" val="3381654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 ça marche</a:t>
            </a:r>
            <a:endParaRPr lang="fr-FR" dirty="0"/>
          </a:p>
        </p:txBody>
      </p:sp>
      <p:sp>
        <p:nvSpPr>
          <p:cNvPr id="3" name="Espace réservé du contenu 2"/>
          <p:cNvSpPr>
            <a:spLocks noGrp="1"/>
          </p:cNvSpPr>
          <p:nvPr>
            <p:ph idx="1"/>
          </p:nvPr>
        </p:nvSpPr>
        <p:spPr>
          <a:xfrm>
            <a:off x="1024128" y="2286000"/>
            <a:ext cx="10370703" cy="4023360"/>
          </a:xfrm>
        </p:spPr>
        <p:txBody>
          <a:bodyPr/>
          <a:lstStyle/>
          <a:p>
            <a:pPr marL="363538" indent="-363538">
              <a:buFont typeface="Courier New" panose="02070309020205020404" pitchFamily="49" charset="0"/>
              <a:buChar char="o"/>
            </a:pPr>
            <a:r>
              <a:rPr lang="fr-FR" dirty="0" smtClean="0"/>
              <a:t>Remarquer que </a:t>
            </a:r>
            <a:r>
              <a:rPr lang="fr-FR" dirty="0"/>
              <a:t>l'ordre d'exécution est souvent aléatoire, car Java utilise un </a:t>
            </a:r>
            <a:r>
              <a:rPr lang="fr-FR" b="1" dirty="0" smtClean="0"/>
              <a:t>ordonnanceur</a:t>
            </a:r>
            <a:r>
              <a:rPr lang="fr-FR" dirty="0" smtClean="0"/>
              <a:t>.</a:t>
            </a:r>
          </a:p>
          <a:p>
            <a:pPr marL="363538" indent="-363538">
              <a:buFont typeface="Courier New" panose="02070309020205020404" pitchFamily="49" charset="0"/>
              <a:buChar char="o"/>
            </a:pPr>
            <a:r>
              <a:rPr lang="fr-FR" dirty="0" smtClean="0"/>
              <a:t>si </a:t>
            </a:r>
            <a:r>
              <a:rPr lang="fr-FR" dirty="0"/>
              <a:t>vous </a:t>
            </a:r>
            <a:r>
              <a:rPr lang="fr-FR" dirty="0" smtClean="0"/>
              <a:t>lance plusieurs </a:t>
            </a:r>
            <a:r>
              <a:rPr lang="fr-FR" dirty="0"/>
              <a:t>threads dans une application, ceux-ci ne s'exécutent pas toujours en même temps ! </a:t>
            </a:r>
            <a:endParaRPr lang="fr-FR" dirty="0" smtClean="0"/>
          </a:p>
          <a:p>
            <a:pPr marL="363538" indent="-363538">
              <a:buFont typeface="Courier New" panose="02070309020205020404" pitchFamily="49" charset="0"/>
              <a:buChar char="o"/>
            </a:pPr>
            <a:r>
              <a:rPr lang="fr-FR" dirty="0" smtClean="0"/>
              <a:t>En </a:t>
            </a:r>
            <a:r>
              <a:rPr lang="fr-FR" dirty="0"/>
              <a:t>fait, l'ordonnanceur gère les threads de façon aléatoire : il va en faire tourner un pendant un certain temps, puis un autre, puis revenir au premier, etc., jusqu'à ce qu'ils soient terminés. </a:t>
            </a:r>
            <a:endParaRPr lang="fr-FR" dirty="0" smtClean="0"/>
          </a:p>
          <a:p>
            <a:pPr marL="363538" indent="-363538">
              <a:buFont typeface="Courier New" panose="02070309020205020404" pitchFamily="49" charset="0"/>
              <a:buChar char="o"/>
            </a:pPr>
            <a:r>
              <a:rPr lang="fr-FR" dirty="0" smtClean="0"/>
              <a:t>Lorsque </a:t>
            </a:r>
            <a:r>
              <a:rPr lang="fr-FR" dirty="0"/>
              <a:t>l'ordonnanceur passe d'un thread à un autre, le thread interrompu est mis en </a:t>
            </a:r>
            <a:r>
              <a:rPr lang="fr-FR" i="1" dirty="0"/>
              <a:t>sommeil</a:t>
            </a:r>
            <a:r>
              <a:rPr lang="fr-FR" dirty="0"/>
              <a:t> tandis que l'autre est en </a:t>
            </a:r>
            <a:r>
              <a:rPr lang="fr-FR" i="1" dirty="0"/>
              <a:t>éveil</a:t>
            </a:r>
            <a:r>
              <a:rPr lang="fr-FR" dirty="0"/>
              <a:t>.</a:t>
            </a:r>
          </a:p>
        </p:txBody>
      </p:sp>
    </p:spTree>
    <p:extLst>
      <p:ext uri="{BB962C8B-B14F-4D97-AF65-F5344CB8AC3E}">
        <p14:creationId xmlns:p14="http://schemas.microsoft.com/office/powerpoint/2010/main" val="4204796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états des thread</a:t>
            </a:r>
            <a:endParaRPr lang="fr-FR" dirty="0"/>
          </a:p>
        </p:txBody>
      </p:sp>
      <p:sp>
        <p:nvSpPr>
          <p:cNvPr id="3" name="Espace réservé du contenu 2"/>
          <p:cNvSpPr>
            <a:spLocks noGrp="1"/>
          </p:cNvSpPr>
          <p:nvPr>
            <p:ph idx="1"/>
          </p:nvPr>
        </p:nvSpPr>
        <p:spPr>
          <a:xfrm>
            <a:off x="1024128" y="2286000"/>
            <a:ext cx="10358980" cy="4023360"/>
          </a:xfrm>
        </p:spPr>
        <p:txBody>
          <a:bodyPr>
            <a:normAutofit lnSpcReduction="10000"/>
          </a:bodyPr>
          <a:lstStyle/>
          <a:p>
            <a:pPr marL="0" indent="0">
              <a:buNone/>
            </a:pPr>
            <a:r>
              <a:rPr lang="fr-FR" dirty="0"/>
              <a:t>Un thread peut présenter plusieurs états </a:t>
            </a:r>
            <a:r>
              <a:rPr lang="fr-FR" dirty="0" smtClean="0"/>
              <a:t>:</a:t>
            </a:r>
            <a:endParaRPr lang="fr-FR" dirty="0"/>
          </a:p>
          <a:p>
            <a:pPr marL="0" indent="0">
              <a:buNone/>
            </a:pPr>
            <a:r>
              <a:rPr lang="fr-FR" dirty="0">
                <a:solidFill>
                  <a:srgbClr val="FF0000"/>
                </a:solidFill>
              </a:rPr>
              <a:t>NEW</a:t>
            </a:r>
            <a:r>
              <a:rPr lang="fr-FR" dirty="0"/>
              <a:t> : lors de sa </a:t>
            </a:r>
            <a:r>
              <a:rPr lang="fr-FR" dirty="0" smtClean="0"/>
              <a:t>création</a:t>
            </a:r>
            <a:endParaRPr lang="fr-FR" dirty="0"/>
          </a:p>
          <a:p>
            <a:pPr marL="0" indent="0">
              <a:buNone/>
            </a:pPr>
            <a:r>
              <a:rPr lang="fr-FR" dirty="0">
                <a:solidFill>
                  <a:srgbClr val="FF0000"/>
                </a:solidFill>
              </a:rPr>
              <a:t>RUNNABLE</a:t>
            </a:r>
            <a:r>
              <a:rPr lang="fr-FR" dirty="0"/>
              <a:t> : lorsqu'on invoque la méthode </a:t>
            </a:r>
            <a:r>
              <a:rPr lang="fr-FR" dirty="0" err="1">
                <a:solidFill>
                  <a:srgbClr val="FF0000"/>
                </a:solidFill>
              </a:rPr>
              <a:t>start</a:t>
            </a:r>
            <a:r>
              <a:rPr lang="fr-FR" dirty="0">
                <a:solidFill>
                  <a:srgbClr val="FF0000"/>
                </a:solidFill>
              </a:rPr>
              <a:t>()</a:t>
            </a:r>
            <a:r>
              <a:rPr lang="fr-FR" dirty="0"/>
              <a:t>, le thread est prêt à travailler.</a:t>
            </a:r>
          </a:p>
          <a:p>
            <a:pPr marL="0" indent="0">
              <a:buNone/>
            </a:pPr>
            <a:r>
              <a:rPr lang="fr-FR" dirty="0">
                <a:solidFill>
                  <a:srgbClr val="FF0000"/>
                </a:solidFill>
              </a:rPr>
              <a:t>TERMINATED</a:t>
            </a:r>
            <a:r>
              <a:rPr lang="fr-FR" dirty="0"/>
              <a:t> : lorsque le thread a effectué toutes ses tâches ; on dit aussi qu'il est « mort ». Vous ne pouvez alors plus le relancer par la méthode </a:t>
            </a:r>
            <a:r>
              <a:rPr lang="fr-FR" dirty="0" err="1">
                <a:solidFill>
                  <a:srgbClr val="FF0000"/>
                </a:solidFill>
              </a:rPr>
              <a:t>start</a:t>
            </a:r>
            <a:r>
              <a:rPr lang="fr-FR" dirty="0">
                <a:solidFill>
                  <a:srgbClr val="FF0000"/>
                </a:solidFill>
              </a:rPr>
              <a:t>().</a:t>
            </a:r>
          </a:p>
          <a:p>
            <a:pPr marL="0" indent="0">
              <a:buNone/>
            </a:pPr>
            <a:r>
              <a:rPr lang="fr-FR" dirty="0">
                <a:solidFill>
                  <a:srgbClr val="FF0000"/>
                </a:solidFill>
              </a:rPr>
              <a:t>TIMED_WAITING</a:t>
            </a:r>
            <a:r>
              <a:rPr lang="fr-FR" dirty="0"/>
              <a:t> : lorsque le thread est en pause (quand vous utilisez la méthode </a:t>
            </a:r>
            <a:r>
              <a:rPr lang="fr-FR" dirty="0" err="1"/>
              <a:t>sleep</a:t>
            </a:r>
            <a:r>
              <a:rPr lang="fr-FR" dirty="0"/>
              <a:t>(), par exemple).</a:t>
            </a:r>
          </a:p>
          <a:p>
            <a:pPr marL="0" indent="0">
              <a:buNone/>
            </a:pPr>
            <a:r>
              <a:rPr lang="fr-FR" dirty="0">
                <a:solidFill>
                  <a:srgbClr val="FF0000"/>
                </a:solidFill>
              </a:rPr>
              <a:t>WAITING</a:t>
            </a:r>
            <a:r>
              <a:rPr lang="fr-FR" dirty="0"/>
              <a:t> : lorsque le thread est en attente indéfinie.</a:t>
            </a:r>
          </a:p>
          <a:p>
            <a:pPr marL="0" indent="0">
              <a:buNone/>
            </a:pPr>
            <a:r>
              <a:rPr lang="fr-FR" dirty="0">
                <a:solidFill>
                  <a:srgbClr val="FF0000"/>
                </a:solidFill>
              </a:rPr>
              <a:t>BLOCKED</a:t>
            </a:r>
            <a:r>
              <a:rPr lang="fr-FR" dirty="0"/>
              <a:t> : lorsque l'ordonnanceur place un thread en sommeil pour en utiliser un autre, il lui impose cet état.</a:t>
            </a:r>
          </a:p>
        </p:txBody>
      </p:sp>
    </p:spTree>
    <p:extLst>
      <p:ext uri="{BB962C8B-B14F-4D97-AF65-F5344CB8AC3E}">
        <p14:creationId xmlns:p14="http://schemas.microsoft.com/office/powerpoint/2010/main" val="38554830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4757</TotalTime>
  <Words>684</Words>
  <Application>Microsoft Office PowerPoint</Application>
  <PresentationFormat>Grand écran</PresentationFormat>
  <Paragraphs>61</Paragraphs>
  <Slides>15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Courier New</vt:lpstr>
      <vt:lpstr>Tw Cen MT</vt:lpstr>
      <vt:lpstr>Tw Cen MT Condensed</vt:lpstr>
      <vt:lpstr>Wingdings 3</vt:lpstr>
      <vt:lpstr>Intégral</vt:lpstr>
      <vt:lpstr>Programmation orientée objet avec langage JAVA</vt:lpstr>
      <vt:lpstr>threds</vt:lpstr>
      <vt:lpstr>Qu’est ce qu’un thread</vt:lpstr>
      <vt:lpstr>Qu’est ce qu’un thread</vt:lpstr>
      <vt:lpstr>Le thread courant </vt:lpstr>
      <vt:lpstr>Réalisation d’un thread </vt:lpstr>
      <vt:lpstr>exemple</vt:lpstr>
      <vt:lpstr>Comment ça marche</vt:lpstr>
      <vt:lpstr>LES états des thread</vt:lpstr>
      <vt:lpstr>Présentation PowerPoint</vt:lpstr>
      <vt:lpstr>Contrôler le déroulement d’un thread</vt:lpstr>
      <vt:lpstr>Avec l’interface runnable</vt:lpstr>
      <vt:lpstr>Présentation PowerPoint</vt:lpstr>
      <vt:lpstr>Synchroniser les thread</vt:lpstr>
      <vt:lpstr>Exemple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orientée objet avec langage JAVA</dc:title>
  <dc:creator>amine</dc:creator>
  <cp:lastModifiedBy>Amine</cp:lastModifiedBy>
  <cp:revision>251</cp:revision>
  <dcterms:created xsi:type="dcterms:W3CDTF">2015-02-08T20:42:05Z</dcterms:created>
  <dcterms:modified xsi:type="dcterms:W3CDTF">2015-04-21T07:25:19Z</dcterms:modified>
</cp:coreProperties>
</file>