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74" r:id="rId2"/>
    <p:sldId id="375" r:id="rId3"/>
    <p:sldId id="307" r:id="rId4"/>
    <p:sldId id="308" r:id="rId5"/>
    <p:sldId id="339" r:id="rId6"/>
    <p:sldId id="336" r:id="rId7"/>
    <p:sldId id="311" r:id="rId8"/>
    <p:sldId id="347" r:id="rId9"/>
    <p:sldId id="367" r:id="rId10"/>
    <p:sldId id="370" r:id="rId11"/>
    <p:sldId id="341" r:id="rId12"/>
    <p:sldId id="371" r:id="rId13"/>
    <p:sldId id="366" r:id="rId14"/>
    <p:sldId id="365" r:id="rId15"/>
    <p:sldId id="337" r:id="rId16"/>
    <p:sldId id="372" r:id="rId17"/>
    <p:sldId id="315" r:id="rId18"/>
    <p:sldId id="343" r:id="rId19"/>
    <p:sldId id="344" r:id="rId20"/>
    <p:sldId id="345" r:id="rId21"/>
    <p:sldId id="346" r:id="rId22"/>
    <p:sldId id="319" r:id="rId23"/>
    <p:sldId id="338" r:id="rId24"/>
    <p:sldId id="352" r:id="rId25"/>
    <p:sldId id="342" r:id="rId26"/>
    <p:sldId id="321" r:id="rId27"/>
    <p:sldId id="354" r:id="rId28"/>
    <p:sldId id="353" r:id="rId29"/>
    <p:sldId id="361" r:id="rId30"/>
    <p:sldId id="362" r:id="rId31"/>
    <p:sldId id="330" r:id="rId32"/>
    <p:sldId id="331" r:id="rId33"/>
    <p:sldId id="334" r:id="rId34"/>
    <p:sldId id="335" r:id="rId35"/>
    <p:sldId id="332" r:id="rId36"/>
    <p:sldId id="373" r:id="rId37"/>
    <p:sldId id="376" r:id="rId3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M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82A5-24EF-46EE-B64A-FC1B6D4C1D20}" type="datetimeFigureOut">
              <a:rPr lang="fr-MA" smtClean="0"/>
              <a:t>20/01/2024</a:t>
            </a:fld>
            <a:endParaRPr lang="fr-M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M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M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1543B-D34C-4451-83BF-83A0F3A3566D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755537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E8674FFC-5D03-36B0-55F0-0A78AE25864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536FFBEE-7631-FB6E-476B-0B1BE9A81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fr-FR">
                <a:latin typeface="Arial" panose="020B0604020202020204" pitchFamily="34" charset="0"/>
              </a:rPr>
              <a:t>Ask yourself – do I trust who this message is from? </a:t>
            </a:r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12CAA6BF-9A03-03E3-589F-66ABD58BFC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8568909-80B9-48F4-A21C-AC4BD43AEFE9}" type="slidenum">
              <a:rPr lang="en-US" altLang="fr-FR"/>
              <a:pPr eaLnBrk="1" hangingPunct="1"/>
              <a:t>16</a:t>
            </a:fld>
            <a:endParaRPr lang="en-US" alt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D4F95AFA-28E4-1200-1CDC-375A09F50C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D59B601-9260-4A22-8D5F-80725DFC5BDA}" type="slidenum">
              <a:rPr lang="en-US" altLang="fr-FR"/>
              <a:pPr eaLnBrk="1" hangingPunct="1"/>
              <a:t>27</a:t>
            </a:fld>
            <a:endParaRPr lang="en-US" altLang="fr-FR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6649FCC9-2D6D-353B-13E4-4A3139CBF70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1660A101-2D50-2005-5AFB-132F1EC3D8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fr-FR">
                <a:latin typeface="Arial" panose="020B0604020202020204" pitchFamily="34" charset="0"/>
              </a:rPr>
              <a:t>Mention JuicyCampus.com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7EFCA7CC-3FEF-4260-1B6B-BCCEDA04C3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64673CA-8F1A-4C23-8DB2-A764D5E43F51}" type="slidenum">
              <a:rPr lang="en-US" altLang="fr-FR"/>
              <a:pPr eaLnBrk="1" hangingPunct="1"/>
              <a:t>29</a:t>
            </a:fld>
            <a:endParaRPr lang="en-US" altLang="fr-FR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278AFCE5-9B4A-BC4F-F018-C79B0F74EB3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4B7DD54F-8C4B-4A3E-3E1C-ADB62B8180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fr-FR">
                <a:latin typeface="Arial" panose="020B0604020202020204" pitchFamily="34" charset="0"/>
              </a:rPr>
              <a:t>Never to plug in any portable devices with approval from IS director.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795062-AB8E-204B-91AF-0D7F65293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85EA1D2-9F3F-3D82-1C09-4F5EDB370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73DF4E-6BD3-264C-583C-0650BF237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4850-6EB9-4AE6-A07E-FD7131C980C9}" type="datetimeFigureOut">
              <a:rPr lang="fr-MA" smtClean="0"/>
              <a:t>20/01/2024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085B49-91D9-4F34-C98C-4695036F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8A0B64-0039-AC69-530D-278725D0D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0E92-AEE4-4185-B384-B6BF4823A30D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81634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298CAE-5A53-44CD-CEC2-B1C204C15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5F558F9-C2C0-4B4B-45F8-87112F478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DFCCCE-4FC1-41C0-3B99-364E1D7C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4850-6EB9-4AE6-A07E-FD7131C980C9}" type="datetimeFigureOut">
              <a:rPr lang="fr-MA" smtClean="0"/>
              <a:t>20/01/2024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6F00C3-6361-CB2C-8442-DAF6D38E6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DC421A-EC0E-A39F-CA54-53B5075B0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0E92-AEE4-4185-B384-B6BF4823A30D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32483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A745F5-B58C-3BAB-EF0F-F7DEE8C42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FB592F1-649E-C48B-D418-AA47FAC1C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423078-6161-B3D8-3884-2A0E0F74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4850-6EB9-4AE6-A07E-FD7131C980C9}" type="datetimeFigureOut">
              <a:rPr lang="fr-MA" smtClean="0"/>
              <a:t>20/01/2024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F959DA-885E-A845-A30A-37006686F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D99599-7ACF-C176-5B54-20E7DBD61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0E92-AEE4-4185-B384-B6BF4823A30D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72691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77C238-B2CD-1F26-657B-2C4973EC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286D03-96F6-166E-2933-7D3A1BA8A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4087CF-5B64-0C7F-C536-D4F952EC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4850-6EB9-4AE6-A07E-FD7131C980C9}" type="datetimeFigureOut">
              <a:rPr lang="fr-MA" smtClean="0"/>
              <a:t>20/01/2024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A8B4A3-DB14-A13D-60D2-95DD4939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BD1366-EEA3-EA81-67E7-179F41A62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0E92-AEE4-4185-B384-B6BF4823A30D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34242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7A194D-0872-83BC-7EF4-CA8099A25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E9F7FF-7A65-D293-31DA-F3A8CCEFD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D7D807-EE79-C8FD-43ED-7E33AB8A3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4850-6EB9-4AE6-A07E-FD7131C980C9}" type="datetimeFigureOut">
              <a:rPr lang="fr-MA" smtClean="0"/>
              <a:t>20/01/2024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8C9D95-A2DD-5593-22A4-FA98ACE0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B9ED02-1A4C-6D00-B880-90E9946DC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0E92-AEE4-4185-B384-B6BF4823A30D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83229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9A86B8-53A5-495B-BC49-AC85991AF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71D532-B8C9-1795-85B8-2C624D31D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107930-FA2C-6444-5F1C-6BCDA878E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B2295F-84F3-7FC8-5024-0A400D62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4850-6EB9-4AE6-A07E-FD7131C980C9}" type="datetimeFigureOut">
              <a:rPr lang="fr-MA" smtClean="0"/>
              <a:t>20/01/2024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7F7AC9D-6DA6-0D82-25FB-7B45D36D0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C043D7-A337-45E6-4A16-2A67FE35A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0E92-AEE4-4185-B384-B6BF4823A30D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69541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7ED64D-890B-9553-1BA0-99129F7DB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CC3444-1444-58C1-39AF-204EDD544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40B938-B495-F9BC-3D06-7B6416F23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9792BA0-C425-E9A8-9D14-A1A54124A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2564FDD-8671-1469-2D2A-D5E0286ED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E81462B-78C5-D1DC-2EEF-AD325B13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4850-6EB9-4AE6-A07E-FD7131C980C9}" type="datetimeFigureOut">
              <a:rPr lang="fr-MA" smtClean="0"/>
              <a:t>20/01/2024</a:t>
            </a:fld>
            <a:endParaRPr lang="fr-M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4E38D8C-5B20-1AEA-2130-F376D1958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C378197-6B88-3C56-69B2-80FF2AB6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0E92-AEE4-4185-B384-B6BF4823A30D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6077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6600E0-AA81-5A7B-0A95-603927DC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149390E-4E7F-AE6F-475C-9E34372FD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4850-6EB9-4AE6-A07E-FD7131C980C9}" type="datetimeFigureOut">
              <a:rPr lang="fr-MA" smtClean="0"/>
              <a:t>20/01/2024</a:t>
            </a:fld>
            <a:endParaRPr lang="fr-M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83E734C-9532-FDD6-A061-962A787FB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832BDC1-8D3D-8684-662E-53B19223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0E92-AEE4-4185-B384-B6BF4823A30D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25375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70F5ACB-1195-B7C2-513D-A1E1AD5E1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4850-6EB9-4AE6-A07E-FD7131C980C9}" type="datetimeFigureOut">
              <a:rPr lang="fr-MA" smtClean="0"/>
              <a:t>20/01/2024</a:t>
            </a:fld>
            <a:endParaRPr lang="fr-M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92DE95E-68AD-A9A8-D6CE-F009B4299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5F0BA0-FC95-783D-57BE-8653A1E1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0E92-AEE4-4185-B384-B6BF4823A30D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1464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A00E54-3B63-335E-B721-265C9832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74DFCF-332F-8B4C-AC6E-1F7E88FCD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C331D9B-0853-B695-0733-F90F635D7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D3F3B5-DEE4-57F3-443A-C579103DD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4850-6EB9-4AE6-A07E-FD7131C980C9}" type="datetimeFigureOut">
              <a:rPr lang="fr-MA" smtClean="0"/>
              <a:t>20/01/2024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52A7F2-A541-B370-5FC3-A3C2739D6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551C37-0231-ADDA-4399-CA4687E5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0E92-AEE4-4185-B384-B6BF4823A30D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12638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BF13F0-B309-3A8C-68E5-F9F831763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2B1F15E-533D-E88D-E77A-9EC65147C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M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7FF121-3986-E0D3-639B-192C5D35E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98868A-C3CC-CB40-889A-F0BD2BA4F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4850-6EB9-4AE6-A07E-FD7131C980C9}" type="datetimeFigureOut">
              <a:rPr lang="fr-MA" smtClean="0"/>
              <a:t>20/01/2024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06B6E4-037C-8A29-6736-90D79328A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F15D0F-1396-B42A-E02E-C7126F14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0E92-AEE4-4185-B384-B6BF4823A30D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46133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490536E-A2D1-6DBD-D0B0-D1D738259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6AEB1D-BB30-430E-031B-3EECD3872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511E5F-ACE1-0BD6-FCD3-B9FF75409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04850-6EB9-4AE6-A07E-FD7131C980C9}" type="datetimeFigureOut">
              <a:rPr lang="fr-MA" smtClean="0"/>
              <a:t>20/01/2024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6CDEB6-932C-95CB-1E88-CA12CCC86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461CC3-1296-1C16-D4FA-1556FBAAD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40E92-AEE4-4185-B384-B6BF4823A30D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10654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csafe.com/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www.heidi.ie/eraser/" TargetMode="External"/><Relationship Id="rId4" Type="http://schemas.openxmlformats.org/officeDocument/2006/relationships/hyperlink" Target="http://www.truecrypt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www.cert.org/tech_tips/home_networks.html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://www.microsoft.com/protect/fraud/default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racesecurity.com/" TargetMode="External"/><Relationship Id="rId5" Type="http://schemas.openxmlformats.org/officeDocument/2006/relationships/hyperlink" Target="http://www.us-cert.gov/cas/tips/" TargetMode="External"/><Relationship Id="rId4" Type="http://schemas.openxmlformats.org/officeDocument/2006/relationships/hyperlink" Target="http://home.mcafee.com/AdviceCenter/Default.aspx" TargetMode="External"/><Relationship Id="rId9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security/" TargetMode="External"/><Relationship Id="rId2" Type="http://schemas.openxmlformats.org/officeDocument/2006/relationships/hyperlink" Target="http://www.us-cert.gov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hyperlink" Target="http://www.securityfocus.com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38"/>
          <p:cNvSpPr txBox="1">
            <a:spLocks noGrp="1"/>
          </p:cNvSpPr>
          <p:nvPr>
            <p:ph type="ctrTitle"/>
          </p:nvPr>
        </p:nvSpPr>
        <p:spPr>
          <a:xfrm>
            <a:off x="1805806" y="2316900"/>
            <a:ext cx="9111829" cy="2224200"/>
          </a:xfrm>
          <a:prstGeom prst="rect">
            <a:avLst/>
          </a:prstGeom>
        </p:spPr>
        <p:txBody>
          <a:bodyPr spcFirstLastPara="1" vert="horz" wrap="square" lIns="91425" tIns="91425" rIns="91425" bIns="9142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" b="1" dirty="0">
                <a:solidFill>
                  <a:schemeClr val="accent1"/>
                </a:solidFill>
              </a:rPr>
              <a:t>Security </a:t>
            </a:r>
            <a:r>
              <a:rPr lang="en" b="1" dirty="0">
                <a:solidFill>
                  <a:srgbClr val="FF0000"/>
                </a:solidFill>
              </a:rPr>
              <a:t>Awareness</a:t>
            </a:r>
            <a:r>
              <a:rPr lang="en" b="1" dirty="0">
                <a:solidFill>
                  <a:schemeClr val="accent1"/>
                </a:solidFill>
              </a:rPr>
              <a:t> 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Training </a:t>
            </a:r>
            <a:endParaRPr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60" name="Google Shape;1260;p38"/>
          <p:cNvSpPr txBox="1">
            <a:spLocks noGrp="1"/>
          </p:cNvSpPr>
          <p:nvPr>
            <p:ph type="subTitle" idx="1"/>
          </p:nvPr>
        </p:nvSpPr>
        <p:spPr>
          <a:xfrm>
            <a:off x="4249911" y="4655671"/>
            <a:ext cx="4223620" cy="848400"/>
          </a:xfrm>
          <a:prstGeom prst="rect">
            <a:avLst/>
          </a:prstGeom>
        </p:spPr>
        <p:txBody>
          <a:bodyPr spcFirstLastPara="1" vert="horz" wrap="square" lIns="91425" tIns="91425" rIns="91425" bIns="91425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</a:pPr>
            <a:endParaRPr lang="en-US" b="1" dirty="0"/>
          </a:p>
          <a:p>
            <a:pPr algn="l">
              <a:spcBef>
                <a:spcPts val="0"/>
              </a:spcBef>
            </a:pPr>
            <a:r>
              <a:rPr lang="en-US" b="1" dirty="0"/>
              <a:t>Presented by : Hajar Bouchriha</a:t>
            </a:r>
          </a:p>
        </p:txBody>
      </p:sp>
      <p:cxnSp>
        <p:nvCxnSpPr>
          <p:cNvPr id="1261" name="Google Shape;1261;p38"/>
          <p:cNvCxnSpPr>
            <a:cxnSpLocks/>
          </p:cNvCxnSpPr>
          <p:nvPr/>
        </p:nvCxnSpPr>
        <p:spPr>
          <a:xfrm>
            <a:off x="1523400" y="4207425"/>
            <a:ext cx="4191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16F045A0-2FE6-55C2-DE4D-DD3936DAC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91600" y="77958"/>
            <a:ext cx="3200400" cy="190526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A092550-0B4F-7E54-E0C6-398DDBA20D4C}"/>
              </a:ext>
            </a:extLst>
          </p:cNvPr>
          <p:cNvSpPr txBox="1"/>
          <p:nvPr/>
        </p:nvSpPr>
        <p:spPr>
          <a:xfrm>
            <a:off x="9142880" y="1649591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Alpha Coding Ignite {ACI}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2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2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2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9505043-B90D-8AD2-7802-6D0E14480D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5686" y="72113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fr-FR" b="1" dirty="0">
                <a:solidFill>
                  <a:srgbClr val="FF0000"/>
                </a:solidFill>
              </a:rPr>
              <a:t>Adware/Spyware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6357D72-EBC6-6C94-2B1B-AE7A7223AE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eaLnBrk="1" hangingPunct="1">
              <a:buNone/>
            </a:pPr>
            <a:r>
              <a:rPr lang="en-US" altLang="fr-FR" sz="2400" dirty="0"/>
              <a:t>Some malware is designed to solicit you, or gather information about your computing habits</a:t>
            </a:r>
          </a:p>
          <a:p>
            <a:pPr lvl="1" eaLnBrk="1" hangingPunct="1"/>
            <a:r>
              <a:rPr lang="en-US" altLang="fr-FR" sz="2000" dirty="0"/>
              <a:t>Which websites you visit?</a:t>
            </a:r>
          </a:p>
          <a:p>
            <a:pPr lvl="1" eaLnBrk="1" hangingPunct="1"/>
            <a:r>
              <a:rPr lang="en-US" altLang="fr-FR" sz="2000" dirty="0"/>
              <a:t>When?  What times?</a:t>
            </a:r>
          </a:p>
          <a:p>
            <a:pPr lvl="1" eaLnBrk="1" hangingPunct="1"/>
            <a:r>
              <a:rPr lang="en-US" altLang="fr-FR" sz="2000" dirty="0"/>
              <a:t>What are you purchasing?</a:t>
            </a:r>
          </a:p>
          <a:p>
            <a:pPr lvl="1" eaLnBrk="1" hangingPunct="1"/>
            <a:r>
              <a:rPr lang="en-US" altLang="fr-FR" sz="2000" dirty="0"/>
              <a:t>How long do spend surfing the website?</a:t>
            </a:r>
          </a:p>
          <a:p>
            <a:pPr lvl="1" eaLnBrk="1" hangingPunct="1"/>
            <a:r>
              <a:rPr lang="en-US" altLang="fr-FR" sz="2000" dirty="0"/>
              <a:t>How or what do you use your computer for?</a:t>
            </a:r>
          </a:p>
          <a:p>
            <a:pPr lvl="2" eaLnBrk="1" hangingPunct="1"/>
            <a:r>
              <a:rPr lang="en-US" altLang="fr-FR" sz="1600" dirty="0"/>
              <a:t>Example: Sony “Root Kit”</a:t>
            </a:r>
          </a:p>
          <a:p>
            <a:pPr lvl="1" eaLnBrk="1" hangingPunct="1"/>
            <a:r>
              <a:rPr lang="en-US" altLang="fr-FR" sz="2000" dirty="0"/>
              <a:t>Intended for “Marketing Purposes”</a:t>
            </a:r>
          </a:p>
          <a:p>
            <a:pPr lvl="1" eaLnBrk="1" hangingPunct="1"/>
            <a:r>
              <a:rPr lang="en-US" altLang="fr-FR" sz="2000" dirty="0"/>
              <a:t>Commonly installed with p2p or free software</a:t>
            </a:r>
          </a:p>
          <a:p>
            <a:pPr eaLnBrk="1" hangingPunct="1"/>
            <a:endParaRPr lang="en-US" altLang="fr-FR" sz="2000" dirty="0"/>
          </a:p>
          <a:p>
            <a:pPr marL="0" indent="0" eaLnBrk="1" hangingPunct="1">
              <a:buNone/>
            </a:pPr>
            <a:r>
              <a:rPr lang="en-US" altLang="fr-FR" sz="2400" dirty="0"/>
              <a:t>May be only an annoyance and cause no harm</a:t>
            </a:r>
          </a:p>
          <a:p>
            <a:pPr eaLnBrk="1" hangingPunct="1"/>
            <a:endParaRPr lang="en-US" altLang="fr-FR" sz="2000" dirty="0"/>
          </a:p>
          <a:p>
            <a:pPr marL="0" indent="0" eaLnBrk="1" hangingPunct="1">
              <a:buNone/>
            </a:pPr>
            <a:r>
              <a:rPr lang="en-US" altLang="fr-FR" sz="2400" dirty="0"/>
              <a:t>What else may be installed alongside adware?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fr-FR" sz="20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4550F48-B895-414C-3196-5F1F4940E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628" y="6248400"/>
            <a:ext cx="1543372" cy="6096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6619530-DBE1-5FE5-B9B6-E184EC2D0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-1" y="1274045"/>
            <a:ext cx="7692571" cy="12363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EA3213F9-1757-8CF8-AB32-A027AEFA1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72113"/>
            <a:ext cx="10515600" cy="1325563"/>
          </a:xfrm>
        </p:spPr>
        <p:txBody>
          <a:bodyPr/>
          <a:lstStyle/>
          <a:p>
            <a:r>
              <a:rPr lang="en-US" altLang="fr-FR" b="1" dirty="0">
                <a:solidFill>
                  <a:srgbClr val="FF0000"/>
                </a:solidFill>
              </a:rPr>
              <a:t>Email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11F10-586E-E8A0-802D-0220F738F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dirty="0"/>
              <a:t>Common Attacks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Phishing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Malicious attachments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Hoaxes</a:t>
            </a:r>
            <a:endParaRPr lang="en-US" dirty="0"/>
          </a:p>
          <a:p>
            <a:pPr lvl="1">
              <a:defRPr/>
            </a:pPr>
            <a:r>
              <a:rPr lang="en-US" dirty="0"/>
              <a:t>Spam</a:t>
            </a:r>
            <a:endParaRPr lang="en-US" dirty="0">
              <a:ea typeface="+mn-ea"/>
              <a:cs typeface="+mn-cs"/>
            </a:endParaRP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Scams (offers too good to be true) </a:t>
            </a:r>
          </a:p>
          <a:p>
            <a:pPr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Best Practices </a:t>
            </a:r>
          </a:p>
          <a:p>
            <a:pPr lvl="1">
              <a:defRPr/>
            </a:pPr>
            <a:r>
              <a:rPr lang="en-US" dirty="0"/>
              <a:t>Don’t open suspicious attachments</a:t>
            </a:r>
          </a:p>
          <a:p>
            <a:pPr lvl="1">
              <a:defRPr/>
            </a:pPr>
            <a:r>
              <a:rPr lang="en-US" dirty="0"/>
              <a:t>Don’t follow links</a:t>
            </a:r>
          </a:p>
          <a:p>
            <a:pPr lvl="1">
              <a:defRPr/>
            </a:pPr>
            <a:r>
              <a:rPr lang="en-US" dirty="0"/>
              <a:t>Don’t attempt to “unsubscribe”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25DB58E-0E3E-5AF0-3A5C-0C1B02A53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628" y="6248400"/>
            <a:ext cx="1543372" cy="6096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1669AB1-8794-9D67-3096-B7F7690F9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-1" y="1274045"/>
            <a:ext cx="7692571" cy="12363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8BED89EE-1E72-0769-15BD-8B969C4F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72113"/>
            <a:ext cx="10515600" cy="1325563"/>
          </a:xfrm>
        </p:spPr>
        <p:txBody>
          <a:bodyPr/>
          <a:lstStyle/>
          <a:p>
            <a:r>
              <a:rPr lang="en-US" altLang="fr-FR" b="1" dirty="0">
                <a:solidFill>
                  <a:srgbClr val="FF0000"/>
                </a:solidFill>
              </a:rPr>
              <a:t>Phishing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8179B-8FF9-AC7D-DF4D-F0E5D5A6C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dirty="0"/>
              <a:t>Deceptive emails to get users to click on malicious links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Enter sensitive information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Run applications</a:t>
            </a:r>
          </a:p>
          <a:p>
            <a:pPr marL="0" indent="0">
              <a:buNone/>
              <a:defRPr/>
            </a:pPr>
            <a:r>
              <a:rPr lang="en-US" dirty="0"/>
              <a:t>Look identical to legitimate emails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Your Bank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PayPal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Government</a:t>
            </a:r>
          </a:p>
          <a:p>
            <a:pPr marL="0" indent="0">
              <a:buNone/>
              <a:defRPr/>
            </a:pPr>
            <a:r>
              <a:rPr lang="en-US" dirty="0"/>
              <a:t>Variants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Vishing – same concept but with voice </a:t>
            </a:r>
          </a:p>
          <a:p>
            <a:pPr lvl="2">
              <a:defRPr/>
            </a:pPr>
            <a:r>
              <a:rPr lang="en-US" dirty="0">
                <a:ea typeface="+mn-ea"/>
                <a:cs typeface="+mn-cs"/>
              </a:rPr>
              <a:t>User instructed to call into system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Text messages and postal mail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D06F1E0-2356-D3DD-0CA6-E50B64A51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628" y="6248400"/>
            <a:ext cx="1543372" cy="6096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719D21D-572D-4D54-0FFA-F663B7169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-1" y="1274045"/>
            <a:ext cx="7692571" cy="12363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9EDBFD0-17B0-D299-B409-02650A74AB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5686" y="72113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fr-FR" b="1" dirty="0">
                <a:solidFill>
                  <a:srgbClr val="FF0000"/>
                </a:solidFill>
              </a:rPr>
              <a:t>Passwords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E3C47A9-B50C-BE50-EF33-0C4E2DB07E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fr-FR" sz="1600" b="1" dirty="0"/>
              <a:t>Authentication is the first line of defense against bad guys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400" dirty="0"/>
              <a:t>Logins and passwords authenticate you to the system you wish to access</a:t>
            </a:r>
          </a:p>
          <a:p>
            <a:pPr eaLnBrk="1" hangingPunct="1">
              <a:lnSpc>
                <a:spcPct val="80000"/>
              </a:lnSpc>
            </a:pPr>
            <a:endParaRPr lang="en-US" altLang="fr-FR" sz="1600" dirty="0"/>
          </a:p>
          <a:p>
            <a:pPr eaLnBrk="1" hangingPunct="1">
              <a:lnSpc>
                <a:spcPct val="80000"/>
              </a:lnSpc>
            </a:pPr>
            <a:r>
              <a:rPr lang="en-US" altLang="fr-FR" sz="1600" b="1" dirty="0"/>
              <a:t>Never share your password with others!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400" dirty="0"/>
              <a:t>If someone using your login credentials does something illegal or inappropriate, </a:t>
            </a:r>
            <a:r>
              <a:rPr lang="en-US" altLang="fr-FR" sz="1400" b="1" dirty="0"/>
              <a:t>you</a:t>
            </a:r>
            <a:r>
              <a:rPr lang="en-US" altLang="fr-FR" sz="1400" dirty="0"/>
              <a:t> will be held responsible</a:t>
            </a:r>
          </a:p>
          <a:p>
            <a:pPr eaLnBrk="1" hangingPunct="1">
              <a:lnSpc>
                <a:spcPct val="80000"/>
              </a:lnSpc>
            </a:pPr>
            <a:endParaRPr lang="en-US" altLang="fr-FR" sz="1600" dirty="0"/>
          </a:p>
          <a:p>
            <a:pPr eaLnBrk="1" hangingPunct="1">
              <a:lnSpc>
                <a:spcPct val="80000"/>
              </a:lnSpc>
            </a:pPr>
            <a:r>
              <a:rPr lang="en-US" altLang="fr-FR" sz="1600" b="1" dirty="0"/>
              <a:t>The stronger the password, the less likely it will be cracked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fr-FR" sz="1400" b="1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fr-FR" sz="1400" b="1" dirty="0"/>
              <a:t>Cracking:</a:t>
            </a:r>
            <a:r>
              <a:rPr lang="en-US" altLang="fr-FR" sz="1400" dirty="0"/>
              <a:t> Using computers to guess the password through “brute-force” methods or by going through entire dictionary lists to guess the password</a:t>
            </a:r>
          </a:p>
          <a:p>
            <a:pPr eaLnBrk="1" hangingPunct="1">
              <a:lnSpc>
                <a:spcPct val="80000"/>
              </a:lnSpc>
            </a:pPr>
            <a:endParaRPr lang="en-US" altLang="fr-FR" sz="1600" dirty="0"/>
          </a:p>
          <a:p>
            <a:pPr eaLnBrk="1" hangingPunct="1">
              <a:lnSpc>
                <a:spcPct val="80000"/>
              </a:lnSpc>
            </a:pPr>
            <a:r>
              <a:rPr lang="en-US" altLang="fr-FR" sz="1600" b="1" dirty="0"/>
              <a:t>Strong passwords should be: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400" dirty="0"/>
              <a:t>A minimum of 8 characters in length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400" dirty="0"/>
              <a:t>Include numbers, symbols, upper and lowercase letters (!,1,a,B)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400" dirty="0"/>
              <a:t>Not include personal information, such as your name, previously used passwords, anniversary dates, pet names, or credit-union related words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fr-FR" sz="14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fr-FR" sz="1400" b="1" dirty="0"/>
              <a:t>Examples: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fr-FR" sz="1400" b="1" dirty="0"/>
              <a:t>Strong Password: </a:t>
            </a:r>
            <a:r>
              <a:rPr lang="en-US" altLang="fr-FR" sz="1400" dirty="0"/>
              <a:t>H81h@x0rZ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fr-FR" sz="1400" b="1" dirty="0"/>
              <a:t>Weak Password:</a:t>
            </a:r>
            <a:r>
              <a:rPr lang="en-US" altLang="fr-FR" sz="1400" dirty="0"/>
              <a:t> jack1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fr-FR" sz="1400" b="1" dirty="0"/>
              <a:t>Pass Phrase</a:t>
            </a:r>
            <a:r>
              <a:rPr lang="en-US" altLang="fr-FR" sz="1400" dirty="0"/>
              <a:t>: 33PurpleDoves@Home? </a:t>
            </a:r>
            <a:r>
              <a:rPr lang="en-US" altLang="fr-FR" sz="1400" dirty="0">
                <a:solidFill>
                  <a:schemeClr val="bg2"/>
                </a:solidFill>
              </a:rPr>
              <a:t>- Long, complex, easy to recall</a:t>
            </a: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411A54A5-9F00-B693-49C6-4464D8559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1" y="5257801"/>
            <a:ext cx="143351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6FECB5E6-F277-7DED-CD3A-7EEC366F0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8628" y="6248400"/>
            <a:ext cx="1543372" cy="6096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E3C8237-B809-CFEF-C2AF-948A01772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-1" y="1274045"/>
            <a:ext cx="7692571" cy="12363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DC1ADE18-E7EC-6237-7181-F84073A156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2772" y="72113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fr-FR" b="1" dirty="0">
                <a:solidFill>
                  <a:srgbClr val="FF0000"/>
                </a:solidFill>
              </a:rPr>
              <a:t>Encryption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878C93A-A6B4-1462-384A-C61CAEC90A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fr-FR" sz="1800"/>
              <a:t>Encryption allows confidential or sensitive data to be scrambled when stored on media or transmitted over public networks (such as the Internet)</a:t>
            </a:r>
          </a:p>
          <a:p>
            <a:pPr eaLnBrk="1" hangingPunct="1">
              <a:lnSpc>
                <a:spcPct val="80000"/>
              </a:lnSpc>
            </a:pPr>
            <a:endParaRPr lang="en-US" altLang="fr-FR" sz="1800"/>
          </a:p>
          <a:p>
            <a:pPr eaLnBrk="1" hangingPunct="1">
              <a:lnSpc>
                <a:spcPct val="80000"/>
              </a:lnSpc>
            </a:pPr>
            <a:r>
              <a:rPr lang="en-US" altLang="fr-FR" sz="1800"/>
              <a:t>Many services, such as web and email, use </a:t>
            </a:r>
            <a:r>
              <a:rPr lang="en-US" altLang="fr-FR" sz="1800" b="1"/>
              <a:t>unencrypted</a:t>
            </a:r>
            <a:r>
              <a:rPr lang="en-US" altLang="fr-FR" sz="1800"/>
              <a:t> </a:t>
            </a:r>
            <a:r>
              <a:rPr lang="en-US" altLang="fr-FR" sz="1800" b="1"/>
              <a:t>protocols </a:t>
            </a:r>
            <a:r>
              <a:rPr lang="en-US" altLang="fr-FR" sz="1800"/>
              <a:t>by default</a:t>
            </a:r>
            <a:endParaRPr lang="en-US" altLang="fr-FR" sz="1800" b="1"/>
          </a:p>
          <a:p>
            <a:pPr lvl="1" eaLnBrk="1" hangingPunct="1">
              <a:lnSpc>
                <a:spcPct val="80000"/>
              </a:lnSpc>
            </a:pPr>
            <a:r>
              <a:rPr lang="en-US" altLang="fr-FR" sz="1600"/>
              <a:t>Your messages can be read by anyone who intercepts the message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600"/>
              <a:t>For example, think of shouting a secret to one person in a crowded room of people</a:t>
            </a:r>
          </a:p>
          <a:p>
            <a:pPr eaLnBrk="1" hangingPunct="1">
              <a:lnSpc>
                <a:spcPct val="80000"/>
              </a:lnSpc>
            </a:pPr>
            <a:endParaRPr lang="en-US" altLang="fr-FR" sz="1800"/>
          </a:p>
          <a:p>
            <a:pPr eaLnBrk="1" hangingPunct="1">
              <a:lnSpc>
                <a:spcPct val="80000"/>
              </a:lnSpc>
            </a:pPr>
            <a:r>
              <a:rPr lang="en-US" altLang="fr-FR" sz="1800"/>
              <a:t>Always use encryption when storing or transferring confidential material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600"/>
              <a:t>For Business use - Ask IT for assistance with encryption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600"/>
              <a:t>For Personal use - Free programs, such as TrueCrypt, allow you to encrypt hard drives, flash drives, CompactFlash/SD cards and more</a:t>
            </a:r>
          </a:p>
          <a:p>
            <a:pPr eaLnBrk="1" hangingPunct="1">
              <a:lnSpc>
                <a:spcPct val="80000"/>
              </a:lnSpc>
            </a:pPr>
            <a:endParaRPr lang="en-US" altLang="fr-FR" sz="1800"/>
          </a:p>
          <a:p>
            <a:pPr eaLnBrk="1" hangingPunct="1">
              <a:lnSpc>
                <a:spcPct val="80000"/>
              </a:lnSpc>
            </a:pPr>
            <a:r>
              <a:rPr lang="en-US" altLang="fr-FR" sz="1800"/>
              <a:t>When purchasing online or using online banking, ensure that you are using an encrypted connection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600"/>
              <a:t>Secure URLs begin with </a:t>
            </a:r>
            <a:r>
              <a:rPr lang="en-US" altLang="fr-FR" sz="1600" b="1"/>
              <a:t>HTTPS://</a:t>
            </a:r>
            <a:endParaRPr lang="en-US" altLang="fr-FR" sz="1600"/>
          </a:p>
          <a:p>
            <a:pPr lvl="1" eaLnBrk="1" hangingPunct="1">
              <a:lnSpc>
                <a:spcPct val="80000"/>
              </a:lnSpc>
            </a:pPr>
            <a:r>
              <a:rPr lang="en-US" altLang="fr-FR" sz="1600"/>
              <a:t>Most browsers notify you that you are entering an encrypted transmission – be very cautious of warnings!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600"/>
              <a:t>Padlock in bottom, right-hand corner of browser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fr-FR" sz="160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A600C94-E91F-0CAD-DDFD-CAB0BA144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628" y="6248400"/>
            <a:ext cx="1543372" cy="6096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942DC88-8EDA-F935-4644-E47B4D000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-1" y="1274045"/>
            <a:ext cx="7692571" cy="12363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E588DB7-CCD6-3820-C5F1-0414C5DD95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2024" y="1825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fr-FR" b="1" dirty="0">
                <a:solidFill>
                  <a:srgbClr val="FF0000"/>
                </a:solidFill>
              </a:rPr>
              <a:t>Looks Like Greek to Me!</a:t>
            </a:r>
          </a:p>
        </p:txBody>
      </p:sp>
      <p:sp>
        <p:nvSpPr>
          <p:cNvPr id="16387" name="Rectangle 4">
            <a:extLst>
              <a:ext uri="{FF2B5EF4-FFF2-40B4-BE49-F238E27FC236}">
                <a16:creationId xmlns:a16="http://schemas.microsoft.com/office/drawing/2014/main" id="{097664C8-0B93-4BB4-8A27-8F0F51457D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fr-FR" b="1" dirty="0"/>
              <a:t>Unencrypted Message                                                  Encrypted Message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fr-FR" b="1" dirty="0"/>
          </a:p>
          <a:p>
            <a:pPr eaLnBrk="1" hangingPunct="1">
              <a:lnSpc>
                <a:spcPct val="90000"/>
              </a:lnSpc>
            </a:pPr>
            <a:endParaRPr lang="en-US" altLang="fr-FR" b="1" dirty="0"/>
          </a:p>
          <a:p>
            <a:pPr eaLnBrk="1" hangingPunct="1">
              <a:lnSpc>
                <a:spcPct val="90000"/>
              </a:lnSpc>
            </a:pPr>
            <a:endParaRPr lang="en-US" altLang="fr-FR" dirty="0"/>
          </a:p>
          <a:p>
            <a:pPr eaLnBrk="1" hangingPunct="1">
              <a:lnSpc>
                <a:spcPct val="90000"/>
              </a:lnSpc>
            </a:pPr>
            <a:endParaRPr lang="en-US" altLang="fr-FR" dirty="0"/>
          </a:p>
          <a:p>
            <a:pPr eaLnBrk="1" hangingPunct="1">
              <a:lnSpc>
                <a:spcPct val="90000"/>
              </a:lnSpc>
            </a:pPr>
            <a:endParaRPr lang="en-US" altLang="fr-FR" dirty="0"/>
          </a:p>
          <a:p>
            <a:pPr eaLnBrk="1" hangingPunct="1">
              <a:lnSpc>
                <a:spcPct val="90000"/>
              </a:lnSpc>
            </a:pPr>
            <a:endParaRPr lang="en-US" altLang="fr-FR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fr-FR" dirty="0"/>
              <a:t>                                     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fr-FR" dirty="0"/>
          </a:p>
          <a:p>
            <a:pPr algn="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fr-FR" dirty="0"/>
              <a:t>                                            </a:t>
            </a:r>
            <a:endParaRPr lang="en-US" altLang="fr-FR" b="1" dirty="0"/>
          </a:p>
        </p:txBody>
      </p:sp>
      <p:pic>
        <p:nvPicPr>
          <p:cNvPr id="16388" name="Picture 5">
            <a:extLst>
              <a:ext uri="{FF2B5EF4-FFF2-40B4-BE49-F238E27FC236}">
                <a16:creationId xmlns:a16="http://schemas.microsoft.com/office/drawing/2014/main" id="{0C4C5C19-A660-5032-7152-FB749A8FF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68845"/>
            <a:ext cx="3662363" cy="278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7">
            <a:extLst>
              <a:ext uri="{FF2B5EF4-FFF2-40B4-BE49-F238E27FC236}">
                <a16:creationId xmlns:a16="http://schemas.microsoft.com/office/drawing/2014/main" id="{7CE3A36B-DE73-F640-DDDD-E3524E043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739" y="2568845"/>
            <a:ext cx="3400425" cy="2784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E5C7BA72-DB06-0700-1868-B3DF39B89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8628" y="6248400"/>
            <a:ext cx="1543372" cy="6096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F35D5494-254B-4D83-C7E9-75683466A0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-1" y="1274045"/>
            <a:ext cx="7692571" cy="12363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1AB3D58-9271-FDB6-C726-D813567390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6319" y="74839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fr-FR" b="1" dirty="0">
                <a:solidFill>
                  <a:srgbClr val="FF0000"/>
                </a:solidFill>
              </a:rPr>
              <a:t>Digital Threats: Protect Yourself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87371FF9-D58F-6ABC-A708-C9DA5230EF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37772" y="1616075"/>
            <a:ext cx="10733314" cy="4876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fr-FR" sz="1600" dirty="0"/>
              <a:t>Never disable anti-virus programs or your firewall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400" dirty="0"/>
              <a:t>This causes a lapse in security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altLang="fr-FR" sz="1600" dirty="0"/>
          </a:p>
          <a:p>
            <a:pPr eaLnBrk="1" hangingPunct="1">
              <a:lnSpc>
                <a:spcPct val="80000"/>
              </a:lnSpc>
            </a:pPr>
            <a:r>
              <a:rPr lang="en-US" altLang="fr-FR" sz="1600" dirty="0"/>
              <a:t>Never download documents or files without the express permission of a supervisor, or unless otherwise stated in IT Policies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400" dirty="0"/>
              <a:t>Could contain malware/spyware, viruses, or Trojans</a:t>
            </a:r>
          </a:p>
          <a:p>
            <a:pPr eaLnBrk="1" hangingPunct="1">
              <a:lnSpc>
                <a:spcPct val="80000"/>
              </a:lnSpc>
            </a:pPr>
            <a:endParaRPr lang="en-US" altLang="fr-FR" sz="1600" dirty="0"/>
          </a:p>
          <a:p>
            <a:pPr eaLnBrk="1" hangingPunct="1">
              <a:lnSpc>
                <a:spcPct val="80000"/>
              </a:lnSpc>
            </a:pPr>
            <a:r>
              <a:rPr lang="en-US" altLang="fr-FR" sz="1600" dirty="0"/>
              <a:t>Don’t open unexpected email attachments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400" dirty="0"/>
              <a:t>Make sure it’s a file you were expecting and from someone you know</a:t>
            </a:r>
          </a:p>
          <a:p>
            <a:pPr eaLnBrk="1" hangingPunct="1">
              <a:lnSpc>
                <a:spcPct val="80000"/>
              </a:lnSpc>
            </a:pPr>
            <a:endParaRPr lang="en-US" altLang="fr-FR" sz="1600" dirty="0"/>
          </a:p>
          <a:p>
            <a:pPr eaLnBrk="1" hangingPunct="1">
              <a:lnSpc>
                <a:spcPct val="80000"/>
              </a:lnSpc>
            </a:pPr>
            <a:r>
              <a:rPr lang="en-US" altLang="fr-FR" sz="1600" dirty="0"/>
              <a:t>Never share login or password information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400" dirty="0"/>
              <a:t>Anyone with your credentials can masquerade as you!</a:t>
            </a:r>
          </a:p>
          <a:p>
            <a:pPr eaLnBrk="1" hangingPunct="1">
              <a:lnSpc>
                <a:spcPct val="80000"/>
              </a:lnSpc>
            </a:pPr>
            <a:endParaRPr lang="en-US" altLang="fr-FR" sz="1600" dirty="0"/>
          </a:p>
          <a:p>
            <a:pPr eaLnBrk="1" hangingPunct="1">
              <a:lnSpc>
                <a:spcPct val="80000"/>
              </a:lnSpc>
            </a:pPr>
            <a:r>
              <a:rPr lang="en-US" altLang="fr-FR" sz="1600" dirty="0"/>
              <a:t>Do not ever send confidential information or customer data over unencrypted channels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400" dirty="0"/>
              <a:t>Email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400" dirty="0"/>
              <a:t>Instant Messaging</a:t>
            </a:r>
            <a:endParaRPr lang="en-US" altLang="fr-FR" sz="1600" dirty="0"/>
          </a:p>
          <a:p>
            <a:pPr eaLnBrk="1" hangingPunct="1">
              <a:lnSpc>
                <a:spcPct val="80000"/>
              </a:lnSpc>
            </a:pPr>
            <a:r>
              <a:rPr lang="en-US" altLang="fr-FR" sz="1600" dirty="0"/>
              <a:t>If you suspect you have been a victim of fraud, theft, or a hacking attempt, notify the IT Department immediately!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B5E4812-B350-E66B-A84F-8DCF729AD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8628" y="6248400"/>
            <a:ext cx="1543372" cy="6096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159C11A-D7D6-071C-885A-9C48FCBC7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-1" y="1274045"/>
            <a:ext cx="7692571" cy="12363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35A16DD8-A6AA-4987-0030-C0ECF5AFF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148235"/>
            <a:ext cx="10515600" cy="1325563"/>
          </a:xfrm>
        </p:spPr>
        <p:txBody>
          <a:bodyPr/>
          <a:lstStyle/>
          <a:p>
            <a:r>
              <a:rPr lang="en-US" altLang="fr-FR" b="1" dirty="0">
                <a:solidFill>
                  <a:srgbClr val="FF0000"/>
                </a:solidFill>
              </a:rPr>
              <a:t>Social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C5285-7537-D2E7-0D2B-8AE879322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People are often the weakest links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All the technical controls in the world are worthless if you share your password or hold the door open</a:t>
            </a:r>
          </a:p>
          <a:p>
            <a:pPr>
              <a:defRPr/>
            </a:pPr>
            <a:r>
              <a:rPr lang="en-US" dirty="0"/>
              <a:t>Attempts to gain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Confidential information or credentials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Access to sensitive areas or equipment</a:t>
            </a:r>
          </a:p>
          <a:p>
            <a:pPr>
              <a:defRPr/>
            </a:pPr>
            <a:r>
              <a:rPr lang="en-US" dirty="0"/>
              <a:t>Can take many forms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In person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Email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Phone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Postal Mail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18436" name="Picture 4">
            <a:extLst>
              <a:ext uri="{FF2B5EF4-FFF2-40B4-BE49-F238E27FC236}">
                <a16:creationId xmlns:a16="http://schemas.microsoft.com/office/drawing/2014/main" id="{EE2328A3-7837-C9DE-EB5F-40F9D02FA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705" y="2917557"/>
            <a:ext cx="3200400" cy="18446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42DB3680-2B66-9AA0-5F43-E9B2276FC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8628" y="6248400"/>
            <a:ext cx="1543372" cy="6096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B9142F3-00D8-1006-7499-7E533AC9C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-1" y="1274045"/>
            <a:ext cx="7692571" cy="12363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3A6078D-E73D-ACA7-7EB7-8D4D6294DE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6657" y="72113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fr-FR" b="1" dirty="0">
                <a:solidFill>
                  <a:srgbClr val="FF0000"/>
                </a:solidFill>
              </a:rPr>
              <a:t>Remote Social Engineering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07696940-315C-1985-7DB4-BD4F28923C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fr-FR" sz="2400"/>
              <a:t>Often takes place over the phone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2000"/>
              <a:t>Attempts to gain information that may help stage further attacks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2000"/>
              <a:t>May pose as technical support, telephone company, or a vendor</a:t>
            </a:r>
          </a:p>
          <a:p>
            <a:pPr eaLnBrk="1" hangingPunct="1">
              <a:lnSpc>
                <a:spcPct val="80000"/>
              </a:lnSpc>
            </a:pPr>
            <a:endParaRPr lang="en-US" altLang="fr-FR" sz="2400"/>
          </a:p>
          <a:p>
            <a:pPr eaLnBrk="1" hangingPunct="1">
              <a:lnSpc>
                <a:spcPct val="80000"/>
              </a:lnSpc>
            </a:pPr>
            <a:r>
              <a:rPr lang="en-US" altLang="fr-FR" sz="2400"/>
              <a:t>Usually requests sensitive information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2000"/>
              <a:t>Login credentials or account information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2000"/>
              <a:t>Employee names and methods of contact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2000"/>
              <a:t>Information about computer systems</a:t>
            </a:r>
          </a:p>
          <a:p>
            <a:pPr eaLnBrk="1" hangingPunct="1">
              <a:lnSpc>
                <a:spcPct val="80000"/>
              </a:lnSpc>
            </a:pPr>
            <a:endParaRPr lang="en-US" altLang="fr-FR" sz="2400"/>
          </a:p>
          <a:p>
            <a:pPr eaLnBrk="1" hangingPunct="1">
              <a:lnSpc>
                <a:spcPct val="80000"/>
              </a:lnSpc>
            </a:pPr>
            <a:r>
              <a:rPr lang="en-US" altLang="fr-FR" sz="2400"/>
              <a:t>If you are unsure, or something seems suspicious, always verify by calling the official number listed in phone directory!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2000"/>
              <a:t>Ask for name, company, callback number, and issue inquired about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2000"/>
              <a:t>Inform the caller you will call back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F6DEE82-DEB0-A43C-9D73-1241FCA76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628" y="6263898"/>
            <a:ext cx="1543372" cy="6096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D637A19-A716-9383-1FEA-2AD31C93E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-1" y="1274045"/>
            <a:ext cx="7692571" cy="12363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8812C0E-2306-2FE7-CFDB-C4E14A8E83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6743" y="122237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fr-FR" b="1" dirty="0">
                <a:solidFill>
                  <a:srgbClr val="FF0000"/>
                </a:solidFill>
              </a:rPr>
              <a:t>Face-to-Face Social Engineering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046D726E-3125-DACC-050E-F52D4A787E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11107057" cy="51054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fr-FR" sz="2000" dirty="0"/>
              <a:t>Social engineering can become very complex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800" dirty="0"/>
              <a:t>Custom costuming, props, equipment, vehicles, signage, and logos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800" dirty="0"/>
              <a:t>Elaborate ruses and back-stories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altLang="fr-FR" sz="20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fr-FR" sz="2000" dirty="0"/>
              <a:t>Involves in-depth planning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800" dirty="0"/>
              <a:t>Knowledge of personnel, internal procedures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fr-FR" sz="1400" dirty="0"/>
              <a:t>Can be prefaced by dumpster diving, remote information gathering, by phone (pretext calling)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800" dirty="0"/>
              <a:t>Knowledge of locations and hours of operation</a:t>
            </a:r>
          </a:p>
          <a:p>
            <a:pPr eaLnBrk="1" hangingPunct="1">
              <a:lnSpc>
                <a:spcPct val="80000"/>
              </a:lnSpc>
            </a:pPr>
            <a:endParaRPr lang="en-US" altLang="fr-FR" sz="20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fr-FR" sz="2000" dirty="0"/>
              <a:t>May precede digital attacks or breaches</a:t>
            </a:r>
          </a:p>
          <a:p>
            <a:pPr eaLnBrk="1" hangingPunct="1">
              <a:lnSpc>
                <a:spcPct val="80000"/>
              </a:lnSpc>
            </a:pPr>
            <a:endParaRPr lang="en-US" altLang="fr-FR" sz="20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fr-FR" sz="2000" dirty="0"/>
              <a:t>Low-tech method, High-reward approach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800" dirty="0"/>
              <a:t>Uses the traditional approach to theft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800" dirty="0"/>
              <a:t>Social engineers seek information: restricted systems, backup tapes, confidential documents, </a:t>
            </a:r>
            <a:r>
              <a:rPr lang="en-US" altLang="fr-FR" sz="1800" dirty="0" err="1"/>
              <a:t>etc</a:t>
            </a:r>
            <a:r>
              <a:rPr lang="en-US" altLang="fr-FR" sz="1800" dirty="0"/>
              <a:t>… </a:t>
            </a:r>
          </a:p>
          <a:p>
            <a:pPr eaLnBrk="1" hangingPunct="1">
              <a:lnSpc>
                <a:spcPct val="80000"/>
              </a:lnSpc>
            </a:pPr>
            <a:endParaRPr lang="en-US" altLang="fr-FR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fr-FR" sz="20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DB8CF22-E688-FFA1-9021-73014F81B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628" y="6248400"/>
            <a:ext cx="1543372" cy="6096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04900FB-BC13-361F-8DDA-95D0C81A1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-1" y="1274045"/>
            <a:ext cx="7692571" cy="1236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A7B5B4-052B-F2E3-CD28-C0C66DCC1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57" y="72113"/>
            <a:ext cx="10515600" cy="1325563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</a:rPr>
              <a:t>Agenda</a:t>
            </a:r>
            <a:endParaRPr lang="fr-MA" b="1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6227D2-8BE6-C81E-D358-7251C4931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886" y="199053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To help </a:t>
            </a:r>
            <a:r>
              <a:rPr lang="fr-FR" dirty="0" err="1"/>
              <a:t>employees</a:t>
            </a:r>
            <a:r>
              <a:rPr lang="fr-FR" dirty="0"/>
              <a:t> </a:t>
            </a:r>
            <a:r>
              <a:rPr lang="fr-FR" dirty="0" err="1"/>
              <a:t>identifying</a:t>
            </a:r>
            <a:r>
              <a:rPr lang="fr-FR" dirty="0"/>
              <a:t> the </a:t>
            </a:r>
            <a:r>
              <a:rPr lang="fr-FR" dirty="0" err="1"/>
              <a:t>informtion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must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protected</a:t>
            </a:r>
            <a:r>
              <a:rPr lang="fr-FR" dirty="0"/>
              <a:t> the </a:t>
            </a:r>
            <a:r>
              <a:rPr lang="fr-FR" dirty="0" err="1"/>
              <a:t>common</a:t>
            </a:r>
            <a:r>
              <a:rPr lang="fr-FR" dirty="0"/>
              <a:t> </a:t>
            </a:r>
            <a:r>
              <a:rPr lang="fr-FR" dirty="0" err="1"/>
              <a:t>threats</a:t>
            </a:r>
            <a:r>
              <a:rPr lang="fr-FR" dirty="0"/>
              <a:t> </a:t>
            </a:r>
            <a:r>
              <a:rPr lang="fr-FR" dirty="0" err="1"/>
              <a:t>against</a:t>
            </a:r>
            <a:r>
              <a:rPr lang="fr-FR" dirty="0"/>
              <a:t> data information </a:t>
            </a:r>
            <a:r>
              <a:rPr lang="fr-FR" dirty="0" err="1"/>
              <a:t>systems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The best practices and </a:t>
            </a:r>
            <a:r>
              <a:rPr lang="fr-FR" dirty="0" err="1"/>
              <a:t>policies</a:t>
            </a:r>
            <a:r>
              <a:rPr lang="fr-FR" dirty="0"/>
              <a:t> to </a:t>
            </a:r>
            <a:r>
              <a:rPr lang="fr-FR" dirty="0" err="1"/>
              <a:t>safeguard</a:t>
            </a:r>
            <a:r>
              <a:rPr lang="fr-FR" dirty="0"/>
              <a:t> information and information </a:t>
            </a:r>
            <a:r>
              <a:rPr lang="fr-FR" dirty="0" err="1"/>
              <a:t>system’s</a:t>
            </a:r>
            <a:r>
              <a:rPr lang="fr-FR" dirty="0"/>
              <a:t> </a:t>
            </a:r>
            <a:r>
              <a:rPr lang="fr-FR" dirty="0" err="1"/>
              <a:t>confidentiality</a:t>
            </a:r>
            <a:r>
              <a:rPr lang="fr-FR" dirty="0"/>
              <a:t>, </a:t>
            </a:r>
            <a:r>
              <a:rPr lang="fr-FR" dirty="0" err="1"/>
              <a:t>integrity</a:t>
            </a:r>
            <a:r>
              <a:rPr lang="fr-FR" dirty="0"/>
              <a:t>, and </a:t>
            </a:r>
            <a:r>
              <a:rPr lang="fr-FR" dirty="0" err="1"/>
              <a:t>availability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Training to help </a:t>
            </a:r>
            <a:r>
              <a:rPr lang="fr-FR" dirty="0" err="1"/>
              <a:t>users</a:t>
            </a:r>
            <a:r>
              <a:rPr lang="fr-FR" dirty="0"/>
              <a:t> </a:t>
            </a:r>
            <a:r>
              <a:rPr lang="fr-FR" dirty="0" err="1"/>
              <a:t>recognize</a:t>
            </a:r>
            <a:r>
              <a:rPr lang="fr-FR" dirty="0"/>
              <a:t> and report </a:t>
            </a:r>
            <a:r>
              <a:rPr lang="fr-FR" dirty="0" err="1"/>
              <a:t>cybersecurity</a:t>
            </a:r>
            <a:r>
              <a:rPr lang="fr-FR" dirty="0"/>
              <a:t> incidents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8EEDA31-73F7-C37A-6B6E-8E59F0C87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1" y="1274045"/>
            <a:ext cx="7692571" cy="12363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6A10EB0-144E-8805-28BA-F749AF7DC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36" y="2044192"/>
            <a:ext cx="419158" cy="46679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4076225-9337-AC3B-FB53-366A16D29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51" y="3358817"/>
            <a:ext cx="552527" cy="54300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E682984-6303-1073-FE5E-F3A1A484F9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657" y="4660705"/>
            <a:ext cx="476316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89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4FAD55B-EE30-9FF1-879C-C41B2598B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4714" y="72113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fr-FR" b="1" dirty="0">
                <a:solidFill>
                  <a:srgbClr val="FF0000"/>
                </a:solidFill>
              </a:rPr>
              <a:t>Social Engineering Tip-offs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0F278797-9B78-749B-C18C-0C2559CAC6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10515599" cy="5181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fr-FR" sz="2000" dirty="0"/>
              <a:t>Lack of business credentials or identification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r-FR" sz="1800" dirty="0"/>
              <a:t>Unable to present a business card or valid ID</a:t>
            </a:r>
            <a:endParaRPr lang="en-US" altLang="fr-FR" sz="20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fr-FR" sz="2000" dirty="0"/>
              <a:t>May make small mistakes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r-FR" sz="1800" dirty="0"/>
              <a:t>Not knowing the area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r-FR" sz="1800" dirty="0"/>
              <a:t>Unsure who placed the work order</a:t>
            </a:r>
            <a:endParaRPr lang="en-US" altLang="fr-FR" sz="20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fr-FR" sz="2000" dirty="0"/>
              <a:t>Attempt to drop names to sound more convincing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r-FR" sz="1800" dirty="0"/>
              <a:t>“I’ve worked with &lt;CFO or CEO’s name&gt; before. They know me.”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fr-FR" sz="2000" dirty="0"/>
              <a:t>Rushing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fr-FR" sz="2000" dirty="0"/>
              <a:t>Carrying empty bags or packages that look out of place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fr-FR" sz="20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fr-FR" sz="2000" b="1" dirty="0">
                <a:solidFill>
                  <a:srgbClr val="FF0000"/>
                </a:solidFill>
              </a:rPr>
              <a:t>Remember:</a:t>
            </a:r>
            <a:r>
              <a:rPr lang="en-US" altLang="fr-FR" sz="2000" dirty="0"/>
              <a:t> Social engineers will be polite and courteous until they don’t get what they want – then they may try to act intimidating!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C4BA248-B41B-17B6-BB69-9A3B39FDC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628" y="6248400"/>
            <a:ext cx="1543372" cy="6096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78A13C8-B1B3-20A0-556C-34D80868C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-1" y="1274045"/>
            <a:ext cx="7692571" cy="12363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93E7C20-246C-D52F-E824-EBACBBDC1D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6657" y="107723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fr-FR" b="1" dirty="0">
                <a:solidFill>
                  <a:srgbClr val="FF0000"/>
                </a:solidFill>
              </a:rPr>
              <a:t>Social Engineering: Protect Yourself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9F6C097-5915-7382-475A-DE211C4E65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10515600" cy="51054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fr-FR" sz="2000" dirty="0"/>
              <a:t>Verify the visit with management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800" dirty="0"/>
              <a:t>Make sure the visit has been scheduled and approved</a:t>
            </a:r>
          </a:p>
          <a:p>
            <a:pPr eaLnBrk="1" hangingPunct="1">
              <a:lnSpc>
                <a:spcPct val="80000"/>
              </a:lnSpc>
            </a:pPr>
            <a:endParaRPr lang="en-US" altLang="fr-FR" sz="20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fr-FR" sz="2000" dirty="0"/>
              <a:t>Always request identification and credentials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800" dirty="0"/>
              <a:t>Require a valid, government-issued form of identification</a:t>
            </a:r>
          </a:p>
          <a:p>
            <a:pPr eaLnBrk="1" hangingPunct="1">
              <a:lnSpc>
                <a:spcPct val="80000"/>
              </a:lnSpc>
            </a:pPr>
            <a:endParaRPr lang="en-US" altLang="fr-FR" sz="20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fr-FR" sz="2000" dirty="0"/>
              <a:t>Closely monitor and observe visitors and vendors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800" dirty="0"/>
              <a:t>Never leave visitors alone in sensitive areas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800" dirty="0"/>
              <a:t>Visitors should be escorted AT ALL TIMES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800" dirty="0"/>
              <a:t>Closely observe their activities </a:t>
            </a:r>
          </a:p>
          <a:p>
            <a:pPr eaLnBrk="1" hangingPunct="1">
              <a:lnSpc>
                <a:spcPct val="80000"/>
              </a:lnSpc>
            </a:pPr>
            <a:endParaRPr lang="en-US" altLang="fr-FR" sz="20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fr-FR" sz="2000" dirty="0"/>
              <a:t>Never trust suspicious emails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800" dirty="0"/>
              <a:t>If an email seems out of the ordinary, has an incorrect signature, or just seems out of character, pick up the phone and verify!</a:t>
            </a:r>
          </a:p>
          <a:p>
            <a:pPr eaLnBrk="1" hangingPunct="1">
              <a:lnSpc>
                <a:spcPct val="80000"/>
              </a:lnSpc>
            </a:pPr>
            <a:endParaRPr lang="en-US" altLang="fr-FR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fr-FR" sz="2000" dirty="0"/>
              <a:t> If the visit cannot be verified, the visitor should not be granted access – period!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fr-FR" sz="20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8387214-D267-3F27-7571-E92D445CE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628" y="6248400"/>
            <a:ext cx="1543372" cy="6096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E86D58C-22B2-77BA-C180-009E7BBE4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-1" y="1274045"/>
            <a:ext cx="7692571" cy="12363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8A1D7037-ADB4-091E-0A1E-17FE70478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15" y="72113"/>
            <a:ext cx="10515600" cy="1325563"/>
          </a:xfrm>
        </p:spPr>
        <p:txBody>
          <a:bodyPr/>
          <a:lstStyle/>
          <a:p>
            <a:r>
              <a:rPr lang="en-US" altLang="fr-FR" b="1" dirty="0">
                <a:solidFill>
                  <a:srgbClr val="FF0000"/>
                </a:solidFill>
              </a:rPr>
              <a:t>Physical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4146F-6ABD-5821-36EF-9E88EDD33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Theft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Documents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Backup tapes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Money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Equipment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Resources</a:t>
            </a:r>
          </a:p>
          <a:p>
            <a:pPr>
              <a:defRPr/>
            </a:pPr>
            <a:r>
              <a:rPr lang="en-US" dirty="0"/>
              <a:t>Secure all information when not around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Clean desk policy</a:t>
            </a:r>
          </a:p>
          <a:p>
            <a:pPr>
              <a:defRPr/>
            </a:pPr>
            <a:r>
              <a:rPr lang="en-US" dirty="0"/>
              <a:t>Dumpster Diving</a:t>
            </a:r>
          </a:p>
          <a:p>
            <a:pPr>
              <a:defRPr/>
            </a:pPr>
            <a:r>
              <a:rPr lang="en-US" dirty="0"/>
              <a:t>Tailgating/Piggybacking</a:t>
            </a:r>
          </a:p>
          <a:p>
            <a:pPr>
              <a:defRPr/>
            </a:pPr>
            <a:r>
              <a:rPr lang="en-US" dirty="0"/>
              <a:t>Shoulder Surfing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8E08483-2EB7-CF9C-683E-9290A9625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628" y="6248400"/>
            <a:ext cx="1543372" cy="6096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7FC85D0-D855-7368-955A-43AA62EF0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-1" y="1274045"/>
            <a:ext cx="7692571" cy="12363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EF62F47E-2015-0F79-CAA6-AA2C987660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0200" y="72113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fr-FR" b="1" dirty="0">
                <a:solidFill>
                  <a:srgbClr val="FF0000"/>
                </a:solidFill>
              </a:rPr>
              <a:t>One Man’s Trash…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633B712B-6510-9602-5002-D083257357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6912429" cy="4351338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fr-FR" sz="2400" b="1" dirty="0"/>
              <a:t>Dumpster diving</a:t>
            </a:r>
            <a:r>
              <a:rPr lang="en-US" altLang="fr-FR" sz="2400" dirty="0"/>
              <a:t> is the act of sorting through garbage to find documents and information that has been improperly discarded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r-FR" sz="2000" dirty="0"/>
              <a:t>Customer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r-FR" sz="2000" dirty="0"/>
              <a:t>Internal records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r-FR" sz="2000" dirty="0"/>
              <a:t>Applications</a:t>
            </a:r>
          </a:p>
          <a:p>
            <a:pPr eaLnBrk="1" hangingPunct="1">
              <a:lnSpc>
                <a:spcPct val="90000"/>
              </a:lnSpc>
            </a:pPr>
            <a:endParaRPr lang="en-US" altLang="fr-FR" sz="2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fr-FR" sz="2400" dirty="0"/>
              <a:t>Some things we’ve found: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r-FR" sz="2000" dirty="0"/>
              <a:t>Credit cards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r-FR" sz="2000" dirty="0"/>
              <a:t>Technical documentation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r-FR" sz="2000" dirty="0"/>
              <a:t>Backup tapes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r-FR" sz="2000" dirty="0"/>
              <a:t>Loan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r-FR" sz="2000" dirty="0"/>
              <a:t>Floor plans/schematics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r-FR" sz="2000" dirty="0"/>
              <a:t>Copies of identification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r-FR" sz="2000" dirty="0"/>
              <a:t>Lots of banana peels and coffee cups</a:t>
            </a:r>
          </a:p>
        </p:txBody>
      </p:sp>
      <p:pic>
        <p:nvPicPr>
          <p:cNvPr id="24580" name="Picture 4" descr="photo.jpg">
            <a:extLst>
              <a:ext uri="{FF2B5EF4-FFF2-40B4-BE49-F238E27FC236}">
                <a16:creationId xmlns:a16="http://schemas.microsoft.com/office/drawing/2014/main" id="{C19E732B-8307-B496-FFED-F3C04E66A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885" y="1825625"/>
            <a:ext cx="3222171" cy="3182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A46BCAA7-7B18-DB29-7A0B-526E09767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8628" y="6248400"/>
            <a:ext cx="1543372" cy="6096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E79A8A2-E878-505D-97C5-39C5D9D7F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-1" y="1274045"/>
            <a:ext cx="7692571" cy="12363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5435F01F-D609-25CF-F720-87F23C1093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4714" y="54542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fr-FR" b="1" dirty="0">
                <a:solidFill>
                  <a:srgbClr val="FF0000"/>
                </a:solidFill>
              </a:rPr>
              <a:t>Physical Threats: Protect Yourself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FAD10FA5-F4DF-FA11-EF5A-57609B0692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454944"/>
            <a:ext cx="10515599" cy="5029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fr-FR" sz="1800" dirty="0"/>
              <a:t>Never share your keys, passwords, or access tokens with others.  This includes co-workers or other employees!</a:t>
            </a:r>
          </a:p>
          <a:p>
            <a:pPr eaLnBrk="1" hangingPunct="1">
              <a:lnSpc>
                <a:spcPct val="80000"/>
              </a:lnSpc>
            </a:pPr>
            <a:endParaRPr lang="en-US" altLang="fr-FR" sz="1800" dirty="0"/>
          </a:p>
          <a:p>
            <a:pPr eaLnBrk="1" hangingPunct="1">
              <a:lnSpc>
                <a:spcPct val="80000"/>
              </a:lnSpc>
            </a:pPr>
            <a:r>
              <a:rPr lang="en-US" altLang="fr-FR" sz="1800" dirty="0"/>
              <a:t>Never prop the door open or allow strangers inside the building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600" dirty="0"/>
              <a:t>Ask them if they would politely check in with the front desk, then escort the visitor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fr-FR" sz="1800" dirty="0"/>
          </a:p>
          <a:p>
            <a:pPr eaLnBrk="1" hangingPunct="1">
              <a:lnSpc>
                <a:spcPct val="80000"/>
              </a:lnSpc>
            </a:pPr>
            <a:r>
              <a:rPr lang="en-US" altLang="fr-FR" sz="1800" dirty="0"/>
              <a:t>Destroy all confidential paper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600" dirty="0"/>
              <a:t>Place in provided shred bins for disposal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600" dirty="0"/>
              <a:t>Shred it yourself if you have access to a personal shredder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600" dirty="0"/>
              <a:t>Cross-cut only – Straight-cut is easy to re-assemble </a:t>
            </a:r>
          </a:p>
          <a:p>
            <a:pPr eaLnBrk="1" hangingPunct="1">
              <a:lnSpc>
                <a:spcPct val="80000"/>
              </a:lnSpc>
            </a:pPr>
            <a:endParaRPr lang="en-US" altLang="fr-FR" sz="1800" dirty="0"/>
          </a:p>
          <a:p>
            <a:pPr eaLnBrk="1" hangingPunct="1">
              <a:lnSpc>
                <a:spcPct val="80000"/>
              </a:lnSpc>
            </a:pPr>
            <a:r>
              <a:rPr lang="en-US" altLang="fr-FR" sz="1800" dirty="0"/>
              <a:t>Secure all confidential information when you are not around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600" dirty="0"/>
              <a:t>Lock information in filing cabinets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600" dirty="0"/>
              <a:t>Clean desk policy</a:t>
            </a:r>
          </a:p>
          <a:p>
            <a:pPr eaLnBrk="1" hangingPunct="1">
              <a:lnSpc>
                <a:spcPct val="80000"/>
              </a:lnSpc>
            </a:pPr>
            <a:endParaRPr lang="en-US" altLang="fr-FR" sz="1800" dirty="0"/>
          </a:p>
          <a:p>
            <a:pPr eaLnBrk="1" hangingPunct="1">
              <a:lnSpc>
                <a:spcPct val="80000"/>
              </a:lnSpc>
            </a:pPr>
            <a:r>
              <a:rPr lang="en-US" altLang="fr-FR" sz="1800" dirty="0"/>
              <a:t>Always lock your workstation when you step away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600" dirty="0"/>
              <a:t>This prevents others from accessing your resources</a:t>
            </a:r>
          </a:p>
          <a:p>
            <a:pPr eaLnBrk="1" hangingPunct="1">
              <a:lnSpc>
                <a:spcPct val="80000"/>
              </a:lnSpc>
            </a:pPr>
            <a:endParaRPr lang="en-US" altLang="fr-FR" sz="1800" dirty="0"/>
          </a:p>
          <a:p>
            <a:pPr eaLnBrk="1" hangingPunct="1">
              <a:lnSpc>
                <a:spcPct val="80000"/>
              </a:lnSpc>
            </a:pPr>
            <a:r>
              <a:rPr lang="en-US" altLang="fr-FR" sz="1800" dirty="0"/>
              <a:t>Report suspicious activity or persons immediately</a:t>
            </a:r>
          </a:p>
          <a:p>
            <a:pPr eaLnBrk="1" hangingPunct="1">
              <a:lnSpc>
                <a:spcPct val="80000"/>
              </a:lnSpc>
            </a:pPr>
            <a:endParaRPr lang="en-US" altLang="fr-FR" sz="18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5AC1F4C-DBDB-48DB-2D7B-9BD3712CB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628" y="6248400"/>
            <a:ext cx="1543372" cy="6096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0B49B38-CA72-E874-CA8E-AE8625E08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-1" y="1274045"/>
            <a:ext cx="7692571" cy="12363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4C24361-E720-C9B7-F29A-F60D996088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8257" y="74381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fr-FR" b="1" dirty="0">
                <a:solidFill>
                  <a:srgbClr val="FF0000"/>
                </a:solidFill>
              </a:rPr>
              <a:t>Your Workstation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C807908-96FC-5091-BD40-211A30482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2971" y="1447800"/>
            <a:ext cx="11763830" cy="51054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fr-FR" sz="1800" b="1" dirty="0"/>
              <a:t>Access to a personal computer allows you to complete work more efficiently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600" dirty="0"/>
              <a:t>Email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600" dirty="0"/>
              <a:t>Word processing software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600" dirty="0"/>
              <a:t>Online resources</a:t>
            </a:r>
          </a:p>
          <a:p>
            <a:pPr eaLnBrk="1" hangingPunct="1">
              <a:lnSpc>
                <a:spcPct val="80000"/>
              </a:lnSpc>
            </a:pPr>
            <a:endParaRPr lang="en-US" altLang="fr-FR" sz="18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fr-FR" sz="1800" b="1" dirty="0"/>
              <a:t>Someone with access to your workstation now has access to your resources: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600" dirty="0"/>
              <a:t>Databases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600" dirty="0"/>
              <a:t>Customer records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600" dirty="0"/>
              <a:t>Personal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600" dirty="0"/>
              <a:t>Email</a:t>
            </a:r>
          </a:p>
          <a:p>
            <a:pPr eaLnBrk="1" hangingPunct="1">
              <a:lnSpc>
                <a:spcPct val="80000"/>
              </a:lnSpc>
            </a:pPr>
            <a:endParaRPr lang="en-US" altLang="fr-FR" sz="18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fr-FR" sz="1800" b="1" dirty="0"/>
              <a:t>Lock your workstation when you leave – even if you will be gone briefly!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400" dirty="0"/>
              <a:t>Critical Data can be stolen in a matter of seconds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fr-FR" sz="1600" b="1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fr-FR" sz="1600" b="1" dirty="0">
                <a:solidFill>
                  <a:srgbClr val="FF0000"/>
                </a:solidFill>
              </a:rPr>
              <a:t>Windows Key + L</a:t>
            </a:r>
            <a:r>
              <a:rPr lang="en-US" altLang="fr-FR" sz="1600" dirty="0">
                <a:solidFill>
                  <a:srgbClr val="FF0000"/>
                </a:solidFill>
              </a:rPr>
              <a:t> : </a:t>
            </a:r>
            <a:r>
              <a:rPr lang="en-US" altLang="fr-FR" sz="1600" dirty="0"/>
              <a:t>lock your computer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fr-FR" sz="16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fr-FR" sz="1600" dirty="0"/>
              <a:t>This will prevent somebody from “volunteering” you for the lunch tab tomorrow!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0075EEF-A518-3BAE-0410-F31B0BDCB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628" y="6248400"/>
            <a:ext cx="1543372" cy="6096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F2DBD8D-898E-1674-F783-B4DE7FA64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-1" y="1274045"/>
            <a:ext cx="7692571" cy="12363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9631719E-F885-2DE8-C83E-536A19741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72113"/>
            <a:ext cx="10515600" cy="1325563"/>
          </a:xfrm>
        </p:spPr>
        <p:txBody>
          <a:bodyPr/>
          <a:lstStyle/>
          <a:p>
            <a:r>
              <a:rPr lang="en-US" altLang="fr-FR" b="1" dirty="0">
                <a:solidFill>
                  <a:srgbClr val="FF0000"/>
                </a:solidFill>
              </a:rPr>
              <a:t>Wireless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FCEED-1821-00B2-D04D-06B3530BD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/>
              <a:t>Common Attacks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WEP Cracking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Sniffing</a:t>
            </a:r>
          </a:p>
          <a:p>
            <a:pPr lvl="1">
              <a:defRPr/>
            </a:pPr>
            <a:r>
              <a:rPr lang="en-US" dirty="0"/>
              <a:t>Fake Access Points</a:t>
            </a:r>
          </a:p>
          <a:p>
            <a:pPr lvl="2">
              <a:defRPr/>
            </a:pPr>
            <a:r>
              <a:rPr lang="en-US" dirty="0">
                <a:ea typeface="+mn-ea"/>
                <a:cs typeface="+mn-cs"/>
              </a:rPr>
              <a:t>Beware of the WiFi Pineapple!</a:t>
            </a:r>
          </a:p>
          <a:p>
            <a:pPr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Best Practices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WPA/WPA2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VPN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27652" name="Picture 2">
            <a:extLst>
              <a:ext uri="{FF2B5EF4-FFF2-40B4-BE49-F238E27FC236}">
                <a16:creationId xmlns:a16="http://schemas.microsoft.com/office/drawing/2014/main" id="{0433B35F-B752-7FEA-98E0-9C6840B1B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442" y="1777998"/>
            <a:ext cx="1896274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5">
            <a:extLst>
              <a:ext uri="{FF2B5EF4-FFF2-40B4-BE49-F238E27FC236}">
                <a16:creationId xmlns:a16="http://schemas.microsoft.com/office/drawing/2014/main" id="{13F43F17-9E8D-1E5B-811D-910C7FB8E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442" y="4238170"/>
            <a:ext cx="1896274" cy="1654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252D90FE-7285-1DBE-3A00-206720CC2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8628" y="6248400"/>
            <a:ext cx="1543372" cy="6096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17C5E38-9E61-9754-5D76-28B7E6240C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-1" y="1274045"/>
            <a:ext cx="7692571" cy="12363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53FAE93-F417-964A-F92F-0E938D25C4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5686" y="72113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fr-FR" b="1" dirty="0">
                <a:solidFill>
                  <a:srgbClr val="FF0000"/>
                </a:solidFill>
              </a:rPr>
              <a:t>Social Networking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01F4E25-C22E-86B6-072E-32C5E87981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fr-FR" sz="1800"/>
              <a:t>Sites that allow users to post profiles, pictures and group together by similar interests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600"/>
              <a:t>MySpace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600"/>
              <a:t>Facebook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600"/>
              <a:t>Livejournal</a:t>
            </a:r>
          </a:p>
          <a:p>
            <a:pPr eaLnBrk="1" hangingPunct="1">
              <a:lnSpc>
                <a:spcPct val="80000"/>
              </a:lnSpc>
            </a:pPr>
            <a:endParaRPr lang="en-US" altLang="fr-FR" sz="1800"/>
          </a:p>
          <a:p>
            <a:pPr eaLnBrk="1" hangingPunct="1">
              <a:lnSpc>
                <a:spcPct val="80000"/>
              </a:lnSpc>
            </a:pPr>
            <a:r>
              <a:rPr lang="en-US" altLang="fr-FR" sz="1800"/>
              <a:t>Some sites “enforce” age limitations, but no verification process exists to determine a user’s actual 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600"/>
              <a:t>This means there are no barriers in place to prevent children from registering</a:t>
            </a:r>
          </a:p>
          <a:p>
            <a:pPr eaLnBrk="1" hangingPunct="1">
              <a:lnSpc>
                <a:spcPct val="80000"/>
              </a:lnSpc>
            </a:pPr>
            <a:endParaRPr lang="en-US" altLang="fr-FR" sz="1800"/>
          </a:p>
          <a:p>
            <a:pPr eaLnBrk="1" hangingPunct="1">
              <a:lnSpc>
                <a:spcPct val="80000"/>
              </a:lnSpc>
            </a:pPr>
            <a:r>
              <a:rPr lang="en-US" altLang="fr-FR" sz="1800"/>
              <a:t>Often lists personal details like name, age, location, pictures or place of business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600"/>
              <a:t>Photos entice stalkers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600"/>
              <a:t>Don’t list personal details on public websites</a:t>
            </a:r>
          </a:p>
          <a:p>
            <a:pPr eaLnBrk="1" hangingPunct="1">
              <a:lnSpc>
                <a:spcPct val="80000"/>
              </a:lnSpc>
            </a:pPr>
            <a:endParaRPr lang="en-US" altLang="fr-FR" sz="1800"/>
          </a:p>
          <a:p>
            <a:pPr eaLnBrk="1" hangingPunct="1">
              <a:lnSpc>
                <a:spcPct val="80000"/>
              </a:lnSpc>
            </a:pPr>
            <a:r>
              <a:rPr lang="en-US" altLang="fr-FR" sz="1800"/>
              <a:t>Popular with teenagers and young adults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600"/>
              <a:t>False sense of anonymity – anyone can access this information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600"/>
              <a:t>College admissions offices and employers are now utilizing social networking websites to perform background checks</a:t>
            </a:r>
          </a:p>
          <a:p>
            <a:pPr lvl="1" eaLnBrk="1" hangingPunct="1">
              <a:lnSpc>
                <a:spcPct val="80000"/>
              </a:lnSpc>
            </a:pPr>
            <a:endParaRPr lang="en-US" altLang="fr-FR" sz="160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0397FD0-30C4-68B3-524A-A4F3BCB0C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8628" y="6248400"/>
            <a:ext cx="1543372" cy="6096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DAA44A0-FB9B-56E7-BB52-B4890EB0D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-1" y="1274045"/>
            <a:ext cx="7692571" cy="12363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763C6F0E-7767-E503-0563-B1177B5E12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9229" y="72113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fr-FR" b="1" dirty="0">
                <a:solidFill>
                  <a:srgbClr val="FF0000"/>
                </a:solidFill>
              </a:rPr>
              <a:t>Cyber Bullying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21854C3D-623B-73CC-1850-D5C2AF75F3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fr-FR" sz="2000"/>
              <a:t>Harassment occurring through electronic means, such as email, chat rooms, forums, and blogs</a:t>
            </a:r>
          </a:p>
          <a:p>
            <a:pPr eaLnBrk="1" hangingPunct="1">
              <a:lnSpc>
                <a:spcPct val="90000"/>
              </a:lnSpc>
            </a:pPr>
            <a:endParaRPr lang="en-US" altLang="fr-FR" sz="2000"/>
          </a:p>
          <a:p>
            <a:pPr eaLnBrk="1" hangingPunct="1">
              <a:lnSpc>
                <a:spcPct val="90000"/>
              </a:lnSpc>
            </a:pPr>
            <a:r>
              <a:rPr lang="en-US" altLang="fr-FR" sz="2000"/>
              <a:t>Usually with the intent to cause emotional distress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r-FR" sz="1800"/>
              <a:t>Vulgar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r-FR" sz="1800"/>
              <a:t>Racist comments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r-FR" sz="1800"/>
              <a:t>Threats</a:t>
            </a:r>
          </a:p>
          <a:p>
            <a:pPr eaLnBrk="1" hangingPunct="1">
              <a:lnSpc>
                <a:spcPct val="90000"/>
              </a:lnSpc>
            </a:pPr>
            <a:endParaRPr lang="en-US" altLang="fr-FR" sz="2000"/>
          </a:p>
          <a:p>
            <a:r>
              <a:rPr lang="en-US" altLang="fr-FR" sz="2000"/>
              <a:t>Consequences are as extreme as murder and suicide</a:t>
            </a:r>
          </a:p>
          <a:p>
            <a:endParaRPr lang="en-US" altLang="fr-FR" sz="2000"/>
          </a:p>
          <a:p>
            <a:r>
              <a:rPr lang="en-US" altLang="fr-FR" sz="2000"/>
              <a:t>Education is only real solution</a:t>
            </a:r>
          </a:p>
          <a:p>
            <a:pPr lvl="1"/>
            <a:r>
              <a:rPr lang="en-US" altLang="fr-FR" sz="1800"/>
              <a:t>Take 5</a:t>
            </a:r>
          </a:p>
          <a:p>
            <a:pPr lvl="1"/>
            <a:r>
              <a:rPr lang="en-US" altLang="fr-FR" sz="1800"/>
              <a:t>Trusted person</a:t>
            </a:r>
          </a:p>
          <a:p>
            <a:pPr lvl="1"/>
            <a:r>
              <a:rPr lang="en-US" altLang="fr-FR" sz="1800"/>
              <a:t>Report it – silence is unacceptable</a:t>
            </a:r>
            <a:endParaRPr lang="en-US" altLang="fr-FR" sz="200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A8EC715-7047-5F29-03B3-3104C955C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628" y="6248400"/>
            <a:ext cx="1543372" cy="6096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D1DF295-CC4D-C63F-5084-BD41535F9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-1" y="1274045"/>
            <a:ext cx="7692571" cy="12363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19E58676-1EAF-4024-A58A-17FEC453D1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4714" y="72113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fr-FR" b="1" dirty="0">
                <a:solidFill>
                  <a:srgbClr val="FF0000"/>
                </a:solidFill>
              </a:rPr>
              <a:t>Portable Devices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C998FDE-A0B8-C302-AFCF-53AA9A66D9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69244"/>
            <a:ext cx="10515599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fr-FR" sz="2000" dirty="0"/>
              <a:t>Easy to lose, easy to steal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600" dirty="0"/>
              <a:t>Always keep them within sight, or lock away when not in use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600" dirty="0"/>
              <a:t>Use caution when in crowded areas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600" b="1" dirty="0"/>
              <a:t>PacSafe</a:t>
            </a:r>
            <a:r>
              <a:rPr lang="en-US" altLang="fr-FR" sz="1600" dirty="0"/>
              <a:t> bags are cost-effective, great ways to secure your mobile computing devices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fr-FR" sz="1000" b="1" dirty="0">
                <a:hlinkClick r:id="rId3"/>
              </a:rPr>
              <a:t>http://www.pacsafe.com</a:t>
            </a:r>
            <a:endParaRPr lang="en-US" altLang="fr-FR" sz="1000" b="1" dirty="0"/>
          </a:p>
          <a:p>
            <a:pPr lvl="1" eaLnBrk="1" hangingPunct="1">
              <a:lnSpc>
                <a:spcPct val="80000"/>
              </a:lnSpc>
            </a:pPr>
            <a:r>
              <a:rPr lang="en-US" altLang="fr-FR" sz="1600" dirty="0"/>
              <a:t>Report lost or stolen items immediately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fr-FR" sz="2000" dirty="0"/>
              <a:t>Sometimes carry confidential information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600" dirty="0"/>
              <a:t>Use strong passwords!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600" dirty="0"/>
              <a:t>Require the device to lock after a period of inactivity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600" dirty="0"/>
              <a:t>Use encryption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fr-FR" sz="1000" b="1" dirty="0"/>
              <a:t>TrueCrypt: </a:t>
            </a:r>
            <a:r>
              <a:rPr lang="en-US" altLang="fr-FR" sz="1000" b="1" dirty="0">
                <a:hlinkClick r:id="rId4"/>
              </a:rPr>
              <a:t>http://www.truecrypt.org</a:t>
            </a:r>
            <a:endParaRPr lang="en-US" altLang="fr-FR" sz="1000" b="1" dirty="0"/>
          </a:p>
          <a:p>
            <a:pPr lvl="1" eaLnBrk="1" hangingPunct="1">
              <a:lnSpc>
                <a:spcPct val="80000"/>
              </a:lnSpc>
            </a:pPr>
            <a:r>
              <a:rPr lang="en-US" altLang="fr-FR" sz="1600" dirty="0"/>
              <a:t>Always cleanly wipe portable devices before disposal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fr-FR" sz="1000" b="1" dirty="0"/>
              <a:t>Eraser: </a:t>
            </a:r>
            <a:r>
              <a:rPr lang="en-US" altLang="fr-FR" sz="1000" b="1" dirty="0">
                <a:hlinkClick r:id="rId5"/>
              </a:rPr>
              <a:t>http://www.heidi.ie/eraser/</a:t>
            </a:r>
            <a:endParaRPr lang="en-US" altLang="fr-FR" sz="1000" b="1" dirty="0"/>
          </a:p>
          <a:p>
            <a:pPr eaLnBrk="1" hangingPunct="1">
              <a:lnSpc>
                <a:spcPct val="80000"/>
              </a:lnSpc>
            </a:pPr>
            <a:r>
              <a:rPr lang="en-US" altLang="fr-FR" sz="2000" dirty="0"/>
              <a:t>Usually very valuable – you don’t want to pay for a new one!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600" dirty="0"/>
              <a:t>As expensive as devices these devices are, the information on them is often worth much more.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600" dirty="0"/>
              <a:t>Your daughter’s piano recital pictures, your tax returns or bank statements, or that dissertation or thesis you’ve been working on for a year!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fr-FR" dirty="0"/>
          </a:p>
          <a:p>
            <a:pPr eaLnBrk="1" hangingPunct="1">
              <a:lnSpc>
                <a:spcPct val="80000"/>
              </a:lnSpc>
            </a:pPr>
            <a:endParaRPr lang="en-US" altLang="fr-FR" sz="20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F59DAEB-6555-7590-6D71-48AD45877A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48628" y="6248400"/>
            <a:ext cx="1543372" cy="6096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8B48AE1-D106-6453-7B48-3960BC8739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-1" y="1274045"/>
            <a:ext cx="7692571" cy="1236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93F9C6C2-BB15-D59A-BC6E-7865C305D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28" y="72113"/>
            <a:ext cx="10515600" cy="1325563"/>
          </a:xfrm>
        </p:spPr>
        <p:txBody>
          <a:bodyPr/>
          <a:lstStyle/>
          <a:p>
            <a:r>
              <a:rPr lang="en-US" altLang="fr-FR" b="1" dirty="0">
                <a:solidFill>
                  <a:srgbClr val="FF0000"/>
                </a:solidFill>
              </a:rPr>
              <a:t>What is Information Security?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ABDD8588-215A-B441-3F86-3A6524F4B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Protects the confidentiality, integrity, and availability of important data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Controls can be Physical or Technical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Locks and safes – encryption and passwords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Technology has made our lives easier in many ways, but this convenience has also increased our exposure to threats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Thieves and attackers can also work more effectively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CFD47CB-C66D-71CB-8BE1-619EFC0E6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628" y="6248400"/>
            <a:ext cx="1543372" cy="6096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BC1448F-5711-F681-FC2B-271F9FBF2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-1" y="1274045"/>
            <a:ext cx="7692571" cy="12363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8AD7B5D0-24D2-E671-3542-5B44C5E5E5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3747" y="31296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fr-FR" b="1" dirty="0">
                <a:solidFill>
                  <a:srgbClr val="FF0000"/>
                </a:solidFill>
              </a:rPr>
              <a:t>Personal Protection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DF47D4C7-F6DB-3B33-4758-03ECF5690A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fr-FR" sz="2400"/>
              <a:t>Always use antivirus, anti-spyware, and firewall</a:t>
            </a:r>
          </a:p>
          <a:p>
            <a:pPr eaLnBrk="1" hangingPunct="1">
              <a:lnSpc>
                <a:spcPct val="80000"/>
              </a:lnSpc>
            </a:pPr>
            <a:endParaRPr lang="en-US" altLang="fr-FR" sz="2400"/>
          </a:p>
          <a:p>
            <a:pPr eaLnBrk="1" hangingPunct="1">
              <a:lnSpc>
                <a:spcPct val="80000"/>
              </a:lnSpc>
            </a:pPr>
            <a:r>
              <a:rPr lang="en-US" altLang="fr-FR" sz="2400"/>
              <a:t>Educate your family on the dangers of the Internet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2000"/>
              <a:t>Stalkers, sexual predators, crooks and con-men have access to computers too</a:t>
            </a:r>
          </a:p>
          <a:p>
            <a:pPr eaLnBrk="1" hangingPunct="1">
              <a:lnSpc>
                <a:spcPct val="80000"/>
              </a:lnSpc>
            </a:pPr>
            <a:endParaRPr lang="en-US" altLang="fr-FR" sz="2400"/>
          </a:p>
          <a:p>
            <a:pPr eaLnBrk="1" hangingPunct="1">
              <a:lnSpc>
                <a:spcPct val="80000"/>
              </a:lnSpc>
            </a:pPr>
            <a:r>
              <a:rPr lang="en-US" altLang="fr-FR" sz="2400"/>
              <a:t>Be selective in the sites you visit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2000"/>
              <a:t>Some downloads have Adware or Spyware bundled with the file</a:t>
            </a:r>
          </a:p>
          <a:p>
            <a:pPr eaLnBrk="1" hangingPunct="1">
              <a:lnSpc>
                <a:spcPct val="80000"/>
              </a:lnSpc>
            </a:pPr>
            <a:endParaRPr lang="en-US" altLang="fr-FR" sz="2400"/>
          </a:p>
          <a:p>
            <a:pPr eaLnBrk="1" hangingPunct="1">
              <a:lnSpc>
                <a:spcPct val="80000"/>
              </a:lnSpc>
            </a:pPr>
            <a:r>
              <a:rPr lang="en-US" altLang="fr-FR" sz="2400"/>
              <a:t>Monitor children’s internet usage</a:t>
            </a:r>
          </a:p>
          <a:p>
            <a:pPr eaLnBrk="1" hangingPunct="1">
              <a:lnSpc>
                <a:spcPct val="80000"/>
              </a:lnSpc>
            </a:pPr>
            <a:endParaRPr lang="en-US" altLang="fr-FR" sz="2400"/>
          </a:p>
          <a:p>
            <a:pPr eaLnBrk="1" hangingPunct="1">
              <a:lnSpc>
                <a:spcPct val="80000"/>
              </a:lnSpc>
            </a:pPr>
            <a:r>
              <a:rPr lang="en-US" altLang="fr-FR" sz="2400"/>
              <a:t>Encrypt stored data and dispose of data properly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fr-FR" sz="160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AAF7DED-81DB-82DB-A38B-3851539FE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628" y="6248400"/>
            <a:ext cx="1543372" cy="6096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D8E0BCE-5D1B-C01E-3B15-38D5B0141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-1" y="1274045"/>
            <a:ext cx="7692571" cy="12363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D6730325-669F-871B-65E6-4CC7AA83A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70" y="57599"/>
            <a:ext cx="10515600" cy="1325563"/>
          </a:xfrm>
        </p:spPr>
        <p:txBody>
          <a:bodyPr/>
          <a:lstStyle/>
          <a:p>
            <a:r>
              <a:rPr lang="en-US" altLang="fr-FR" b="1" dirty="0">
                <a:solidFill>
                  <a:srgbClr val="FF0000"/>
                </a:solidFill>
              </a:rPr>
              <a:t>Top Ten Tips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279AD39C-F05E-6609-132D-9803745BA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fr-FR" sz="2400" dirty="0"/>
              <a:t>Never write down or share your passwords</a:t>
            </a:r>
          </a:p>
          <a:p>
            <a:endParaRPr lang="en-US" altLang="fr-FR" sz="2000" dirty="0"/>
          </a:p>
          <a:p>
            <a:r>
              <a:rPr lang="en-US" altLang="fr-FR" sz="2400" dirty="0"/>
              <a:t>Don’t click on links or open attachments in email</a:t>
            </a:r>
          </a:p>
          <a:p>
            <a:pPr>
              <a:buFont typeface="Wingdings" panose="05000000000000000000" pitchFamily="2" charset="2"/>
              <a:buNone/>
            </a:pPr>
            <a:endParaRPr lang="en-US" altLang="fr-FR" sz="2000" dirty="0"/>
          </a:p>
          <a:p>
            <a:r>
              <a:rPr lang="en-US" altLang="fr-FR" sz="2400" dirty="0"/>
              <a:t>Use antivirus, anti-spyware, and firewall and don’t disable</a:t>
            </a:r>
          </a:p>
          <a:p>
            <a:endParaRPr lang="en-US" altLang="fr-FR" sz="2000" dirty="0"/>
          </a:p>
          <a:p>
            <a:r>
              <a:rPr lang="en-US" altLang="fr-FR" sz="2400" dirty="0"/>
              <a:t>Don’t send sensitive data over unencrypted channels</a:t>
            </a:r>
          </a:p>
          <a:p>
            <a:endParaRPr lang="en-US" altLang="fr-FR" sz="2000" dirty="0"/>
          </a:p>
          <a:p>
            <a:r>
              <a:rPr lang="en-US" altLang="fr-FR" sz="2400" dirty="0"/>
              <a:t>Dispose of data properly</a:t>
            </a:r>
          </a:p>
          <a:p>
            <a:pPr lvl="1"/>
            <a:r>
              <a:rPr lang="en-US" altLang="fr-FR" dirty="0"/>
              <a:t>Cross-cut shredding</a:t>
            </a:r>
          </a:p>
          <a:p>
            <a:pPr lvl="1"/>
            <a:r>
              <a:rPr lang="en-US" altLang="fr-FR" dirty="0"/>
              <a:t>Multiple-wipe or physically destroy hard drives</a:t>
            </a:r>
          </a:p>
          <a:p>
            <a:endParaRPr lang="en-US" altLang="fr-FR" sz="2400" dirty="0"/>
          </a:p>
          <a:p>
            <a:endParaRPr lang="en-US" alt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BF0019C-B03B-0CD7-1307-1A248FA90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628" y="6248400"/>
            <a:ext cx="1543372" cy="6096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A98500E-F159-1361-5395-9948E7E0E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-1" y="1274045"/>
            <a:ext cx="7692571" cy="12363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BF63BAD8-D236-8906-3C89-4F52BD69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70" y="57599"/>
            <a:ext cx="10515600" cy="1325563"/>
          </a:xfrm>
        </p:spPr>
        <p:txBody>
          <a:bodyPr/>
          <a:lstStyle/>
          <a:p>
            <a:r>
              <a:rPr lang="en-US" altLang="fr-FR" b="1" dirty="0">
                <a:solidFill>
                  <a:srgbClr val="FF0000"/>
                </a:solidFill>
              </a:rPr>
              <a:t>Top Ten Tips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FD5A74E4-FC2A-A78B-05D4-B24BBB723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fr-FR" sz="2400"/>
              <a:t>Don’t run programs from un-trusted sources</a:t>
            </a:r>
          </a:p>
          <a:p>
            <a:endParaRPr lang="en-US" altLang="fr-FR" sz="2400"/>
          </a:p>
          <a:p>
            <a:r>
              <a:rPr lang="en-US" altLang="fr-FR" sz="2400"/>
              <a:t>Lock your machine if you step away</a:t>
            </a:r>
          </a:p>
          <a:p>
            <a:endParaRPr lang="en-US" altLang="fr-FR" sz="2400"/>
          </a:p>
          <a:p>
            <a:r>
              <a:rPr lang="en-US" altLang="fr-FR" sz="2400"/>
              <a:t>Properly secure information</a:t>
            </a:r>
          </a:p>
          <a:p>
            <a:pPr lvl="1"/>
            <a:r>
              <a:rPr lang="en-US" altLang="fr-FR"/>
              <a:t>Safes, locked drawers for physical documents</a:t>
            </a:r>
          </a:p>
          <a:p>
            <a:pPr lvl="1"/>
            <a:r>
              <a:rPr lang="en-US" altLang="fr-FR"/>
              <a:t>Encryption for digital information</a:t>
            </a:r>
          </a:p>
          <a:p>
            <a:endParaRPr lang="en-US" altLang="fr-FR" sz="2400"/>
          </a:p>
          <a:p>
            <a:r>
              <a:rPr lang="en-US" altLang="fr-FR" sz="2400"/>
              <a:t>Verify correct person, website, etc.</a:t>
            </a:r>
          </a:p>
          <a:p>
            <a:endParaRPr lang="en-US" altLang="fr-FR" sz="2400"/>
          </a:p>
          <a:p>
            <a:r>
              <a:rPr lang="en-US" altLang="fr-FR" sz="2400"/>
              <a:t>If something seems too good to be true, it probably is</a:t>
            </a:r>
          </a:p>
          <a:p>
            <a:endParaRPr lang="en-US" altLang="fr-FR" sz="2400"/>
          </a:p>
          <a:p>
            <a:endParaRPr lang="en-US" altLang="fr-FR" sz="240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D8146F5-EFBF-B7EC-AEE0-50ECCB1DF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628" y="6248400"/>
            <a:ext cx="1543372" cy="6096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E7D5B49-ED6A-522C-07FF-D3A8EC8A4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-1" y="1274045"/>
            <a:ext cx="7692571" cy="12363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E1EC150-748B-F7A1-7233-EFD8B84636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114" y="72113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fr-FR" b="1" dirty="0">
                <a:solidFill>
                  <a:srgbClr val="FF0000"/>
                </a:solidFill>
              </a:rPr>
              <a:t>Victim of Identity Theft?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5AFAFE51-25E5-B280-5460-466C67A8CD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r-FR"/>
              <a:t>Place a fraud alert on your credit reports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fr-FR"/>
          </a:p>
          <a:p>
            <a:pPr eaLnBrk="1" hangingPunct="1"/>
            <a:r>
              <a:rPr lang="en-US" altLang="fr-FR"/>
              <a:t>Close the accounts you know or believe to have been compromised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fr-FR"/>
          </a:p>
          <a:p>
            <a:pPr eaLnBrk="1" hangingPunct="1"/>
            <a:r>
              <a:rPr lang="en-US" altLang="fr-FR"/>
              <a:t>File a complaint with the Federal Trade Commission</a:t>
            </a:r>
          </a:p>
          <a:p>
            <a:pPr eaLnBrk="1" hangingPunct="1"/>
            <a:endParaRPr lang="en-US" altLang="fr-FR"/>
          </a:p>
          <a:p>
            <a:pPr eaLnBrk="1" hangingPunct="1"/>
            <a:r>
              <a:rPr lang="en-US" altLang="fr-FR"/>
              <a:t>File a report with your local police</a:t>
            </a:r>
          </a:p>
          <a:p>
            <a:pPr lvl="1" eaLnBrk="1" hangingPunct="1"/>
            <a:r>
              <a:rPr lang="en-US" altLang="fr-FR"/>
              <a:t>For more information, visit the FTC’s website: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fr-FR" sz="1200" b="1"/>
              <a:t>http://www.ftc.gov/bcp/edu/microsites/idtheft/index.html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fr-FR" sz="180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8731FC8-F88A-1BE7-1669-8007C9E83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628" y="6248400"/>
            <a:ext cx="1543372" cy="6096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8F5F3A7-C3E9-C1E8-5D05-954D52252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-1" y="1274045"/>
            <a:ext cx="7692571" cy="12363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44ED313-7DEB-7265-C561-5275C9424A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4628" y="72113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fr-FR" b="1" dirty="0">
                <a:solidFill>
                  <a:srgbClr val="FF0000"/>
                </a:solidFill>
              </a:rPr>
              <a:t>Privacy Issues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D8DA14F6-8448-5A46-0C4B-9E46D5541F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r-FR" dirty="0"/>
              <a:t>GLBA</a:t>
            </a:r>
          </a:p>
          <a:p>
            <a:pPr lvl="1" eaLnBrk="1" hangingPunct="1"/>
            <a:r>
              <a:rPr lang="en-US" altLang="fr-FR" sz="1800" dirty="0"/>
              <a:t>http://www.ftc.gov/privacy/privacyinitiatives/glbact.html/</a:t>
            </a:r>
          </a:p>
          <a:p>
            <a:pPr eaLnBrk="1" hangingPunct="1"/>
            <a:r>
              <a:rPr lang="en-US" altLang="fr-FR" dirty="0"/>
              <a:t>FFIEC</a:t>
            </a:r>
          </a:p>
          <a:p>
            <a:pPr lvl="1" eaLnBrk="1" hangingPunct="1"/>
            <a:r>
              <a:rPr lang="en-US" altLang="fr-FR" sz="1800" dirty="0"/>
              <a:t>http://www.ffiec.gov/</a:t>
            </a:r>
          </a:p>
          <a:p>
            <a:pPr eaLnBrk="1" hangingPunct="1"/>
            <a:r>
              <a:rPr lang="en-US" altLang="fr-FR" dirty="0"/>
              <a:t>HIPAA</a:t>
            </a:r>
          </a:p>
          <a:p>
            <a:pPr lvl="1" eaLnBrk="1" hangingPunct="1"/>
            <a:r>
              <a:rPr lang="en-US" altLang="fr-FR" sz="1800" dirty="0"/>
              <a:t>http://www.hhs.gov/ocr/hipaa/</a:t>
            </a:r>
          </a:p>
          <a:p>
            <a:pPr eaLnBrk="1" hangingPunct="1"/>
            <a:r>
              <a:rPr lang="en-US" altLang="fr-FR" dirty="0"/>
              <a:t>Sarbanes-Oxley</a:t>
            </a:r>
          </a:p>
          <a:p>
            <a:pPr lvl="1" eaLnBrk="1" hangingPunct="1"/>
            <a:r>
              <a:rPr lang="en-US" altLang="fr-FR" sz="1800" dirty="0"/>
              <a:t>http://www.pcaobus.org/</a:t>
            </a:r>
          </a:p>
          <a:p>
            <a:pPr eaLnBrk="1" hangingPunct="1"/>
            <a:r>
              <a:rPr lang="en-US" altLang="fr-FR" dirty="0"/>
              <a:t>FDIC</a:t>
            </a:r>
          </a:p>
          <a:p>
            <a:pPr lvl="1" eaLnBrk="1" hangingPunct="1"/>
            <a:r>
              <a:rPr lang="en-US" altLang="fr-FR" sz="1800" dirty="0"/>
              <a:t>http://www.fdic.gov/</a:t>
            </a:r>
          </a:p>
          <a:p>
            <a:pPr eaLnBrk="1" hangingPunct="1"/>
            <a:endParaRPr lang="en-US" altLang="fr-FR" sz="2000" dirty="0">
              <a:solidFill>
                <a:srgbClr val="CC0000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4512B0E-5BE5-CE98-A3A3-55FBC6F56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628" y="6248400"/>
            <a:ext cx="1543372" cy="6096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99EF420-3255-A492-2C46-A736CDEA0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-1" y="1274045"/>
            <a:ext cx="7692571" cy="123631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DB666092-6257-F4BE-1604-BE6EF0BA5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171" y="140489"/>
            <a:ext cx="10515600" cy="1325563"/>
          </a:xfrm>
        </p:spPr>
        <p:txBody>
          <a:bodyPr/>
          <a:lstStyle/>
          <a:p>
            <a:r>
              <a:rPr lang="en-US" altLang="fr-FR" b="1" dirty="0">
                <a:solidFill>
                  <a:srgbClr val="FF0000"/>
                </a:solidFill>
              </a:rPr>
              <a:t>Further 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398DD-7139-B099-5963-917428547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z="1800" dirty="0"/>
              <a:t>Microsoft:</a:t>
            </a:r>
          </a:p>
          <a:p>
            <a:pPr lvl="1">
              <a:defRPr/>
            </a:pPr>
            <a:r>
              <a:rPr lang="en-US" sz="1400" dirty="0">
                <a:hlinkClick r:id="rId2"/>
              </a:rPr>
              <a:t>http://www.microsoft.com/protect/fraud/default.aspx</a:t>
            </a:r>
            <a:endParaRPr lang="en-US" sz="1400" dirty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sz="1800" dirty="0"/>
              <a:t>CERT:</a:t>
            </a:r>
          </a:p>
          <a:p>
            <a:pPr lvl="1">
              <a:defRPr/>
            </a:pPr>
            <a:r>
              <a:rPr lang="en-US" sz="1400" dirty="0">
                <a:hlinkClick r:id="rId3"/>
              </a:rPr>
              <a:t>http://www.cert.org/tech_tips/home_networks.html</a:t>
            </a:r>
            <a:endParaRPr lang="en-US" sz="1400" dirty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sz="1800" dirty="0"/>
              <a:t>McAfee:</a:t>
            </a:r>
          </a:p>
          <a:p>
            <a:pPr lvl="1">
              <a:defRPr/>
            </a:pPr>
            <a:r>
              <a:rPr lang="en-US" sz="1400" dirty="0">
                <a:hlinkClick r:id="rId4"/>
              </a:rPr>
              <a:t>http://home.mcafee.com/AdviceCenter/Default.aspx</a:t>
            </a:r>
            <a:endParaRPr lang="en-US" sz="1400" dirty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sz="1800" dirty="0"/>
              <a:t>US CERT:</a:t>
            </a:r>
          </a:p>
          <a:p>
            <a:pPr lvl="1">
              <a:defRPr/>
            </a:pPr>
            <a:r>
              <a:rPr lang="en-US" sz="1400" dirty="0">
                <a:hlinkClick r:id="rId5"/>
              </a:rPr>
              <a:t>http://www.us-cert.gov/cas/tips/</a:t>
            </a:r>
            <a:endParaRPr lang="en-US" sz="1400" dirty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sz="1800" dirty="0"/>
              <a:t>Trace Security</a:t>
            </a:r>
          </a:p>
          <a:p>
            <a:pPr lvl="1">
              <a:defRPr/>
            </a:pPr>
            <a:r>
              <a:rPr lang="en-US" sz="1400" dirty="0">
                <a:hlinkClick r:id="rId6"/>
              </a:rPr>
              <a:t>http://tracesecurity.com</a:t>
            </a:r>
            <a:r>
              <a:rPr lang="en-US" sz="1400" dirty="0"/>
              <a:t> (videos on lower-right)</a:t>
            </a:r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sz="1800" dirty="0"/>
              <a:t>Wikipedia and Google</a:t>
            </a:r>
          </a:p>
          <a:p>
            <a:pPr lvl="1">
              <a:defRPr/>
            </a:pPr>
            <a:r>
              <a:rPr lang="en-US" sz="1400" dirty="0"/>
              <a:t>Research is fun!</a:t>
            </a:r>
          </a:p>
          <a:p>
            <a:pPr lvl="1">
              <a:defRPr/>
            </a:pPr>
            <a:endParaRPr lang="en-US" dirty="0">
              <a:solidFill>
                <a:schemeClr val="tx1"/>
              </a:solidFill>
              <a:ea typeface="+mn-ea"/>
              <a:cs typeface="+mn-cs"/>
            </a:endParaRPr>
          </a:p>
          <a:p>
            <a:pPr lvl="1">
              <a:defRPr/>
            </a:pPr>
            <a:endParaRPr lang="en-US" dirty="0">
              <a:solidFill>
                <a:schemeClr val="tx1"/>
              </a:solidFill>
              <a:ea typeface="+mn-ea"/>
              <a:cs typeface="+mn-cs"/>
            </a:endParaRPr>
          </a:p>
          <a:p>
            <a:pPr>
              <a:defRPr/>
            </a:pPr>
            <a:endParaRPr lang="en-US" dirty="0"/>
          </a:p>
        </p:txBody>
      </p:sp>
      <p:pic>
        <p:nvPicPr>
          <p:cNvPr id="36868" name="Picture 2">
            <a:extLst>
              <a:ext uri="{FF2B5EF4-FFF2-40B4-BE49-F238E27FC236}">
                <a16:creationId xmlns:a16="http://schemas.microsoft.com/office/drawing/2014/main" id="{9AFC7BA8-1EEB-6C55-6D2F-AC2FA2913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680027"/>
            <a:ext cx="2209800" cy="346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AF00F544-EE16-C696-EB1D-0FD45FE8D3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48628" y="6248400"/>
            <a:ext cx="1543372" cy="6096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DAAA828-5EEB-3701-8376-3FE92B5685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-1" y="1274045"/>
            <a:ext cx="7692571" cy="123631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80B36145-6CA4-23F9-5D83-7392DAE2D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72113"/>
            <a:ext cx="10515600" cy="1325563"/>
          </a:xfrm>
        </p:spPr>
        <p:txBody>
          <a:bodyPr/>
          <a:lstStyle/>
          <a:p>
            <a:r>
              <a:rPr lang="en-US" altLang="fr-FR" b="1" dirty="0">
                <a:solidFill>
                  <a:srgbClr val="FF0000"/>
                </a:solidFill>
              </a:rPr>
              <a:t>Alerts and Advisories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27A634F4-69B1-3321-B284-C4E08D0EF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fr-FR" sz="2000" dirty="0"/>
              <a:t>US CERT: </a:t>
            </a:r>
          </a:p>
          <a:p>
            <a:pPr lvl="1"/>
            <a:r>
              <a:rPr lang="en-US" altLang="fr-FR" sz="1600" dirty="0">
                <a:hlinkClick r:id="rId2"/>
              </a:rPr>
              <a:t>http://www.us-cert.gov/</a:t>
            </a:r>
            <a:endParaRPr lang="en-US" altLang="fr-FR" sz="1600" dirty="0"/>
          </a:p>
          <a:p>
            <a:endParaRPr lang="en-US" altLang="fr-FR" dirty="0"/>
          </a:p>
          <a:p>
            <a:r>
              <a:rPr lang="en-US" altLang="fr-FR" sz="2000" dirty="0"/>
              <a:t>Microsoft: </a:t>
            </a:r>
          </a:p>
          <a:p>
            <a:pPr lvl="1"/>
            <a:r>
              <a:rPr lang="en-US" altLang="fr-FR" sz="1600" dirty="0">
                <a:hlinkClick r:id="rId3"/>
              </a:rPr>
              <a:t>http://www.microsoft.com/security/</a:t>
            </a:r>
            <a:endParaRPr lang="en-US" altLang="fr-FR" sz="1600" dirty="0"/>
          </a:p>
          <a:p>
            <a:pPr marL="0" indent="0">
              <a:buNone/>
            </a:pPr>
            <a:endParaRPr lang="en-US" altLang="fr-FR" dirty="0"/>
          </a:p>
          <a:p>
            <a:r>
              <a:rPr lang="en-US" altLang="fr-FR" sz="2000" dirty="0"/>
              <a:t>Security Focus: </a:t>
            </a:r>
          </a:p>
          <a:p>
            <a:pPr lvl="1"/>
            <a:r>
              <a:rPr lang="en-US" altLang="fr-FR" sz="1600" dirty="0">
                <a:hlinkClick r:id="rId4"/>
              </a:rPr>
              <a:t>http://www.securityfocus.com/</a:t>
            </a:r>
            <a:endParaRPr lang="en-US" altLang="fr-FR" sz="1600" dirty="0"/>
          </a:p>
          <a:p>
            <a:pPr>
              <a:buFont typeface="Wingdings" panose="05000000000000000000" pitchFamily="2" charset="2"/>
              <a:buNone/>
            </a:pPr>
            <a:endParaRPr lang="en-US" altLang="fr-FR" dirty="0"/>
          </a:p>
          <a:p>
            <a:r>
              <a:rPr lang="en-US" altLang="fr-FR" sz="2000" dirty="0"/>
              <a:t>PayPal, your bank, and other popular websites will typically address scams or security problems on their home page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AD779FF-FEDB-4ADD-208F-7395C43A58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8628" y="6248400"/>
            <a:ext cx="1543372" cy="6096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AFC35E0-FD1B-BAF7-8506-7F7D4DA839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-1" y="1274045"/>
            <a:ext cx="7692571" cy="123631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ABB13D-4D9B-61EE-D5B7-1BFCCCAAA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8171" y="2201862"/>
            <a:ext cx="1254397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7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 </a:t>
            </a:r>
          </a:p>
          <a:p>
            <a:pPr marL="0" indent="0">
              <a:buNone/>
            </a:pPr>
            <a:r>
              <a:rPr lang="fr-FR" sz="7000" dirty="0">
                <a:solidFill>
                  <a:schemeClr val="bg1">
                    <a:lumMod val="50000"/>
                  </a:schemeClr>
                </a:solidFill>
              </a:rPr>
              <a:t>For your attention!</a:t>
            </a:r>
            <a:endParaRPr lang="fr-MA" sz="7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DB07A22-AE6B-31AC-A2B1-DC3150281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628" y="6248400"/>
            <a:ext cx="1543372" cy="609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0DFDF8-090A-43B9-3373-7B08E4F72525}"/>
              </a:ext>
            </a:extLst>
          </p:cNvPr>
          <p:cNvSpPr/>
          <p:nvPr/>
        </p:nvSpPr>
        <p:spPr>
          <a:xfrm>
            <a:off x="914400" y="1556657"/>
            <a:ext cx="551542" cy="37446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56106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E5CB6185-1835-ABED-280D-AF62F8F29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28" y="72113"/>
            <a:ext cx="10515600" cy="1325563"/>
          </a:xfrm>
        </p:spPr>
        <p:txBody>
          <a:bodyPr/>
          <a:lstStyle/>
          <a:p>
            <a:r>
              <a:rPr lang="en-US" altLang="fr-FR" b="1" dirty="0">
                <a:solidFill>
                  <a:srgbClr val="FF0000"/>
                </a:solidFill>
              </a:rPr>
              <a:t>Why Should I Care?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D7BF2628-84F5-66AA-7C21-121A40CA8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fr-FR"/>
              <a:t>Theft is becoming increasingly digital</a:t>
            </a:r>
          </a:p>
          <a:p>
            <a:endParaRPr lang="en-US" altLang="fr-FR"/>
          </a:p>
          <a:p>
            <a:r>
              <a:rPr lang="en-US" altLang="fr-FR"/>
              <a:t>Ease of identity, account, and credential theft makes everyone an ideal target</a:t>
            </a:r>
          </a:p>
          <a:p>
            <a:endParaRPr lang="en-US" altLang="fr-FR"/>
          </a:p>
          <a:p>
            <a:r>
              <a:rPr lang="en-US" altLang="fr-FR"/>
              <a:t>Applies to organizations that house such data or individuals themselves</a:t>
            </a:r>
          </a:p>
          <a:p>
            <a:endParaRPr lang="en-US" altLang="fr-FR"/>
          </a:p>
          <a:p>
            <a:r>
              <a:rPr lang="en-US" altLang="fr-FR"/>
              <a:t>Compromise may affect customers, coworkers, friends, and family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E2A0B86-DE8F-FCE7-9E4B-D72A93BAD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628" y="6248400"/>
            <a:ext cx="1543372" cy="6096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17EDA60-AE6B-92C0-3EE7-CCA352D0F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-1" y="1274045"/>
            <a:ext cx="7692571" cy="1236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05CD188-38E3-20C3-A2B0-52B12287C6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028" y="72113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fr-FR" b="1" dirty="0">
                <a:solidFill>
                  <a:srgbClr val="FF0000"/>
                </a:solidFill>
              </a:rPr>
              <a:t>Historical Perspective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8758520-1A29-4831-F6DE-1295A2ED43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fr-FR" sz="2400"/>
              <a:t>Many historical methods of monetary theft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2000"/>
              <a:t>Stagecoach Robberies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2000"/>
              <a:t>Train Hijacking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2000"/>
              <a:t>Armed Assault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2000"/>
              <a:t>“Inside Jobs”</a:t>
            </a:r>
          </a:p>
          <a:p>
            <a:pPr eaLnBrk="1" hangingPunct="1">
              <a:lnSpc>
                <a:spcPct val="80000"/>
              </a:lnSpc>
            </a:pPr>
            <a:endParaRPr lang="en-US" altLang="fr-FR" sz="2400"/>
          </a:p>
          <a:p>
            <a:pPr eaLnBrk="1" hangingPunct="1">
              <a:lnSpc>
                <a:spcPct val="80000"/>
              </a:lnSpc>
            </a:pPr>
            <a:r>
              <a:rPr lang="en-US" altLang="fr-FR" sz="2400"/>
              <a:t>Losses from tens of thousands of dollars, up into the millions</a:t>
            </a:r>
          </a:p>
          <a:p>
            <a:pPr eaLnBrk="1" hangingPunct="1">
              <a:lnSpc>
                <a:spcPct val="80000"/>
              </a:lnSpc>
            </a:pPr>
            <a:endParaRPr lang="en-US" altLang="fr-FR" sz="2400"/>
          </a:p>
          <a:p>
            <a:pPr eaLnBrk="1" hangingPunct="1">
              <a:lnSpc>
                <a:spcPct val="80000"/>
              </a:lnSpc>
            </a:pPr>
            <a:r>
              <a:rPr lang="en-US" altLang="fr-FR" sz="2400"/>
              <a:t>Today, most banks do not house “millions of dollars” on-premises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2000"/>
              <a:t>Liquid economy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2000"/>
              <a:t>Data is the new commodity</a:t>
            </a:r>
          </a:p>
          <a:p>
            <a:pPr eaLnBrk="1" hangingPunct="1">
              <a:lnSpc>
                <a:spcPct val="80000"/>
              </a:lnSpc>
            </a:pPr>
            <a:endParaRPr lang="en-US" altLang="fr-FR" sz="2400"/>
          </a:p>
          <a:p>
            <a:pPr eaLnBrk="1" hangingPunct="1">
              <a:lnSpc>
                <a:spcPct val="80000"/>
              </a:lnSpc>
            </a:pPr>
            <a:r>
              <a:rPr lang="en-US" altLang="fr-FR" sz="2400"/>
              <a:t>In 2006 there were 7,272 “robberies” totaling over </a:t>
            </a:r>
            <a:r>
              <a:rPr lang="en-US" altLang="fr-FR" sz="2400" b="1"/>
              <a:t>$72,687,678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CD057F8-BB72-38A9-3BE6-05C4B51C3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628" y="6248400"/>
            <a:ext cx="1543372" cy="6096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69CEF53-0E36-C7C1-96D1-CD68C4D90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-1" y="1274045"/>
            <a:ext cx="7692571" cy="1236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A6F0C59-7FDF-1F19-7173-30AD42D64D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7286" y="72113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fr-FR" b="1" dirty="0">
                <a:solidFill>
                  <a:srgbClr val="FF0000"/>
                </a:solidFill>
              </a:rPr>
              <a:t>Statistics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07ED0C8-8716-763F-2919-560328C148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r-FR"/>
              <a:t>$239.1 million (2007)</a:t>
            </a:r>
          </a:p>
          <a:p>
            <a:pPr lvl="2" eaLnBrk="1" hangingPunct="1"/>
            <a:r>
              <a:rPr lang="en-US" altLang="fr-FR"/>
              <a:t>Total dollar loss from all referred cases of fraud</a:t>
            </a:r>
          </a:p>
          <a:p>
            <a:pPr lvl="2" eaLnBrk="1" hangingPunct="1"/>
            <a:r>
              <a:rPr lang="en-US" altLang="fr-FR"/>
              <a:t>Increased from $198.4 million in 2006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fr-FR"/>
          </a:p>
          <a:p>
            <a:pPr eaLnBrk="1" hangingPunct="1"/>
            <a:r>
              <a:rPr lang="en-US" altLang="fr-FR"/>
              <a:t>Male complainants reported greater loss than females </a:t>
            </a:r>
          </a:p>
          <a:p>
            <a:pPr eaLnBrk="1" hangingPunct="1"/>
            <a:r>
              <a:rPr lang="en-US" altLang="fr-FR"/>
              <a:t>Highest dollar losses were found among investment and check fraud victims</a:t>
            </a:r>
          </a:p>
          <a:p>
            <a:pPr eaLnBrk="1" hangingPunct="1"/>
            <a:r>
              <a:rPr lang="en-US" altLang="fr-FR"/>
              <a:t>Email and web pages still primary mechanisms by how the fraudulent action happened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fr-FR" sz="1400"/>
              <a:t>*Federal Bureau of Investigation Internet Crime Complaint Center - Crime Report for 2007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5641C28-9267-65D2-169D-8056AA0C6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628" y="6248400"/>
            <a:ext cx="1543372" cy="6096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01C2EC1-0A2F-4B43-443C-A43AC8AA4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-1" y="1274045"/>
            <a:ext cx="7692571" cy="1236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66774716-C15C-A24F-600F-22C6D4BDA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6" y="72113"/>
            <a:ext cx="10515600" cy="1325563"/>
          </a:xfrm>
        </p:spPr>
        <p:txBody>
          <a:bodyPr/>
          <a:lstStyle/>
          <a:p>
            <a:r>
              <a:rPr lang="en-US" altLang="fr-FR" b="1" dirty="0">
                <a:solidFill>
                  <a:srgbClr val="FF0000"/>
                </a:solidFill>
              </a:rPr>
              <a:t>Modern</a:t>
            </a:r>
            <a:r>
              <a:rPr lang="en-US" altLang="fr-FR" b="1" dirty="0"/>
              <a:t> </a:t>
            </a:r>
            <a:r>
              <a:rPr lang="en-US" altLang="fr-FR" b="1" dirty="0">
                <a:solidFill>
                  <a:srgbClr val="FF0000"/>
                </a:solidFill>
              </a:rPr>
              <a:t>Threats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BD3DF9F2-9A24-4CCA-0FCF-7949665E7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fr-FR"/>
              <a:t>Viruses, Trojans, Worms, and Root Kits</a:t>
            </a:r>
          </a:p>
          <a:p>
            <a:endParaRPr lang="en-US" altLang="fr-FR"/>
          </a:p>
          <a:p>
            <a:r>
              <a:rPr lang="en-US" altLang="fr-FR"/>
              <a:t>Adware/Spyware</a:t>
            </a:r>
          </a:p>
          <a:p>
            <a:endParaRPr lang="en-US" altLang="fr-FR"/>
          </a:p>
          <a:p>
            <a:r>
              <a:rPr lang="en-US" altLang="fr-FR"/>
              <a:t>Spam, Phishing, and other Email attacks</a:t>
            </a:r>
          </a:p>
          <a:p>
            <a:endParaRPr lang="en-US" altLang="fr-FR"/>
          </a:p>
          <a:p>
            <a:r>
              <a:rPr lang="en-US" altLang="fr-FR"/>
              <a:t>Identity Theft</a:t>
            </a:r>
          </a:p>
          <a:p>
            <a:endParaRPr lang="en-US" altLang="fr-FR"/>
          </a:p>
          <a:p>
            <a:r>
              <a:rPr lang="en-US" altLang="fr-FR"/>
              <a:t>Social Engineering</a:t>
            </a:r>
          </a:p>
          <a:p>
            <a:endParaRPr lang="en-US" alt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C2EA819-B6DF-8FAE-71EB-17B9E993F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628" y="6248400"/>
            <a:ext cx="1543372" cy="6096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1A01F41-FB0E-6B7B-E929-530226B75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-1" y="1274045"/>
            <a:ext cx="7692571" cy="1236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2D72807-96FE-E9DD-8D4F-A68CCF757B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2771" y="72113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fr-FR" b="1" dirty="0">
                <a:solidFill>
                  <a:srgbClr val="FF0000"/>
                </a:solidFill>
              </a:rPr>
              <a:t>Viruses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2DE71F7-93AC-EE2D-D038-444AE02FC2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fr-FR" sz="1600"/>
              <a:t>Viruses are malicious programs that hide themselves on your computer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400"/>
              <a:t>Usually very small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400"/>
              <a:t>May have access to view or delete your information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400"/>
              <a:t>Often contracted through a website, email, or p2p applications</a:t>
            </a:r>
          </a:p>
          <a:p>
            <a:pPr eaLnBrk="1" hangingPunct="1">
              <a:lnSpc>
                <a:spcPct val="80000"/>
              </a:lnSpc>
            </a:pPr>
            <a:endParaRPr lang="en-US" altLang="fr-FR" sz="1600"/>
          </a:p>
          <a:p>
            <a:pPr eaLnBrk="1" hangingPunct="1">
              <a:lnSpc>
                <a:spcPct val="80000"/>
              </a:lnSpc>
            </a:pPr>
            <a:r>
              <a:rPr lang="en-US" altLang="fr-FR" sz="1600"/>
              <a:t>May destroy your documents, format your hard drive, send emails from your computer or a variety of other nefarious actions – it just depends on the strain!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400"/>
              <a:t>Viruses are created for the sole purpose of causing trouble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fr-FR" sz="1000"/>
              <a:t>Taking revenge, political statements, etc…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fr-FR" sz="1000"/>
              <a:t>Most modern viruses are financially motivated – may hold data for ransom or steal information</a:t>
            </a:r>
          </a:p>
          <a:p>
            <a:pPr eaLnBrk="1" hangingPunct="1">
              <a:lnSpc>
                <a:spcPct val="80000"/>
              </a:lnSpc>
            </a:pPr>
            <a:endParaRPr lang="en-US" altLang="fr-FR" sz="1600"/>
          </a:p>
          <a:p>
            <a:pPr eaLnBrk="1" hangingPunct="1">
              <a:lnSpc>
                <a:spcPct val="80000"/>
              </a:lnSpc>
            </a:pPr>
            <a:r>
              <a:rPr lang="en-US" altLang="fr-FR" sz="1600"/>
              <a:t>Just like real viruses, computer viruses spread to others…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400"/>
              <a:t>Other computers on the network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400"/>
              <a:t>Sending out email replications of itself</a:t>
            </a:r>
          </a:p>
          <a:p>
            <a:pPr eaLnBrk="1" hangingPunct="1">
              <a:lnSpc>
                <a:spcPct val="80000"/>
              </a:lnSpc>
            </a:pPr>
            <a:endParaRPr lang="en-US" altLang="fr-FR" sz="1600"/>
          </a:p>
          <a:p>
            <a:pPr eaLnBrk="1" hangingPunct="1">
              <a:lnSpc>
                <a:spcPct val="80000"/>
              </a:lnSpc>
            </a:pPr>
            <a:r>
              <a:rPr lang="en-US" altLang="fr-FR" sz="1600"/>
              <a:t>Always use anti-virus protection!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fr-FR" sz="16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fr-FR" sz="1600"/>
              <a:t>Famous viruses: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400"/>
              <a:t>Love Bug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1400"/>
              <a:t>Code Red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00038D9C-D44A-F3D0-85B3-4E851B84C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495801"/>
            <a:ext cx="3657600" cy="17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8E0FE5E-CC4D-1706-0E68-AF60673A2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8628" y="6248400"/>
            <a:ext cx="1543372" cy="6096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8B0B784-E05C-75F2-C2BD-3FEF0B277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-1" y="1274045"/>
            <a:ext cx="7692571" cy="12363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3E45D48E-CB26-5F38-C6A4-F53884965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57" y="72113"/>
            <a:ext cx="10515600" cy="1325563"/>
          </a:xfrm>
        </p:spPr>
        <p:txBody>
          <a:bodyPr/>
          <a:lstStyle/>
          <a:p>
            <a:r>
              <a:rPr lang="en-US" altLang="fr-FR" b="1" dirty="0">
                <a:solidFill>
                  <a:srgbClr val="FF0000"/>
                </a:solidFill>
              </a:rPr>
              <a:t>Worms, Trojans, and Root Kits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5F8CD-41A3-A6A6-F30D-2183B59A6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Trojan appears as a legitimate program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Possible to repackage Trojans with legitimate programs</a:t>
            </a:r>
          </a:p>
          <a:p>
            <a:pPr>
              <a:defRPr/>
            </a:pPr>
            <a:r>
              <a:rPr lang="en-US" dirty="0"/>
              <a:t>Worms are self-replicating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Typically propagate through un-patched systems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Blaster</a:t>
            </a:r>
          </a:p>
          <a:p>
            <a:pPr lvl="1">
              <a:defRPr/>
            </a:pPr>
            <a:r>
              <a:rPr lang="en-US" dirty="0" err="1">
                <a:ea typeface="+mn-ea"/>
                <a:cs typeface="+mn-cs"/>
              </a:rPr>
              <a:t>Sasser</a:t>
            </a:r>
            <a:endParaRPr lang="en-US" dirty="0">
              <a:ea typeface="+mn-ea"/>
              <a:cs typeface="+mn-cs"/>
            </a:endParaRPr>
          </a:p>
          <a:p>
            <a:pPr>
              <a:defRPr/>
            </a:pPr>
            <a:r>
              <a:rPr lang="en-US" dirty="0"/>
              <a:t>Root Kits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Low level programs that embed themselves in the operating system itself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Difficult if not impossible to detect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89D45FB-1E9F-6D8E-8DAC-51E510A0F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628" y="6248400"/>
            <a:ext cx="1543372" cy="6096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1C7D8E3-8DCF-F10A-74D3-BCB272F9C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-1" y="1274045"/>
            <a:ext cx="7692571" cy="1236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2649</Words>
  <Application>Microsoft Office PowerPoint</Application>
  <PresentationFormat>Grand écran</PresentationFormat>
  <Paragraphs>472</Paragraphs>
  <Slides>37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Wingdings</vt:lpstr>
      <vt:lpstr>Thème Office</vt:lpstr>
      <vt:lpstr>Security Awareness Training </vt:lpstr>
      <vt:lpstr>Agenda</vt:lpstr>
      <vt:lpstr>What is Information Security?</vt:lpstr>
      <vt:lpstr>Why Should I Care?</vt:lpstr>
      <vt:lpstr>Historical Perspective</vt:lpstr>
      <vt:lpstr>Statistics</vt:lpstr>
      <vt:lpstr>Modern Threats</vt:lpstr>
      <vt:lpstr>Viruses</vt:lpstr>
      <vt:lpstr>Worms, Trojans, and Root Kits</vt:lpstr>
      <vt:lpstr>Adware/Spyware</vt:lpstr>
      <vt:lpstr>Email</vt:lpstr>
      <vt:lpstr>Phishing</vt:lpstr>
      <vt:lpstr>Passwords</vt:lpstr>
      <vt:lpstr>Encryption</vt:lpstr>
      <vt:lpstr>Looks Like Greek to Me!</vt:lpstr>
      <vt:lpstr>Digital Threats: Protect Yourself</vt:lpstr>
      <vt:lpstr>Social Engineering</vt:lpstr>
      <vt:lpstr>Remote Social Engineering</vt:lpstr>
      <vt:lpstr>Face-to-Face Social Engineering</vt:lpstr>
      <vt:lpstr>Social Engineering Tip-offs</vt:lpstr>
      <vt:lpstr>Social Engineering: Protect Yourself</vt:lpstr>
      <vt:lpstr>Physical Security</vt:lpstr>
      <vt:lpstr>One Man’s Trash…</vt:lpstr>
      <vt:lpstr>Physical Threats: Protect Yourself</vt:lpstr>
      <vt:lpstr>Your Workstation</vt:lpstr>
      <vt:lpstr>Wireless</vt:lpstr>
      <vt:lpstr>Social Networking</vt:lpstr>
      <vt:lpstr>Cyber Bullying</vt:lpstr>
      <vt:lpstr>Portable Devices</vt:lpstr>
      <vt:lpstr>Personal Protection</vt:lpstr>
      <vt:lpstr>Top Ten Tips</vt:lpstr>
      <vt:lpstr>Top Ten Tips</vt:lpstr>
      <vt:lpstr>Victim of Identity Theft?</vt:lpstr>
      <vt:lpstr>Privacy Issues</vt:lpstr>
      <vt:lpstr>Further Education</vt:lpstr>
      <vt:lpstr>Alerts and Advisories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Awareness Training </dc:title>
  <dc:creator>Hajar Bouchriha</dc:creator>
  <cp:lastModifiedBy>Hajar Bouchriha</cp:lastModifiedBy>
  <cp:revision>1</cp:revision>
  <dcterms:created xsi:type="dcterms:W3CDTF">2024-01-20T09:54:42Z</dcterms:created>
  <dcterms:modified xsi:type="dcterms:W3CDTF">2024-01-20T10:48:44Z</dcterms:modified>
</cp:coreProperties>
</file>