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2" r:id="rId6"/>
    <p:sldId id="261" r:id="rId7"/>
    <p:sldId id="260" r:id="rId8"/>
    <p:sldId id="264" r:id="rId9"/>
    <p:sldId id="268" r:id="rId10"/>
    <p:sldId id="265" r:id="rId11"/>
    <p:sldId id="266" r:id="rId12"/>
    <p:sldId id="270" r:id="rId13"/>
    <p:sldId id="269" r:id="rId14"/>
    <p:sldId id="267" r:id="rId15"/>
    <p:sldId id="263"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89" d="100"/>
          <a:sy n="89" d="100"/>
        </p:scale>
        <p:origin x="-7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484" y="1730403"/>
            <a:ext cx="7531497"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616370" y="2470926"/>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2D6473-DF6D-4702-B328-E0DD40540A4E}" type="datetimeFigureOut">
              <a:rPr lang="en-US" smtClean="0"/>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6F7E3A-B166-407D-9866-32884E7D5B37}" type="datetimeFigureOut">
              <a:rPr lang="en-US" smtClean="0"/>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532" y="1726738"/>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621536" y="2468304"/>
            <a:ext cx="8680704"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C39B41-D8B5-4052-B551-9B5525EAA8B6}" type="datetimeFigureOut">
              <a:rPr lang="en-US" smtClean="0"/>
              <a:t>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20852" y="-1720850"/>
            <a:ext cx="6858000" cy="1029970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573" y="1576104"/>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6332737" y="2618913"/>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1/3/2024</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4FAB73BC-B049-4115-A692-8D63A059BFB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5101"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524639"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0633"/>
            <a:ext cx="476567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517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7280" y="365760"/>
            <a:ext cx="1002792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68224" y="5870448"/>
            <a:ext cx="2901696" cy="201168"/>
          </a:xfrm>
          <a:prstGeom prst="rect">
            <a:avLst/>
          </a:prstGeom>
        </p:spPr>
        <p:txBody>
          <a:bodyPr vert="horz" lIns="91440" tIns="45720" rIns="91440" bIns="45720" rtlCol="0" anchor="ctr"/>
          <a:lstStyle>
            <a:lvl1pPr algn="l">
              <a:defRPr sz="1200">
                <a:solidFill>
                  <a:srgbClr val="FFFFFF"/>
                </a:solidFill>
              </a:defRPr>
            </a:lvl1pPr>
          </a:lstStyle>
          <a:p>
            <a:fld id="{98624D31-43A5-475A-80CF-332C9F6DCF35}" type="datetimeFigureOut">
              <a:rPr lang="en-US" smtClean="0"/>
              <a:t>1/3/2024</a:t>
            </a:fld>
            <a:endParaRPr lang="en-US" dirty="0"/>
          </a:p>
        </p:txBody>
      </p:sp>
      <p:sp>
        <p:nvSpPr>
          <p:cNvPr id="5" name="Footer Placeholder 4"/>
          <p:cNvSpPr>
            <a:spLocks noGrp="1"/>
          </p:cNvSpPr>
          <p:nvPr>
            <p:ph type="ftr" sz="quarter" idx="3"/>
          </p:nvPr>
        </p:nvSpPr>
        <p:spPr>
          <a:xfrm>
            <a:off x="4690019" y="6285122"/>
            <a:ext cx="62992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1201384" y="6170822"/>
            <a:ext cx="67056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4FAB73BC-B049-4115-A692-8D63A059BF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web of dots connected">
            <a:extLst>
              <a:ext uri="{FF2B5EF4-FFF2-40B4-BE49-F238E27FC236}">
                <a16:creationId xmlns:a16="http://schemas.microsoft.com/office/drawing/2014/main" xmlns="" id="{6347F86E-8FD4-1C33-7E4F-80E7CE57DA19}"/>
              </a:ext>
            </a:extLst>
          </p:cNvPr>
          <p:cNvPicPr>
            <a:picLocks noChangeAspect="1"/>
          </p:cNvPicPr>
          <p:nvPr/>
        </p:nvPicPr>
        <p:blipFill rotWithShape="1">
          <a:blip r:embed="rId2">
            <a:duotone>
              <a:schemeClr val="bg2">
                <a:shade val="45000"/>
                <a:satMod val="135000"/>
              </a:schemeClr>
              <a:prstClr val="white"/>
            </a:duotone>
            <a:alphaModFix amt="35000"/>
          </a:blip>
          <a:srcRect l="20317" r="128" b="1"/>
          <a:stretch/>
        </p:blipFill>
        <p:spPr>
          <a:xfrm>
            <a:off x="20" y="10"/>
            <a:ext cx="12191980" cy="6857990"/>
          </a:xfrm>
          <a:prstGeom prst="rect">
            <a:avLst/>
          </a:prstGeom>
        </p:spPr>
      </p:pic>
      <p:sp>
        <p:nvSpPr>
          <p:cNvPr id="2" name="Title 1"/>
          <p:cNvSpPr>
            <a:spLocks noGrp="1"/>
          </p:cNvSpPr>
          <p:nvPr>
            <p:ph type="ctrTitle"/>
          </p:nvPr>
        </p:nvSpPr>
        <p:spPr>
          <a:xfrm>
            <a:off x="7638977" y="4338914"/>
            <a:ext cx="4336213" cy="1553330"/>
          </a:xfrm>
        </p:spPr>
        <p:txBody>
          <a:bodyPr>
            <a:normAutofit/>
          </a:bodyPr>
          <a:lstStyle/>
          <a:p>
            <a:r>
              <a:rPr lang="en-US" sz="2400" dirty="0">
                <a:cs typeface="Calibri Light"/>
              </a:rPr>
              <a:t>Name </a:t>
            </a:r>
            <a:r>
              <a:rPr lang="en-US" sz="2400" dirty="0" smtClean="0">
                <a:cs typeface="Calibri Light"/>
              </a:rPr>
              <a:t>:</a:t>
            </a:r>
            <a:r>
              <a:rPr lang="en-US" sz="2400" dirty="0" err="1" smtClean="0">
                <a:cs typeface="Calibri Light"/>
              </a:rPr>
              <a:t>Jayashri</a:t>
            </a:r>
            <a:r>
              <a:rPr lang="en-US" sz="2400" dirty="0" smtClean="0">
                <a:cs typeface="Calibri Light"/>
              </a:rPr>
              <a:t> </a:t>
            </a:r>
            <a:r>
              <a:rPr lang="en-US" sz="2400" dirty="0" err="1" smtClean="0">
                <a:cs typeface="Calibri Light"/>
              </a:rPr>
              <a:t>Musale</a:t>
            </a:r>
            <a:r>
              <a:rPr lang="en-US" sz="2400" dirty="0">
                <a:cs typeface="Calibri Light"/>
              </a:rPr>
              <a:t/>
            </a:r>
            <a:br>
              <a:rPr lang="en-US" sz="2400" dirty="0">
                <a:cs typeface="Calibri Light"/>
              </a:rPr>
            </a:br>
            <a:r>
              <a:rPr lang="en-US" sz="1800" dirty="0">
                <a:cs typeface="Calibri Light"/>
              </a:rPr>
              <a:t/>
            </a:r>
            <a:br>
              <a:rPr lang="en-US" sz="1800" dirty="0">
                <a:cs typeface="Calibri Light"/>
              </a:rPr>
            </a:br>
            <a:endParaRPr lang="en-US" sz="1800" dirty="0">
              <a:cs typeface="Calibri Light"/>
            </a:endParaRPr>
          </a:p>
        </p:txBody>
      </p:sp>
      <p:sp>
        <p:nvSpPr>
          <p:cNvPr id="3" name="Subtitle 2"/>
          <p:cNvSpPr>
            <a:spLocks noGrp="1"/>
          </p:cNvSpPr>
          <p:nvPr>
            <p:ph type="subTitle" idx="1"/>
          </p:nvPr>
        </p:nvSpPr>
        <p:spPr>
          <a:xfrm>
            <a:off x="2925975" y="1148828"/>
            <a:ext cx="10058400" cy="1143000"/>
          </a:xfrm>
        </p:spPr>
        <p:txBody>
          <a:bodyPr vert="horz" lIns="91440" tIns="45720" rIns="91440" bIns="45720" rtlCol="0" anchor="t">
            <a:normAutofit/>
          </a:bodyPr>
          <a:lstStyle/>
          <a:p>
            <a:r>
              <a:rPr lang="en-US" sz="3200" b="1" dirty="0">
                <a:solidFill>
                  <a:schemeClr val="tx1">
                    <a:lumMod val="85000"/>
                    <a:lumOff val="15000"/>
                  </a:schemeClr>
                </a:solidFill>
                <a:cs typeface="Calibri Light"/>
              </a:rPr>
              <a:t>NOVIUS </a:t>
            </a:r>
            <a:r>
              <a:rPr lang="en-US" sz="3200" b="1" err="1">
                <a:solidFill>
                  <a:schemeClr val="tx1">
                    <a:lumMod val="85000"/>
                    <a:lumOff val="15000"/>
                  </a:schemeClr>
                </a:solidFill>
                <a:cs typeface="Calibri Light"/>
              </a:rPr>
              <a:t>kEY</a:t>
            </a:r>
            <a:r>
              <a:rPr lang="en-US" sz="3200" b="1" dirty="0">
                <a:solidFill>
                  <a:schemeClr val="tx1">
                    <a:lumMod val="85000"/>
                    <a:lumOff val="15000"/>
                  </a:schemeClr>
                </a:solidFill>
                <a:cs typeface="Calibri Light"/>
              </a:rPr>
              <a:t>-Word PRESENATTION</a:t>
            </a:r>
          </a:p>
        </p:txBody>
      </p:sp>
      <p:cxnSp>
        <p:nvCxnSpPr>
          <p:cNvPr id="6" name="Straight Connector 5">
            <a:extLst>
              <a:ext uri="{FF2B5EF4-FFF2-40B4-BE49-F238E27FC236}">
                <a16:creationId xmlns:a16="http://schemas.microsoft.com/office/drawing/2014/main" xmlns="" id="{77AB95BF-57D0-4E49-9EF2-408B47C8D40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xmlns="" id="{1C520CBD-F82E-44E4-BDA5-128716AD79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xmlns="" id="{4618AE32-A526-42FC-A854-732740BD38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CED208F-937F-C6D5-617B-08A7DE413CDD}"/>
              </a:ext>
            </a:extLst>
          </p:cNvPr>
          <p:cNvSpPr txBox="1"/>
          <p:nvPr/>
        </p:nvSpPr>
        <p:spPr>
          <a:xfrm>
            <a:off x="425570" y="152400"/>
            <a:ext cx="11427124" cy="56015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374151"/>
                </a:solidFill>
                <a:latin typeface="Calibri"/>
                <a:ea typeface="Calibri"/>
                <a:cs typeface="Calibri"/>
              </a:rPr>
              <a:t>GPU (Graphics Processing Unit)</a:t>
            </a:r>
            <a:r>
              <a:rPr lang="en-US" sz="2000" dirty="0">
                <a:solidFill>
                  <a:srgbClr val="374151"/>
                </a:solidFill>
                <a:latin typeface="Calibri"/>
                <a:ea typeface="Calibri"/>
                <a:cs typeface="Calibri"/>
              </a:rPr>
              <a:t>:</a:t>
            </a:r>
            <a:endParaRPr lang="en-US" dirty="0"/>
          </a:p>
          <a:p>
            <a:r>
              <a:rPr lang="en-US" sz="2000" dirty="0"/>
              <a:t>A Graphics Processing Unit (GPU) is a specialized electronic circuit designed to accelerate the processing of graphics and parallelizable computations. Originally developed for rendering graphics in video games, GPUs have evolved into powerful parallel processors capable of handling a wide range of tasks beyond graphics rendering</a:t>
            </a:r>
            <a:r>
              <a:rPr lang="en-US" sz="2000" dirty="0" smtClean="0"/>
              <a:t>.</a:t>
            </a:r>
          </a:p>
          <a:p>
            <a:endParaRPr lang="en-US" sz="2000" dirty="0">
              <a:solidFill>
                <a:srgbClr val="374151"/>
              </a:solidFill>
              <a:latin typeface="Calibri"/>
              <a:ea typeface="Calibri"/>
              <a:cs typeface="Calibri"/>
            </a:endParaRPr>
          </a:p>
          <a:p>
            <a:r>
              <a:rPr lang="en-US" sz="2000" b="1" dirty="0">
                <a:solidFill>
                  <a:srgbClr val="374151"/>
                </a:solidFill>
                <a:latin typeface="Calibri"/>
                <a:ea typeface="Calibri"/>
                <a:cs typeface="Calibri"/>
              </a:rPr>
              <a:t>Edge Device</a:t>
            </a:r>
            <a:r>
              <a:rPr lang="en-US" sz="2000" dirty="0">
                <a:solidFill>
                  <a:srgbClr val="374151"/>
                </a:solidFill>
                <a:latin typeface="Calibri"/>
                <a:ea typeface="Calibri"/>
                <a:cs typeface="Calibri"/>
              </a:rPr>
              <a:t>: </a:t>
            </a:r>
          </a:p>
          <a:p>
            <a:r>
              <a:rPr lang="en-US" sz="2000" dirty="0"/>
              <a:t>Edge devices are an integral part of edge computing, a paradigm that involves processing data closer to where it is generated, rather than relying solely on centralized cloud servers. These devices play a crucial role in improving latency, bandwidth </a:t>
            </a:r>
            <a:r>
              <a:rPr lang="en-US" sz="2000" dirty="0" smtClean="0"/>
              <a:t>efficiency.</a:t>
            </a:r>
          </a:p>
          <a:p>
            <a:endParaRPr lang="en-US" sz="2000" b="1" dirty="0">
              <a:solidFill>
                <a:srgbClr val="374151"/>
              </a:solidFill>
              <a:latin typeface="Calibri"/>
              <a:ea typeface="Calibri"/>
              <a:cs typeface="Calibri"/>
            </a:endParaRPr>
          </a:p>
          <a:p>
            <a:r>
              <a:rPr lang="en-US" sz="2000" b="1" dirty="0">
                <a:solidFill>
                  <a:srgbClr val="374151"/>
                </a:solidFill>
                <a:latin typeface="Calibri"/>
                <a:ea typeface="Calibri"/>
                <a:cs typeface="Calibri"/>
              </a:rPr>
              <a:t>IoT (Internet of Things)</a:t>
            </a:r>
            <a:r>
              <a:rPr lang="en-US" sz="2000" dirty="0">
                <a:solidFill>
                  <a:srgbClr val="374151"/>
                </a:solidFill>
                <a:latin typeface="Calibri"/>
                <a:ea typeface="Calibri"/>
                <a:cs typeface="Calibri"/>
              </a:rPr>
              <a:t>: </a:t>
            </a:r>
            <a:endParaRPr lang="en-US" dirty="0">
              <a:solidFill>
                <a:srgbClr val="000000"/>
              </a:solidFill>
              <a:latin typeface="Calibri"/>
              <a:ea typeface="Calibri"/>
              <a:cs typeface="Calibri"/>
            </a:endParaRPr>
          </a:p>
          <a:p>
            <a:r>
              <a:rPr lang="en-US" sz="2000" dirty="0"/>
              <a:t>The Internet of Things (</a:t>
            </a:r>
            <a:r>
              <a:rPr lang="en-US" sz="2000" dirty="0" err="1"/>
              <a:t>IoT</a:t>
            </a:r>
            <a:r>
              <a:rPr lang="en-US" sz="2000" dirty="0"/>
              <a:t>) refers to a network of interconnected physical devices or "things" embedded with sensors, actuators, software, and connectivity, allowing them to collect and exchange </a:t>
            </a:r>
            <a:r>
              <a:rPr lang="en-US" sz="2000" dirty="0" smtClean="0"/>
              <a:t>data</a:t>
            </a:r>
          </a:p>
          <a:p>
            <a:endParaRPr lang="en-US" sz="2000" b="1" dirty="0">
              <a:solidFill>
                <a:srgbClr val="374151"/>
              </a:solidFill>
              <a:latin typeface="Calibri"/>
              <a:ea typeface="Calibri"/>
              <a:cs typeface="Calibri"/>
            </a:endParaRPr>
          </a:p>
          <a:p>
            <a:r>
              <a:rPr lang="en-US" sz="2000" b="1" dirty="0" smtClean="0">
                <a:solidFill>
                  <a:srgbClr val="374151"/>
                </a:solidFill>
                <a:latin typeface="Calibri"/>
                <a:ea typeface="Calibri"/>
                <a:cs typeface="Calibri"/>
              </a:rPr>
              <a:t>GPU </a:t>
            </a:r>
            <a:r>
              <a:rPr lang="en-US" sz="2000" b="1" dirty="0">
                <a:solidFill>
                  <a:srgbClr val="374151"/>
                </a:solidFill>
                <a:latin typeface="Calibri"/>
                <a:ea typeface="Calibri"/>
                <a:cs typeface="Calibri"/>
              </a:rPr>
              <a:t>Accelerated Algorithms</a:t>
            </a:r>
            <a:r>
              <a:rPr lang="en-US" sz="2000" dirty="0">
                <a:solidFill>
                  <a:srgbClr val="374151"/>
                </a:solidFill>
                <a:latin typeface="Calibri"/>
                <a:ea typeface="Calibri"/>
                <a:cs typeface="Calibri"/>
              </a:rPr>
              <a:t>:</a:t>
            </a:r>
          </a:p>
          <a:p>
            <a:r>
              <a:rPr lang="en-US" sz="2000" dirty="0">
                <a:solidFill>
                  <a:srgbClr val="374151"/>
                </a:solidFill>
                <a:latin typeface="Calibri"/>
                <a:ea typeface="Calibri"/>
                <a:cs typeface="Calibri"/>
              </a:rPr>
              <a:t> </a:t>
            </a:r>
            <a:r>
              <a:rPr lang="en-US" dirty="0"/>
              <a:t>GPU (Graphics Processing Unit) accelerated algorithms leverage the parallel processing power of GPUs to perform computations more efficiently than traditional CPU-based algorithms. </a:t>
            </a:r>
            <a:endParaRPr lang="en-US" dirty="0"/>
          </a:p>
        </p:txBody>
      </p:sp>
    </p:spTree>
    <p:extLst>
      <p:ext uri="{BB962C8B-B14F-4D97-AF65-F5344CB8AC3E}">
        <p14:creationId xmlns:p14="http://schemas.microsoft.com/office/powerpoint/2010/main" val="4194405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1664880-9ED5-6B28-4488-D47203F48D03}"/>
              </a:ext>
            </a:extLst>
          </p:cNvPr>
          <p:cNvSpPr txBox="1"/>
          <p:nvPr/>
        </p:nvSpPr>
        <p:spPr>
          <a:xfrm>
            <a:off x="540589" y="454325"/>
            <a:ext cx="11470256"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err="1">
                <a:solidFill>
                  <a:srgbClr val="374151"/>
                </a:solidFill>
                <a:latin typeface="Calibri"/>
                <a:ea typeface="Calibri"/>
                <a:cs typeface="Calibri"/>
              </a:rPr>
              <a:t>Framegrabber</a:t>
            </a:r>
            <a:r>
              <a:rPr lang="en-US" sz="2000" dirty="0">
                <a:solidFill>
                  <a:srgbClr val="374151"/>
                </a:solidFill>
                <a:latin typeface="Calibri"/>
                <a:ea typeface="Calibri"/>
                <a:cs typeface="Calibri"/>
              </a:rPr>
              <a:t>:</a:t>
            </a:r>
            <a:endParaRPr lang="en-US" dirty="0">
              <a:solidFill>
                <a:srgbClr val="000000"/>
              </a:solidFill>
              <a:latin typeface="Calibri"/>
              <a:ea typeface="Calibri"/>
              <a:cs typeface="Calibri"/>
            </a:endParaRPr>
          </a:p>
          <a:p>
            <a:r>
              <a:rPr lang="en-US" sz="2000" dirty="0">
                <a:solidFill>
                  <a:srgbClr val="374151"/>
                </a:solidFill>
                <a:latin typeface="Calibri"/>
                <a:ea typeface="Calibri"/>
                <a:cs typeface="Calibri"/>
              </a:rPr>
              <a:t> </a:t>
            </a:r>
            <a:r>
              <a:rPr lang="en-US" sz="2000" dirty="0"/>
              <a:t>A frame grabber, also known as a video capture card or capture board, is a hardware device that captures individual frames or entire video sequences from an input source, such as a camera or video recorder</a:t>
            </a:r>
            <a:r>
              <a:rPr lang="en-US" sz="2000" dirty="0" smtClean="0"/>
              <a:t>.</a:t>
            </a:r>
          </a:p>
          <a:p>
            <a:endParaRPr lang="en-US" sz="2000" dirty="0">
              <a:solidFill>
                <a:srgbClr val="374151"/>
              </a:solidFill>
              <a:latin typeface="Calibri"/>
              <a:ea typeface="Calibri"/>
              <a:cs typeface="Calibri"/>
            </a:endParaRPr>
          </a:p>
          <a:p>
            <a:r>
              <a:rPr lang="en-US" sz="2000" b="1" dirty="0">
                <a:solidFill>
                  <a:srgbClr val="374151"/>
                </a:solidFill>
                <a:latin typeface="Calibri"/>
                <a:ea typeface="Calibri"/>
                <a:cs typeface="Calibri"/>
              </a:rPr>
              <a:t>Data Storage and Retrieval</a:t>
            </a:r>
            <a:r>
              <a:rPr lang="en-US" sz="2000" dirty="0">
                <a:solidFill>
                  <a:srgbClr val="374151"/>
                </a:solidFill>
                <a:latin typeface="Calibri"/>
                <a:ea typeface="Calibri"/>
                <a:cs typeface="Calibri"/>
              </a:rPr>
              <a:t>:</a:t>
            </a:r>
          </a:p>
          <a:p>
            <a:r>
              <a:rPr lang="en-US" dirty="0" smtClean="0"/>
              <a:t>Data </a:t>
            </a:r>
            <a:r>
              <a:rPr lang="en-US" dirty="0"/>
              <a:t>storage and retrieval refer to the processes of storing and accessing data in a systematic and efficient manner. These processes are fundamental to information management, enabling organizations and individuals to store large volumes of data, retrieve specific information as needed, and ensure data integrity and availability. </a:t>
            </a:r>
            <a:endParaRPr lang="en-US" dirty="0"/>
          </a:p>
        </p:txBody>
      </p:sp>
    </p:spTree>
    <p:extLst>
      <p:ext uri="{BB962C8B-B14F-4D97-AF65-F5344CB8AC3E}">
        <p14:creationId xmlns:p14="http://schemas.microsoft.com/office/powerpoint/2010/main" val="2187259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DC665-1E2C-7274-2808-A235E0487833}"/>
              </a:ext>
            </a:extLst>
          </p:cNvPr>
          <p:cNvSpPr>
            <a:spLocks noGrp="1"/>
          </p:cNvSpPr>
          <p:nvPr>
            <p:ph type="title"/>
          </p:nvPr>
        </p:nvSpPr>
        <p:spPr/>
        <p:txBody>
          <a:bodyPr/>
          <a:lstStyle/>
          <a:p>
            <a:r>
              <a:rPr lang="en-US" dirty="0">
                <a:ea typeface="Calibri Light"/>
                <a:cs typeface="Calibri Light"/>
              </a:rPr>
              <a:t>Software</a:t>
            </a:r>
            <a:endParaRPr lang="en-US" dirty="0"/>
          </a:p>
        </p:txBody>
      </p:sp>
      <p:sp>
        <p:nvSpPr>
          <p:cNvPr id="3" name="TextBox 2">
            <a:extLst>
              <a:ext uri="{FF2B5EF4-FFF2-40B4-BE49-F238E27FC236}">
                <a16:creationId xmlns:a16="http://schemas.microsoft.com/office/drawing/2014/main" xmlns="" id="{DBB28DDE-EF46-B440-7492-CE033397D540}"/>
              </a:ext>
            </a:extLst>
          </p:cNvPr>
          <p:cNvSpPr txBox="1"/>
          <p:nvPr/>
        </p:nvSpPr>
        <p:spPr>
          <a:xfrm>
            <a:off x="655608" y="1877683"/>
            <a:ext cx="10521350"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374151"/>
                </a:solidFill>
                <a:latin typeface="Calibri"/>
                <a:ea typeface="Calibri"/>
                <a:cs typeface="Calibri"/>
              </a:rPr>
              <a:t>Data Pre-processing</a:t>
            </a:r>
            <a:r>
              <a:rPr lang="en-US" sz="2000" dirty="0">
                <a:solidFill>
                  <a:srgbClr val="374151"/>
                </a:solidFill>
                <a:latin typeface="Calibri"/>
                <a:ea typeface="Calibri"/>
                <a:cs typeface="Calibri"/>
              </a:rPr>
              <a:t>: </a:t>
            </a:r>
            <a:endParaRPr lang="en-US" sz="2000" dirty="0">
              <a:solidFill>
                <a:srgbClr val="000000"/>
              </a:solidFill>
              <a:latin typeface="Calibri"/>
              <a:ea typeface="Calibri"/>
              <a:cs typeface="Calibri"/>
            </a:endParaRPr>
          </a:p>
          <a:p>
            <a:r>
              <a:rPr lang="en-US" sz="2000" dirty="0"/>
              <a:t>Data pre-processing is a crucial step in the data analysis pipeline that involves cleaning, transforming, and organizing raw data into a format suitable for analysis. The goal of data pre-processing is to enhance the quality of data, correct errors, handle missing </a:t>
            </a:r>
            <a:r>
              <a:rPr lang="en-US" sz="2000" dirty="0" smtClean="0"/>
              <a:t>values.</a:t>
            </a:r>
          </a:p>
          <a:p>
            <a:endParaRPr lang="en-US" sz="2000" dirty="0">
              <a:solidFill>
                <a:srgbClr val="374151"/>
              </a:solidFill>
              <a:latin typeface="Calibri"/>
              <a:ea typeface="Calibri"/>
              <a:cs typeface="Calibri"/>
            </a:endParaRPr>
          </a:p>
          <a:p>
            <a:r>
              <a:rPr lang="en-US" sz="2000" b="1" dirty="0">
                <a:solidFill>
                  <a:srgbClr val="374151"/>
                </a:solidFill>
                <a:latin typeface="Calibri"/>
                <a:ea typeface="Calibri"/>
                <a:cs typeface="Calibri"/>
              </a:rPr>
              <a:t>Python</a:t>
            </a:r>
            <a:r>
              <a:rPr lang="en-US" sz="2000" dirty="0">
                <a:solidFill>
                  <a:srgbClr val="374151"/>
                </a:solidFill>
                <a:latin typeface="Calibri"/>
                <a:ea typeface="Calibri"/>
                <a:cs typeface="Calibri"/>
              </a:rPr>
              <a:t>: </a:t>
            </a:r>
          </a:p>
          <a:p>
            <a:r>
              <a:rPr lang="en-US" sz="2000" dirty="0">
                <a:solidFill>
                  <a:srgbClr val="374151"/>
                </a:solidFill>
                <a:latin typeface="Calibri"/>
                <a:ea typeface="Calibri"/>
                <a:cs typeface="Calibri"/>
              </a:rPr>
              <a:t>Python is a widely-used high-level programming language known for its readability and versatility. It's popular in data analysis, machine learning, web development, and many other domains.</a:t>
            </a:r>
            <a:endParaRPr lang="en-US" sz="2000" dirty="0">
              <a:latin typeface="Calibri"/>
              <a:ea typeface="Calibri"/>
              <a:cs typeface="Calibri"/>
            </a:endParaRPr>
          </a:p>
          <a:p>
            <a:endParaRPr lang="en-US" sz="2000" dirty="0">
              <a:solidFill>
                <a:srgbClr val="374151"/>
              </a:solidFill>
              <a:latin typeface="Calibri"/>
              <a:ea typeface="Calibri"/>
              <a:cs typeface="Calibri"/>
            </a:endParaRPr>
          </a:p>
          <a:p>
            <a:r>
              <a:rPr lang="en-US" sz="2000" b="1" dirty="0">
                <a:solidFill>
                  <a:srgbClr val="374151"/>
                </a:solidFill>
                <a:latin typeface="Calibri"/>
                <a:ea typeface="Calibri"/>
                <a:cs typeface="Calibri"/>
              </a:rPr>
              <a:t>OpenCV (Open Source Computer Vision Library)</a:t>
            </a:r>
            <a:r>
              <a:rPr lang="en-US" sz="2000" dirty="0">
                <a:solidFill>
                  <a:srgbClr val="374151"/>
                </a:solidFill>
                <a:latin typeface="Calibri"/>
                <a:ea typeface="Calibri"/>
                <a:cs typeface="Calibri"/>
              </a:rPr>
              <a:t>: </a:t>
            </a:r>
          </a:p>
          <a:p>
            <a:r>
              <a:rPr lang="en-US" sz="2000" dirty="0">
                <a:solidFill>
                  <a:srgbClr val="374151"/>
                </a:solidFill>
                <a:latin typeface="Calibri"/>
                <a:ea typeface="Calibri"/>
                <a:cs typeface="Calibri"/>
              </a:rPr>
              <a:t>OpenCV is an open-source computer vision library that provides tools and functions for image and video processing, including tasks like image manipulation, object detection, and feature tracking.</a:t>
            </a:r>
          </a:p>
          <a:p>
            <a:endParaRPr lang="en-US" sz="2000" dirty="0">
              <a:latin typeface="Calibri"/>
              <a:ea typeface="Calibri"/>
              <a:cs typeface="Calibri"/>
            </a:endParaRPr>
          </a:p>
        </p:txBody>
      </p:sp>
    </p:spTree>
    <p:extLst>
      <p:ext uri="{BB962C8B-B14F-4D97-AF65-F5344CB8AC3E}">
        <p14:creationId xmlns:p14="http://schemas.microsoft.com/office/powerpoint/2010/main" val="3858623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0A557BC-94CB-82D8-01A4-DA737F362F6A}"/>
              </a:ext>
            </a:extLst>
          </p:cNvPr>
          <p:cNvSpPr txBox="1"/>
          <p:nvPr/>
        </p:nvSpPr>
        <p:spPr>
          <a:xfrm>
            <a:off x="468702" y="353683"/>
            <a:ext cx="1134086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374151"/>
                </a:solidFill>
                <a:cs typeface="Segoe UI"/>
              </a:rPr>
              <a:t>TensorFlow</a:t>
            </a:r>
            <a:r>
              <a:rPr lang="en-US" sz="2000">
                <a:solidFill>
                  <a:srgbClr val="374151"/>
                </a:solidFill>
                <a:cs typeface="Segoe UI"/>
              </a:rPr>
              <a:t>:​</a:t>
            </a:r>
          </a:p>
          <a:p>
            <a:r>
              <a:rPr lang="en-US" sz="2000">
                <a:solidFill>
                  <a:srgbClr val="374151"/>
                </a:solidFill>
                <a:cs typeface="Segoe UI"/>
              </a:rPr>
              <a:t> TensorFlow is an open-source machine learning framework developed by Google. It is used for building and training machine learning models, including deep neural networks.​</a:t>
            </a:r>
          </a:p>
        </p:txBody>
      </p:sp>
      <p:sp>
        <p:nvSpPr>
          <p:cNvPr id="3" name="TextBox 2">
            <a:extLst>
              <a:ext uri="{FF2B5EF4-FFF2-40B4-BE49-F238E27FC236}">
                <a16:creationId xmlns:a16="http://schemas.microsoft.com/office/drawing/2014/main" xmlns="" id="{83C930F7-4565-04DB-C9A6-4A0CE11B86E8}"/>
              </a:ext>
            </a:extLst>
          </p:cNvPr>
          <p:cNvSpPr txBox="1"/>
          <p:nvPr/>
        </p:nvSpPr>
        <p:spPr>
          <a:xfrm>
            <a:off x="468702" y="1489494"/>
            <a:ext cx="11427122"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err="1">
                <a:solidFill>
                  <a:srgbClr val="374151"/>
                </a:solidFill>
                <a:latin typeface="Calibri"/>
                <a:ea typeface="Calibri"/>
                <a:cs typeface="Calibri"/>
              </a:rPr>
              <a:t>PyTorch</a:t>
            </a:r>
            <a:r>
              <a:rPr lang="en-US" sz="2000" dirty="0">
                <a:solidFill>
                  <a:srgbClr val="374151"/>
                </a:solidFill>
                <a:latin typeface="Calibri"/>
                <a:ea typeface="Calibri"/>
                <a:cs typeface="Calibri"/>
              </a:rPr>
              <a:t>: </a:t>
            </a:r>
            <a:endParaRPr lang="en-US" sz="2000">
              <a:solidFill>
                <a:srgbClr val="000000"/>
              </a:solidFill>
              <a:latin typeface="Calibri"/>
              <a:ea typeface="Calibri"/>
              <a:cs typeface="Calibri"/>
            </a:endParaRPr>
          </a:p>
          <a:p>
            <a:r>
              <a:rPr lang="en-US" sz="2000" err="1">
                <a:solidFill>
                  <a:srgbClr val="374151"/>
                </a:solidFill>
                <a:latin typeface="Calibri"/>
                <a:ea typeface="Calibri"/>
                <a:cs typeface="Calibri"/>
              </a:rPr>
              <a:t>PyTorch</a:t>
            </a:r>
            <a:r>
              <a:rPr lang="en-US" sz="2000" dirty="0">
                <a:solidFill>
                  <a:srgbClr val="374151"/>
                </a:solidFill>
                <a:latin typeface="Calibri"/>
                <a:ea typeface="Calibri"/>
                <a:cs typeface="Calibri"/>
              </a:rPr>
              <a:t> is another popular open-source machine learning framework. It's known for its dynamic computation graph and is often preferred for research in deep learning.</a:t>
            </a:r>
            <a:endParaRPr lang="en-US" sz="2000">
              <a:solidFill>
                <a:srgbClr val="374151"/>
              </a:solidFill>
              <a:ea typeface="Calibri"/>
              <a:cs typeface="Calibri"/>
            </a:endParaRPr>
          </a:p>
          <a:p>
            <a:endParaRPr lang="en-US" sz="2000" dirty="0">
              <a:solidFill>
                <a:srgbClr val="374151"/>
              </a:solidFill>
              <a:latin typeface="Calibri"/>
              <a:ea typeface="Calibri"/>
              <a:cs typeface="Calibri"/>
            </a:endParaRPr>
          </a:p>
          <a:p>
            <a:r>
              <a:rPr lang="en-US" sz="2000" b="1" dirty="0">
                <a:solidFill>
                  <a:srgbClr val="374151"/>
                </a:solidFill>
                <a:latin typeface="Calibri"/>
                <a:ea typeface="Calibri"/>
                <a:cs typeface="Calibri"/>
              </a:rPr>
              <a:t>Neural Networks</a:t>
            </a:r>
            <a:r>
              <a:rPr lang="en-US" sz="2000" dirty="0">
                <a:solidFill>
                  <a:srgbClr val="374151"/>
                </a:solidFill>
                <a:latin typeface="Calibri"/>
                <a:ea typeface="Calibri"/>
                <a:cs typeface="Calibri"/>
              </a:rPr>
              <a:t>: </a:t>
            </a:r>
            <a:endParaRPr lang="en-US" sz="2000">
              <a:solidFill>
                <a:srgbClr val="374151"/>
              </a:solidFill>
              <a:latin typeface="Calibri"/>
              <a:ea typeface="Calibri"/>
              <a:cs typeface="Calibri"/>
            </a:endParaRPr>
          </a:p>
          <a:p>
            <a:r>
              <a:rPr lang="en-US" sz="2000" dirty="0">
                <a:solidFill>
                  <a:srgbClr val="374151"/>
                </a:solidFill>
                <a:latin typeface="Calibri"/>
                <a:ea typeface="Calibri"/>
                <a:cs typeface="Calibri"/>
              </a:rPr>
              <a:t>Neural networks are computational models inspired by the structure and function of the human brain. They consist of interconnected nodes (neurons) and are used for various machine learning tasks.</a:t>
            </a:r>
          </a:p>
          <a:p>
            <a:endParaRPr lang="en-US" sz="2000" dirty="0">
              <a:solidFill>
                <a:srgbClr val="374151"/>
              </a:solidFill>
              <a:latin typeface="Calibri"/>
              <a:ea typeface="Calibri"/>
              <a:cs typeface="Calibri"/>
            </a:endParaRPr>
          </a:p>
          <a:p>
            <a:r>
              <a:rPr lang="en-US" sz="2000" b="1" dirty="0">
                <a:solidFill>
                  <a:srgbClr val="374151"/>
                </a:solidFill>
                <a:latin typeface="Calibri"/>
                <a:ea typeface="Calibri"/>
                <a:cs typeface="Calibri"/>
              </a:rPr>
              <a:t>CNN (Convolutional Neural Network)</a:t>
            </a:r>
            <a:r>
              <a:rPr lang="en-US" sz="2000" dirty="0">
                <a:solidFill>
                  <a:srgbClr val="374151"/>
                </a:solidFill>
                <a:latin typeface="Calibri"/>
                <a:ea typeface="Calibri"/>
                <a:cs typeface="Calibri"/>
              </a:rPr>
              <a:t>: </a:t>
            </a:r>
            <a:endParaRPr lang="en-US" sz="2000">
              <a:solidFill>
                <a:srgbClr val="374151"/>
              </a:solidFill>
              <a:latin typeface="Calibri"/>
              <a:ea typeface="Calibri"/>
              <a:cs typeface="Calibri"/>
            </a:endParaRPr>
          </a:p>
          <a:p>
            <a:r>
              <a:rPr lang="en-US" sz="2000" dirty="0">
                <a:solidFill>
                  <a:srgbClr val="374151"/>
                </a:solidFill>
                <a:latin typeface="Calibri"/>
                <a:ea typeface="Calibri"/>
                <a:cs typeface="Calibri"/>
              </a:rPr>
              <a:t>CNN is a type of neural network designed for image and video processing. It uses convolutional layers to automatically learn hierarchical features from images.</a:t>
            </a:r>
          </a:p>
          <a:p>
            <a:endParaRPr lang="en-US" sz="2000" dirty="0">
              <a:solidFill>
                <a:srgbClr val="374151"/>
              </a:solidFill>
              <a:latin typeface="Calibri"/>
              <a:ea typeface="Calibri"/>
              <a:cs typeface="Calibri"/>
            </a:endParaRPr>
          </a:p>
          <a:p>
            <a:r>
              <a:rPr lang="en-US" sz="2000" b="1" dirty="0">
                <a:solidFill>
                  <a:srgbClr val="374151"/>
                </a:solidFill>
                <a:latin typeface="Calibri"/>
                <a:ea typeface="Calibri"/>
                <a:cs typeface="Calibri"/>
              </a:rPr>
              <a:t>RNN (Recurrent Neural Network)</a:t>
            </a:r>
            <a:r>
              <a:rPr lang="en-US" sz="2000" dirty="0">
                <a:solidFill>
                  <a:srgbClr val="374151"/>
                </a:solidFill>
                <a:latin typeface="Calibri"/>
                <a:ea typeface="Calibri"/>
                <a:cs typeface="Calibri"/>
              </a:rPr>
              <a:t>: </a:t>
            </a:r>
            <a:endParaRPr lang="en-US" sz="2000">
              <a:solidFill>
                <a:srgbClr val="374151"/>
              </a:solidFill>
              <a:latin typeface="Calibri"/>
              <a:ea typeface="Calibri"/>
              <a:cs typeface="Calibri"/>
            </a:endParaRPr>
          </a:p>
          <a:p>
            <a:r>
              <a:rPr lang="en-US" sz="2000" dirty="0">
                <a:solidFill>
                  <a:srgbClr val="374151"/>
                </a:solidFill>
                <a:latin typeface="Calibri"/>
                <a:ea typeface="Calibri"/>
                <a:cs typeface="Calibri"/>
              </a:rPr>
              <a:t>RNN is a type of neural network suited for sequential data, such as time series and natural language. It has feedback connections that allow it to maintain a memory of past inputs.</a:t>
            </a:r>
          </a:p>
        </p:txBody>
      </p:sp>
    </p:spTree>
    <p:extLst>
      <p:ext uri="{BB962C8B-B14F-4D97-AF65-F5344CB8AC3E}">
        <p14:creationId xmlns:p14="http://schemas.microsoft.com/office/powerpoint/2010/main" val="2532716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190FFB4-A246-3967-FF49-57A679575669}"/>
              </a:ext>
            </a:extLst>
          </p:cNvPr>
          <p:cNvSpPr txBox="1"/>
          <p:nvPr/>
        </p:nvSpPr>
        <p:spPr>
          <a:xfrm>
            <a:off x="540589" y="368060"/>
            <a:ext cx="11499010" cy="62170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374151"/>
                </a:solidFill>
                <a:latin typeface="Calibri"/>
                <a:ea typeface="Calibri"/>
                <a:cs typeface="Calibri"/>
              </a:rPr>
              <a:t>LSTM (Long Short-Term Memory)</a:t>
            </a:r>
            <a:r>
              <a:rPr lang="en-US" sz="2000" dirty="0">
                <a:solidFill>
                  <a:srgbClr val="374151"/>
                </a:solidFill>
                <a:latin typeface="Calibri"/>
                <a:ea typeface="Calibri"/>
                <a:cs typeface="Calibri"/>
              </a:rPr>
              <a:t>:</a:t>
            </a:r>
            <a:endParaRPr lang="en-US" dirty="0">
              <a:solidFill>
                <a:srgbClr val="000000"/>
              </a:solidFill>
              <a:latin typeface="Calibri"/>
              <a:ea typeface="Calibri"/>
              <a:cs typeface="Calibri"/>
            </a:endParaRPr>
          </a:p>
          <a:p>
            <a:r>
              <a:rPr lang="en-US" sz="2000" dirty="0">
                <a:solidFill>
                  <a:srgbClr val="374151"/>
                </a:solidFill>
                <a:latin typeface="Calibri"/>
                <a:ea typeface="Calibri"/>
                <a:cs typeface="Calibri"/>
              </a:rPr>
              <a:t> </a:t>
            </a:r>
            <a:r>
              <a:rPr lang="en-US" sz="2000" dirty="0"/>
              <a:t>Long Short-Term Memory (LSTM) is a type of recurrent neural network (RNN) architecture designed to address the vanishing gradient problem associated with traditional RNNs</a:t>
            </a:r>
            <a:r>
              <a:rPr lang="en-US" sz="2000" dirty="0" smtClean="0"/>
              <a:t>.</a:t>
            </a:r>
          </a:p>
          <a:p>
            <a:endParaRPr lang="en-US" sz="2000" b="1" dirty="0">
              <a:solidFill>
                <a:srgbClr val="374151"/>
              </a:solidFill>
              <a:latin typeface="Calibri"/>
              <a:ea typeface="Calibri"/>
              <a:cs typeface="Calibri"/>
            </a:endParaRPr>
          </a:p>
          <a:p>
            <a:r>
              <a:rPr lang="en-US" sz="2000" b="1" dirty="0" smtClean="0">
                <a:solidFill>
                  <a:srgbClr val="374151"/>
                </a:solidFill>
                <a:latin typeface="Calibri"/>
                <a:ea typeface="Calibri"/>
                <a:cs typeface="Calibri"/>
              </a:rPr>
              <a:t>Deep </a:t>
            </a:r>
            <a:r>
              <a:rPr lang="en-US" sz="2000" b="1" dirty="0">
                <a:solidFill>
                  <a:srgbClr val="374151"/>
                </a:solidFill>
                <a:latin typeface="Calibri"/>
                <a:ea typeface="Calibri"/>
                <a:cs typeface="Calibri"/>
              </a:rPr>
              <a:t>Learning</a:t>
            </a:r>
            <a:r>
              <a:rPr lang="en-US" sz="2000" dirty="0">
                <a:solidFill>
                  <a:srgbClr val="374151"/>
                </a:solidFill>
                <a:latin typeface="Calibri"/>
                <a:ea typeface="Calibri"/>
                <a:cs typeface="Calibri"/>
              </a:rPr>
              <a:t>: </a:t>
            </a:r>
          </a:p>
          <a:p>
            <a:r>
              <a:rPr lang="en-US" sz="2000" dirty="0"/>
              <a:t>Deep learning is a subset of machine learning that involves the use of artificial neural networks to model and solve complex problems. These neural networks are composed of multiple layers (hence the term "deep") of interconnected nodes or artificial neurons. </a:t>
            </a:r>
            <a:endParaRPr lang="en-US" sz="2000" dirty="0" smtClean="0"/>
          </a:p>
          <a:p>
            <a:endParaRPr lang="en-US" sz="2000" dirty="0">
              <a:solidFill>
                <a:srgbClr val="374151"/>
              </a:solidFill>
              <a:latin typeface="Calibri"/>
              <a:ea typeface="Calibri"/>
              <a:cs typeface="Calibri"/>
            </a:endParaRPr>
          </a:p>
          <a:p>
            <a:r>
              <a:rPr lang="en-US" sz="2000" b="1" dirty="0" smtClean="0">
                <a:solidFill>
                  <a:srgbClr val="374151"/>
                </a:solidFill>
                <a:latin typeface="Calibri"/>
                <a:ea typeface="Calibri"/>
                <a:cs typeface="Calibri"/>
              </a:rPr>
              <a:t>Deployment </a:t>
            </a:r>
            <a:r>
              <a:rPr lang="en-US" sz="2000" b="1" dirty="0">
                <a:solidFill>
                  <a:srgbClr val="374151"/>
                </a:solidFill>
                <a:latin typeface="Calibri"/>
                <a:ea typeface="Calibri"/>
                <a:cs typeface="Calibri"/>
              </a:rPr>
              <a:t>on Multiple OS</a:t>
            </a:r>
            <a:r>
              <a:rPr lang="en-US" sz="2000" dirty="0">
                <a:solidFill>
                  <a:srgbClr val="374151"/>
                </a:solidFill>
                <a:latin typeface="Calibri"/>
                <a:ea typeface="Calibri"/>
                <a:cs typeface="Calibri"/>
              </a:rPr>
              <a:t>: </a:t>
            </a:r>
          </a:p>
          <a:p>
            <a:r>
              <a:rPr lang="en-US" sz="2000" dirty="0"/>
              <a:t>Deploying a software application on multiple operating systems (OS) involves creating versions of the application that are compatible with each targeted OS. This process requires consideration of the differences in system architectures, file systems, and dependency management </a:t>
            </a:r>
            <a:r>
              <a:rPr lang="en-US" sz="2000" dirty="0" smtClean="0"/>
              <a:t>across operating </a:t>
            </a:r>
            <a:r>
              <a:rPr lang="en-US" sz="2000" dirty="0"/>
              <a:t>systems</a:t>
            </a:r>
            <a:r>
              <a:rPr lang="en-US" sz="2000" dirty="0" smtClean="0"/>
              <a:t>.</a:t>
            </a:r>
          </a:p>
          <a:p>
            <a:endParaRPr lang="en-US" sz="2000" dirty="0">
              <a:solidFill>
                <a:srgbClr val="374151"/>
              </a:solidFill>
              <a:latin typeface="Calibri"/>
              <a:ea typeface="Calibri"/>
              <a:cs typeface="Calibri"/>
            </a:endParaRPr>
          </a:p>
          <a:p>
            <a:r>
              <a:rPr lang="en-US" sz="2000" b="1" dirty="0" smtClean="0">
                <a:solidFill>
                  <a:srgbClr val="374151"/>
                </a:solidFill>
                <a:latin typeface="Calibri"/>
                <a:ea typeface="Calibri"/>
                <a:cs typeface="Calibri"/>
              </a:rPr>
              <a:t>Video </a:t>
            </a:r>
            <a:r>
              <a:rPr lang="en-US" sz="2000" b="1" dirty="0">
                <a:solidFill>
                  <a:srgbClr val="374151"/>
                </a:solidFill>
                <a:latin typeface="Calibri"/>
                <a:ea typeface="Calibri"/>
                <a:cs typeface="Calibri"/>
              </a:rPr>
              <a:t>Segmentation</a:t>
            </a:r>
            <a:r>
              <a:rPr lang="en-US" sz="2000" dirty="0">
                <a:solidFill>
                  <a:srgbClr val="374151"/>
                </a:solidFill>
                <a:latin typeface="Calibri"/>
                <a:ea typeface="Calibri"/>
                <a:cs typeface="Calibri"/>
              </a:rPr>
              <a:t>: </a:t>
            </a:r>
          </a:p>
          <a:p>
            <a:r>
              <a:rPr lang="en-US" sz="2000" dirty="0">
                <a:solidFill>
                  <a:srgbClr val="374151"/>
                </a:solidFill>
                <a:latin typeface="Calibri"/>
                <a:ea typeface="Calibri"/>
                <a:cs typeface="Calibri"/>
              </a:rPr>
              <a:t>Video segmentation is the process of dividing a video into segments or regions based on object boundaries or content. It's used in video analysis and editing.</a:t>
            </a:r>
            <a:endParaRPr lang="en-US" dirty="0"/>
          </a:p>
          <a:p>
            <a:endParaRPr lang="en-US" sz="2000" dirty="0">
              <a:solidFill>
                <a:srgbClr val="374151"/>
              </a:solidFill>
              <a:latin typeface="Calibri"/>
              <a:ea typeface="Calibri"/>
              <a:cs typeface="Calibri"/>
            </a:endParaRPr>
          </a:p>
          <a:p>
            <a:endParaRPr lang="en-US" dirty="0"/>
          </a:p>
        </p:txBody>
      </p:sp>
    </p:spTree>
    <p:extLst>
      <p:ext uri="{BB962C8B-B14F-4D97-AF65-F5344CB8AC3E}">
        <p14:creationId xmlns:p14="http://schemas.microsoft.com/office/powerpoint/2010/main" val="3422532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9CADC29-6FFC-D12D-503E-595D6F10800A}"/>
              </a:ext>
            </a:extLst>
          </p:cNvPr>
          <p:cNvSpPr txBox="1"/>
          <p:nvPr/>
        </p:nvSpPr>
        <p:spPr>
          <a:xfrm>
            <a:off x="454325" y="267419"/>
            <a:ext cx="11427123"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374151"/>
                </a:solidFill>
                <a:latin typeface="Calibri"/>
                <a:ea typeface="Calibri"/>
                <a:cs typeface="Calibri"/>
              </a:rPr>
              <a:t>Object Detection</a:t>
            </a:r>
            <a:r>
              <a:rPr lang="en-US" sz="2000" dirty="0">
                <a:solidFill>
                  <a:srgbClr val="374151"/>
                </a:solidFill>
                <a:latin typeface="Calibri"/>
                <a:ea typeface="Calibri"/>
                <a:cs typeface="Calibri"/>
              </a:rPr>
              <a:t>: </a:t>
            </a:r>
            <a:endParaRPr lang="en-US" dirty="0">
              <a:solidFill>
                <a:srgbClr val="000000"/>
              </a:solidFill>
              <a:latin typeface="Calibri"/>
              <a:ea typeface="Calibri"/>
              <a:cs typeface="Calibri"/>
            </a:endParaRPr>
          </a:p>
          <a:p>
            <a:r>
              <a:rPr lang="en-US" sz="2000" dirty="0"/>
              <a:t>Object detection is a computer vision task that involves identifying and locating objects within images or video frames. The goal is to not only recognize the presence of objects but also provide information about their positions or bounding </a:t>
            </a:r>
            <a:r>
              <a:rPr lang="en-US" sz="2000" dirty="0" smtClean="0"/>
              <a:t>boxes.</a:t>
            </a:r>
          </a:p>
          <a:p>
            <a:endParaRPr lang="en-US" sz="2000" dirty="0">
              <a:solidFill>
                <a:srgbClr val="374151"/>
              </a:solidFill>
              <a:latin typeface="Calibri"/>
              <a:ea typeface="Calibri"/>
              <a:cs typeface="Calibri"/>
            </a:endParaRPr>
          </a:p>
          <a:p>
            <a:r>
              <a:rPr lang="en-US" sz="2000" b="1" dirty="0">
                <a:solidFill>
                  <a:srgbClr val="374151"/>
                </a:solidFill>
                <a:latin typeface="Calibri"/>
                <a:ea typeface="Calibri"/>
                <a:cs typeface="Calibri"/>
              </a:rPr>
              <a:t>Object Tracking</a:t>
            </a:r>
            <a:r>
              <a:rPr lang="en-US" sz="2000" dirty="0">
                <a:solidFill>
                  <a:srgbClr val="374151"/>
                </a:solidFill>
                <a:latin typeface="Calibri"/>
                <a:ea typeface="Calibri"/>
                <a:cs typeface="Calibri"/>
              </a:rPr>
              <a:t>: </a:t>
            </a:r>
          </a:p>
          <a:p>
            <a:r>
              <a:rPr lang="en-US" sz="2000" dirty="0">
                <a:solidFill>
                  <a:srgbClr val="374151"/>
                </a:solidFill>
                <a:latin typeface="Calibri"/>
                <a:ea typeface="Calibri"/>
                <a:cs typeface="Calibri"/>
              </a:rPr>
              <a:t>Object tracking is the process of following the movement of objects in a video sequence over time. It's essential for applications like video surveillance and action recognition.</a:t>
            </a:r>
            <a:endParaRPr lang="en-US" dirty="0"/>
          </a:p>
          <a:p>
            <a:endParaRPr lang="en-US" sz="2000" dirty="0">
              <a:solidFill>
                <a:srgbClr val="374151"/>
              </a:solidFill>
              <a:latin typeface="Calibri"/>
              <a:ea typeface="Calibri"/>
              <a:cs typeface="Calibri"/>
            </a:endParaRPr>
          </a:p>
          <a:p>
            <a:r>
              <a:rPr lang="en-US" sz="2000" b="1" dirty="0">
                <a:solidFill>
                  <a:srgbClr val="374151"/>
                </a:solidFill>
                <a:latin typeface="Calibri"/>
                <a:ea typeface="Calibri"/>
                <a:cs typeface="Calibri"/>
              </a:rPr>
              <a:t>Face Recognition</a:t>
            </a:r>
            <a:r>
              <a:rPr lang="en-US" sz="2000" dirty="0">
                <a:solidFill>
                  <a:srgbClr val="374151"/>
                </a:solidFill>
                <a:latin typeface="Calibri"/>
                <a:ea typeface="Calibri"/>
                <a:cs typeface="Calibri"/>
              </a:rPr>
              <a:t>:</a:t>
            </a:r>
          </a:p>
          <a:p>
            <a:r>
              <a:rPr lang="en-US" sz="2000" dirty="0">
                <a:solidFill>
                  <a:srgbClr val="374151"/>
                </a:solidFill>
                <a:latin typeface="Calibri"/>
                <a:ea typeface="Calibri"/>
                <a:cs typeface="Calibri"/>
              </a:rPr>
              <a:t> Face recognition is a technology that identifies and verifies individuals by analyzing their facial features. It has applications in security and authentication systems.</a:t>
            </a:r>
            <a:endParaRPr lang="en-US" dirty="0"/>
          </a:p>
          <a:p>
            <a:endParaRPr lang="en-US" sz="2000" dirty="0">
              <a:solidFill>
                <a:srgbClr val="374151"/>
              </a:solidFill>
              <a:latin typeface="Calibri"/>
              <a:ea typeface="Calibri"/>
              <a:cs typeface="Calibri"/>
            </a:endParaRPr>
          </a:p>
          <a:p>
            <a:r>
              <a:rPr lang="en-US" sz="2000" b="1" dirty="0">
                <a:solidFill>
                  <a:srgbClr val="374151"/>
                </a:solidFill>
                <a:latin typeface="Calibri"/>
                <a:ea typeface="Calibri"/>
                <a:cs typeface="Calibri"/>
              </a:rPr>
              <a:t>Action Recognition</a:t>
            </a:r>
            <a:r>
              <a:rPr lang="en-US" sz="2000" dirty="0">
                <a:solidFill>
                  <a:srgbClr val="374151"/>
                </a:solidFill>
                <a:latin typeface="Calibri"/>
                <a:ea typeface="Calibri"/>
                <a:cs typeface="Calibri"/>
              </a:rPr>
              <a:t>:</a:t>
            </a:r>
          </a:p>
          <a:p>
            <a:r>
              <a:rPr lang="en-US" sz="2000" dirty="0">
                <a:solidFill>
                  <a:srgbClr val="374151"/>
                </a:solidFill>
                <a:latin typeface="Calibri"/>
                <a:ea typeface="Calibri"/>
                <a:cs typeface="Calibri"/>
              </a:rPr>
              <a:t> Action recognition involves identifying and classifying human actions or activities from video data. It's used in applications like sports analysis and surveillance.</a:t>
            </a:r>
            <a:endParaRPr lang="en-US" dirty="0"/>
          </a:p>
          <a:p>
            <a:endParaRPr lang="en-US" sz="2000" dirty="0">
              <a:solidFill>
                <a:srgbClr val="374151"/>
              </a:solidFill>
              <a:latin typeface="Calibri"/>
              <a:ea typeface="Calibri"/>
              <a:cs typeface="Calibri"/>
            </a:endParaRPr>
          </a:p>
          <a:p>
            <a:r>
              <a:rPr lang="en-US" sz="2000" b="1" dirty="0">
                <a:solidFill>
                  <a:srgbClr val="374151"/>
                </a:solidFill>
                <a:latin typeface="Calibri"/>
                <a:ea typeface="Calibri"/>
                <a:cs typeface="Calibri"/>
              </a:rPr>
              <a:t>Cloud-Based Video Analytics</a:t>
            </a:r>
            <a:r>
              <a:rPr lang="en-US" sz="2000" dirty="0">
                <a:solidFill>
                  <a:srgbClr val="374151"/>
                </a:solidFill>
                <a:latin typeface="Calibri"/>
                <a:ea typeface="Calibri"/>
                <a:cs typeface="Calibri"/>
              </a:rPr>
              <a:t>: </a:t>
            </a:r>
            <a:endParaRPr lang="en-US" dirty="0">
              <a:solidFill>
                <a:srgbClr val="000000"/>
              </a:solidFill>
              <a:latin typeface="Calibri"/>
              <a:ea typeface="Calibri"/>
              <a:cs typeface="Calibri"/>
            </a:endParaRPr>
          </a:p>
          <a:p>
            <a:r>
              <a:rPr lang="en-US" sz="2000" dirty="0">
                <a:solidFill>
                  <a:srgbClr val="374151"/>
                </a:solidFill>
                <a:latin typeface="Calibri"/>
                <a:ea typeface="Calibri"/>
                <a:cs typeface="Calibri"/>
              </a:rPr>
              <a:t>Cloud-based video analytics refers to the use of cloud computing resources and services to analyze and process video data. This allows for scalability and remote access.</a:t>
            </a: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2893813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08E234F-20FD-40B0-66A4-6AFF9EA71A1A}"/>
              </a:ext>
            </a:extLst>
          </p:cNvPr>
          <p:cNvSpPr txBox="1"/>
          <p:nvPr/>
        </p:nvSpPr>
        <p:spPr>
          <a:xfrm>
            <a:off x="497457" y="310551"/>
            <a:ext cx="10866407"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b="1" dirty="0" smtClean="0">
              <a:solidFill>
                <a:srgbClr val="374151"/>
              </a:solidFill>
              <a:latin typeface="Calibri"/>
              <a:ea typeface="Calibri"/>
              <a:cs typeface="Calibri"/>
            </a:endParaRPr>
          </a:p>
          <a:p>
            <a:r>
              <a:rPr lang="en-US" sz="2000" b="1" dirty="0">
                <a:solidFill>
                  <a:srgbClr val="374151"/>
                </a:solidFill>
                <a:latin typeface="Calibri"/>
                <a:ea typeface="Calibri"/>
                <a:cs typeface="Calibri"/>
              </a:rPr>
              <a:t>Feature Extraction</a:t>
            </a:r>
            <a:r>
              <a:rPr lang="en-US" sz="2000" dirty="0">
                <a:solidFill>
                  <a:srgbClr val="374151"/>
                </a:solidFill>
                <a:latin typeface="Calibri"/>
                <a:ea typeface="Calibri"/>
                <a:cs typeface="Calibri"/>
              </a:rPr>
              <a:t>: </a:t>
            </a:r>
          </a:p>
          <a:p>
            <a:r>
              <a:rPr lang="en-US" sz="2000" dirty="0">
                <a:solidFill>
                  <a:srgbClr val="374151"/>
                </a:solidFill>
                <a:latin typeface="Calibri"/>
                <a:ea typeface="Calibri"/>
                <a:cs typeface="Calibri"/>
              </a:rPr>
              <a:t>Feature extraction involves selecting and transforming relevant information (features) from raw data to facilitate machine learning or pattern recognition tasks. </a:t>
            </a:r>
            <a:endParaRPr lang="en-US" sz="2000" dirty="0" smtClean="0">
              <a:solidFill>
                <a:srgbClr val="374151"/>
              </a:solidFill>
              <a:latin typeface="Calibri"/>
              <a:ea typeface="Calibri"/>
              <a:cs typeface="Calibri"/>
            </a:endParaRPr>
          </a:p>
          <a:p>
            <a:endParaRPr lang="en-US" sz="2000" b="1" dirty="0">
              <a:solidFill>
                <a:srgbClr val="374151"/>
              </a:solidFill>
              <a:latin typeface="Calibri"/>
              <a:ea typeface="Calibri"/>
              <a:cs typeface="Calibri"/>
            </a:endParaRPr>
          </a:p>
          <a:p>
            <a:r>
              <a:rPr lang="en-US" sz="2000" b="1" dirty="0" smtClean="0">
                <a:solidFill>
                  <a:srgbClr val="374151"/>
                </a:solidFill>
                <a:latin typeface="Calibri"/>
                <a:ea typeface="Calibri"/>
                <a:cs typeface="Calibri"/>
              </a:rPr>
              <a:t>Optimization </a:t>
            </a:r>
            <a:r>
              <a:rPr lang="en-US" sz="2000" b="1" dirty="0">
                <a:solidFill>
                  <a:srgbClr val="374151"/>
                </a:solidFill>
                <a:latin typeface="Calibri"/>
                <a:ea typeface="Calibri"/>
                <a:cs typeface="Calibri"/>
              </a:rPr>
              <a:t>Techniques</a:t>
            </a:r>
            <a:r>
              <a:rPr lang="en-US" sz="2000" dirty="0">
                <a:solidFill>
                  <a:srgbClr val="374151"/>
                </a:solidFill>
                <a:latin typeface="Calibri"/>
                <a:ea typeface="Calibri"/>
                <a:cs typeface="Calibri"/>
              </a:rPr>
              <a:t>: </a:t>
            </a:r>
            <a:endParaRPr lang="en-US" dirty="0">
              <a:solidFill>
                <a:srgbClr val="000000"/>
              </a:solidFill>
              <a:latin typeface="Calibri"/>
              <a:ea typeface="Calibri"/>
              <a:cs typeface="Calibri"/>
            </a:endParaRPr>
          </a:p>
          <a:p>
            <a:r>
              <a:rPr lang="en-US" sz="2000" dirty="0">
                <a:solidFill>
                  <a:srgbClr val="374151"/>
                </a:solidFill>
                <a:latin typeface="Calibri"/>
                <a:ea typeface="Calibri"/>
                <a:cs typeface="Calibri"/>
              </a:rPr>
              <a:t>Optimization techniques involve improving the efficiency and performance of software algorithms and models. It includes methods like algorithmic optimization and hardware acceleration.</a:t>
            </a:r>
            <a:endParaRPr lang="en-US" dirty="0">
              <a:ea typeface="Calibri"/>
              <a:cs typeface="Calibri"/>
            </a:endParaRPr>
          </a:p>
          <a:p>
            <a:endParaRPr lang="en-US" sz="2000" dirty="0">
              <a:solidFill>
                <a:srgbClr val="374151"/>
              </a:solidFill>
              <a:latin typeface="Calibri"/>
              <a:ea typeface="Calibri"/>
              <a:cs typeface="Calibri"/>
            </a:endParaRPr>
          </a:p>
          <a:p>
            <a:r>
              <a:rPr lang="en-US" sz="2000" b="1" dirty="0">
                <a:solidFill>
                  <a:srgbClr val="374151"/>
                </a:solidFill>
                <a:latin typeface="Calibri"/>
                <a:ea typeface="Calibri"/>
                <a:cs typeface="Calibri"/>
              </a:rPr>
              <a:t>Deployment and Integration</a:t>
            </a:r>
            <a:r>
              <a:rPr lang="en-US" sz="2000" dirty="0">
                <a:solidFill>
                  <a:srgbClr val="374151"/>
                </a:solidFill>
                <a:latin typeface="Calibri"/>
                <a:ea typeface="Calibri"/>
                <a:cs typeface="Calibri"/>
              </a:rPr>
              <a:t>: </a:t>
            </a:r>
          </a:p>
          <a:p>
            <a:r>
              <a:rPr lang="en-US" sz="2000" dirty="0">
                <a:solidFill>
                  <a:srgbClr val="374151"/>
                </a:solidFill>
                <a:latin typeface="Calibri"/>
                <a:ea typeface="Calibri"/>
                <a:cs typeface="Calibri"/>
              </a:rPr>
              <a:t>Deployment involves making software applications accessible to users, while integration involves connecting different software systems to work together seamlessly.</a:t>
            </a:r>
            <a:endParaRPr lang="en-US" dirty="0"/>
          </a:p>
          <a:p>
            <a:endParaRPr lang="en-US" sz="2000" dirty="0">
              <a:solidFill>
                <a:srgbClr val="374151"/>
              </a:solidFill>
              <a:latin typeface="Calibri"/>
              <a:ea typeface="Calibri"/>
              <a:cs typeface="Calibri"/>
            </a:endParaRPr>
          </a:p>
          <a:p>
            <a:r>
              <a:rPr lang="en-US" sz="2000" b="1" dirty="0">
                <a:solidFill>
                  <a:srgbClr val="374151"/>
                </a:solidFill>
                <a:latin typeface="Calibri"/>
                <a:ea typeface="Calibri"/>
                <a:cs typeface="Calibri"/>
              </a:rPr>
              <a:t>Ethical Considerations in Video Analytics</a:t>
            </a:r>
            <a:r>
              <a:rPr lang="en-US" sz="2000" dirty="0">
                <a:solidFill>
                  <a:srgbClr val="374151"/>
                </a:solidFill>
                <a:latin typeface="Calibri"/>
                <a:ea typeface="Calibri"/>
                <a:cs typeface="Calibri"/>
              </a:rPr>
              <a:t>: </a:t>
            </a:r>
          </a:p>
          <a:p>
            <a:r>
              <a:rPr lang="en-US" sz="2000" dirty="0">
                <a:solidFill>
                  <a:srgbClr val="374151"/>
                </a:solidFill>
                <a:latin typeface="Calibri"/>
                <a:ea typeface="Calibri"/>
                <a:cs typeface="Calibri"/>
              </a:rPr>
              <a:t>This refers to the ethical dilemmas and considerations associated with the use of video analytics, such as privacy concerns, bias in algorithms, and potential misuse.</a:t>
            </a:r>
            <a:endParaRPr lang="en-US" dirty="0"/>
          </a:p>
          <a:p>
            <a:endParaRPr lang="en-US" sz="2000" dirty="0">
              <a:solidFill>
                <a:srgbClr val="374151"/>
              </a:solidFill>
              <a:latin typeface="Calibri"/>
              <a:ea typeface="Calibri"/>
              <a:cs typeface="Calibri"/>
            </a:endParaRPr>
          </a:p>
          <a:p>
            <a:r>
              <a:rPr lang="en-US" sz="2000" b="1" dirty="0">
                <a:solidFill>
                  <a:srgbClr val="374151"/>
                </a:solidFill>
                <a:latin typeface="Calibri"/>
                <a:ea typeface="Calibri"/>
                <a:cs typeface="Calibri"/>
              </a:rPr>
              <a:t>Security and Privacy</a:t>
            </a:r>
            <a:r>
              <a:rPr lang="en-US" sz="2000" dirty="0">
                <a:solidFill>
                  <a:srgbClr val="374151"/>
                </a:solidFill>
                <a:latin typeface="Calibri"/>
                <a:ea typeface="Calibri"/>
                <a:cs typeface="Calibri"/>
              </a:rPr>
              <a:t>: </a:t>
            </a:r>
            <a:endParaRPr lang="en-US" sz="2000" dirty="0" smtClean="0">
              <a:solidFill>
                <a:srgbClr val="374151"/>
              </a:solidFill>
              <a:latin typeface="Calibri"/>
              <a:ea typeface="Calibri"/>
              <a:cs typeface="Calibri"/>
            </a:endParaRPr>
          </a:p>
          <a:p>
            <a:r>
              <a:rPr lang="en-US" sz="2000" dirty="0"/>
              <a:t>Security and privacy are critical aspects of information technology and data management. Both concepts address the protection of data, systems, and individuals against unauthorized access, disclosure, alteration, or destruction.</a:t>
            </a:r>
            <a:endParaRPr lang="en-US" sz="2000" dirty="0">
              <a:solidFill>
                <a:srgbClr val="374151"/>
              </a:solidFill>
              <a:latin typeface="Calibri"/>
              <a:ea typeface="Calibri"/>
              <a:cs typeface="Calibri"/>
            </a:endParaRPr>
          </a:p>
        </p:txBody>
      </p:sp>
    </p:spTree>
    <p:extLst>
      <p:ext uri="{BB962C8B-B14F-4D97-AF65-F5344CB8AC3E}">
        <p14:creationId xmlns:p14="http://schemas.microsoft.com/office/powerpoint/2010/main" val="3987818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2E75CD-387B-448C-0358-A970336466B5}"/>
              </a:ext>
            </a:extLst>
          </p:cNvPr>
          <p:cNvSpPr>
            <a:spLocks noGrp="1"/>
          </p:cNvSpPr>
          <p:nvPr>
            <p:ph type="title"/>
          </p:nvPr>
        </p:nvSpPr>
        <p:spPr/>
        <p:txBody>
          <a:bodyPr/>
          <a:lstStyle/>
          <a:p>
            <a:r>
              <a:rPr lang="en-US" dirty="0">
                <a:cs typeface="Calibri Light"/>
              </a:rPr>
              <a:t>Video:</a:t>
            </a:r>
            <a:endParaRPr lang="en-US" dirty="0"/>
          </a:p>
        </p:txBody>
      </p:sp>
      <p:sp>
        <p:nvSpPr>
          <p:cNvPr id="3" name="Content Placeholder 2">
            <a:extLst>
              <a:ext uri="{FF2B5EF4-FFF2-40B4-BE49-F238E27FC236}">
                <a16:creationId xmlns:a16="http://schemas.microsoft.com/office/drawing/2014/main" xmlns="" id="{B6DD86A9-97F6-46B9-63D4-88C432518DFA}"/>
              </a:ext>
            </a:extLst>
          </p:cNvPr>
          <p:cNvSpPr>
            <a:spLocks noGrp="1"/>
          </p:cNvSpPr>
          <p:nvPr>
            <p:ph idx="1"/>
          </p:nvPr>
        </p:nvSpPr>
        <p:spPr>
          <a:xfrm>
            <a:off x="1013031" y="1323742"/>
            <a:ext cx="8117457" cy="3131964"/>
          </a:xfrm>
        </p:spPr>
        <p:txBody>
          <a:bodyPr vert="horz" lIns="0" tIns="45720" rIns="0" bIns="45720" rtlCol="0" anchor="t">
            <a:normAutofit fontScale="92500" lnSpcReduction="10000"/>
          </a:bodyPr>
          <a:lstStyle/>
          <a:p>
            <a:r>
              <a:rPr lang="en-US" sz="2400" b="1" dirty="0">
                <a:solidFill>
                  <a:srgbClr val="374151"/>
                </a:solidFill>
                <a:ea typeface="+mn-lt"/>
                <a:cs typeface="+mn-lt"/>
              </a:rPr>
              <a:t>Video analytics:</a:t>
            </a:r>
            <a:endParaRPr lang="en-US" sz="2400" b="1" dirty="0">
              <a:solidFill>
                <a:srgbClr val="404040"/>
              </a:solidFill>
              <a:ea typeface="+mn-lt"/>
              <a:cs typeface="+mn-lt"/>
            </a:endParaRPr>
          </a:p>
          <a:p>
            <a:pPr marL="0" indent="0"/>
            <a:r>
              <a:rPr lang="en-US" sz="2400" b="0" dirty="0"/>
              <a:t>Video analytics is a technology that involves the use of advanced algorithms and computer vision to analyze and interpret the content of video footage. This technology goes beyond simple video monitoring and involves extracting meaningful insights and data from video streams</a:t>
            </a:r>
            <a:r>
              <a:rPr lang="en-US" sz="2400" b="0" dirty="0" smtClean="0"/>
              <a:t>.</a:t>
            </a:r>
          </a:p>
          <a:p>
            <a:pPr marL="0" indent="0"/>
            <a:r>
              <a:rPr lang="en-US" sz="2400" b="0" dirty="0"/>
              <a:t>Video analytics can identify and track objects, people, or vehicles in a video stream. This is particularly useful in security systems, retail analytics, and traffic monitoring.</a:t>
            </a:r>
            <a:endParaRPr lang="en-US" sz="2400" b="0" dirty="0" smtClean="0"/>
          </a:p>
        </p:txBody>
      </p:sp>
    </p:spTree>
    <p:extLst>
      <p:ext uri="{BB962C8B-B14F-4D97-AF65-F5344CB8AC3E}">
        <p14:creationId xmlns:p14="http://schemas.microsoft.com/office/powerpoint/2010/main" val="3701185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18CF1EE-010D-2D16-9F55-6618649B7226}"/>
              </a:ext>
            </a:extLst>
          </p:cNvPr>
          <p:cNvSpPr txBox="1"/>
          <p:nvPr/>
        </p:nvSpPr>
        <p:spPr>
          <a:xfrm>
            <a:off x="540589" y="382438"/>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343541"/>
                </a:solidFill>
                <a:latin typeface="Calibri"/>
                <a:ea typeface="Calibri"/>
                <a:cs typeface="Calibri"/>
              </a:rPr>
              <a:t>Video Stream Analytics</a:t>
            </a:r>
            <a:endParaRPr lang="en-US" sz="2000" b="1" dirty="0">
              <a:latin typeface="Calibri"/>
              <a:ea typeface="Calibri"/>
              <a:cs typeface="Calibri"/>
            </a:endParaRPr>
          </a:p>
        </p:txBody>
      </p:sp>
      <p:sp>
        <p:nvSpPr>
          <p:cNvPr id="3" name="TextBox 2">
            <a:extLst>
              <a:ext uri="{FF2B5EF4-FFF2-40B4-BE49-F238E27FC236}">
                <a16:creationId xmlns:a16="http://schemas.microsoft.com/office/drawing/2014/main" xmlns="" id="{6808862E-44CB-3C58-3CF2-5F57835EA795}"/>
              </a:ext>
            </a:extLst>
          </p:cNvPr>
          <p:cNvSpPr txBox="1"/>
          <p:nvPr/>
        </p:nvSpPr>
        <p:spPr>
          <a:xfrm>
            <a:off x="612475" y="842513"/>
            <a:ext cx="1109644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latin typeface="Calibri"/>
              <a:ea typeface="Calibri"/>
              <a:cs typeface="Calibri"/>
            </a:endParaRPr>
          </a:p>
        </p:txBody>
      </p:sp>
      <p:sp>
        <p:nvSpPr>
          <p:cNvPr id="4" name="TextBox 3">
            <a:extLst>
              <a:ext uri="{FF2B5EF4-FFF2-40B4-BE49-F238E27FC236}">
                <a16:creationId xmlns:a16="http://schemas.microsoft.com/office/drawing/2014/main" xmlns="" id="{36AE84FB-AC12-CEDA-436F-59EC46B5DA59}"/>
              </a:ext>
            </a:extLst>
          </p:cNvPr>
          <p:cNvSpPr txBox="1"/>
          <p:nvPr/>
        </p:nvSpPr>
        <p:spPr>
          <a:xfrm>
            <a:off x="612475" y="888680"/>
            <a:ext cx="10880784"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Video Stream Analytics (VSA) is a technology that involves real-time analysis and processing of video data as it is being generated or streamed. This field utilizes advanced algorithms, artificial intelligence, and computer vision techniques to extract valuable insights, detect patterns, and make decisions on the fly. Video Stream Analytics has a wide range of applications across various industries, offering real-time monitoring, automated decision-making, and actionable intelligence.</a:t>
            </a:r>
            <a:endParaRPr lang="en-US" sz="2000" dirty="0">
              <a:ea typeface="Calibri"/>
              <a:cs typeface="Calibri"/>
            </a:endParaRPr>
          </a:p>
        </p:txBody>
      </p:sp>
      <p:sp>
        <p:nvSpPr>
          <p:cNvPr id="5" name="TextBox 4">
            <a:extLst>
              <a:ext uri="{FF2B5EF4-FFF2-40B4-BE49-F238E27FC236}">
                <a16:creationId xmlns:a16="http://schemas.microsoft.com/office/drawing/2014/main" xmlns="" id="{5C9FB90B-85D4-08CE-2640-9370EA8EDCFA}"/>
              </a:ext>
            </a:extLst>
          </p:cNvPr>
          <p:cNvSpPr txBox="1"/>
          <p:nvPr/>
        </p:nvSpPr>
        <p:spPr>
          <a:xfrm>
            <a:off x="612475" y="2550398"/>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Calibri"/>
                <a:ea typeface="Calibri"/>
                <a:cs typeface="Calibri"/>
              </a:rPr>
              <a:t>Computer Vision</a:t>
            </a:r>
            <a:endParaRPr lang="en-US" sz="2000" dirty="0">
              <a:latin typeface="Calibri"/>
              <a:ea typeface="Calibri"/>
              <a:cs typeface="Calibri"/>
            </a:endParaRPr>
          </a:p>
        </p:txBody>
      </p:sp>
      <p:sp>
        <p:nvSpPr>
          <p:cNvPr id="6" name="TextBox 5">
            <a:extLst>
              <a:ext uri="{FF2B5EF4-FFF2-40B4-BE49-F238E27FC236}">
                <a16:creationId xmlns:a16="http://schemas.microsoft.com/office/drawing/2014/main" xmlns="" id="{D4339E0D-DD2F-1F15-791F-35086460DB46}"/>
              </a:ext>
            </a:extLst>
          </p:cNvPr>
          <p:cNvSpPr txBox="1"/>
          <p:nvPr/>
        </p:nvSpPr>
        <p:spPr>
          <a:xfrm>
            <a:off x="612476" y="2950508"/>
            <a:ext cx="11383992"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Computer Vision is a multidisciplinary field that enables machines to interpret and understand visual information from the world, mimicking human vision capabilities. It involves the development of algorithms, models, and systems that can extract meaningful insights and make decisions based on images or videos. Computer Vision finds applications in various domains, including healthcare, autonomous vehicles, robotics, security, and more.</a:t>
            </a:r>
            <a:endParaRPr lang="en-US" sz="2000" dirty="0">
              <a:latin typeface="Calibri"/>
              <a:ea typeface="Calibri"/>
              <a:cs typeface="Calibri"/>
            </a:endParaRPr>
          </a:p>
        </p:txBody>
      </p:sp>
      <p:sp>
        <p:nvSpPr>
          <p:cNvPr id="7" name="TextBox 6">
            <a:extLst>
              <a:ext uri="{FF2B5EF4-FFF2-40B4-BE49-F238E27FC236}">
                <a16:creationId xmlns:a16="http://schemas.microsoft.com/office/drawing/2014/main" xmlns="" id="{9D8C81DC-903E-11B9-302A-9B85BFBE8B6B}"/>
              </a:ext>
            </a:extLst>
          </p:cNvPr>
          <p:cNvSpPr txBox="1"/>
          <p:nvPr/>
        </p:nvSpPr>
        <p:spPr>
          <a:xfrm>
            <a:off x="540589" y="4760787"/>
            <a:ext cx="11024558"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Calibri"/>
                <a:ea typeface="Calibri"/>
                <a:cs typeface="Calibri"/>
              </a:rPr>
              <a:t>Image Analysis</a:t>
            </a:r>
            <a:endParaRPr lang="en-US" sz="2000" dirty="0">
              <a:latin typeface="Calibri"/>
              <a:ea typeface="Calibri"/>
              <a:cs typeface="Calibri"/>
            </a:endParaRPr>
          </a:p>
          <a:p>
            <a:endParaRPr lang="en-US" sz="2000" dirty="0">
              <a:latin typeface="Calibri"/>
              <a:ea typeface="Calibri"/>
              <a:cs typeface="Calibri"/>
            </a:endParaRPr>
          </a:p>
          <a:p>
            <a:r>
              <a:rPr lang="en-US" sz="2000" dirty="0">
                <a:latin typeface="Calibri"/>
                <a:ea typeface="Calibri"/>
                <a:cs typeface="Calibri"/>
              </a:rPr>
              <a:t> </a:t>
            </a:r>
            <a:r>
              <a:rPr lang="en-US" sz="2000" dirty="0"/>
              <a:t>Image analysis is a process of extracting meaningful information, insights, or patterns from digital images. It involves the use of various techniques and algorithms to analyze the content of images, enabling automated interpretation and decision-making. Image analysis has applications across a wide range of fields, including medicine, biology, remote sensing, manufacturing, and more</a:t>
            </a:r>
            <a:endParaRPr lang="en-US" sz="2000" dirty="0">
              <a:latin typeface="Calibri"/>
              <a:ea typeface="Calibri"/>
              <a:cs typeface="Calibri"/>
            </a:endParaRPr>
          </a:p>
        </p:txBody>
      </p:sp>
    </p:spTree>
    <p:extLst>
      <p:ext uri="{BB962C8B-B14F-4D97-AF65-F5344CB8AC3E}">
        <p14:creationId xmlns:p14="http://schemas.microsoft.com/office/powerpoint/2010/main" val="1551353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B288E03-BFA7-CF83-BEEC-8837BF857F07}"/>
              </a:ext>
            </a:extLst>
          </p:cNvPr>
          <p:cNvSpPr txBox="1"/>
          <p:nvPr/>
        </p:nvSpPr>
        <p:spPr>
          <a:xfrm>
            <a:off x="540589" y="181155"/>
            <a:ext cx="11240218"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Calibri"/>
                <a:ea typeface="Calibri"/>
                <a:cs typeface="Calibri"/>
              </a:rPr>
              <a:t>IP Camera</a:t>
            </a:r>
            <a:endParaRPr lang="en-US" sz="2000" dirty="0">
              <a:latin typeface="Calibri"/>
              <a:ea typeface="Calibri"/>
              <a:cs typeface="Calibri"/>
            </a:endParaRPr>
          </a:p>
          <a:p>
            <a:endParaRPr lang="en-US" sz="2000" dirty="0">
              <a:latin typeface="Calibri"/>
              <a:ea typeface="Calibri"/>
              <a:cs typeface="Calibri"/>
            </a:endParaRPr>
          </a:p>
          <a:p>
            <a:r>
              <a:rPr lang="en-US" sz="2000" dirty="0">
                <a:latin typeface="Calibri"/>
                <a:ea typeface="Calibri"/>
                <a:cs typeface="Calibri"/>
              </a:rPr>
              <a:t> </a:t>
            </a:r>
            <a:r>
              <a:rPr lang="en-US" sz="2000" dirty="0"/>
              <a:t>An Internet Protocol (IP) camera is a type of digital video camera that uses Internet Protocol technology to transmit and receive data over a network, such as the internet. Unlike traditional analog cameras that rely on a closed-circuit television (CCTV) system, IP cameras can send and receive data via computer networks, allowing for remote monitoring, management, and storage of video footage. </a:t>
            </a:r>
            <a:endParaRPr lang="en-US" sz="2000" dirty="0">
              <a:latin typeface="Calibri"/>
              <a:ea typeface="Calibri"/>
              <a:cs typeface="Calibri"/>
            </a:endParaRPr>
          </a:p>
        </p:txBody>
      </p:sp>
      <p:sp>
        <p:nvSpPr>
          <p:cNvPr id="4" name="TextBox 3">
            <a:extLst>
              <a:ext uri="{FF2B5EF4-FFF2-40B4-BE49-F238E27FC236}">
                <a16:creationId xmlns:a16="http://schemas.microsoft.com/office/drawing/2014/main" xmlns="" id="{71896BD4-8266-102A-FBF5-5832715A69B9}"/>
              </a:ext>
            </a:extLst>
          </p:cNvPr>
          <p:cNvSpPr txBox="1"/>
          <p:nvPr/>
        </p:nvSpPr>
        <p:spPr>
          <a:xfrm>
            <a:off x="468702" y="2477421"/>
            <a:ext cx="11240218"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smtClean="0"/>
              <a:t>AI Camera</a:t>
            </a:r>
            <a:endParaRPr lang="en-US" dirty="0" smtClean="0"/>
          </a:p>
          <a:p>
            <a:endParaRPr lang="en-US" sz="2000" b="1" dirty="0" smtClean="0"/>
          </a:p>
          <a:p>
            <a:r>
              <a:rPr lang="en-US" sz="2000" dirty="0" smtClean="0"/>
              <a:t> </a:t>
            </a:r>
            <a:r>
              <a:rPr lang="en-US" dirty="0"/>
              <a:t>An AI camera, also known as an artificial intelligence camera, is a type of camera equipped with advanced artificial intelligence and machine learning capabilities. These cameras are designed to go beyond traditional imaging and video capture by incorporating intelligent features that enable automated analysis, recognition, and decision-making.</a:t>
            </a:r>
            <a:endParaRPr lang="en-US" dirty="0"/>
          </a:p>
        </p:txBody>
      </p:sp>
      <p:sp>
        <p:nvSpPr>
          <p:cNvPr id="5" name="TextBox 4">
            <a:extLst>
              <a:ext uri="{FF2B5EF4-FFF2-40B4-BE49-F238E27FC236}">
                <a16:creationId xmlns:a16="http://schemas.microsoft.com/office/drawing/2014/main" xmlns="" id="{252E9592-7D5C-8471-6B41-9996357391CE}"/>
              </a:ext>
            </a:extLst>
          </p:cNvPr>
          <p:cNvSpPr txBox="1"/>
          <p:nvPr/>
        </p:nvSpPr>
        <p:spPr>
          <a:xfrm>
            <a:off x="468702" y="4673932"/>
            <a:ext cx="11398369"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RTSP (Real-Time Streaming Protocol</a:t>
            </a:r>
            <a:r>
              <a:rPr lang="en-US" sz="2000" b="1" dirty="0" smtClean="0"/>
              <a:t>)</a:t>
            </a:r>
          </a:p>
          <a:p>
            <a:endParaRPr lang="en-US" dirty="0"/>
          </a:p>
          <a:p>
            <a:r>
              <a:rPr lang="en-US" sz="2000" dirty="0"/>
              <a:t>The Real-Time Streaming Protocol (RTSP) is a network control protocol designed for use in entertainment and communication systems that involve streaming media. It enables the control of the delivery of real-time data, typically audio and video, between a server and a client.</a:t>
            </a:r>
            <a:endParaRPr lang="en-US" sz="2000" b="1" dirty="0"/>
          </a:p>
        </p:txBody>
      </p:sp>
    </p:spTree>
    <p:extLst>
      <p:ext uri="{BB962C8B-B14F-4D97-AF65-F5344CB8AC3E}">
        <p14:creationId xmlns:p14="http://schemas.microsoft.com/office/powerpoint/2010/main" val="3768613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1AAF8DA-1F10-EF3E-AB91-301CF8EE259E}"/>
              </a:ext>
            </a:extLst>
          </p:cNvPr>
          <p:cNvSpPr txBox="1"/>
          <p:nvPr/>
        </p:nvSpPr>
        <p:spPr>
          <a:xfrm>
            <a:off x="238664" y="152400"/>
            <a:ext cx="1177218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Real-time Video Processing</a:t>
            </a:r>
            <a:endParaRPr lang="en-US" dirty="0"/>
          </a:p>
          <a:p>
            <a:endParaRPr lang="en-US" sz="2000" b="1" dirty="0"/>
          </a:p>
          <a:p>
            <a:r>
              <a:rPr lang="en-US" sz="2000" dirty="0"/>
              <a:t>Real-time video processing involves analyzing and manipulating video data as it is being captured or streamed, with minimal delay. This is crucial for applications like video conferencing and surveillance.</a:t>
            </a:r>
            <a:r>
              <a:rPr lang="en-US" sz="2000" dirty="0">
                <a:ea typeface="Calibri"/>
                <a:cs typeface="Calibri"/>
              </a:rPr>
              <a:t>​</a:t>
            </a:r>
            <a:endParaRPr lang="en-US" dirty="0"/>
          </a:p>
        </p:txBody>
      </p:sp>
      <p:sp>
        <p:nvSpPr>
          <p:cNvPr id="3" name="TextBox 2">
            <a:extLst>
              <a:ext uri="{FF2B5EF4-FFF2-40B4-BE49-F238E27FC236}">
                <a16:creationId xmlns:a16="http://schemas.microsoft.com/office/drawing/2014/main" xmlns="" id="{AA233B2E-44BE-B437-EC95-A27E573C335B}"/>
              </a:ext>
            </a:extLst>
          </p:cNvPr>
          <p:cNvSpPr txBox="1"/>
          <p:nvPr/>
        </p:nvSpPr>
        <p:spPr>
          <a:xfrm>
            <a:off x="238663" y="1475839"/>
            <a:ext cx="11527765"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cs typeface="Segoe UI"/>
              </a:rPr>
              <a:t>FPS (Frames Per Second)</a:t>
            </a:r>
            <a:endParaRPr lang="en-US" sz="2000" dirty="0">
              <a:cs typeface="Segoe UI"/>
            </a:endParaRPr>
          </a:p>
          <a:p>
            <a:endParaRPr lang="en-US" sz="2000" b="1" dirty="0">
              <a:cs typeface="Segoe UI"/>
            </a:endParaRPr>
          </a:p>
          <a:p>
            <a:r>
              <a:rPr lang="en-US" sz="2000" dirty="0"/>
              <a:t>Frames Per Second (FPS) is a measure of the number of individual frames or images displayed per second in a video sequence. It is a critical metric in the context of video processing, streaming, gaming, and other applications where the smoothness and perceived motion quality of video content are essential</a:t>
            </a:r>
            <a:r>
              <a:rPr lang="en-US" sz="2000" dirty="0" smtClean="0"/>
              <a:t>.</a:t>
            </a:r>
          </a:p>
          <a:p>
            <a:endParaRPr lang="en-US" sz="2000" b="1" dirty="0">
              <a:cs typeface="Segoe UI"/>
            </a:endParaRPr>
          </a:p>
          <a:p>
            <a:r>
              <a:rPr lang="en-US" sz="2000" b="1" dirty="0" smtClean="0">
                <a:cs typeface="Segoe UI"/>
              </a:rPr>
              <a:t>Resolution</a:t>
            </a:r>
            <a:endParaRPr lang="en-US" sz="2000" dirty="0">
              <a:ea typeface="Calibri"/>
              <a:cs typeface="Segoe UI"/>
            </a:endParaRPr>
          </a:p>
          <a:p>
            <a:r>
              <a:rPr lang="en-US" sz="2000" dirty="0" smtClean="0"/>
              <a:t>Resolution </a:t>
            </a:r>
            <a:r>
              <a:rPr lang="en-US" sz="2000" dirty="0"/>
              <a:t>in the context of digital imaging refers to the number of pixels (individual colored dots) that make up an image or display. It is a critical factor in determining the clarity, detail, and overall quality of an image. Resolution is commonly expressed as the total number of pixels in the horizontal and vertical dimensions of an image.</a:t>
            </a:r>
            <a:endParaRPr lang="en-US" sz="2000" dirty="0">
              <a:ea typeface="Calibri"/>
              <a:cs typeface="Segoe UI"/>
            </a:endParaRPr>
          </a:p>
        </p:txBody>
      </p:sp>
      <p:sp>
        <p:nvSpPr>
          <p:cNvPr id="4" name="TextBox 3">
            <a:extLst>
              <a:ext uri="{FF2B5EF4-FFF2-40B4-BE49-F238E27FC236}">
                <a16:creationId xmlns:a16="http://schemas.microsoft.com/office/drawing/2014/main" xmlns="" id="{0590A09A-1E45-6C5E-9B95-A5F843AF468D}"/>
              </a:ext>
            </a:extLst>
          </p:cNvPr>
          <p:cNvSpPr txBox="1"/>
          <p:nvPr/>
        </p:nvSpPr>
        <p:spPr>
          <a:xfrm>
            <a:off x="238663" y="5049140"/>
            <a:ext cx="11642784"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H.264 / H.265 </a:t>
            </a:r>
            <a:r>
              <a:rPr lang="en-US" sz="2000" b="1" dirty="0" smtClean="0"/>
              <a:t>Codec</a:t>
            </a:r>
          </a:p>
          <a:p>
            <a:endParaRPr lang="en-US" dirty="0"/>
          </a:p>
          <a:p>
            <a:r>
              <a:rPr lang="en-US" sz="2000" dirty="0"/>
              <a:t>H.264 and H.265 are video compression standards, also known as codecs, developed by the International Telecommunication Union (ITU) and the International Organization for Standardization (ISO).</a:t>
            </a:r>
            <a:endParaRPr lang="en-US" sz="2000" dirty="0"/>
          </a:p>
        </p:txBody>
      </p:sp>
    </p:spTree>
    <p:extLst>
      <p:ext uri="{BB962C8B-B14F-4D97-AF65-F5344CB8AC3E}">
        <p14:creationId xmlns:p14="http://schemas.microsoft.com/office/powerpoint/2010/main" val="864047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CFCBB3B-BC62-3FC6-AF35-F82940B3F925}"/>
              </a:ext>
            </a:extLst>
          </p:cNvPr>
          <p:cNvSpPr txBox="1"/>
          <p:nvPr/>
        </p:nvSpPr>
        <p:spPr>
          <a:xfrm>
            <a:off x="281796" y="152399"/>
            <a:ext cx="11225840"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cs typeface="Segoe UI"/>
              </a:rPr>
              <a:t>ONVIF Profile</a:t>
            </a:r>
            <a:endParaRPr lang="en-US" sz="2000" dirty="0">
              <a:ea typeface="Calibri"/>
              <a:cs typeface="Segoe UI"/>
            </a:endParaRPr>
          </a:p>
          <a:p>
            <a:endParaRPr lang="en-US" sz="2000" dirty="0">
              <a:cs typeface="Segoe UI"/>
            </a:endParaRPr>
          </a:p>
          <a:p>
            <a:r>
              <a:rPr lang="en-US" sz="2000" dirty="0"/>
              <a:t>ONVIF (Open Network Video Interface Forum) is a global and open industry forum that develops and publishes standards for IP-based physical security products, particularly in the area of video surveillance. </a:t>
            </a:r>
            <a:endParaRPr lang="en-US" sz="2000" dirty="0" smtClean="0"/>
          </a:p>
          <a:p>
            <a:endParaRPr lang="en-US" sz="2000" dirty="0">
              <a:cs typeface="Segoe UI"/>
            </a:endParaRPr>
          </a:p>
          <a:p>
            <a:r>
              <a:rPr lang="en-US" sz="2000" b="1" dirty="0">
                <a:cs typeface="Segoe UI"/>
              </a:rPr>
              <a:t>Video Segmentation</a:t>
            </a:r>
            <a:endParaRPr lang="en-US" sz="2000" dirty="0">
              <a:cs typeface="Segoe UI"/>
            </a:endParaRPr>
          </a:p>
          <a:p>
            <a:endParaRPr lang="en-US" sz="2000" dirty="0">
              <a:cs typeface="Segoe UI"/>
            </a:endParaRPr>
          </a:p>
          <a:p>
            <a:r>
              <a:rPr lang="en-US" sz="2000" dirty="0">
                <a:cs typeface="Segoe UI"/>
              </a:rPr>
              <a:t> Video segmentation is the process of dividing a video into meaningful segments, often based on object boundaries or scene changes. It is used in video editing, object tracking, and analysis.​</a:t>
            </a:r>
            <a:endParaRPr lang="en-US" sz="2000" dirty="0">
              <a:ea typeface="Calibri"/>
              <a:cs typeface="Segoe UI"/>
            </a:endParaRPr>
          </a:p>
          <a:p>
            <a:endParaRPr lang="en-US" sz="2000" dirty="0">
              <a:cs typeface="Segoe UI"/>
            </a:endParaRPr>
          </a:p>
          <a:p>
            <a:r>
              <a:rPr lang="en-US" sz="2000" b="1" dirty="0">
                <a:cs typeface="Segoe UI"/>
              </a:rPr>
              <a:t>High-Speed Image Processing</a:t>
            </a:r>
            <a:endParaRPr lang="en-US" sz="2000" dirty="0">
              <a:cs typeface="Segoe UI"/>
            </a:endParaRPr>
          </a:p>
          <a:p>
            <a:endParaRPr lang="en-US" sz="2000" b="1" dirty="0">
              <a:cs typeface="Segoe UI"/>
            </a:endParaRPr>
          </a:p>
          <a:p>
            <a:r>
              <a:rPr lang="en-US" sz="2000" dirty="0">
                <a:cs typeface="Segoe UI"/>
              </a:rPr>
              <a:t>High-speed image processing involves rapidly processing a large number of images or frames per second. This is common in applications such as industrial automation and robotics.</a:t>
            </a:r>
            <a:endParaRPr lang="en-US" sz="2000" dirty="0">
              <a:ea typeface="Calibri"/>
              <a:cs typeface="Segoe UI"/>
            </a:endParaRPr>
          </a:p>
          <a:p>
            <a:r>
              <a:rPr lang="en-US" sz="2000" dirty="0">
                <a:cs typeface="Segoe UI"/>
              </a:rPr>
              <a:t>​</a:t>
            </a:r>
            <a:endParaRPr lang="en-US" sz="2000" dirty="0">
              <a:ea typeface="Calibri"/>
              <a:cs typeface="Segoe UI"/>
            </a:endParaRPr>
          </a:p>
          <a:p>
            <a:r>
              <a:rPr lang="en-US" sz="2000" b="1" dirty="0">
                <a:cs typeface="Segoe UI"/>
              </a:rPr>
              <a:t>Bandwidth Reduction</a:t>
            </a:r>
            <a:endParaRPr lang="en-US" sz="2000" dirty="0">
              <a:cs typeface="Segoe UI"/>
            </a:endParaRPr>
          </a:p>
          <a:p>
            <a:endParaRPr lang="en-US" sz="2000" dirty="0">
              <a:cs typeface="Segoe UI"/>
            </a:endParaRPr>
          </a:p>
          <a:p>
            <a:r>
              <a:rPr lang="en-US" sz="2000" dirty="0">
                <a:cs typeface="Segoe UI"/>
              </a:rPr>
              <a:t>Bandwidth reduction techniques aim to decrease the amount of data required to transmit video streams over a network, optimizing network resources and reducing data transfer costs.</a:t>
            </a:r>
            <a:endParaRPr lang="en-US" sz="2000" dirty="0">
              <a:ea typeface="Calibri"/>
              <a:cs typeface="Segoe UI"/>
            </a:endParaRPr>
          </a:p>
        </p:txBody>
      </p:sp>
    </p:spTree>
    <p:extLst>
      <p:ext uri="{BB962C8B-B14F-4D97-AF65-F5344CB8AC3E}">
        <p14:creationId xmlns:p14="http://schemas.microsoft.com/office/powerpoint/2010/main" val="2480411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A7F130E-A155-F1AD-A02D-CD94771447A8}"/>
              </a:ext>
            </a:extLst>
          </p:cNvPr>
          <p:cNvSpPr txBox="1"/>
          <p:nvPr/>
        </p:nvSpPr>
        <p:spPr>
          <a:xfrm>
            <a:off x="439947" y="-5750"/>
            <a:ext cx="11513388" cy="80945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Segoe UI"/>
              </a:rPr>
              <a:t>​</a:t>
            </a:r>
            <a:endParaRPr lang="en-US" sz="2000" dirty="0">
              <a:ea typeface="Calibri"/>
              <a:cs typeface="Segoe UI"/>
            </a:endParaRPr>
          </a:p>
          <a:p>
            <a:r>
              <a:rPr lang="en-US" sz="2000" b="1" dirty="0">
                <a:cs typeface="Segoe UI"/>
              </a:rPr>
              <a:t>FFMPEG / </a:t>
            </a:r>
            <a:r>
              <a:rPr lang="en-US" sz="2000" b="1" dirty="0" err="1">
                <a:cs typeface="Segoe UI"/>
              </a:rPr>
              <a:t>GStreamer</a:t>
            </a:r>
            <a:r>
              <a:rPr lang="en-US" sz="2000" b="1" dirty="0">
                <a:cs typeface="Segoe UI"/>
              </a:rPr>
              <a:t> frameworks</a:t>
            </a:r>
            <a:endParaRPr lang="en-US" sz="2000" dirty="0">
              <a:ea typeface="Calibri"/>
              <a:cs typeface="Segoe UI"/>
            </a:endParaRPr>
          </a:p>
          <a:p>
            <a:endParaRPr lang="en-US" sz="2000" b="1" dirty="0">
              <a:cs typeface="Segoe UI"/>
            </a:endParaRPr>
          </a:p>
          <a:p>
            <a:r>
              <a:rPr lang="en-US" sz="2000" dirty="0" err="1"/>
              <a:t>FFmpeg</a:t>
            </a:r>
            <a:r>
              <a:rPr lang="en-US" sz="2000" dirty="0"/>
              <a:t> and </a:t>
            </a:r>
            <a:r>
              <a:rPr lang="en-US" sz="2000" dirty="0" err="1"/>
              <a:t>GStreamer</a:t>
            </a:r>
            <a:r>
              <a:rPr lang="en-US" sz="2000" dirty="0"/>
              <a:t> are both open-source multimedia frameworks that provide a set of tools, libraries, and utilities for handling multimedia data, including audio and video. They are widely used in the development of applications related to audio and video processing, streaming, and playback</a:t>
            </a:r>
            <a:r>
              <a:rPr lang="en-US" sz="2000" dirty="0" smtClean="0"/>
              <a:t>.</a:t>
            </a:r>
          </a:p>
          <a:p>
            <a:endParaRPr lang="en-US" sz="2000" dirty="0">
              <a:cs typeface="Segoe UI"/>
            </a:endParaRPr>
          </a:p>
          <a:p>
            <a:r>
              <a:rPr lang="en-US" sz="2000" b="1" dirty="0">
                <a:cs typeface="Segoe UI"/>
              </a:rPr>
              <a:t>Latency Reduction Techniques</a:t>
            </a:r>
            <a:endParaRPr lang="en-US" sz="2000" dirty="0">
              <a:ea typeface="Calibri"/>
              <a:cs typeface="Segoe UI"/>
            </a:endParaRPr>
          </a:p>
          <a:p>
            <a:endParaRPr lang="en-US" sz="2000" dirty="0">
              <a:cs typeface="Segoe UI"/>
            </a:endParaRPr>
          </a:p>
          <a:p>
            <a:r>
              <a:rPr lang="en-US" sz="2000" dirty="0" smtClean="0">
                <a:cs typeface="Segoe UI"/>
              </a:rPr>
              <a:t>Latency </a:t>
            </a:r>
            <a:r>
              <a:rPr lang="en-US" sz="2000" dirty="0">
                <a:cs typeface="Segoe UI"/>
              </a:rPr>
              <a:t>reduction techniques are methods to minimize delays in video processing and transmission. Low latency is critical in applications like live video streaming and real-time communication.​</a:t>
            </a:r>
            <a:endParaRPr lang="en-US" sz="2000" dirty="0">
              <a:ea typeface="Calibri"/>
              <a:cs typeface="Segoe UI"/>
            </a:endParaRPr>
          </a:p>
          <a:p>
            <a:endParaRPr lang="en-US" sz="2000" dirty="0">
              <a:cs typeface="Segoe UI"/>
            </a:endParaRPr>
          </a:p>
          <a:p>
            <a:r>
              <a:rPr lang="en-US" sz="2000" b="1" dirty="0">
                <a:cs typeface="Segoe UI"/>
              </a:rPr>
              <a:t>Optical </a:t>
            </a:r>
            <a:r>
              <a:rPr lang="en-US" sz="2000" b="1" dirty="0" smtClean="0">
                <a:cs typeface="Segoe UI"/>
              </a:rPr>
              <a:t>Lens</a:t>
            </a:r>
          </a:p>
          <a:p>
            <a:endParaRPr lang="en-US" sz="2000" dirty="0">
              <a:ea typeface="Calibri"/>
              <a:cs typeface="Segoe UI"/>
            </a:endParaRPr>
          </a:p>
          <a:p>
            <a:r>
              <a:rPr lang="en-US" sz="2000" dirty="0" smtClean="0"/>
              <a:t>An </a:t>
            </a:r>
            <a:r>
              <a:rPr lang="en-US" sz="2000" dirty="0"/>
              <a:t>optical lens is a transparent device with curved surfaces that refracts light, bringing it to a focus and forming an image. Lenses are fundamental components in various optical systems, including cameras, telescopes, microscopes, eyeglasses, and other optical instruments. </a:t>
            </a:r>
            <a:endParaRPr lang="en-US" sz="2000" dirty="0" smtClean="0"/>
          </a:p>
          <a:p>
            <a:endParaRPr lang="en-US" sz="2000" dirty="0">
              <a:cs typeface="Segoe UI"/>
            </a:endParaRPr>
          </a:p>
          <a:p>
            <a:endParaRPr lang="en-US" sz="2000" b="1" dirty="0" smtClean="0">
              <a:cs typeface="Segoe UI"/>
            </a:endParaRPr>
          </a:p>
          <a:p>
            <a:endParaRPr lang="en-US" sz="2000" b="1" dirty="0">
              <a:cs typeface="Segoe UI"/>
            </a:endParaRPr>
          </a:p>
          <a:p>
            <a:endParaRPr lang="en-US" sz="2000" b="1" dirty="0" smtClean="0">
              <a:cs typeface="Segoe UI"/>
            </a:endParaRPr>
          </a:p>
          <a:p>
            <a:endParaRPr lang="en-US" sz="2000" b="1" dirty="0">
              <a:cs typeface="Segoe UI"/>
            </a:endParaRPr>
          </a:p>
          <a:p>
            <a:endParaRPr lang="en-US" sz="2000" b="1" dirty="0" smtClean="0">
              <a:cs typeface="Segoe UI"/>
            </a:endParaRPr>
          </a:p>
          <a:p>
            <a:r>
              <a:rPr lang="en-US" sz="2000" dirty="0" smtClean="0">
                <a:cs typeface="Segoe UI"/>
              </a:rPr>
              <a:t>​</a:t>
            </a:r>
            <a:r>
              <a:rPr lang="en-US" sz="2000" dirty="0">
                <a:cs typeface="Segoe UI"/>
              </a:rPr>
              <a:t/>
            </a:r>
            <a:br>
              <a:rPr lang="en-US" sz="2000" dirty="0">
                <a:cs typeface="Segoe UI"/>
              </a:rPr>
            </a:br>
            <a:r>
              <a:rPr lang="en-US" sz="2000" dirty="0">
                <a:cs typeface="Segoe UI"/>
              </a:rPr>
              <a:t>​</a:t>
            </a:r>
            <a:endParaRPr lang="en-US" sz="2000" dirty="0">
              <a:ea typeface="Calibri"/>
              <a:cs typeface="Segoe UI"/>
            </a:endParaRPr>
          </a:p>
          <a:p>
            <a:r>
              <a:rPr lang="en-US" sz="2000" dirty="0">
                <a:cs typeface="Segoe UI"/>
              </a:rPr>
              <a:t>​</a:t>
            </a:r>
            <a:endParaRPr lang="en-US" sz="2000" dirty="0">
              <a:ea typeface="Calibri"/>
              <a:cs typeface="Segoe UI"/>
            </a:endParaRPr>
          </a:p>
        </p:txBody>
      </p:sp>
    </p:spTree>
    <p:extLst>
      <p:ext uri="{BB962C8B-B14F-4D97-AF65-F5344CB8AC3E}">
        <p14:creationId xmlns:p14="http://schemas.microsoft.com/office/powerpoint/2010/main" val="953326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0A1BB04-10CF-B713-93DB-16AF43A4E973}"/>
              </a:ext>
            </a:extLst>
          </p:cNvPr>
          <p:cNvSpPr txBox="1"/>
          <p:nvPr/>
        </p:nvSpPr>
        <p:spPr>
          <a:xfrm>
            <a:off x="511834" y="468702"/>
            <a:ext cx="11283350"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err="1">
                <a:cs typeface="Segoe UI"/>
              </a:rPr>
              <a:t>Image+Video</a:t>
            </a:r>
            <a:r>
              <a:rPr lang="en-US" sz="2000" b="1" dirty="0">
                <a:cs typeface="Segoe UI"/>
              </a:rPr>
              <a:t> and Audio Processing</a:t>
            </a:r>
            <a:r>
              <a:rPr lang="en-US" sz="2000" dirty="0">
                <a:cs typeface="Segoe UI"/>
              </a:rPr>
              <a:t>: </a:t>
            </a:r>
          </a:p>
          <a:p>
            <a:endParaRPr lang="en-US" sz="2000" dirty="0">
              <a:cs typeface="Segoe UI"/>
            </a:endParaRPr>
          </a:p>
          <a:p>
            <a:r>
              <a:rPr lang="en-US" sz="2000" dirty="0">
                <a:cs typeface="Segoe UI"/>
              </a:rPr>
              <a:t>Image and video processing involve manipulating and enhancing images and video streams, while audio processing deals with audio data. These processes can include filtering, enhancement, and transformation.​</a:t>
            </a:r>
            <a:endParaRPr lang="en-US" sz="2000" dirty="0">
              <a:ea typeface="Calibri"/>
              <a:cs typeface="Segoe UI"/>
            </a:endParaRPr>
          </a:p>
          <a:p>
            <a:endParaRPr lang="en-US" sz="2000" b="1" dirty="0" smtClean="0">
              <a:cs typeface="Segoe UI"/>
            </a:endParaRPr>
          </a:p>
          <a:p>
            <a:r>
              <a:rPr lang="en-US" sz="2000" b="1" dirty="0" smtClean="0">
                <a:cs typeface="Segoe UI"/>
              </a:rPr>
              <a:t>Camera </a:t>
            </a:r>
            <a:r>
              <a:rPr lang="en-US" sz="2000" b="1" dirty="0">
                <a:cs typeface="Segoe UI"/>
              </a:rPr>
              <a:t>Calibration</a:t>
            </a:r>
            <a:endParaRPr lang="en-US" sz="2000" dirty="0">
              <a:ea typeface="Calibri"/>
              <a:cs typeface="Calibri"/>
            </a:endParaRPr>
          </a:p>
          <a:p>
            <a:endParaRPr lang="en-US" sz="2000" dirty="0">
              <a:cs typeface="Segoe UI"/>
            </a:endParaRPr>
          </a:p>
          <a:p>
            <a:r>
              <a:rPr lang="en-US" sz="2000" dirty="0"/>
              <a:t>Camera calibration is the process of determining the intrinsic and extrinsic parameters of a camera to establish a relationship between the 3D world coordinates and the 2D image coordinates. </a:t>
            </a:r>
            <a:r>
              <a:rPr lang="en-US" sz="2000" dirty="0" smtClean="0">
                <a:cs typeface="Segoe UI"/>
              </a:rPr>
              <a:t>​</a:t>
            </a:r>
            <a:endParaRPr lang="en-US" sz="2000" dirty="0">
              <a:ea typeface="Calibri"/>
              <a:cs typeface="Segoe UI"/>
            </a:endParaRPr>
          </a:p>
        </p:txBody>
      </p:sp>
    </p:spTree>
    <p:extLst>
      <p:ext uri="{BB962C8B-B14F-4D97-AF65-F5344CB8AC3E}">
        <p14:creationId xmlns:p14="http://schemas.microsoft.com/office/powerpoint/2010/main" val="1037098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09B948-7CE5-BF59-C201-60793FCDDE9A}"/>
              </a:ext>
            </a:extLst>
          </p:cNvPr>
          <p:cNvSpPr>
            <a:spLocks noGrp="1"/>
          </p:cNvSpPr>
          <p:nvPr>
            <p:ph type="title"/>
          </p:nvPr>
        </p:nvSpPr>
        <p:spPr/>
        <p:txBody>
          <a:bodyPr/>
          <a:lstStyle/>
          <a:p>
            <a:r>
              <a:rPr lang="en-US" dirty="0">
                <a:ea typeface="Calibri Light"/>
                <a:cs typeface="Calibri Light"/>
              </a:rPr>
              <a:t>Hardware</a:t>
            </a:r>
            <a:endParaRPr lang="en-US" dirty="0"/>
          </a:p>
        </p:txBody>
      </p:sp>
      <p:sp>
        <p:nvSpPr>
          <p:cNvPr id="3" name="TextBox 2">
            <a:extLst>
              <a:ext uri="{FF2B5EF4-FFF2-40B4-BE49-F238E27FC236}">
                <a16:creationId xmlns:a16="http://schemas.microsoft.com/office/drawing/2014/main" xmlns="" id="{0D283979-5C6B-D6E3-BBD9-B37081B174DA}"/>
              </a:ext>
            </a:extLst>
          </p:cNvPr>
          <p:cNvSpPr txBox="1"/>
          <p:nvPr/>
        </p:nvSpPr>
        <p:spPr>
          <a:xfrm>
            <a:off x="957532" y="1087654"/>
            <a:ext cx="10161916"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374151"/>
                </a:solidFill>
                <a:latin typeface="Söhne"/>
              </a:rPr>
              <a:t>Server</a:t>
            </a:r>
            <a:r>
              <a:rPr lang="en-US" sz="2000" dirty="0">
                <a:solidFill>
                  <a:srgbClr val="374151"/>
                </a:solidFill>
                <a:latin typeface="Söhne"/>
              </a:rPr>
              <a:t>:</a:t>
            </a:r>
            <a:endParaRPr lang="en-US" sz="2000" dirty="0">
              <a:ea typeface="Calibri" panose="020F0502020204030204"/>
              <a:cs typeface="Calibri" panose="020F0502020204030204"/>
            </a:endParaRPr>
          </a:p>
          <a:p>
            <a:r>
              <a:rPr lang="en-US" sz="2000" dirty="0" smtClean="0"/>
              <a:t>A </a:t>
            </a:r>
            <a:r>
              <a:rPr lang="en-US" sz="2000" dirty="0"/>
              <a:t>server is a computer or system that provides services, resources, or functionalities to other computers or devices, known as clients, over a network. Servers play a crucial role in networked environments, facilitating communication, data storage, processing, and access to various resources</a:t>
            </a:r>
            <a:r>
              <a:rPr lang="en-US" sz="2000" dirty="0" smtClean="0"/>
              <a:t>.</a:t>
            </a:r>
          </a:p>
          <a:p>
            <a:endParaRPr lang="en-US" sz="2000" b="1" dirty="0">
              <a:solidFill>
                <a:srgbClr val="374151"/>
              </a:solidFill>
              <a:latin typeface="Söhne"/>
            </a:endParaRPr>
          </a:p>
          <a:p>
            <a:r>
              <a:rPr lang="en-US" sz="2000" b="1" dirty="0" smtClean="0">
                <a:solidFill>
                  <a:srgbClr val="374151"/>
                </a:solidFill>
                <a:latin typeface="Söhne"/>
              </a:rPr>
              <a:t>Cloud</a:t>
            </a:r>
            <a:r>
              <a:rPr lang="en-US" sz="2000" dirty="0">
                <a:solidFill>
                  <a:srgbClr val="374151"/>
                </a:solidFill>
                <a:latin typeface="Söhne"/>
              </a:rPr>
              <a:t>: </a:t>
            </a:r>
            <a:endParaRPr lang="en-US" sz="2000" dirty="0" smtClean="0">
              <a:solidFill>
                <a:srgbClr val="374151"/>
              </a:solidFill>
              <a:latin typeface="Söhne"/>
            </a:endParaRPr>
          </a:p>
          <a:p>
            <a:r>
              <a:rPr lang="en-US" sz="2000" dirty="0"/>
              <a:t>Cloud computing refers to the delivery of computing services, including computing power, storage, databases, networking, analytics, software, and more, over the internet ("the cloud"). Cloud computing provides a flexible and scalable alternative to traditional on-premises IT </a:t>
            </a:r>
            <a:r>
              <a:rPr lang="en-US" sz="2000" dirty="0" smtClean="0"/>
              <a:t>infrastructure.</a:t>
            </a:r>
          </a:p>
          <a:p>
            <a:endParaRPr lang="en-US" sz="2000" b="1" dirty="0">
              <a:solidFill>
                <a:srgbClr val="374151"/>
              </a:solidFill>
              <a:latin typeface="Söhne"/>
            </a:endParaRPr>
          </a:p>
          <a:p>
            <a:r>
              <a:rPr lang="en-US" sz="2000" b="1" dirty="0" smtClean="0">
                <a:solidFill>
                  <a:srgbClr val="374151"/>
                </a:solidFill>
                <a:latin typeface="Söhne"/>
              </a:rPr>
              <a:t>FPGA </a:t>
            </a:r>
            <a:r>
              <a:rPr lang="en-US" sz="2000" b="1" dirty="0">
                <a:solidFill>
                  <a:srgbClr val="374151"/>
                </a:solidFill>
                <a:latin typeface="Söhne"/>
              </a:rPr>
              <a:t>(Field-Programmable Gate Array)</a:t>
            </a:r>
            <a:r>
              <a:rPr lang="en-US" sz="2000" dirty="0">
                <a:solidFill>
                  <a:srgbClr val="374151"/>
                </a:solidFill>
                <a:latin typeface="Söhne"/>
              </a:rPr>
              <a:t>: </a:t>
            </a:r>
            <a:r>
              <a:rPr lang="en-US" sz="2000" dirty="0"/>
              <a:t>A Field-Programmable Gate Array (FPGA) is a type of programmable logic device that can be configured by a user after manufacturing. Unlike Application-Specific Integrated Circuits (ASICs), which are custom-designed for specific tasks during the manufacturing process, FPGAs allow users to define and implement their digital </a:t>
            </a:r>
            <a:r>
              <a:rPr lang="en-US" sz="2000" dirty="0" smtClean="0"/>
              <a:t>circuits.</a:t>
            </a:r>
            <a:endParaRPr lang="en-US" sz="2000" dirty="0" smtClean="0">
              <a:solidFill>
                <a:srgbClr val="374151"/>
              </a:solidFill>
              <a:latin typeface="Söhne"/>
            </a:endParaRPr>
          </a:p>
        </p:txBody>
      </p:sp>
    </p:spTree>
    <p:extLst>
      <p:ext uri="{BB962C8B-B14F-4D97-AF65-F5344CB8AC3E}">
        <p14:creationId xmlns:p14="http://schemas.microsoft.com/office/powerpoint/2010/main" val="187292651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50</TotalTime>
  <Words>1213</Words>
  <Application>Microsoft Office PowerPoint</Application>
  <PresentationFormat>Custom</PresentationFormat>
  <Paragraphs>162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Angles</vt:lpstr>
      <vt:lpstr>Name :Jayashri Musale  </vt:lpstr>
      <vt:lpstr>Video:</vt:lpstr>
      <vt:lpstr>PowerPoint Presentation</vt:lpstr>
      <vt:lpstr>PowerPoint Presentation</vt:lpstr>
      <vt:lpstr>PowerPoint Presentation</vt:lpstr>
      <vt:lpstr>PowerPoint Presentation</vt:lpstr>
      <vt:lpstr>PowerPoint Presentation</vt:lpstr>
      <vt:lpstr>PowerPoint Presentation</vt:lpstr>
      <vt:lpstr>Hardware</vt:lpstr>
      <vt:lpstr>PowerPoint Presentation</vt:lpstr>
      <vt:lpstr>PowerPoint Presentation</vt:lpstr>
      <vt:lpstr>Software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Jayu</dc:creator>
  <cp:lastModifiedBy>jayu</cp:lastModifiedBy>
  <cp:revision>300</cp:revision>
  <dcterms:created xsi:type="dcterms:W3CDTF">2023-09-09T13:52:01Z</dcterms:created>
  <dcterms:modified xsi:type="dcterms:W3CDTF">2024-01-03T11:21:31Z</dcterms:modified>
</cp:coreProperties>
</file>