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C71FFB-ACD0-45DE-925C-570D0BEEC03D}" type="datetimeFigureOut">
              <a:rPr lang="en-IN" smtClean="0"/>
              <a:t>04-01-2024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FFE250B-E434-492B-A4DA-63B90035BE1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906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71FFB-ACD0-45DE-925C-570D0BEEC03D}"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E250B-E434-492B-A4DA-63B90035BE1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741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71FFB-ACD0-45DE-925C-570D0BEEC03D}"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E250B-E434-492B-A4DA-63B90035BE1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71FFB-ACD0-45DE-925C-570D0BEEC03D}"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E250B-E434-492B-A4DA-63B90035BE1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67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71FFB-ACD0-45DE-925C-570D0BEEC03D}"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E250B-E434-492B-A4DA-63B90035BE1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288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71FFB-ACD0-45DE-925C-570D0BEEC03D}"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E250B-E434-492B-A4DA-63B90035BE1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57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C71FFB-ACD0-45DE-925C-570D0BEEC03D}"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FE250B-E434-492B-A4DA-63B90035BE1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8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C71FFB-ACD0-45DE-925C-570D0BEEC03D}"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FE250B-E434-492B-A4DA-63B90035BE1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49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71FFB-ACD0-45DE-925C-570D0BEEC03D}"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FE250B-E434-492B-A4DA-63B90035BE15}" type="slidenum">
              <a:rPr lang="en-IN" smtClean="0"/>
              <a:t>‹#›</a:t>
            </a:fld>
            <a:endParaRPr lang="en-IN"/>
          </a:p>
        </p:txBody>
      </p:sp>
    </p:spTree>
    <p:extLst>
      <p:ext uri="{BB962C8B-B14F-4D97-AF65-F5344CB8AC3E}">
        <p14:creationId xmlns:p14="http://schemas.microsoft.com/office/powerpoint/2010/main" val="385206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71FFB-ACD0-45DE-925C-570D0BEEC03D}"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E250B-E434-492B-A4DA-63B90035BE1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53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C71FFB-ACD0-45DE-925C-570D0BEEC03D}" type="datetimeFigureOut">
              <a:rPr lang="en-IN" smtClean="0"/>
              <a:t>04-01-2024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FFE250B-E434-492B-A4DA-63B90035BE1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390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C71FFB-ACD0-45DE-925C-570D0BEEC03D}" type="datetimeFigureOut">
              <a:rPr lang="en-IN" smtClean="0"/>
              <a:t>04-01-2024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FE250B-E434-492B-A4DA-63B90035BE1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8432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whatis/definition/Python" TargetMode="External"/><Relationship Id="rId2" Type="http://schemas.openxmlformats.org/officeDocument/2006/relationships/hyperlink" Target="https://www.techtarget.com/searchenterpriseai/definition/machine-learning-ML" TargetMode="External"/><Relationship Id="rId1" Type="http://schemas.openxmlformats.org/officeDocument/2006/relationships/slideLayout" Target="../slideLayouts/slideLayout7.xml"/><Relationship Id="rId5" Type="http://schemas.openxmlformats.org/officeDocument/2006/relationships/hyperlink" Target="https://www.techtarget.com/searchdatamanagement/definition/C" TargetMode="External"/><Relationship Id="rId4" Type="http://schemas.openxmlformats.org/officeDocument/2006/relationships/hyperlink" Target="https://www.techtarget.com/searchsoftwarequality/definition/debugg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1845" y="4236705"/>
            <a:ext cx="4149213" cy="4154984"/>
          </a:xfrm>
          <a:prstGeom prst="rect">
            <a:avLst/>
          </a:prstGeom>
          <a:noFill/>
        </p:spPr>
        <p:txBody>
          <a:bodyPr wrap="square" rtlCol="0">
            <a:spAutoFit/>
          </a:bodyPr>
          <a:lstStyle/>
          <a:p>
            <a:r>
              <a:rPr lang="en-US" dirty="0"/>
              <a:t>Name – Radhika Niranjan Chaudhari</a:t>
            </a:r>
          </a:p>
          <a:p>
            <a:r>
              <a:rPr lang="en-US" dirty="0"/>
              <a:t>Branch –ENTC</a:t>
            </a:r>
          </a:p>
          <a:p>
            <a:endParaRPr lang="en-US" dirty="0"/>
          </a:p>
          <a:p>
            <a:endParaRPr lang="en-US" dirty="0"/>
          </a:p>
          <a:p>
            <a:endParaRPr lang="en-US" dirty="0"/>
          </a:p>
          <a:p>
            <a:r>
              <a:rPr lang="en-US" sz="3600" dirty="0"/>
              <a:t>                    </a:t>
            </a:r>
            <a:endParaRPr lang="en-US" sz="4800" b="1" dirty="0"/>
          </a:p>
          <a:p>
            <a:endParaRPr lang="en-US" dirty="0"/>
          </a:p>
          <a:p>
            <a:endParaRPr lang="en-US" dirty="0"/>
          </a:p>
          <a:p>
            <a:endParaRPr lang="en-US" dirty="0"/>
          </a:p>
          <a:p>
            <a:endParaRPr lang="en-US" dirty="0"/>
          </a:p>
          <a:p>
            <a:endParaRPr lang="en-US" dirty="0"/>
          </a:p>
          <a:p>
            <a:r>
              <a:rPr lang="en-US" sz="4800" dirty="0"/>
              <a:t>                                                                                             </a:t>
            </a:r>
            <a:endParaRPr lang="en-IN" sz="4800" dirty="0"/>
          </a:p>
        </p:txBody>
      </p:sp>
      <p:sp>
        <p:nvSpPr>
          <p:cNvPr id="2" name="TextBox 1">
            <a:extLst>
              <a:ext uri="{FF2B5EF4-FFF2-40B4-BE49-F238E27FC236}">
                <a16:creationId xmlns:a16="http://schemas.microsoft.com/office/drawing/2014/main" id="{8CED5EF4-2905-9D7A-FD7B-C8D0D61C19CB}"/>
              </a:ext>
            </a:extLst>
          </p:cNvPr>
          <p:cNvSpPr txBox="1"/>
          <p:nvPr/>
        </p:nvSpPr>
        <p:spPr>
          <a:xfrm>
            <a:off x="2861186" y="1297857"/>
            <a:ext cx="7167717" cy="1323439"/>
          </a:xfrm>
          <a:prstGeom prst="rect">
            <a:avLst/>
          </a:prstGeom>
          <a:noFill/>
        </p:spPr>
        <p:txBody>
          <a:bodyPr wrap="square" rtlCol="0">
            <a:spAutoFit/>
          </a:bodyPr>
          <a:lstStyle/>
          <a:p>
            <a:r>
              <a:rPr lang="en-IN" sz="4000" b="1" dirty="0">
                <a:latin typeface="Aharoni" panose="02010803020104030203" pitchFamily="2" charset="-79"/>
                <a:cs typeface="Aharoni" panose="02010803020104030203" pitchFamily="2" charset="-79"/>
              </a:rPr>
              <a:t>              NOVIUS </a:t>
            </a:r>
          </a:p>
          <a:p>
            <a:r>
              <a:rPr lang="en-IN" sz="4000" b="1" dirty="0">
                <a:latin typeface="Aharoni" panose="02010803020104030203" pitchFamily="2" charset="-79"/>
                <a:cs typeface="Aharoni" panose="02010803020104030203" pitchFamily="2" charset="-79"/>
              </a:rPr>
              <a:t>KEYWORD PRESENTATION</a:t>
            </a:r>
          </a:p>
        </p:txBody>
      </p:sp>
    </p:spTree>
    <p:extLst>
      <p:ext uri="{BB962C8B-B14F-4D97-AF65-F5344CB8AC3E}">
        <p14:creationId xmlns:p14="http://schemas.microsoft.com/office/powerpoint/2010/main" val="324084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252549"/>
            <a:ext cx="11608525" cy="5632311"/>
          </a:xfrm>
          <a:prstGeom prst="rect">
            <a:avLst/>
          </a:prstGeom>
          <a:noFill/>
        </p:spPr>
        <p:txBody>
          <a:bodyPr wrap="square" rtlCol="0">
            <a:spAutoFit/>
          </a:bodyPr>
          <a:lstStyle/>
          <a:p>
            <a:pPr marL="285750" indent="-285750">
              <a:buFont typeface="Wingdings" panose="05000000000000000000" pitchFamily="2" charset="2"/>
              <a:buChar char="§"/>
            </a:pPr>
            <a:r>
              <a:rPr lang="en-US" b="1" dirty="0"/>
              <a:t>Video Analytics </a:t>
            </a:r>
            <a:r>
              <a:rPr lang="en-US" dirty="0"/>
              <a:t>– </a:t>
            </a:r>
          </a:p>
          <a:p>
            <a:r>
              <a:rPr lang="en-US" b="0" i="0" dirty="0">
                <a:solidFill>
                  <a:srgbClr val="202124"/>
                </a:solidFill>
                <a:effectLst/>
                <a:latin typeface="Google Sans"/>
              </a:rPr>
              <a:t>      Video analytics is </a:t>
            </a:r>
            <a:r>
              <a:rPr lang="en-US" b="0" i="0" dirty="0">
                <a:solidFill>
                  <a:srgbClr val="040C28"/>
                </a:solidFill>
                <a:effectLst/>
                <a:latin typeface="Google Sans"/>
              </a:rPr>
              <a:t>a technology that processes a digital video signal using a special algorithm to perform a security- </a:t>
            </a:r>
          </a:p>
          <a:p>
            <a:r>
              <a:rPr lang="en-US" dirty="0">
                <a:solidFill>
                  <a:srgbClr val="040C28"/>
                </a:solidFill>
                <a:latin typeface="Google Sans"/>
              </a:rPr>
              <a:t>      </a:t>
            </a:r>
            <a:r>
              <a:rPr lang="en-US" b="0" i="0" dirty="0">
                <a:solidFill>
                  <a:srgbClr val="040C28"/>
                </a:solidFill>
                <a:effectLst/>
                <a:latin typeface="Google Sans"/>
              </a:rPr>
              <a:t>related function.</a:t>
            </a:r>
            <a:endParaRPr lang="en-US" dirty="0"/>
          </a:p>
          <a:p>
            <a:r>
              <a:rPr lang="en-US" dirty="0">
                <a:solidFill>
                  <a:srgbClr val="040C28"/>
                </a:solidFill>
                <a:latin typeface="Google Sans"/>
              </a:rPr>
              <a:t>      </a:t>
            </a:r>
            <a:r>
              <a:rPr lang="en-US" dirty="0"/>
              <a:t>It takes video and structure it so you can use it or correlate it with all other kind of data in our system.</a:t>
            </a:r>
          </a:p>
          <a:p>
            <a:endParaRPr lang="en-US" dirty="0"/>
          </a:p>
          <a:p>
            <a:pPr marL="285750" indent="-285750">
              <a:buFont typeface="Wingdings" panose="05000000000000000000" pitchFamily="2" charset="2"/>
              <a:buChar char="§"/>
            </a:pPr>
            <a:r>
              <a:rPr lang="en-US" b="1" dirty="0"/>
              <a:t>Computer vision- </a:t>
            </a:r>
            <a:r>
              <a:rPr lang="en-US" b="0" i="0" dirty="0">
                <a:solidFill>
                  <a:srgbClr val="202124"/>
                </a:solidFill>
                <a:effectLst/>
                <a:latin typeface="Google Sans"/>
              </a:rPr>
              <a:t>Computer vision is </a:t>
            </a:r>
            <a:r>
              <a:rPr lang="en-US" b="0" i="0" dirty="0">
                <a:solidFill>
                  <a:srgbClr val="040C28"/>
                </a:solidFill>
                <a:effectLst/>
                <a:latin typeface="Google Sans"/>
              </a:rPr>
              <a:t>a field of computer science that focuses on enabling computers to identify and understand objects in images and videos.</a:t>
            </a:r>
          </a:p>
          <a:p>
            <a:endParaRPr lang="en-US" dirty="0"/>
          </a:p>
          <a:p>
            <a:pPr marL="285750" indent="-285750">
              <a:buFont typeface="Wingdings" panose="05000000000000000000" pitchFamily="2" charset="2"/>
              <a:buChar char="§"/>
            </a:pPr>
            <a:r>
              <a:rPr lang="en-US" b="1" dirty="0"/>
              <a:t>Image </a:t>
            </a:r>
            <a:r>
              <a:rPr lang="en-US" b="1" dirty="0" err="1"/>
              <a:t>Anaylsis</a:t>
            </a:r>
            <a:r>
              <a:rPr lang="en-US" b="1" dirty="0"/>
              <a:t> </a:t>
            </a:r>
            <a:r>
              <a:rPr lang="en-US" dirty="0"/>
              <a:t>- Image analysis is a process of extracting meaningful information, insights, and patterns from digital images. It involves using various techniques, algorithms, and software tools to analyze and interpret the content of images. It is a versatile and interdisciplinary field, and its applications span various domains, including healthcare, agriculture, manufacturing, and environmental science. It plays a crucial role in extracting knowledge and insights from visual data.</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IP camera - </a:t>
            </a:r>
            <a:r>
              <a:rPr lang="en-IN" dirty="0"/>
              <a:t>An IP camera, short for Internet Protocol camera, is a type of digital camera used for surveillance and security purposes. Unlike traditional </a:t>
            </a:r>
            <a:r>
              <a:rPr lang="en-IN" dirty="0" err="1"/>
              <a:t>analog</a:t>
            </a:r>
            <a:r>
              <a:rPr lang="en-IN" dirty="0"/>
              <a:t> CCTV cameras, IP cameras can capture and transmit video and audio data over computer networks and the internet. </a:t>
            </a:r>
            <a:r>
              <a:rPr lang="en-US" dirty="0"/>
              <a:t>IP cameras are widely used in security systems for homes, businesses, and public spaces due to their versatility, scalability, and ease of integration with existing network infrastructure.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35994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965" y="0"/>
            <a:ext cx="11425645" cy="7233344"/>
          </a:xfrm>
          <a:prstGeom prst="rect">
            <a:avLst/>
          </a:prstGeom>
          <a:noFill/>
        </p:spPr>
        <p:txBody>
          <a:bodyPr wrap="square" rtlCol="0">
            <a:spAutoFit/>
          </a:bodyPr>
          <a:lstStyle/>
          <a:p>
            <a:pPr marL="285750" indent="-285750">
              <a:buFont typeface="Wingdings" panose="05000000000000000000" pitchFamily="2" charset="2"/>
              <a:buChar char="§"/>
            </a:pPr>
            <a:r>
              <a:rPr lang="en-US" b="1" dirty="0"/>
              <a:t>AI camera </a:t>
            </a:r>
            <a:r>
              <a:rPr lang="en-US" dirty="0"/>
              <a:t>- An AI camera, also known as an artificial intelligence camera, is a type of camera equipped with advanced artificial intelligence (AI) capabilities to enhance its functionality. AI cameras find applications in various domains, including home security, business surveillance, smart cities, healthcare, retail, and transportation. They enable more intelligent and proactive monitoring and decision-making based on visual data, making them valuable tools in modern technology ecosystems.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RTSP</a:t>
            </a:r>
            <a:r>
              <a:rPr lang="en-US" dirty="0"/>
              <a:t> - RTSP stands for Real-Time Streaming Protocol. It is a network protocol used for streaming multimedia content, such as audio and video, over the internet or local networks. RTSP is designed for real-time communication and control of streaming media, making it a crucial component in various applications, including video surveillance, video conferencing, and live streaming.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Real-time video processing</a:t>
            </a:r>
            <a:r>
              <a:rPr lang="en-US" dirty="0"/>
              <a:t> - Real-time video processing refers to the capability of processing video data as it is captured or streamed, with minimal delay or latency. This is essential for applications that require immediate analysis, decision-making, or response to the video content. Real-time video processing relies on powerful hardware, efficient algorithms, and often utilizes GPUs (Graphics Processing Units) or dedicated hardware accelerators to meet the demanding processing requirements.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FPS</a:t>
            </a:r>
            <a:r>
              <a:rPr lang="en-US" dirty="0"/>
              <a:t> - FPS stands for "Frames Per Second," and it is a common measurement used in video and animation to describe the frame rate or the number of individual frames displayed or processed per second. FPS is a crucial factor in determining the smoothness and quality of video playback or animation.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Resolution </a:t>
            </a:r>
            <a:r>
              <a:rPr lang="en-US" dirty="0"/>
              <a:t>- Resolution in the context of digital media refers to the level of detail and clarity in an image, video, or display. It is typically expressed as the number of pixels or dots that make up the image, usually specified as width x height. Higher resolutions generally result in more detailed and sharper visuals.</a:t>
            </a:r>
          </a:p>
          <a:p>
            <a:endParaRPr lang="en-IN" dirty="0"/>
          </a:p>
        </p:txBody>
      </p:sp>
    </p:spTree>
    <p:extLst>
      <p:ext uri="{BB962C8B-B14F-4D97-AF65-F5344CB8AC3E}">
        <p14:creationId xmlns:p14="http://schemas.microsoft.com/office/powerpoint/2010/main" val="26565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423" y="510715"/>
            <a:ext cx="11739154" cy="5416868"/>
          </a:xfrm>
          <a:prstGeom prst="rect">
            <a:avLst/>
          </a:prstGeom>
          <a:noFill/>
        </p:spPr>
        <p:txBody>
          <a:bodyPr wrap="square" rtlCol="0">
            <a:spAutoFit/>
          </a:bodyPr>
          <a:lstStyle/>
          <a:p>
            <a:pPr marL="285750" indent="-285750">
              <a:buFont typeface="Wingdings" panose="05000000000000000000" pitchFamily="2" charset="2"/>
              <a:buChar char="§"/>
            </a:pPr>
            <a:r>
              <a:rPr lang="en-IN" b="1" dirty="0"/>
              <a:t>Data preprocessing-</a:t>
            </a:r>
          </a:p>
          <a:p>
            <a:r>
              <a:rPr lang="en-IN" sz="2000" dirty="0"/>
              <a:t>It is a process to convert raw data into meaningful data using different techniques.</a:t>
            </a:r>
          </a:p>
          <a:p>
            <a:pPr marL="285750" indent="-285750">
              <a:buFont typeface="Wingdings" panose="05000000000000000000" pitchFamily="2" charset="2"/>
              <a:buChar char="§"/>
            </a:pPr>
            <a:endParaRPr lang="en-IN" sz="2000" dirty="0"/>
          </a:p>
          <a:p>
            <a:pPr algn="l"/>
            <a:endParaRPr lang="en-US" b="1" i="0" dirty="0">
              <a:solidFill>
                <a:srgbClr val="323232"/>
              </a:solidFill>
              <a:effectLst/>
              <a:latin typeface="Arial" panose="020B0604020202020204" pitchFamily="34" charset="0"/>
            </a:endParaRPr>
          </a:p>
          <a:p>
            <a:pPr marL="285750" indent="-285750" algn="l">
              <a:buFont typeface="Wingdings" panose="05000000000000000000" pitchFamily="2" charset="2"/>
              <a:buChar char="§"/>
            </a:pPr>
            <a:r>
              <a:rPr lang="en-US" b="1" i="0" dirty="0" err="1">
                <a:effectLst/>
                <a:latin typeface="Arial" panose="020B0604020202020204" pitchFamily="34" charset="0"/>
              </a:rPr>
              <a:t>PyTorch</a:t>
            </a:r>
            <a:r>
              <a:rPr lang="en-US" i="0" dirty="0">
                <a:effectLst/>
                <a:latin typeface="Arial" panose="020B0604020202020204" pitchFamily="34" charset="0"/>
              </a:rPr>
              <a:t>-</a:t>
            </a:r>
          </a:p>
          <a:p>
            <a:pPr algn="l"/>
            <a:r>
              <a:rPr lang="en-US" i="0" dirty="0" err="1">
                <a:effectLst/>
                <a:latin typeface="Arial" panose="020B0604020202020204" pitchFamily="34" charset="0"/>
              </a:rPr>
              <a:t>PyTorch</a:t>
            </a:r>
            <a:r>
              <a:rPr lang="en-US" i="0" dirty="0">
                <a:effectLst/>
                <a:latin typeface="Arial" panose="020B0604020202020204" pitchFamily="34" charset="0"/>
              </a:rPr>
              <a:t> is an open source machine learning (</a:t>
            </a:r>
            <a:r>
              <a:rPr lang="en-US"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ML</a:t>
            </a:r>
            <a:r>
              <a:rPr lang="en-US" i="0" dirty="0">
                <a:effectLst/>
                <a:latin typeface="Arial" panose="020B0604020202020204" pitchFamily="34" charset="0"/>
              </a:rPr>
              <a:t>) framework based on the </a:t>
            </a:r>
            <a:r>
              <a:rPr lang="en-US"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Python</a:t>
            </a:r>
            <a:r>
              <a:rPr lang="en-US" i="0" dirty="0">
                <a:effectLst/>
                <a:latin typeface="Arial" panose="020B0604020202020204" pitchFamily="34" charset="0"/>
              </a:rPr>
              <a:t> programming language and the Torch library. Torch is an open source ML library used for creating deep neural networks and is written in the Lua scripting language.</a:t>
            </a:r>
          </a:p>
          <a:p>
            <a:pPr algn="l"/>
            <a:endParaRPr lang="en-US" dirty="0">
              <a:latin typeface="Arial" panose="020B0604020202020204" pitchFamily="34" charset="0"/>
            </a:endParaRPr>
          </a:p>
          <a:p>
            <a:pPr algn="l"/>
            <a:r>
              <a:rPr lang="en-US" i="0" dirty="0" err="1">
                <a:effectLst/>
                <a:latin typeface="Arial" panose="020B0604020202020204" pitchFamily="34" charset="0"/>
              </a:rPr>
              <a:t>PyTorch</a:t>
            </a:r>
            <a:r>
              <a:rPr lang="en-US" i="0" dirty="0">
                <a:effectLst/>
                <a:latin typeface="Arial" panose="020B0604020202020204" pitchFamily="34" charset="0"/>
              </a:rPr>
              <a:t> benefits:</a:t>
            </a:r>
          </a:p>
          <a:p>
            <a:pPr algn="l"/>
            <a:endParaRPr lang="en-US" i="0" dirty="0">
              <a:effectLst/>
              <a:latin typeface="Arial" panose="020B0604020202020204" pitchFamily="34" charset="0"/>
            </a:endParaRPr>
          </a:p>
          <a:p>
            <a:pPr algn="l">
              <a:buFont typeface="Arial" panose="020B0604020202020204" pitchFamily="34" charset="0"/>
              <a:buChar char="•"/>
            </a:pPr>
            <a:r>
              <a:rPr lang="en-US" i="0" dirty="0">
                <a:effectLst/>
                <a:latin typeface="Arial" panose="020B0604020202020204" pitchFamily="34" charset="0"/>
              </a:rPr>
              <a:t> Offers developers an easy-to-learn, simple-to-code.</a:t>
            </a:r>
          </a:p>
          <a:p>
            <a:pPr algn="l">
              <a:buFont typeface="Arial" panose="020B0604020202020204" pitchFamily="34" charset="0"/>
              <a:buChar char="•"/>
            </a:pPr>
            <a:r>
              <a:rPr lang="en-US" i="0" dirty="0">
                <a:effectLst/>
                <a:latin typeface="Arial" panose="020B0604020202020204" pitchFamily="34" charset="0"/>
              </a:rPr>
              <a:t> Enables easy </a:t>
            </a:r>
            <a:r>
              <a:rPr lang="en-US"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debugging</a:t>
            </a:r>
            <a:r>
              <a:rPr lang="en-US" i="0" dirty="0">
                <a:effectLst/>
                <a:latin typeface="Arial" panose="020B0604020202020204" pitchFamily="34" charset="0"/>
              </a:rPr>
              <a:t> with popular Python tools.</a:t>
            </a:r>
          </a:p>
          <a:p>
            <a:pPr algn="l">
              <a:buFont typeface="Arial" panose="020B0604020202020204" pitchFamily="34" charset="0"/>
              <a:buChar char="•"/>
            </a:pPr>
            <a:r>
              <a:rPr lang="en-US" i="0" dirty="0">
                <a:effectLst/>
                <a:latin typeface="Arial" panose="020B0604020202020204" pitchFamily="34" charset="0"/>
              </a:rPr>
              <a:t> Offers scalability and is well-supported on major cloud platforms.</a:t>
            </a:r>
          </a:p>
          <a:p>
            <a:pPr algn="l">
              <a:buFont typeface="Arial" panose="020B0604020202020204" pitchFamily="34" charset="0"/>
              <a:buChar char="•"/>
            </a:pPr>
            <a:r>
              <a:rPr lang="en-US" i="0" dirty="0">
                <a:effectLst/>
                <a:latin typeface="Arial" panose="020B0604020202020204" pitchFamily="34" charset="0"/>
              </a:rPr>
              <a:t> Exports learning models to the Open Neural Network Exchange (ONNX) standard format.</a:t>
            </a:r>
          </a:p>
          <a:p>
            <a:pPr algn="l">
              <a:buFont typeface="Arial" panose="020B0604020202020204" pitchFamily="34" charset="0"/>
              <a:buChar char="•"/>
            </a:pPr>
            <a:r>
              <a:rPr lang="en-US" i="0" dirty="0">
                <a:effectLst/>
                <a:latin typeface="Arial" panose="020B0604020202020204" pitchFamily="34" charset="0"/>
              </a:rPr>
              <a:t> Offers a user-friendly interface.</a:t>
            </a:r>
          </a:p>
          <a:p>
            <a:pPr algn="l">
              <a:buFont typeface="Arial" panose="020B0604020202020204" pitchFamily="34" charset="0"/>
              <a:buChar char="•"/>
            </a:pPr>
            <a:r>
              <a:rPr lang="en-US" i="0" dirty="0">
                <a:effectLst/>
                <a:latin typeface="Arial" panose="020B0604020202020204" pitchFamily="34" charset="0"/>
              </a:rPr>
              <a:t> Provides a </a:t>
            </a:r>
            <a:r>
              <a:rPr lang="en-US"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C++</a:t>
            </a:r>
            <a:r>
              <a:rPr lang="en-US" i="0" dirty="0">
                <a:effectLst/>
                <a:latin typeface="Arial" panose="020B0604020202020204" pitchFamily="34" charset="0"/>
              </a:rPr>
              <a:t> front-end interface option.</a:t>
            </a:r>
          </a:p>
          <a:p>
            <a:pPr algn="l">
              <a:buFont typeface="Arial" panose="020B0604020202020204" pitchFamily="34" charset="0"/>
              <a:buChar char="•"/>
            </a:pPr>
            <a:r>
              <a:rPr lang="en-US" dirty="0">
                <a:latin typeface="Arial" panose="020B0604020202020204" pitchFamily="34" charset="0"/>
              </a:rPr>
              <a:t> I</a:t>
            </a:r>
            <a:r>
              <a:rPr lang="en-US" i="0" dirty="0">
                <a:effectLst/>
                <a:latin typeface="Arial" panose="020B0604020202020204" pitchFamily="34" charset="0"/>
              </a:rPr>
              <a:t>ncludes a rich set of powerful APIs that extend the </a:t>
            </a:r>
            <a:r>
              <a:rPr lang="en-US" i="0" dirty="0" err="1">
                <a:effectLst/>
                <a:latin typeface="Arial" panose="020B0604020202020204" pitchFamily="34" charset="0"/>
              </a:rPr>
              <a:t>PyTorch</a:t>
            </a:r>
            <a:r>
              <a:rPr lang="en-US" i="0" dirty="0">
                <a:effectLst/>
                <a:latin typeface="Arial" panose="020B0604020202020204" pitchFamily="34" charset="0"/>
              </a:rPr>
              <a:t> library.</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62520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3378E-667C-C5F0-5B5D-3967DF9D50A7}"/>
              </a:ext>
            </a:extLst>
          </p:cNvPr>
          <p:cNvSpPr txBox="1"/>
          <p:nvPr/>
        </p:nvSpPr>
        <p:spPr>
          <a:xfrm>
            <a:off x="393291" y="471948"/>
            <a:ext cx="10658168" cy="6186309"/>
          </a:xfrm>
          <a:prstGeom prst="rect">
            <a:avLst/>
          </a:prstGeom>
          <a:noFill/>
        </p:spPr>
        <p:txBody>
          <a:bodyPr wrap="square" rtlCol="0">
            <a:spAutoFit/>
          </a:bodyPr>
          <a:lstStyle/>
          <a:p>
            <a:pPr marL="285750" indent="-285750">
              <a:buFont typeface="Wingdings" panose="05000000000000000000" pitchFamily="2" charset="2"/>
              <a:buChar char="§"/>
            </a:pPr>
            <a:r>
              <a:rPr lang="en-US" b="1" i="0" dirty="0" err="1">
                <a:solidFill>
                  <a:srgbClr val="040C28"/>
                </a:solidFill>
                <a:effectLst/>
                <a:latin typeface="Google Sans"/>
              </a:rPr>
              <a:t>OpenCv</a:t>
            </a:r>
            <a:r>
              <a:rPr lang="en-US" b="1" i="0" dirty="0">
                <a:solidFill>
                  <a:srgbClr val="040C28"/>
                </a:solidFill>
                <a:effectLst/>
                <a:latin typeface="Google Sans"/>
              </a:rPr>
              <a:t>-</a:t>
            </a:r>
          </a:p>
          <a:p>
            <a:r>
              <a:rPr lang="en-US" b="0" i="0" dirty="0">
                <a:effectLst/>
                <a:latin typeface="Söhne"/>
              </a:rPr>
              <a:t>OpenCV is a popular open-source computer vision and machine learning software library that provides a wide range of tools, functions, and algorithms for various computer vision tasks. It was initially developed by Intel and is now maintained by the OpenCV community.</a:t>
            </a:r>
            <a:endParaRPr lang="en-US" b="0" i="0" dirty="0">
              <a:effectLst/>
              <a:latin typeface="Google Sans"/>
            </a:endParaRPr>
          </a:p>
          <a:p>
            <a:r>
              <a:rPr lang="en-US" b="0" i="0" dirty="0">
                <a:solidFill>
                  <a:srgbClr val="040C28"/>
                </a:solidFill>
                <a:effectLst/>
                <a:latin typeface="Google Sans"/>
              </a:rPr>
              <a:t>OpenCV is organized into several modules, each focusing on specific areas of computer vision and image processing. Some of the core modules include core (basic data structures and functions), image </a:t>
            </a:r>
            <a:r>
              <a:rPr lang="en-US" b="0" i="0" dirty="0" err="1">
                <a:solidFill>
                  <a:srgbClr val="040C28"/>
                </a:solidFill>
                <a:effectLst/>
                <a:latin typeface="Google Sans"/>
              </a:rPr>
              <a:t>processing,user</a:t>
            </a:r>
            <a:r>
              <a:rPr lang="en-US" b="0" i="0" dirty="0">
                <a:solidFill>
                  <a:srgbClr val="040C28"/>
                </a:solidFill>
                <a:effectLst/>
                <a:latin typeface="Google Sans"/>
              </a:rPr>
              <a:t> interface ,video analysis.</a:t>
            </a:r>
          </a:p>
          <a:p>
            <a:endParaRPr lang="en-US" dirty="0">
              <a:solidFill>
                <a:srgbClr val="040C28"/>
              </a:solidFill>
              <a:latin typeface="Google Sans"/>
            </a:endParaRPr>
          </a:p>
          <a:p>
            <a:pPr marL="285750" indent="-285750">
              <a:buFont typeface="Wingdings" panose="05000000000000000000" pitchFamily="2" charset="2"/>
              <a:buChar char="§"/>
            </a:pPr>
            <a:r>
              <a:rPr lang="en-US" b="1" dirty="0">
                <a:solidFill>
                  <a:srgbClr val="040C28"/>
                </a:solidFill>
                <a:latin typeface="Google Sans"/>
              </a:rPr>
              <a:t>TensorFlow-</a:t>
            </a:r>
          </a:p>
          <a:p>
            <a:r>
              <a:rPr lang="en-US" b="0" i="0" dirty="0">
                <a:effectLst/>
                <a:latin typeface="Söhne"/>
              </a:rPr>
              <a:t>TensorFlow is an open-source machine learning framework developed by the Google. It is one of the most popular and widely used deep learning frameworks, known for its flexibility, scalability, and robust ecosystem. </a:t>
            </a:r>
          </a:p>
          <a:p>
            <a:endParaRPr lang="en-US" b="1" dirty="0">
              <a:latin typeface="Söhne"/>
            </a:endParaRPr>
          </a:p>
          <a:p>
            <a:pPr marL="285750" indent="-285750">
              <a:buFont typeface="Wingdings" panose="05000000000000000000" pitchFamily="2" charset="2"/>
              <a:buChar char="§"/>
            </a:pPr>
            <a:r>
              <a:rPr lang="en-US" b="1" dirty="0">
                <a:latin typeface="Söhne"/>
              </a:rPr>
              <a:t>Feature extraction-</a:t>
            </a:r>
          </a:p>
          <a:p>
            <a:r>
              <a:rPr lang="en-US" b="0" i="0" dirty="0">
                <a:effectLst/>
                <a:latin typeface="Söhne"/>
              </a:rPr>
              <a:t>Feature extraction is a fundamental concept in the field of machine learning and computer vision. It refers to the process of selecting, transforming, or representing relevant information (features) from raw data in a way that is suitable for analysis or modeling. </a:t>
            </a:r>
          </a:p>
          <a:p>
            <a:r>
              <a:rPr lang="en-US" b="0" i="0" dirty="0">
                <a:effectLst/>
                <a:latin typeface="Söhne"/>
              </a:rPr>
              <a:t>Feature extraction is commonly used in various domains, including computer vision, natural language processing, and signal processing. </a:t>
            </a:r>
            <a:endParaRPr lang="en-US" dirty="0">
              <a:latin typeface="Söhne"/>
            </a:endParaRPr>
          </a:p>
          <a:p>
            <a:r>
              <a:rPr lang="en-US" b="1" i="0" dirty="0">
                <a:effectLst/>
                <a:latin typeface="Söhne"/>
              </a:rPr>
              <a:t>Noise Reduction:</a:t>
            </a:r>
            <a:r>
              <a:rPr lang="en-US" b="0" i="0" dirty="0">
                <a:effectLst/>
                <a:latin typeface="Söhne"/>
              </a:rPr>
              <a:t> Feature extraction can help reduce noise in the data, making it more robust to variations and anomalies.</a:t>
            </a:r>
          </a:p>
          <a:p>
            <a:endParaRPr lang="en-US" dirty="0">
              <a:latin typeface="Google Sans"/>
            </a:endParaRPr>
          </a:p>
          <a:p>
            <a:endParaRPr lang="en-IN" dirty="0"/>
          </a:p>
        </p:txBody>
      </p:sp>
    </p:spTree>
    <p:extLst>
      <p:ext uri="{BB962C8B-B14F-4D97-AF65-F5344CB8AC3E}">
        <p14:creationId xmlns:p14="http://schemas.microsoft.com/office/powerpoint/2010/main" val="120814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46" y="165463"/>
            <a:ext cx="11817531" cy="646331"/>
          </a:xfrm>
          <a:prstGeom prst="rect">
            <a:avLst/>
          </a:prstGeom>
          <a:noFill/>
        </p:spPr>
        <p:txBody>
          <a:bodyPr wrap="square" rtlCol="0">
            <a:spAutoFit/>
          </a:bodyPr>
          <a:lstStyle/>
          <a:p>
            <a:endParaRPr lang="en-US" dirty="0"/>
          </a:p>
          <a:p>
            <a:pPr marL="285750" indent="-285750">
              <a:buFont typeface="Wingdings" panose="05000000000000000000" pitchFamily="2" charset="2"/>
              <a:buChar char="§"/>
            </a:pPr>
            <a:endParaRPr lang="en-IN" dirty="0"/>
          </a:p>
        </p:txBody>
      </p:sp>
      <p:sp>
        <p:nvSpPr>
          <p:cNvPr id="3" name="TextBox 2">
            <a:extLst>
              <a:ext uri="{FF2B5EF4-FFF2-40B4-BE49-F238E27FC236}">
                <a16:creationId xmlns:a16="http://schemas.microsoft.com/office/drawing/2014/main" id="{888D9867-8DAA-253C-117A-AEDF8039258C}"/>
              </a:ext>
            </a:extLst>
          </p:cNvPr>
          <p:cNvSpPr txBox="1"/>
          <p:nvPr/>
        </p:nvSpPr>
        <p:spPr>
          <a:xfrm>
            <a:off x="698091" y="275303"/>
            <a:ext cx="10953136" cy="5909310"/>
          </a:xfrm>
          <a:prstGeom prst="rect">
            <a:avLst/>
          </a:prstGeom>
          <a:noFill/>
        </p:spPr>
        <p:txBody>
          <a:bodyPr wrap="square" rtlCol="0">
            <a:spAutoFit/>
          </a:bodyPr>
          <a:lstStyle/>
          <a:p>
            <a:pPr marL="285750" indent="-285750">
              <a:buFont typeface="Wingdings" panose="05000000000000000000" pitchFamily="2" charset="2"/>
              <a:buChar char="§"/>
            </a:pPr>
            <a:r>
              <a:rPr lang="en-US" b="1" i="0" dirty="0">
                <a:effectLst/>
                <a:latin typeface="Söhne"/>
              </a:rPr>
              <a:t>Facial Recognition-</a:t>
            </a:r>
          </a:p>
          <a:p>
            <a:r>
              <a:rPr lang="en-US" dirty="0">
                <a:latin typeface="Söhne"/>
              </a:rPr>
              <a:t>It </a:t>
            </a:r>
            <a:r>
              <a:rPr lang="en-US" b="0" i="0" dirty="0">
                <a:effectLst/>
                <a:latin typeface="Söhne"/>
              </a:rPr>
              <a:t>is a technology that involves identifying or verifying individuals by analyzing and comparing their facial features with a database of known faces.</a:t>
            </a:r>
          </a:p>
          <a:p>
            <a:endParaRPr lang="en-US" dirty="0">
              <a:latin typeface="Söhne"/>
            </a:endParaRPr>
          </a:p>
          <a:p>
            <a:pPr marL="285750" indent="-285750" algn="l">
              <a:buFont typeface="Wingdings" panose="05000000000000000000" pitchFamily="2" charset="2"/>
              <a:buChar char="§"/>
            </a:pPr>
            <a:r>
              <a:rPr lang="en-IN" b="1" i="0" dirty="0">
                <a:effectLst/>
                <a:latin typeface="Söhne"/>
              </a:rPr>
              <a:t>Convolutional Neural Network (CNN):</a:t>
            </a:r>
            <a:endParaRPr lang="en-IN" dirty="0">
              <a:solidFill>
                <a:srgbClr val="D1D5DB"/>
              </a:solidFill>
              <a:latin typeface="Söhne"/>
            </a:endParaRPr>
          </a:p>
          <a:p>
            <a:pPr algn="l"/>
            <a:r>
              <a:rPr lang="en-US" b="1" i="0" dirty="0">
                <a:effectLst/>
                <a:latin typeface="Söhne"/>
              </a:rPr>
              <a:t>Purpose:</a:t>
            </a:r>
            <a:r>
              <a:rPr lang="en-US" b="0" i="0" dirty="0">
                <a:effectLst/>
                <a:latin typeface="Söhne"/>
              </a:rPr>
              <a:t> CNNs are primarily designed for tasks involving grid-like data, such as images and videos. They excel at tasks that require spatial hierarchies and local patterns, making them particularly suitable for computer vision tasks.</a:t>
            </a:r>
          </a:p>
          <a:p>
            <a:pPr algn="l"/>
            <a:r>
              <a:rPr lang="en-US" b="1" i="0" dirty="0">
                <a:effectLst/>
                <a:latin typeface="Söhne"/>
              </a:rPr>
              <a:t>Architecture:</a:t>
            </a:r>
            <a:r>
              <a:rPr lang="en-US" b="0" i="0" dirty="0">
                <a:effectLst/>
                <a:latin typeface="Söhne"/>
              </a:rPr>
              <a:t> CNNs consist of multiple layers, including convolutional layers, pooling layers, and fully connected layers. Convolutional layers apply convolution operations to the input data, effectively extracting local patterns and features. Pooling layers </a:t>
            </a:r>
            <a:r>
              <a:rPr lang="en-US" b="0" i="0" dirty="0" err="1">
                <a:effectLst/>
                <a:latin typeface="Söhne"/>
              </a:rPr>
              <a:t>downsample</a:t>
            </a:r>
            <a:r>
              <a:rPr lang="en-US" b="0" i="0" dirty="0">
                <a:effectLst/>
                <a:latin typeface="Söhne"/>
              </a:rPr>
              <a:t> the spatial dimensions of the data while retaining important features.</a:t>
            </a:r>
          </a:p>
          <a:p>
            <a:r>
              <a:rPr lang="en-US" b="1" i="0" dirty="0">
                <a:effectLst/>
                <a:latin typeface="Söhne"/>
              </a:rPr>
              <a:t>Use Cases:</a:t>
            </a:r>
            <a:r>
              <a:rPr lang="en-US" b="0" i="0" dirty="0">
                <a:effectLst/>
                <a:latin typeface="Söhne"/>
              </a:rPr>
              <a:t> CNNs are widely used for image classification, object detection, facial recognition, image segmentation, and various other computer vision tasks.</a:t>
            </a:r>
          </a:p>
          <a:p>
            <a:endParaRPr lang="en-US" dirty="0">
              <a:latin typeface="Söhne"/>
            </a:endParaRPr>
          </a:p>
          <a:p>
            <a:pPr marL="285750" indent="-285750" algn="l">
              <a:buFont typeface="Wingdings" panose="05000000000000000000" pitchFamily="2" charset="2"/>
              <a:buChar char="§"/>
            </a:pPr>
            <a:r>
              <a:rPr lang="en-US" b="1" i="0" dirty="0">
                <a:effectLst/>
                <a:latin typeface="Söhne"/>
              </a:rPr>
              <a:t>Recurrent Neural Network (RNN):</a:t>
            </a:r>
            <a:endParaRPr lang="en-US" b="0" i="0" dirty="0">
              <a:effectLst/>
              <a:latin typeface="Söhne"/>
            </a:endParaRPr>
          </a:p>
          <a:p>
            <a:pPr algn="l">
              <a:buFont typeface="Arial" panose="020B0604020202020204" pitchFamily="34" charset="0"/>
              <a:buChar char="•"/>
            </a:pPr>
            <a:r>
              <a:rPr lang="en-US" b="1" i="0" dirty="0">
                <a:effectLst/>
                <a:latin typeface="Söhne"/>
              </a:rPr>
              <a:t>Purpose:</a:t>
            </a:r>
            <a:r>
              <a:rPr lang="en-US" b="0" i="0" dirty="0">
                <a:effectLst/>
                <a:latin typeface="Söhne"/>
              </a:rPr>
              <a:t> RNNs are designed for sequential data and tasks that involve time series or sequences of data. They are well-suited for problems where past information influences future predictions.</a:t>
            </a:r>
          </a:p>
          <a:p>
            <a:pPr algn="l">
              <a:buFont typeface="Arial" panose="020B0604020202020204" pitchFamily="34" charset="0"/>
              <a:buChar char="•"/>
            </a:pPr>
            <a:r>
              <a:rPr lang="en-US" b="1" i="0" dirty="0">
                <a:effectLst/>
                <a:latin typeface="Söhne"/>
              </a:rPr>
              <a:t>Architecture:</a:t>
            </a:r>
            <a:r>
              <a:rPr lang="en-US" b="0" i="0" dirty="0">
                <a:effectLst/>
                <a:latin typeface="Söhne"/>
              </a:rPr>
              <a:t> RNNs have recurrent connections, which allow information to flow from one step in a sequence to the next. Each step of an RNN processes the current input and incorporates information from previous steps, making them capable of handling variable-length sequences.</a:t>
            </a:r>
          </a:p>
          <a:p>
            <a:r>
              <a:rPr lang="en-US" b="1" i="0" dirty="0">
                <a:effectLst/>
                <a:latin typeface="Söhne"/>
              </a:rPr>
              <a:t>Use Cases:</a:t>
            </a:r>
            <a:r>
              <a:rPr lang="en-US" b="0" i="0" dirty="0">
                <a:effectLst/>
                <a:latin typeface="Söhne"/>
              </a:rPr>
              <a:t> RNNs are used for natural language processing tasks like text generation, machine translation, speech recognition, and sentiment analysis.</a:t>
            </a:r>
            <a:endParaRPr lang="en-IN" dirty="0"/>
          </a:p>
        </p:txBody>
      </p:sp>
    </p:spTree>
    <p:extLst>
      <p:ext uri="{BB962C8B-B14F-4D97-AF65-F5344CB8AC3E}">
        <p14:creationId xmlns:p14="http://schemas.microsoft.com/office/powerpoint/2010/main" val="294028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CDB97-A791-9AA5-AAFA-9AE0D2D0D592}"/>
              </a:ext>
            </a:extLst>
          </p:cNvPr>
          <p:cNvSpPr txBox="1"/>
          <p:nvPr/>
        </p:nvSpPr>
        <p:spPr>
          <a:xfrm>
            <a:off x="678425" y="432620"/>
            <a:ext cx="8760542" cy="5632311"/>
          </a:xfrm>
          <a:prstGeom prst="rect">
            <a:avLst/>
          </a:prstGeom>
          <a:noFill/>
        </p:spPr>
        <p:txBody>
          <a:bodyPr wrap="square" rtlCol="0">
            <a:spAutoFit/>
          </a:bodyPr>
          <a:lstStyle/>
          <a:p>
            <a:pPr marL="285750" indent="-285750">
              <a:buFont typeface="Wingdings" panose="05000000000000000000" pitchFamily="2" charset="2"/>
              <a:buChar char="§"/>
            </a:pPr>
            <a:r>
              <a:rPr lang="en-US" b="1" i="0" dirty="0">
                <a:effectLst/>
                <a:latin typeface="Söhne"/>
              </a:rPr>
              <a:t>Object detection-</a:t>
            </a:r>
          </a:p>
          <a:p>
            <a:r>
              <a:rPr lang="en-US" b="0" i="0" dirty="0">
                <a:effectLst/>
                <a:latin typeface="Söhne"/>
              </a:rPr>
              <a:t>Object detection is a computer vision task that involves identifying and locating objects of interest within an image or video frame. In object detection, the goal is not only to determine what objects are present in the scene but also to provide their precise locations by drawing bounding boxes around them. Object detection is a crucial component in many applications, including autonomous vehicles, surveillance, robotics, and image-based search.</a:t>
            </a:r>
          </a:p>
          <a:p>
            <a:endParaRPr lang="en-US" dirty="0">
              <a:latin typeface="Söhne"/>
            </a:endParaRPr>
          </a:p>
          <a:p>
            <a:pPr marL="285750" indent="-285750">
              <a:buFont typeface="Wingdings" panose="05000000000000000000" pitchFamily="2" charset="2"/>
              <a:buChar char="§"/>
            </a:pPr>
            <a:r>
              <a:rPr lang="en-US" b="1" dirty="0">
                <a:latin typeface="Söhne"/>
              </a:rPr>
              <a:t>Cloud based video Analytics-</a:t>
            </a:r>
          </a:p>
          <a:p>
            <a:r>
              <a:rPr lang="en-US" b="0" i="0" dirty="0">
                <a:effectLst/>
                <a:latin typeface="Söhne"/>
              </a:rPr>
              <a:t>Cloud-based video analytics refers to the use of cloud computing resources and services to perform video analysis tasks, such as object detection, tracking and other computer vision tasks, on video streams or recorded videos. This approach leverages the scalability, flexibility, and computational power of cloud infrastructure to process large volumes of video data efficiently. Here are some key aspects of cloud-based video analytics:</a:t>
            </a:r>
          </a:p>
          <a:p>
            <a:endParaRPr lang="en-US" dirty="0">
              <a:latin typeface="Söhne"/>
            </a:endParaRPr>
          </a:p>
          <a:p>
            <a:pPr marL="285750" indent="-285750">
              <a:buFont typeface="Wingdings" panose="05000000000000000000" pitchFamily="2" charset="2"/>
              <a:buChar char="§"/>
            </a:pPr>
            <a:r>
              <a:rPr lang="en-US" b="1" dirty="0">
                <a:latin typeface="Söhne"/>
              </a:rPr>
              <a:t>Cloud based video analytics-</a:t>
            </a:r>
          </a:p>
          <a:p>
            <a:r>
              <a:rPr lang="en-US" b="0" i="0" dirty="0">
                <a:effectLst/>
                <a:latin typeface="Söhne"/>
              </a:rPr>
              <a:t>Cloud-based video analytics refers to the use of cloud computing resources and services to process and analyze video data. It involves the application of artificial intelligence (AI) and machine learning algorithms to extract meaningful insights, patterns, and information from video footage</a:t>
            </a:r>
            <a:r>
              <a:rPr lang="en-US" dirty="0">
                <a:solidFill>
                  <a:srgbClr val="D1D5DB"/>
                </a:solidFill>
                <a:latin typeface="Söhne"/>
              </a:rPr>
              <a:t>.</a:t>
            </a:r>
            <a:endParaRPr lang="en-IN" dirty="0"/>
          </a:p>
        </p:txBody>
      </p:sp>
    </p:spTree>
    <p:extLst>
      <p:ext uri="{BB962C8B-B14F-4D97-AF65-F5344CB8AC3E}">
        <p14:creationId xmlns:p14="http://schemas.microsoft.com/office/powerpoint/2010/main" val="35248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F28B7-CD3D-F463-C7D0-83BE1F714CFD}"/>
              </a:ext>
            </a:extLst>
          </p:cNvPr>
          <p:cNvSpPr txBox="1"/>
          <p:nvPr/>
        </p:nvSpPr>
        <p:spPr>
          <a:xfrm>
            <a:off x="629265" y="560440"/>
            <a:ext cx="10972801" cy="2862322"/>
          </a:xfrm>
          <a:prstGeom prst="rect">
            <a:avLst/>
          </a:prstGeom>
          <a:noFill/>
        </p:spPr>
        <p:txBody>
          <a:bodyPr wrap="square" rtlCol="0">
            <a:spAutoFit/>
          </a:bodyPr>
          <a:lstStyle/>
          <a:p>
            <a:pPr marL="285750" indent="-285750">
              <a:buFont typeface="Wingdings" panose="05000000000000000000" pitchFamily="2" charset="2"/>
              <a:buChar char="§"/>
            </a:pPr>
            <a:r>
              <a:rPr lang="en-US" b="1" i="0" dirty="0">
                <a:effectLst/>
                <a:latin typeface="Söhne"/>
              </a:rPr>
              <a:t>Video segmentation</a:t>
            </a:r>
          </a:p>
          <a:p>
            <a:r>
              <a:rPr lang="en-US" b="0" i="0" dirty="0">
                <a:effectLst/>
                <a:latin typeface="Söhne"/>
              </a:rPr>
              <a:t>Video segmentation is a computer vision and image processing technique used to partition a video into different segments or regions based on certain criteria or characteristics. The goal of video segmentation is to separate the video content into meaningful units, making it easier to analyze, manipulate, and understand. </a:t>
            </a:r>
          </a:p>
          <a:p>
            <a:endParaRPr lang="en-US" dirty="0">
              <a:latin typeface="Söhne"/>
            </a:endParaRPr>
          </a:p>
          <a:p>
            <a:pPr marL="285750" indent="-285750">
              <a:buFont typeface="Wingdings" panose="05000000000000000000" pitchFamily="2" charset="2"/>
              <a:buChar char="§"/>
            </a:pPr>
            <a:r>
              <a:rPr lang="en-US" b="1" i="0" dirty="0">
                <a:effectLst/>
                <a:latin typeface="Söhne"/>
              </a:rPr>
              <a:t>A GPU-accelerated algorithm</a:t>
            </a:r>
            <a:endParaRPr lang="en-US" b="1" dirty="0">
              <a:latin typeface="Söhne"/>
            </a:endParaRPr>
          </a:p>
          <a:p>
            <a:r>
              <a:rPr lang="en-US" b="0" i="0" dirty="0">
                <a:effectLst/>
                <a:latin typeface="Söhne"/>
              </a:rPr>
              <a:t>A GPU-accelerated algorithm is a computational algorithm that takes advantage of the parallel processing power of a Graphics Processing Unit (GPU) to perform tasks more efficiently and quickly than on a Central Processing Unit (CPU) alone. GPUs are designed to handle thousands of tasks simultaneously, making them highly suitable for parallelizable algorithms.</a:t>
            </a:r>
            <a:endParaRPr lang="en-IN" dirty="0"/>
          </a:p>
        </p:txBody>
      </p:sp>
    </p:spTree>
    <p:extLst>
      <p:ext uri="{BB962C8B-B14F-4D97-AF65-F5344CB8AC3E}">
        <p14:creationId xmlns:p14="http://schemas.microsoft.com/office/powerpoint/2010/main" val="884358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269</TotalTime>
  <Words>1528</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Aharoni</vt:lpstr>
      <vt:lpstr>Arial</vt:lpstr>
      <vt:lpstr>Gill Sans MT</vt:lpstr>
      <vt:lpstr>Google Sans</vt:lpstr>
      <vt:lpstr>Söhne</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205</dc:creator>
  <cp:lastModifiedBy>Radhika Choudhari</cp:lastModifiedBy>
  <cp:revision>12</cp:revision>
  <dcterms:created xsi:type="dcterms:W3CDTF">2023-09-08T16:13:59Z</dcterms:created>
  <dcterms:modified xsi:type="dcterms:W3CDTF">2024-01-04T03:40:58Z</dcterms:modified>
</cp:coreProperties>
</file>