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2" r:id="rId6"/>
    <p:sldId id="261" r:id="rId7"/>
    <p:sldId id="260" r:id="rId8"/>
    <p:sldId id="268" r:id="rId9"/>
    <p:sldId id="265" r:id="rId10"/>
    <p:sldId id="270" r:id="rId11"/>
    <p:sldId id="269" r:id="rId12"/>
    <p:sldId id="267" r:id="rId13"/>
    <p:sldId id="26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p:scale>
          <a:sx n="81" d="100"/>
          <a:sy n="81" d="100"/>
        </p:scale>
        <p:origin x="-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8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3317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0773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46889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07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7208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6169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747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636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190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7448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77831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xmlns="" id="{6347F86E-8FD4-1C33-7E4F-80E7CE57DA19}"/>
              </a:ext>
            </a:extLst>
          </p:cNvPr>
          <p:cNvPicPr>
            <a:picLocks noChangeAspect="1"/>
          </p:cNvPicPr>
          <p:nvPr/>
        </p:nvPicPr>
        <p:blipFill rotWithShape="1">
          <a:blip r:embed="rId2">
            <a:duotone>
              <a:schemeClr val="bg2">
                <a:shade val="45000"/>
                <a:satMod val="135000"/>
              </a:schemeClr>
              <a:prstClr val="white"/>
            </a:duotone>
            <a:alphaModFix amt="35000"/>
          </a:blip>
          <a:srcRect l="20317" r="128" b="1"/>
          <a:stretch/>
        </p:blipFill>
        <p:spPr>
          <a:xfrm>
            <a:off x="20" y="10"/>
            <a:ext cx="12191980" cy="6857990"/>
          </a:xfrm>
          <a:prstGeom prst="rect">
            <a:avLst/>
          </a:prstGeom>
        </p:spPr>
      </p:pic>
      <p:sp>
        <p:nvSpPr>
          <p:cNvPr id="2" name="Title 1"/>
          <p:cNvSpPr>
            <a:spLocks noGrp="1"/>
          </p:cNvSpPr>
          <p:nvPr>
            <p:ph type="ctrTitle"/>
          </p:nvPr>
        </p:nvSpPr>
        <p:spPr>
          <a:xfrm>
            <a:off x="7620001" y="4900246"/>
            <a:ext cx="4355190" cy="991998"/>
          </a:xfrm>
        </p:spPr>
        <p:txBody>
          <a:bodyPr>
            <a:normAutofit/>
          </a:bodyPr>
          <a:lstStyle/>
          <a:p>
            <a:r>
              <a:rPr lang="en-US" sz="2400" dirty="0">
                <a:cs typeface="Calibri Light"/>
              </a:rPr>
              <a:t>Name :Shruti </a:t>
            </a:r>
            <a:r>
              <a:rPr lang="en-US" sz="2400" dirty="0" err="1">
                <a:cs typeface="Calibri Light"/>
              </a:rPr>
              <a:t>Vishwasrao</a:t>
            </a:r>
            <a:r>
              <a:rPr lang="en-US" sz="2400" dirty="0">
                <a:cs typeface="Calibri Light"/>
              </a:rPr>
              <a:t> Garud</a:t>
            </a:r>
            <a:br>
              <a:rPr lang="en-US" sz="2400" dirty="0">
                <a:cs typeface="Calibri Light"/>
              </a:rPr>
            </a:br>
            <a:r>
              <a:rPr lang="en-US" sz="1800" dirty="0">
                <a:cs typeface="Calibri Light"/>
              </a:rPr>
              <a:t/>
            </a:r>
            <a:br>
              <a:rPr lang="en-US" sz="1800" dirty="0">
                <a:cs typeface="Calibri Light"/>
              </a:rPr>
            </a:br>
            <a:endParaRPr lang="en-US" sz="1800" dirty="0">
              <a:cs typeface="Calibri Light"/>
            </a:endParaRPr>
          </a:p>
        </p:txBody>
      </p:sp>
      <p:sp>
        <p:nvSpPr>
          <p:cNvPr id="3" name="Subtitle 2"/>
          <p:cNvSpPr>
            <a:spLocks noGrp="1"/>
          </p:cNvSpPr>
          <p:nvPr>
            <p:ph type="subTitle" idx="1"/>
          </p:nvPr>
        </p:nvSpPr>
        <p:spPr>
          <a:xfrm>
            <a:off x="1043354" y="1887380"/>
            <a:ext cx="9912929" cy="1260271"/>
          </a:xfrm>
        </p:spPr>
        <p:txBody>
          <a:bodyPr vert="horz" lIns="91440" tIns="45720" rIns="91440" bIns="45720" rtlCol="0" anchor="t">
            <a:normAutofit/>
          </a:bodyPr>
          <a:lstStyle/>
          <a:p>
            <a:r>
              <a:rPr lang="en-US" sz="3600" b="1" dirty="0">
                <a:solidFill>
                  <a:schemeClr val="tx1">
                    <a:lumMod val="85000"/>
                    <a:lumOff val="15000"/>
                  </a:schemeClr>
                </a:solidFill>
                <a:latin typeface="Arial Black" panose="020B0A04020102020204" pitchFamily="34" charset="0"/>
                <a:cs typeface="Calibri Light"/>
              </a:rPr>
              <a:t>NOVIUS </a:t>
            </a:r>
            <a:r>
              <a:rPr lang="en-US" sz="3600" b="1" dirty="0" err="1">
                <a:solidFill>
                  <a:schemeClr val="tx1">
                    <a:lumMod val="85000"/>
                    <a:lumOff val="15000"/>
                  </a:schemeClr>
                </a:solidFill>
                <a:latin typeface="Arial Black" panose="020B0A04020102020204" pitchFamily="34" charset="0"/>
                <a:cs typeface="Calibri Light"/>
              </a:rPr>
              <a:t>kEY</a:t>
            </a:r>
            <a:r>
              <a:rPr lang="en-US" sz="3600" b="1" dirty="0">
                <a:solidFill>
                  <a:schemeClr val="tx1">
                    <a:lumMod val="85000"/>
                    <a:lumOff val="15000"/>
                  </a:schemeClr>
                </a:solidFill>
                <a:latin typeface="Arial Black" panose="020B0A04020102020204" pitchFamily="34" charset="0"/>
                <a:cs typeface="Calibri Light"/>
              </a:rPr>
              <a:t>-Word PRESENATTION</a:t>
            </a:r>
          </a:p>
        </p:txBody>
      </p:sp>
      <p:cxnSp>
        <p:nvCxnSpPr>
          <p:cNvPr id="6" name="Straight Connector 5">
            <a:extLst>
              <a:ext uri="{FF2B5EF4-FFF2-40B4-BE49-F238E27FC236}">
                <a16:creationId xmlns:a16="http://schemas.microsoft.com/office/drawing/2014/main" xmlns="" id="{77AB95BF-57D0-4E49-9EF2-408B47C8D4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1C520CBD-F82E-44E4-BDA5-128716AD79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xmlns="" id="{4618AE32-A526-42FC-A854-732740BD3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DC665-1E2C-7274-2808-A235E0487833}"/>
              </a:ext>
            </a:extLst>
          </p:cNvPr>
          <p:cNvSpPr>
            <a:spLocks noGrp="1"/>
          </p:cNvSpPr>
          <p:nvPr>
            <p:ph type="title"/>
          </p:nvPr>
        </p:nvSpPr>
        <p:spPr/>
        <p:txBody>
          <a:bodyPr/>
          <a:lstStyle/>
          <a:p>
            <a:r>
              <a:rPr lang="en-US" dirty="0">
                <a:ea typeface="Calibri Light"/>
                <a:cs typeface="Calibri Light"/>
              </a:rPr>
              <a:t>Software</a:t>
            </a:r>
            <a:endParaRPr lang="en-US" dirty="0"/>
          </a:p>
        </p:txBody>
      </p:sp>
      <p:sp>
        <p:nvSpPr>
          <p:cNvPr id="3" name="TextBox 2">
            <a:extLst>
              <a:ext uri="{FF2B5EF4-FFF2-40B4-BE49-F238E27FC236}">
                <a16:creationId xmlns:a16="http://schemas.microsoft.com/office/drawing/2014/main" xmlns="" id="{DBB28DDE-EF46-B440-7492-CE033397D540}"/>
              </a:ext>
            </a:extLst>
          </p:cNvPr>
          <p:cNvSpPr txBox="1"/>
          <p:nvPr/>
        </p:nvSpPr>
        <p:spPr>
          <a:xfrm>
            <a:off x="655608" y="1877683"/>
            <a:ext cx="105213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Data Pre-processing</a:t>
            </a:r>
            <a:r>
              <a:rPr lang="en-US" sz="2000" dirty="0">
                <a:solidFill>
                  <a:srgbClr val="374151"/>
                </a:solidFill>
                <a:latin typeface="Calibri"/>
                <a:ea typeface="Calibri"/>
                <a:cs typeface="Calibri"/>
              </a:rPr>
              <a:t>: </a:t>
            </a:r>
            <a:endParaRPr lang="en-US" sz="2000">
              <a:solidFill>
                <a:srgbClr val="000000"/>
              </a:solidFill>
              <a:latin typeface="Calibri"/>
              <a:ea typeface="Calibri"/>
              <a:cs typeface="Calibri"/>
            </a:endParaRPr>
          </a:p>
          <a:p>
            <a:r>
              <a:rPr lang="en-US" sz="2000" dirty="0">
                <a:solidFill>
                  <a:srgbClr val="374151"/>
                </a:solidFill>
                <a:latin typeface="Calibri"/>
                <a:ea typeface="Calibri"/>
                <a:cs typeface="Calibri"/>
              </a:rPr>
              <a:t>Data pre-processing involves cleaning, transforming, and organizing raw data into a format suitable for analysis or machine learning. This step includes tasks like data cleaning, normalization, and feature engineering.</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Python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Python is a widely-used high-level programming language known for its readability and versatility. It's popular in data analysis, machine learning, web development, and many other domains.</a:t>
            </a:r>
            <a:endParaRPr lang="en-US" sz="2000">
              <a:latin typeface="Calibri"/>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OpenCV (Open Source Computer Vision Library)</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OpenCV is an open-source computer vision library that provides tools and functions for image and video processing, including tasks like image manipulation, object detection, and feature tracking.</a:t>
            </a:r>
          </a:p>
          <a:p>
            <a:endParaRPr lang="en-US" sz="2000">
              <a:latin typeface="Calibri"/>
              <a:ea typeface="Calibri"/>
              <a:cs typeface="Calibri"/>
            </a:endParaRPr>
          </a:p>
        </p:txBody>
      </p:sp>
    </p:spTree>
    <p:extLst>
      <p:ext uri="{BB962C8B-B14F-4D97-AF65-F5344CB8AC3E}">
        <p14:creationId xmlns:p14="http://schemas.microsoft.com/office/powerpoint/2010/main" val="385862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A557BC-94CB-82D8-01A4-DA737F362F6A}"/>
              </a:ext>
            </a:extLst>
          </p:cNvPr>
          <p:cNvSpPr txBox="1"/>
          <p:nvPr/>
        </p:nvSpPr>
        <p:spPr>
          <a:xfrm>
            <a:off x="468702" y="353683"/>
            <a:ext cx="1134086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374151"/>
                </a:solidFill>
                <a:cs typeface="Segoe UI"/>
              </a:rPr>
              <a:t>TensorFlow</a:t>
            </a:r>
            <a:r>
              <a:rPr lang="en-US" sz="2000">
                <a:solidFill>
                  <a:srgbClr val="374151"/>
                </a:solidFill>
                <a:cs typeface="Segoe UI"/>
              </a:rPr>
              <a:t>:​</a:t>
            </a:r>
          </a:p>
          <a:p>
            <a:r>
              <a:rPr lang="en-US" sz="2000">
                <a:solidFill>
                  <a:srgbClr val="374151"/>
                </a:solidFill>
                <a:cs typeface="Segoe UI"/>
              </a:rPr>
              <a:t> TensorFlow is an open-source machine learning framework developed by Google. It is used for building and training machine learning models, including deep neural networks.​</a:t>
            </a:r>
          </a:p>
        </p:txBody>
      </p:sp>
      <p:sp>
        <p:nvSpPr>
          <p:cNvPr id="3" name="TextBox 2">
            <a:extLst>
              <a:ext uri="{FF2B5EF4-FFF2-40B4-BE49-F238E27FC236}">
                <a16:creationId xmlns:a16="http://schemas.microsoft.com/office/drawing/2014/main" xmlns="" id="{83C930F7-4565-04DB-C9A6-4A0CE11B86E8}"/>
              </a:ext>
            </a:extLst>
          </p:cNvPr>
          <p:cNvSpPr txBox="1"/>
          <p:nvPr/>
        </p:nvSpPr>
        <p:spPr>
          <a:xfrm>
            <a:off x="468702" y="1489494"/>
            <a:ext cx="1142712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374151"/>
                </a:solidFill>
                <a:latin typeface="Calibri"/>
                <a:ea typeface="Calibri"/>
                <a:cs typeface="Calibri"/>
              </a:rPr>
              <a:t>PyTorch</a:t>
            </a:r>
            <a:r>
              <a:rPr lang="en-US" sz="2000" dirty="0">
                <a:solidFill>
                  <a:srgbClr val="374151"/>
                </a:solidFill>
                <a:latin typeface="Calibri"/>
                <a:ea typeface="Calibri"/>
                <a:cs typeface="Calibri"/>
              </a:rPr>
              <a:t>: </a:t>
            </a:r>
            <a:endParaRPr lang="en-US" sz="2000" dirty="0">
              <a:solidFill>
                <a:srgbClr val="000000"/>
              </a:solidFill>
              <a:latin typeface="Calibri"/>
              <a:ea typeface="Calibri"/>
              <a:cs typeface="Calibri"/>
            </a:endParaRPr>
          </a:p>
          <a:p>
            <a:r>
              <a:rPr lang="en-US" sz="2000" dirty="0" err="1">
                <a:solidFill>
                  <a:srgbClr val="374151"/>
                </a:solidFill>
                <a:latin typeface="Calibri"/>
                <a:ea typeface="Calibri"/>
                <a:cs typeface="Calibri"/>
              </a:rPr>
              <a:t>PyTorch</a:t>
            </a:r>
            <a:r>
              <a:rPr lang="en-US" sz="2000" dirty="0">
                <a:solidFill>
                  <a:srgbClr val="374151"/>
                </a:solidFill>
                <a:latin typeface="Calibri"/>
                <a:ea typeface="Calibri"/>
                <a:cs typeface="Calibri"/>
              </a:rPr>
              <a:t> is another popular open-source machine learning framework. It's known for its dynamic computation graph and is often preferred for research in deep learning.</a:t>
            </a:r>
            <a:endParaRPr lang="en-US" sz="2000" dirty="0">
              <a:solidFill>
                <a:srgbClr val="374151"/>
              </a:solidFill>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Neural Networks</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Neural networks are computational models inspired by the structure and function of the human brain. They consist of interconnected nodes (neurons) and are used for various machine learning tasks.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CNN (Convolutional Neural Network)</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CNN is a type of neural network designed for image and video processing. It uses convolutional layers to automatically learn hierarchical features from images.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RNN (Recurrent Neural Network)</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RNN is a type of neural network suited for sequential data, such as time series and natural language. It has feedback connections that allow it to maintain a memory of past inputs.</a:t>
            </a:r>
          </a:p>
        </p:txBody>
      </p:sp>
    </p:spTree>
    <p:extLst>
      <p:ext uri="{BB962C8B-B14F-4D97-AF65-F5344CB8AC3E}">
        <p14:creationId xmlns:p14="http://schemas.microsoft.com/office/powerpoint/2010/main" val="253271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90FFB4-A246-3967-FF49-57A679575669}"/>
              </a:ext>
            </a:extLst>
          </p:cNvPr>
          <p:cNvSpPr txBox="1"/>
          <p:nvPr/>
        </p:nvSpPr>
        <p:spPr>
          <a:xfrm>
            <a:off x="540589" y="368061"/>
            <a:ext cx="11499010"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LSTM (Long Short-Term Memory)</a:t>
            </a:r>
            <a:r>
              <a:rPr lang="en-US" sz="2000" dirty="0">
                <a:solidFill>
                  <a:srgbClr val="374151"/>
                </a:solidFill>
                <a:latin typeface="Calibri"/>
                <a:ea typeface="Calibri"/>
                <a:cs typeface="Calibri"/>
              </a:rPr>
              <a:t>:</a:t>
            </a:r>
            <a:endParaRPr lang="en-US" dirty="0">
              <a:solidFill>
                <a:srgbClr val="000000"/>
              </a:solidFill>
              <a:latin typeface="Calibri"/>
              <a:ea typeface="Calibri"/>
              <a:cs typeface="Calibri"/>
            </a:endParaRPr>
          </a:p>
          <a:p>
            <a:r>
              <a:rPr lang="en-US" sz="2000" dirty="0">
                <a:solidFill>
                  <a:srgbClr val="374151"/>
                </a:solidFill>
                <a:latin typeface="Calibri"/>
                <a:ea typeface="Calibri"/>
                <a:cs typeface="Calibri"/>
              </a:rPr>
              <a:t> LSTM is a type of RNN designed to capture long-range dependencies in sequential data. It is widely used in tasks like natural language processing and speech recognition.</a:t>
            </a:r>
            <a:endParaRPr lang="en-US">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Deep Learning</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Deep learning is a subset of machine learning that focuses on deep neural networks with multiple layers. It has achieved remarkable success in various applications, including image and speech recognition.</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Deployment on Multiple OS</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This refers to the process of making software compatible with and executable on different operating systems (OS), such as Windows, macOS, and various Linux distributions.</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Video Segmentation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Video segmentation is the process of dividing a video into segments or regions based on object boundaries or content. It's used in video analysis and editing.</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Feature Extraction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Feature extraction involves selecting and transforming relevant information (features) from raw data to facilitate machine learning or pattern recognition tasks.</a:t>
            </a:r>
            <a:endParaRPr lang="en-US"/>
          </a:p>
        </p:txBody>
      </p:sp>
    </p:spTree>
    <p:extLst>
      <p:ext uri="{BB962C8B-B14F-4D97-AF65-F5344CB8AC3E}">
        <p14:creationId xmlns:p14="http://schemas.microsoft.com/office/powerpoint/2010/main" val="342253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CADC29-6FFC-D12D-503E-595D6F10800A}"/>
              </a:ext>
            </a:extLst>
          </p:cNvPr>
          <p:cNvSpPr txBox="1"/>
          <p:nvPr/>
        </p:nvSpPr>
        <p:spPr>
          <a:xfrm>
            <a:off x="454325" y="267419"/>
            <a:ext cx="11427123"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Object Detection</a:t>
            </a:r>
            <a:r>
              <a:rPr lang="en-US" sz="2000" dirty="0">
                <a:solidFill>
                  <a:srgbClr val="374151"/>
                </a:solidFill>
                <a:latin typeface="Calibri"/>
                <a:ea typeface="Calibri"/>
                <a:cs typeface="Calibri"/>
              </a:rPr>
              <a:t>: </a:t>
            </a:r>
            <a:endParaRPr lang="en-US">
              <a:solidFill>
                <a:srgbClr val="000000"/>
              </a:solidFill>
              <a:latin typeface="Calibri"/>
              <a:ea typeface="Calibri"/>
              <a:cs typeface="Calibri"/>
            </a:endParaRPr>
          </a:p>
          <a:p>
            <a:r>
              <a:rPr lang="en-US" sz="2000" dirty="0">
                <a:solidFill>
                  <a:srgbClr val="374151"/>
                </a:solidFill>
                <a:latin typeface="Calibri"/>
                <a:ea typeface="Calibri"/>
                <a:cs typeface="Calibri"/>
              </a:rPr>
              <a:t>Object detection is the process of locating and classifying objects within images or video frames. It's used in applications like autonomous driving and surveillance.</a:t>
            </a:r>
            <a:endParaRPr lang="en-US">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Object Tracking</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Object tracking is the process of following the movement of objects in a video sequence over time. It's essential for applications like video surveillance and action recognition.</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Face Recognition</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Face recognition is a technology that identifies and verifies individuals by analyzing their facial features. It has applications in security and authentication systems.</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Action Recognition</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Action recognition involves identifying and classifying human actions or activities from video data. It's used in applications like sports analysis and surveillance.</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Cloud-Based Video Analytics</a:t>
            </a:r>
            <a:r>
              <a:rPr lang="en-US" sz="2000" dirty="0">
                <a:solidFill>
                  <a:srgbClr val="374151"/>
                </a:solidFill>
                <a:latin typeface="Calibri"/>
                <a:ea typeface="Calibri"/>
                <a:cs typeface="Calibri"/>
              </a:rPr>
              <a:t>: </a:t>
            </a:r>
            <a:endParaRPr lang="en-US">
              <a:solidFill>
                <a:srgbClr val="000000"/>
              </a:solidFill>
              <a:latin typeface="Calibri"/>
              <a:ea typeface="Calibri"/>
              <a:cs typeface="Calibri"/>
            </a:endParaRPr>
          </a:p>
          <a:p>
            <a:r>
              <a:rPr lang="en-US" sz="2000" dirty="0">
                <a:solidFill>
                  <a:srgbClr val="374151"/>
                </a:solidFill>
                <a:latin typeface="Calibri"/>
                <a:ea typeface="Calibri"/>
                <a:cs typeface="Calibri"/>
              </a:rPr>
              <a:t>Cloud-based video analytics refers to the use of cloud computing resources and services to analyze and process video data. This allows for scalability and remote access.</a:t>
            </a:r>
            <a:endParaRPr lang="en-US">
              <a:ea typeface="Calibri" panose="020F0502020204030204"/>
              <a:cs typeface="Calibri" panose="020F0502020204030204"/>
            </a:endParaRPr>
          </a:p>
        </p:txBody>
      </p:sp>
    </p:spTree>
    <p:extLst>
      <p:ext uri="{BB962C8B-B14F-4D97-AF65-F5344CB8AC3E}">
        <p14:creationId xmlns:p14="http://schemas.microsoft.com/office/powerpoint/2010/main" val="289381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8E234F-20FD-40B0-66A4-6AFF9EA71A1A}"/>
              </a:ext>
            </a:extLst>
          </p:cNvPr>
          <p:cNvSpPr txBox="1"/>
          <p:nvPr/>
        </p:nvSpPr>
        <p:spPr>
          <a:xfrm>
            <a:off x="497457" y="310551"/>
            <a:ext cx="1086640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Optimization Techniques</a:t>
            </a:r>
            <a:r>
              <a:rPr lang="en-US" sz="2000" dirty="0">
                <a:solidFill>
                  <a:srgbClr val="374151"/>
                </a:solidFill>
                <a:latin typeface="Calibri"/>
                <a:ea typeface="Calibri"/>
                <a:cs typeface="Calibri"/>
              </a:rPr>
              <a:t>: </a:t>
            </a:r>
            <a:endParaRPr lang="en-US">
              <a:solidFill>
                <a:srgbClr val="000000"/>
              </a:solidFill>
              <a:latin typeface="Calibri"/>
              <a:ea typeface="Calibri"/>
              <a:cs typeface="Calibri"/>
            </a:endParaRPr>
          </a:p>
          <a:p>
            <a:r>
              <a:rPr lang="en-US" sz="2000" dirty="0">
                <a:solidFill>
                  <a:srgbClr val="374151"/>
                </a:solidFill>
                <a:latin typeface="Calibri"/>
                <a:ea typeface="Calibri"/>
                <a:cs typeface="Calibri"/>
              </a:rPr>
              <a:t>Optimization techniques involve improving the efficiency and performance of software algorithms and models. It includes methods like algorithmic optimization and hardware acceleration.</a:t>
            </a:r>
            <a:endParaRPr lang="en-US">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Deployment and Integration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Deployment involves making software applications accessible to users, while integration involves connecting different software systems to work together seamlessly.</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Ethical Considerations in Video Analytics</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This refers to the ethical dilemmas and considerations associated with the use of video analytics, such as privacy concerns, bias in algorithms, and potential misuse.</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Security and Privacy</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Security and privacy are critical aspects of software development. They involve protecting data, systems, and users from unauthorized access, breaches, and privacy violations.</a:t>
            </a:r>
            <a:endParaRPr lang="en-US"/>
          </a:p>
        </p:txBody>
      </p:sp>
    </p:spTree>
    <p:extLst>
      <p:ext uri="{BB962C8B-B14F-4D97-AF65-F5344CB8AC3E}">
        <p14:creationId xmlns:p14="http://schemas.microsoft.com/office/powerpoint/2010/main" val="3987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DD86A9-97F6-46B9-63D4-88C432518DFA}"/>
              </a:ext>
            </a:extLst>
          </p:cNvPr>
          <p:cNvSpPr>
            <a:spLocks noGrp="1"/>
          </p:cNvSpPr>
          <p:nvPr>
            <p:ph idx="1"/>
          </p:nvPr>
        </p:nvSpPr>
        <p:spPr>
          <a:xfrm>
            <a:off x="1226677" y="2075772"/>
            <a:ext cx="8995846" cy="2566566"/>
          </a:xfrm>
        </p:spPr>
        <p:txBody>
          <a:bodyPr vert="horz" lIns="0" tIns="45720" rIns="0" bIns="45720" rtlCol="0" anchor="t">
            <a:normAutofit/>
          </a:bodyPr>
          <a:lstStyle/>
          <a:p>
            <a:r>
              <a:rPr lang="en-US" sz="2400" b="1" dirty="0">
                <a:solidFill>
                  <a:srgbClr val="374151"/>
                </a:solidFill>
                <a:ea typeface="+mn-lt"/>
                <a:cs typeface="+mn-lt"/>
              </a:rPr>
              <a:t>Video analytics:</a:t>
            </a:r>
            <a:endParaRPr lang="en-US" sz="2400" b="1" dirty="0">
              <a:solidFill>
                <a:srgbClr val="404040"/>
              </a:solidFill>
              <a:ea typeface="+mn-lt"/>
              <a:cs typeface="+mn-lt"/>
            </a:endParaRPr>
          </a:p>
          <a:p>
            <a:pPr>
              <a:buFont typeface="Wingdings" panose="020F0502020204030204" pitchFamily="34" charset="0"/>
              <a:buChar char="§"/>
            </a:pPr>
            <a:r>
              <a:rPr lang="en-US" sz="2400" dirty="0">
                <a:solidFill>
                  <a:schemeClr val="tx1"/>
                </a:solidFill>
                <a:ea typeface="+mn-lt"/>
                <a:cs typeface="+mn-lt"/>
              </a:rPr>
              <a:t>Video analytics process video in real-time and transform it into intelligent data. They automatically generate descriptions of what is happening in the video (metadata) and are used to detect and track objects which also could be categorized as persons, vehicles, and other objects in the video stream</a:t>
            </a:r>
            <a:r>
              <a:rPr lang="en-US" sz="2400" dirty="0" smtClean="0">
                <a:solidFill>
                  <a:schemeClr val="tx1"/>
                </a:solidFill>
                <a:ea typeface="+mn-lt"/>
                <a:cs typeface="+mn-lt"/>
              </a:rPr>
              <a:t>.</a:t>
            </a:r>
            <a:endParaRPr lang="en-US" sz="2400" dirty="0">
              <a:solidFill>
                <a:schemeClr val="tx1"/>
              </a:solidFill>
              <a:ea typeface="+mn-lt"/>
              <a:cs typeface="+mn-lt"/>
            </a:endParaRPr>
          </a:p>
        </p:txBody>
      </p:sp>
      <p:pic>
        <p:nvPicPr>
          <p:cNvPr id="1026" name="Picture 2" descr="What Is Facial Recognition Attendance System And Its Top Benefits In The  Workplace - Lystl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544" y="4312382"/>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18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8CF1EE-010D-2D16-9F55-6618649B7226}"/>
              </a:ext>
            </a:extLst>
          </p:cNvPr>
          <p:cNvSpPr txBox="1"/>
          <p:nvPr/>
        </p:nvSpPr>
        <p:spPr>
          <a:xfrm>
            <a:off x="540589" y="3824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43541"/>
                </a:solidFill>
                <a:latin typeface="Calibri"/>
                <a:ea typeface="Calibri"/>
                <a:cs typeface="Calibri"/>
              </a:rPr>
              <a:t>Video Stream Analytics</a:t>
            </a:r>
            <a:endParaRPr lang="en-US" sz="2000" b="1" dirty="0">
              <a:latin typeface="Calibri"/>
              <a:ea typeface="Calibri"/>
              <a:cs typeface="Calibri"/>
            </a:endParaRPr>
          </a:p>
        </p:txBody>
      </p:sp>
      <p:sp>
        <p:nvSpPr>
          <p:cNvPr id="3" name="TextBox 2">
            <a:extLst>
              <a:ext uri="{FF2B5EF4-FFF2-40B4-BE49-F238E27FC236}">
                <a16:creationId xmlns:a16="http://schemas.microsoft.com/office/drawing/2014/main" xmlns="" id="{6808862E-44CB-3C58-3CF2-5F57835EA795}"/>
              </a:ext>
            </a:extLst>
          </p:cNvPr>
          <p:cNvSpPr txBox="1"/>
          <p:nvPr/>
        </p:nvSpPr>
        <p:spPr>
          <a:xfrm>
            <a:off x="612475" y="842513"/>
            <a:ext cx="110964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74151"/>
                </a:solidFill>
                <a:latin typeface="Calibri"/>
                <a:ea typeface="Calibri"/>
                <a:cs typeface="Calibri"/>
              </a:rPr>
              <a:t>Video stream analytics is the real-time analysis of video streams. It involves processing video data as it is being captured to extract insights, detect anomalies, or trigger actions based on the analyzed content.</a:t>
            </a:r>
            <a:endParaRPr lang="en-US" sz="2000">
              <a:latin typeface="Calibri"/>
              <a:ea typeface="Calibri"/>
              <a:cs typeface="Calibri"/>
            </a:endParaRPr>
          </a:p>
        </p:txBody>
      </p:sp>
      <p:sp>
        <p:nvSpPr>
          <p:cNvPr id="4" name="TextBox 3">
            <a:extLst>
              <a:ext uri="{FF2B5EF4-FFF2-40B4-BE49-F238E27FC236}">
                <a16:creationId xmlns:a16="http://schemas.microsoft.com/office/drawing/2014/main" xmlns="" id="{36AE84FB-AC12-CEDA-436F-59EC46B5DA59}"/>
              </a:ext>
            </a:extLst>
          </p:cNvPr>
          <p:cNvSpPr txBox="1"/>
          <p:nvPr/>
        </p:nvSpPr>
        <p:spPr>
          <a:xfrm>
            <a:off x="612476" y="1618890"/>
            <a:ext cx="1088078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With the help of streaming analytics, we can prevent or at least reduce the damage of incidents like security breaches, manufacturing issues, customer churn, stock exchange meltdowns, and social media crisis.</a:t>
            </a:r>
            <a:endParaRPr lang="en-US" sz="2000" dirty="0">
              <a:ea typeface="Calibri"/>
              <a:cs typeface="Calibri"/>
            </a:endParaRPr>
          </a:p>
          <a:p>
            <a:endParaRPr lang="en-US" sz="2000" dirty="0">
              <a:ea typeface="Calibri"/>
              <a:cs typeface="Calibri"/>
            </a:endParaRPr>
          </a:p>
          <a:p>
            <a:endParaRPr lang="en-US" sz="2000" dirty="0">
              <a:ea typeface="Calibri"/>
              <a:cs typeface="Calibri"/>
            </a:endParaRPr>
          </a:p>
        </p:txBody>
      </p:sp>
      <p:sp>
        <p:nvSpPr>
          <p:cNvPr id="5" name="TextBox 4">
            <a:extLst>
              <a:ext uri="{FF2B5EF4-FFF2-40B4-BE49-F238E27FC236}">
                <a16:creationId xmlns:a16="http://schemas.microsoft.com/office/drawing/2014/main" xmlns="" id="{5C9FB90B-85D4-08CE-2640-9370EA8EDCFA}"/>
              </a:ext>
            </a:extLst>
          </p:cNvPr>
          <p:cNvSpPr txBox="1"/>
          <p:nvPr/>
        </p:nvSpPr>
        <p:spPr>
          <a:xfrm>
            <a:off x="612475" y="265406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Computer Vision</a:t>
            </a:r>
            <a:endParaRPr lang="en-US" sz="2000">
              <a:latin typeface="Calibri"/>
              <a:ea typeface="Calibri"/>
              <a:cs typeface="Calibri"/>
            </a:endParaRPr>
          </a:p>
        </p:txBody>
      </p:sp>
      <p:sp>
        <p:nvSpPr>
          <p:cNvPr id="6" name="TextBox 5">
            <a:extLst>
              <a:ext uri="{FF2B5EF4-FFF2-40B4-BE49-F238E27FC236}">
                <a16:creationId xmlns:a16="http://schemas.microsoft.com/office/drawing/2014/main" xmlns="" id="{D4339E0D-DD2F-1F15-791F-35086460DB46}"/>
              </a:ext>
            </a:extLst>
          </p:cNvPr>
          <p:cNvSpPr txBox="1"/>
          <p:nvPr/>
        </p:nvSpPr>
        <p:spPr>
          <a:xfrm>
            <a:off x="612476" y="3099758"/>
            <a:ext cx="1138399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Calibri"/>
                <a:cs typeface="Calibri"/>
              </a:rPr>
              <a:t>Computer vision is a field of artificial intelligence that focuses on enabling computers to interpret and understand visual information from the world, such as images and videos. It involves tasks like object recognition, image segmentation, and scene understanding.</a:t>
            </a:r>
          </a:p>
        </p:txBody>
      </p:sp>
      <p:sp>
        <p:nvSpPr>
          <p:cNvPr id="7" name="TextBox 6">
            <a:extLst>
              <a:ext uri="{FF2B5EF4-FFF2-40B4-BE49-F238E27FC236}">
                <a16:creationId xmlns:a16="http://schemas.microsoft.com/office/drawing/2014/main" xmlns="" id="{9D8C81DC-903E-11B9-302A-9B85BFBE8B6B}"/>
              </a:ext>
            </a:extLst>
          </p:cNvPr>
          <p:cNvSpPr txBox="1"/>
          <p:nvPr/>
        </p:nvSpPr>
        <p:spPr>
          <a:xfrm>
            <a:off x="540589" y="4350589"/>
            <a:ext cx="1102455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Image Analysis</a:t>
            </a:r>
            <a:endParaRPr lang="en-US" sz="2000" dirty="0">
              <a:latin typeface="Calibri"/>
              <a:ea typeface="Calibri"/>
              <a:cs typeface="Calibri"/>
            </a:endParaRPr>
          </a:p>
          <a:p>
            <a:endParaRPr lang="en-US" sz="2000" dirty="0">
              <a:latin typeface="Calibri"/>
              <a:ea typeface="Calibri"/>
              <a:cs typeface="Calibri"/>
            </a:endParaRPr>
          </a:p>
          <a:p>
            <a:r>
              <a:rPr lang="en-US" sz="2000" dirty="0">
                <a:latin typeface="Calibri"/>
                <a:ea typeface="Calibri"/>
                <a:cs typeface="Calibri"/>
              </a:rPr>
              <a:t> Image analysis refers to the process of extracting meaningful information or features from images. It can involve tasks like image enhancement, object detection, and image classification.​</a:t>
            </a:r>
          </a:p>
        </p:txBody>
      </p:sp>
    </p:spTree>
    <p:extLst>
      <p:ext uri="{BB962C8B-B14F-4D97-AF65-F5344CB8AC3E}">
        <p14:creationId xmlns:p14="http://schemas.microsoft.com/office/powerpoint/2010/main" val="155135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B288E03-BFA7-CF83-BEEC-8837BF857F07}"/>
              </a:ext>
            </a:extLst>
          </p:cNvPr>
          <p:cNvSpPr txBox="1"/>
          <p:nvPr/>
        </p:nvSpPr>
        <p:spPr>
          <a:xfrm>
            <a:off x="540589" y="181155"/>
            <a:ext cx="1124021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IP Camera</a:t>
            </a:r>
            <a:endParaRPr lang="en-US" sz="2000" dirty="0">
              <a:latin typeface="Calibri"/>
              <a:ea typeface="Calibri"/>
              <a:cs typeface="Calibri"/>
            </a:endParaRPr>
          </a:p>
          <a:p>
            <a:endParaRPr lang="en-US" sz="2000" dirty="0">
              <a:latin typeface="Calibri"/>
              <a:ea typeface="Calibri"/>
              <a:cs typeface="Calibri"/>
            </a:endParaRPr>
          </a:p>
          <a:p>
            <a:r>
              <a:rPr lang="en-US" sz="2000" dirty="0">
                <a:latin typeface="Calibri"/>
                <a:ea typeface="Calibri"/>
                <a:cs typeface="Calibri"/>
              </a:rPr>
              <a:t> An IP camera, or Internet Protocol camera, is a digital video camera that can send and receive data over a computer network or the internet. They are commonly used for surveillance and security purposes.​</a:t>
            </a:r>
          </a:p>
          <a:p>
            <a:endParaRPr lang="en-US" sz="2000" dirty="0">
              <a:latin typeface="Calibri"/>
              <a:ea typeface="+mn-lt"/>
              <a:cs typeface="+mn-lt"/>
            </a:endParaRPr>
          </a:p>
        </p:txBody>
      </p:sp>
      <p:sp>
        <p:nvSpPr>
          <p:cNvPr id="4" name="TextBox 3">
            <a:extLst>
              <a:ext uri="{FF2B5EF4-FFF2-40B4-BE49-F238E27FC236}">
                <a16:creationId xmlns:a16="http://schemas.microsoft.com/office/drawing/2014/main" xmlns="" id="{71896BD4-8266-102A-FBF5-5832715A69B9}"/>
              </a:ext>
            </a:extLst>
          </p:cNvPr>
          <p:cNvSpPr txBox="1"/>
          <p:nvPr/>
        </p:nvSpPr>
        <p:spPr>
          <a:xfrm>
            <a:off x="468702" y="1701616"/>
            <a:ext cx="1124021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AI Camera</a:t>
            </a:r>
            <a:endParaRPr lang="en-US" dirty="0"/>
          </a:p>
          <a:p>
            <a:endParaRPr lang="en-US" sz="2000" b="1" dirty="0"/>
          </a:p>
          <a:p>
            <a:r>
              <a:rPr lang="en-US" sz="2000" dirty="0"/>
              <a:t> An AI camera is a camera equipped with artificial intelligence capabilities. It can perform tasks like object recognition, facial recognition, and scene analysis directly on the camera, reducing the need for external processing.</a:t>
            </a:r>
            <a:r>
              <a:rPr lang="en-US" sz="2000" dirty="0">
                <a:ea typeface="Calibri"/>
                <a:cs typeface="Calibri"/>
              </a:rPr>
              <a:t>​</a:t>
            </a:r>
            <a:endParaRPr lang="en-US" dirty="0"/>
          </a:p>
        </p:txBody>
      </p:sp>
      <p:sp>
        <p:nvSpPr>
          <p:cNvPr id="5" name="TextBox 4">
            <a:extLst>
              <a:ext uri="{FF2B5EF4-FFF2-40B4-BE49-F238E27FC236}">
                <a16:creationId xmlns:a16="http://schemas.microsoft.com/office/drawing/2014/main" xmlns="" id="{252E9592-7D5C-8471-6B41-9996357391CE}"/>
              </a:ext>
            </a:extLst>
          </p:cNvPr>
          <p:cNvSpPr txBox="1"/>
          <p:nvPr/>
        </p:nvSpPr>
        <p:spPr>
          <a:xfrm>
            <a:off x="468702" y="3503151"/>
            <a:ext cx="113983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t>RTSP (</a:t>
            </a:r>
            <a:r>
              <a:rPr lang="en-US" sz="2000" b="1" dirty="0"/>
              <a:t>Real-Time </a:t>
            </a:r>
            <a:r>
              <a:rPr lang="en-US" sz="2000" b="1" dirty="0" smtClean="0"/>
              <a:t>Streaming </a:t>
            </a:r>
            <a:r>
              <a:rPr lang="en-US" sz="2000" b="1" dirty="0"/>
              <a:t>Protocol)</a:t>
            </a:r>
            <a:endParaRPr lang="en-US" dirty="0"/>
          </a:p>
          <a:p>
            <a:endParaRPr lang="en-US" sz="2000" b="1" dirty="0"/>
          </a:p>
          <a:p>
            <a:r>
              <a:rPr lang="en-US" sz="2000" dirty="0"/>
              <a:t>RTSP is a network protocol used for streaming audio and video in real-time. It enables the control of media streams, including starting, stopping, and seeking within video streams.</a:t>
            </a:r>
            <a:r>
              <a:rPr lang="en-US" sz="2000" dirty="0">
                <a:ea typeface="Calibri"/>
                <a:cs typeface="Calibri"/>
              </a:rPr>
              <a:t>​</a:t>
            </a:r>
            <a:endParaRPr lang="en-US" dirty="0"/>
          </a:p>
        </p:txBody>
      </p:sp>
      <p:sp>
        <p:nvSpPr>
          <p:cNvPr id="2" name="Rectangle 1"/>
          <p:cNvSpPr/>
          <p:nvPr/>
        </p:nvSpPr>
        <p:spPr>
          <a:xfrm>
            <a:off x="540587" y="4855203"/>
            <a:ext cx="11065257" cy="1323439"/>
          </a:xfrm>
          <a:prstGeom prst="rect">
            <a:avLst/>
          </a:prstGeom>
        </p:spPr>
        <p:txBody>
          <a:bodyPr wrap="square">
            <a:spAutoFit/>
          </a:bodyPr>
          <a:lstStyle/>
          <a:p>
            <a:r>
              <a:rPr lang="en-US" sz="2000" b="1" dirty="0"/>
              <a:t>Real-time Video Processing</a:t>
            </a:r>
            <a:endParaRPr lang="en-US" sz="2000" dirty="0"/>
          </a:p>
          <a:p>
            <a:endParaRPr lang="en-US" sz="2000" b="1" dirty="0"/>
          </a:p>
          <a:p>
            <a:r>
              <a:rPr lang="en-US" sz="2000" dirty="0"/>
              <a:t>Real-time video processing involves analyzing and manipulating video data as it is being captured or streamed, with minimal delay. This is crucial for applications like video conferencing and surveillance.</a:t>
            </a:r>
            <a:r>
              <a:rPr lang="en-US" sz="2000" dirty="0">
                <a:ea typeface="Calibri"/>
                <a:cs typeface="Calibri"/>
              </a:rPr>
              <a:t>​</a:t>
            </a:r>
            <a:endParaRPr lang="en-US" sz="2000" dirty="0"/>
          </a:p>
        </p:txBody>
      </p:sp>
    </p:spTree>
    <p:extLst>
      <p:ext uri="{BB962C8B-B14F-4D97-AF65-F5344CB8AC3E}">
        <p14:creationId xmlns:p14="http://schemas.microsoft.com/office/powerpoint/2010/main" val="376861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233B2E-44BE-B437-EC95-A27E573C335B}"/>
              </a:ext>
            </a:extLst>
          </p:cNvPr>
          <p:cNvSpPr txBox="1"/>
          <p:nvPr/>
        </p:nvSpPr>
        <p:spPr>
          <a:xfrm>
            <a:off x="296173" y="429994"/>
            <a:ext cx="115277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Segoe UI"/>
              </a:rPr>
              <a:t>FPS (Frames Per Second)</a:t>
            </a:r>
            <a:endParaRPr lang="en-US" sz="2000" dirty="0">
              <a:cs typeface="Segoe UI"/>
            </a:endParaRPr>
          </a:p>
          <a:p>
            <a:endParaRPr lang="en-US" sz="2000" b="1" dirty="0">
              <a:cs typeface="Segoe UI"/>
            </a:endParaRPr>
          </a:p>
          <a:p>
            <a:r>
              <a:rPr lang="en-US" sz="2000" dirty="0">
                <a:cs typeface="Segoe UI"/>
              </a:rPr>
              <a:t>FPS is a measure of how many individual frames (images) are displayed or captured per second in a video. Higher FPS values result in smoother and more fluid motion in videos.​</a:t>
            </a:r>
            <a:endParaRPr lang="en-US" sz="2000" dirty="0">
              <a:ea typeface="Calibri"/>
              <a:cs typeface="Segoe UI"/>
            </a:endParaRPr>
          </a:p>
          <a:p>
            <a:endParaRPr lang="en-US" sz="2000" dirty="0">
              <a:cs typeface="Segoe UI"/>
            </a:endParaRPr>
          </a:p>
          <a:p>
            <a:r>
              <a:rPr lang="en-US" sz="2000" b="1" dirty="0">
                <a:cs typeface="Segoe UI"/>
              </a:rPr>
              <a:t>Resolution</a:t>
            </a:r>
            <a:endParaRPr lang="en-US" sz="2000" dirty="0">
              <a:ea typeface="Calibri"/>
              <a:cs typeface="Segoe UI"/>
            </a:endParaRPr>
          </a:p>
          <a:p>
            <a:endParaRPr lang="en-US" sz="2000" b="1" dirty="0">
              <a:cs typeface="Segoe UI"/>
            </a:endParaRPr>
          </a:p>
          <a:p>
            <a:r>
              <a:rPr lang="en-US" sz="2000" dirty="0">
                <a:cs typeface="Segoe UI"/>
              </a:rPr>
              <a:t> Resolution refers to the number of pixels (individual points of color) in an image or video. It is typically expressed as width x height (e.g., 1920x1080 for Full HD).​</a:t>
            </a:r>
            <a:endParaRPr lang="en-US" sz="2000" dirty="0">
              <a:ea typeface="Calibri"/>
              <a:cs typeface="Segoe UI"/>
            </a:endParaRPr>
          </a:p>
        </p:txBody>
      </p:sp>
      <p:sp>
        <p:nvSpPr>
          <p:cNvPr id="4" name="TextBox 3">
            <a:extLst>
              <a:ext uri="{FF2B5EF4-FFF2-40B4-BE49-F238E27FC236}">
                <a16:creationId xmlns:a16="http://schemas.microsoft.com/office/drawing/2014/main" xmlns="" id="{0590A09A-1E45-6C5E-9B95-A5F843AF468D}"/>
              </a:ext>
            </a:extLst>
          </p:cNvPr>
          <p:cNvSpPr txBox="1"/>
          <p:nvPr/>
        </p:nvSpPr>
        <p:spPr>
          <a:xfrm>
            <a:off x="238664" y="3751385"/>
            <a:ext cx="1164278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H.264 / H.265 Codec</a:t>
            </a:r>
            <a:endParaRPr lang="en-US" dirty="0"/>
          </a:p>
          <a:p>
            <a:endParaRPr lang="en-US" sz="2000" dirty="0"/>
          </a:p>
          <a:p>
            <a:r>
              <a:rPr lang="en-US" sz="2000" dirty="0"/>
              <a:t>H.264 and H.265 are video compression codecs. They are used to encode and decode video data, reducing file sizes while maintaining video quality. H.265, also known as HEVC (High-Efficiency Video Coding), offers better compression than H.264.</a:t>
            </a:r>
            <a:r>
              <a:rPr lang="en-US" sz="2000" dirty="0">
                <a:ea typeface="Calibri"/>
                <a:cs typeface="Calibri"/>
              </a:rPr>
              <a:t>​</a:t>
            </a:r>
            <a:endParaRPr lang="en-US" dirty="0">
              <a:ea typeface="Calibri"/>
              <a:cs typeface="Calibri"/>
            </a:endParaRPr>
          </a:p>
        </p:txBody>
      </p:sp>
    </p:spTree>
    <p:extLst>
      <p:ext uri="{BB962C8B-B14F-4D97-AF65-F5344CB8AC3E}">
        <p14:creationId xmlns:p14="http://schemas.microsoft.com/office/powerpoint/2010/main" val="86404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FCBB3B-BC62-3FC6-AF35-F82940B3F925}"/>
              </a:ext>
            </a:extLst>
          </p:cNvPr>
          <p:cNvSpPr txBox="1"/>
          <p:nvPr/>
        </p:nvSpPr>
        <p:spPr>
          <a:xfrm>
            <a:off x="281796" y="152399"/>
            <a:ext cx="1122584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Segoe UI"/>
              </a:rPr>
              <a:t>ONVIF Profile</a:t>
            </a:r>
            <a:endParaRPr lang="en-US" sz="2000" dirty="0">
              <a:ea typeface="Calibri"/>
              <a:cs typeface="Segoe UI"/>
            </a:endParaRPr>
          </a:p>
          <a:p>
            <a:endParaRPr lang="en-US" sz="2000" dirty="0">
              <a:cs typeface="Segoe UI"/>
            </a:endParaRPr>
          </a:p>
          <a:p>
            <a:r>
              <a:rPr lang="en-US" sz="2000" dirty="0">
                <a:cs typeface="Segoe UI"/>
              </a:rPr>
              <a:t>ONVIF is a standard for IP-based security products like IP cameras and video management systems. ONVIF profiles define a set of features and capabilities that a device must support to ensure interoperability with other ONVIF-compliant devices.​</a:t>
            </a:r>
            <a:endParaRPr lang="en-US" sz="2000" dirty="0">
              <a:ea typeface="Calibri"/>
              <a:cs typeface="Segoe UI"/>
            </a:endParaRPr>
          </a:p>
          <a:p>
            <a:endParaRPr lang="en-US" sz="2000" dirty="0">
              <a:cs typeface="Segoe UI"/>
            </a:endParaRPr>
          </a:p>
          <a:p>
            <a:r>
              <a:rPr lang="en-US" sz="2000" b="1" dirty="0">
                <a:cs typeface="Segoe UI"/>
              </a:rPr>
              <a:t>Video Segmentation</a:t>
            </a:r>
            <a:endParaRPr lang="en-US" sz="2000" dirty="0">
              <a:cs typeface="Segoe UI"/>
            </a:endParaRPr>
          </a:p>
          <a:p>
            <a:endParaRPr lang="en-US" sz="2000" dirty="0">
              <a:cs typeface="Segoe UI"/>
            </a:endParaRPr>
          </a:p>
          <a:p>
            <a:r>
              <a:rPr lang="en-US" sz="2000" dirty="0">
                <a:cs typeface="Segoe UI"/>
              </a:rPr>
              <a:t> Video segmentation is the process of dividing a video into meaningful segments, often based on object boundaries or scene changes. It is used in video editing, object tracking, and analysis.​</a:t>
            </a:r>
            <a:endParaRPr lang="en-US" sz="2000" dirty="0">
              <a:ea typeface="Calibri"/>
              <a:cs typeface="Segoe UI"/>
            </a:endParaRPr>
          </a:p>
          <a:p>
            <a:endParaRPr lang="en-US" sz="2000" dirty="0">
              <a:cs typeface="Segoe UI"/>
            </a:endParaRPr>
          </a:p>
          <a:p>
            <a:r>
              <a:rPr lang="en-US" sz="2000" b="1" dirty="0">
                <a:cs typeface="Segoe UI"/>
              </a:rPr>
              <a:t>High-Speed Image Processing</a:t>
            </a:r>
            <a:endParaRPr lang="en-US" sz="2000" dirty="0">
              <a:cs typeface="Segoe UI"/>
            </a:endParaRPr>
          </a:p>
          <a:p>
            <a:endParaRPr lang="en-US" sz="2000" b="1" dirty="0">
              <a:cs typeface="Segoe UI"/>
            </a:endParaRPr>
          </a:p>
          <a:p>
            <a:r>
              <a:rPr lang="en-US" sz="2000" dirty="0">
                <a:cs typeface="Segoe UI"/>
              </a:rPr>
              <a:t>High-speed image processing involves rapidly processing a large number of images or frames per second. This is common in applications such as industrial automation and robotics.</a:t>
            </a:r>
            <a:endParaRPr lang="en-US" sz="2000" dirty="0">
              <a:ea typeface="Calibri"/>
              <a:cs typeface="Segoe UI"/>
            </a:endParaRPr>
          </a:p>
          <a:p>
            <a:r>
              <a:rPr lang="en-US" sz="2000" dirty="0">
                <a:cs typeface="Segoe UI"/>
              </a:rPr>
              <a:t>​</a:t>
            </a:r>
            <a:endParaRPr lang="en-US" sz="2000" dirty="0">
              <a:ea typeface="Calibri"/>
              <a:cs typeface="Segoe UI"/>
            </a:endParaRPr>
          </a:p>
          <a:p>
            <a:r>
              <a:rPr lang="en-US" sz="2000" b="1" dirty="0">
                <a:cs typeface="Segoe UI"/>
              </a:rPr>
              <a:t>Bandwidth Reduction</a:t>
            </a:r>
            <a:endParaRPr lang="en-US" sz="2000" dirty="0">
              <a:cs typeface="Segoe UI"/>
            </a:endParaRPr>
          </a:p>
          <a:p>
            <a:endParaRPr lang="en-US" sz="2000" dirty="0">
              <a:cs typeface="Segoe UI"/>
            </a:endParaRPr>
          </a:p>
          <a:p>
            <a:r>
              <a:rPr lang="en-US" sz="2000" dirty="0">
                <a:cs typeface="Segoe UI"/>
              </a:rPr>
              <a:t>Bandwidth reduction techniques aim to decrease the amount of data required to transmit video streams over a network, optimizing network resources and reducing data transfer costs.</a:t>
            </a:r>
            <a:endParaRPr lang="en-US" sz="2000" dirty="0">
              <a:ea typeface="Calibri"/>
              <a:cs typeface="Segoe UI"/>
            </a:endParaRPr>
          </a:p>
        </p:txBody>
      </p:sp>
    </p:spTree>
    <p:extLst>
      <p:ext uri="{BB962C8B-B14F-4D97-AF65-F5344CB8AC3E}">
        <p14:creationId xmlns:p14="http://schemas.microsoft.com/office/powerpoint/2010/main" val="248041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A7F130E-A155-F1AD-A02D-CD94771447A8}"/>
              </a:ext>
            </a:extLst>
          </p:cNvPr>
          <p:cNvSpPr txBox="1"/>
          <p:nvPr/>
        </p:nvSpPr>
        <p:spPr>
          <a:xfrm>
            <a:off x="439947" y="-5750"/>
            <a:ext cx="11513388"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Segoe UI"/>
              </a:rPr>
              <a:t>​</a:t>
            </a:r>
            <a:endParaRPr lang="en-US" sz="2000" dirty="0">
              <a:ea typeface="Calibri"/>
              <a:cs typeface="Segoe UI"/>
            </a:endParaRPr>
          </a:p>
          <a:p>
            <a:r>
              <a:rPr lang="en-US" sz="2000" b="1" dirty="0">
                <a:cs typeface="Segoe UI"/>
              </a:rPr>
              <a:t>FFMPEG / </a:t>
            </a:r>
            <a:r>
              <a:rPr lang="en-US" sz="2000" b="1" dirty="0" err="1">
                <a:cs typeface="Segoe UI"/>
              </a:rPr>
              <a:t>GStreamer</a:t>
            </a:r>
            <a:r>
              <a:rPr lang="en-US" sz="2000" b="1" dirty="0">
                <a:cs typeface="Segoe UI"/>
              </a:rPr>
              <a:t> frameworks</a:t>
            </a:r>
            <a:endParaRPr lang="en-US" sz="2000" dirty="0">
              <a:ea typeface="Calibri"/>
              <a:cs typeface="Segoe UI"/>
            </a:endParaRPr>
          </a:p>
          <a:p>
            <a:endParaRPr lang="en-US" sz="2000" b="1" dirty="0">
              <a:cs typeface="Segoe UI"/>
            </a:endParaRPr>
          </a:p>
          <a:p>
            <a:r>
              <a:rPr lang="en-US" sz="2000" dirty="0">
                <a:cs typeface="Segoe UI"/>
              </a:rPr>
              <a:t>FFMPEG and </a:t>
            </a:r>
            <a:r>
              <a:rPr lang="en-US" sz="2000" dirty="0" err="1">
                <a:cs typeface="Segoe UI"/>
              </a:rPr>
              <a:t>GStreamer</a:t>
            </a:r>
            <a:r>
              <a:rPr lang="en-US" sz="2000" dirty="0">
                <a:cs typeface="Segoe UI"/>
              </a:rPr>
              <a:t> are open-source multimedia frameworks. They provide tools and libraries for handling multimedia data, including video and audio encoding, decoding, and streaming.​</a:t>
            </a:r>
            <a:endParaRPr lang="en-US" sz="2000" dirty="0">
              <a:ea typeface="Calibri"/>
              <a:cs typeface="Segoe UI"/>
            </a:endParaRPr>
          </a:p>
          <a:p>
            <a:endParaRPr lang="en-US" sz="2000" dirty="0">
              <a:cs typeface="Segoe UI"/>
            </a:endParaRPr>
          </a:p>
          <a:p>
            <a:r>
              <a:rPr lang="en-US" sz="2000" b="1" dirty="0">
                <a:cs typeface="Segoe UI"/>
              </a:rPr>
              <a:t>Latency Reduction Techniques</a:t>
            </a:r>
            <a:endParaRPr lang="en-US" sz="2000" dirty="0">
              <a:ea typeface="Calibri"/>
              <a:cs typeface="Segoe UI"/>
            </a:endParaRPr>
          </a:p>
          <a:p>
            <a:endParaRPr lang="en-US" sz="2000" dirty="0">
              <a:cs typeface="Segoe UI"/>
            </a:endParaRPr>
          </a:p>
          <a:p>
            <a:r>
              <a:rPr lang="en-US" sz="2000" dirty="0">
                <a:cs typeface="Segoe UI"/>
              </a:rPr>
              <a:t>Latency reduction techniques are methods to minimize delays in video processing and transmission. Low latency is critical in applications like live video streaming and real-time communication.​</a:t>
            </a:r>
            <a:endParaRPr lang="en-US" sz="2000" dirty="0">
              <a:ea typeface="Calibri"/>
              <a:cs typeface="Segoe UI"/>
            </a:endParaRPr>
          </a:p>
          <a:p>
            <a:endParaRPr lang="en-US" sz="2000" dirty="0">
              <a:cs typeface="Segoe UI"/>
            </a:endParaRPr>
          </a:p>
          <a:p>
            <a:r>
              <a:rPr lang="en-US" sz="2000" b="1" dirty="0">
                <a:cs typeface="Segoe UI"/>
              </a:rPr>
              <a:t>Optical Lens</a:t>
            </a:r>
            <a:endParaRPr lang="en-US" sz="2000" dirty="0">
              <a:ea typeface="Calibri"/>
              <a:cs typeface="Segoe UI"/>
            </a:endParaRPr>
          </a:p>
          <a:p>
            <a:endParaRPr lang="en-US" sz="2000" dirty="0">
              <a:cs typeface="Segoe UI"/>
            </a:endParaRPr>
          </a:p>
          <a:p>
            <a:r>
              <a:rPr lang="en-US" sz="2000" dirty="0">
                <a:cs typeface="Segoe UI"/>
              </a:rPr>
              <a:t> An optical lens is a component of a camera that focuses light onto the image sensor. Different types of lenses can affect aspects like field of view, zoom, and image quality.​</a:t>
            </a:r>
            <a:endParaRPr lang="en-US" sz="2000" dirty="0">
              <a:ea typeface="Calibri"/>
              <a:cs typeface="Segoe UI"/>
            </a:endParaRPr>
          </a:p>
          <a:p>
            <a:endParaRPr lang="en-US" sz="2000" dirty="0">
              <a:cs typeface="Segoe UI"/>
            </a:endParaRPr>
          </a:p>
          <a:p>
            <a:r>
              <a:rPr lang="en-US" sz="2000" b="1" dirty="0" err="1">
                <a:cs typeface="Segoe UI"/>
              </a:rPr>
              <a:t>Image+Video</a:t>
            </a:r>
            <a:r>
              <a:rPr lang="en-US" sz="2000" b="1" dirty="0">
                <a:cs typeface="Segoe UI"/>
              </a:rPr>
              <a:t> and Audio Processing</a:t>
            </a:r>
            <a:r>
              <a:rPr lang="en-US" sz="2000" dirty="0">
                <a:cs typeface="Segoe UI"/>
              </a:rPr>
              <a:t>: </a:t>
            </a:r>
          </a:p>
          <a:p>
            <a:endParaRPr lang="en-US" sz="2000" dirty="0">
              <a:cs typeface="Segoe UI"/>
            </a:endParaRPr>
          </a:p>
          <a:p>
            <a:r>
              <a:rPr lang="en-US" sz="2000" dirty="0">
                <a:cs typeface="Segoe UI"/>
              </a:rPr>
              <a:t>Image and video processing involve manipulating and enhancing images and video streams, while audio processing deals with audio data. These processes can include filtering, enhancement, and transformation.​</a:t>
            </a:r>
            <a:endParaRPr lang="en-US" sz="2000" dirty="0">
              <a:ea typeface="Calibri"/>
              <a:cs typeface="Segoe UI"/>
            </a:endParaRPr>
          </a:p>
          <a:p>
            <a:r>
              <a:rPr lang="en-US" sz="2000" dirty="0">
                <a:cs typeface="Segoe UI"/>
              </a:rPr>
              <a:t>​</a:t>
            </a:r>
            <a:br>
              <a:rPr lang="en-US" sz="2000" dirty="0">
                <a:cs typeface="Segoe UI"/>
              </a:rPr>
            </a:br>
            <a:r>
              <a:rPr lang="en-US" sz="2000" dirty="0">
                <a:cs typeface="Segoe UI"/>
              </a:rPr>
              <a:t>​</a:t>
            </a:r>
            <a:endParaRPr lang="en-US" sz="2000" dirty="0">
              <a:ea typeface="Calibri"/>
              <a:cs typeface="Segoe UI"/>
            </a:endParaRPr>
          </a:p>
          <a:p>
            <a:r>
              <a:rPr lang="en-US" sz="2000" dirty="0">
                <a:cs typeface="Segoe UI"/>
              </a:rPr>
              <a:t>​</a:t>
            </a:r>
            <a:endParaRPr lang="en-US" sz="2000" dirty="0">
              <a:ea typeface="Calibri"/>
              <a:cs typeface="Segoe UI"/>
            </a:endParaRPr>
          </a:p>
        </p:txBody>
      </p:sp>
    </p:spTree>
    <p:extLst>
      <p:ext uri="{BB962C8B-B14F-4D97-AF65-F5344CB8AC3E}">
        <p14:creationId xmlns:p14="http://schemas.microsoft.com/office/powerpoint/2010/main" val="95332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9B948-7CE5-BF59-C201-60793FCDDE9A}"/>
              </a:ext>
            </a:extLst>
          </p:cNvPr>
          <p:cNvSpPr>
            <a:spLocks noGrp="1"/>
          </p:cNvSpPr>
          <p:nvPr>
            <p:ph type="title"/>
          </p:nvPr>
        </p:nvSpPr>
        <p:spPr/>
        <p:txBody>
          <a:bodyPr/>
          <a:lstStyle/>
          <a:p>
            <a:r>
              <a:rPr lang="en-US" dirty="0">
                <a:ea typeface="Calibri Light"/>
                <a:cs typeface="Calibri Light"/>
              </a:rPr>
              <a:t>Hardware</a:t>
            </a:r>
            <a:endParaRPr lang="en-US" dirty="0"/>
          </a:p>
        </p:txBody>
      </p:sp>
      <p:sp>
        <p:nvSpPr>
          <p:cNvPr id="3" name="TextBox 2">
            <a:extLst>
              <a:ext uri="{FF2B5EF4-FFF2-40B4-BE49-F238E27FC236}">
                <a16:creationId xmlns:a16="http://schemas.microsoft.com/office/drawing/2014/main" xmlns="" id="{0D283979-5C6B-D6E3-BBD9-B37081B174DA}"/>
              </a:ext>
            </a:extLst>
          </p:cNvPr>
          <p:cNvSpPr txBox="1"/>
          <p:nvPr/>
        </p:nvSpPr>
        <p:spPr>
          <a:xfrm>
            <a:off x="957532" y="2078966"/>
            <a:ext cx="1016191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374151"/>
                </a:solidFill>
                <a:latin typeface="Söhne"/>
              </a:rPr>
              <a:t>Server</a:t>
            </a:r>
            <a:r>
              <a:rPr lang="en-US" sz="2000" dirty="0" smtClean="0">
                <a:solidFill>
                  <a:srgbClr val="374151"/>
                </a:solidFill>
                <a:latin typeface="Söhne"/>
              </a:rPr>
              <a:t>:</a:t>
            </a:r>
            <a:endParaRPr lang="en-US" sz="2000" dirty="0" smtClean="0">
              <a:ea typeface="Calibri"/>
              <a:cs typeface="Calibri"/>
            </a:endParaRPr>
          </a:p>
          <a:p>
            <a:r>
              <a:rPr lang="en-US" sz="2000" dirty="0" smtClean="0">
                <a:solidFill>
                  <a:srgbClr val="374151"/>
                </a:solidFill>
                <a:latin typeface="Söhne"/>
              </a:rPr>
              <a:t> A server is a powerful computer or software system designed to provide services, resources, or data to other computers or devices on a network. Servers can serve various purposes, such as hosting websites, handling email, and storing files.</a:t>
            </a:r>
            <a:endParaRPr lang="en-US" sz="2000" dirty="0" smtClean="0">
              <a:solidFill>
                <a:srgbClr val="374151"/>
              </a:solidFill>
              <a:latin typeface="Söhne"/>
              <a:ea typeface="Calibri" panose="020F0502020204030204"/>
              <a:cs typeface="Calibri" panose="020F0502020204030204"/>
            </a:endParaRPr>
          </a:p>
          <a:p>
            <a:endParaRPr lang="en-US" sz="2000" dirty="0" smtClean="0">
              <a:solidFill>
                <a:srgbClr val="374151"/>
              </a:solidFill>
              <a:latin typeface="Söhne"/>
            </a:endParaRPr>
          </a:p>
          <a:p>
            <a:r>
              <a:rPr lang="en-US" sz="2000" b="1" dirty="0" smtClean="0">
                <a:solidFill>
                  <a:srgbClr val="374151"/>
                </a:solidFill>
                <a:latin typeface="Söhne"/>
              </a:rPr>
              <a:t>Cloud</a:t>
            </a:r>
            <a:r>
              <a:rPr lang="en-US" sz="2000" dirty="0" smtClean="0">
                <a:solidFill>
                  <a:srgbClr val="374151"/>
                </a:solidFill>
                <a:latin typeface="Söhne"/>
              </a:rPr>
              <a:t>: The cloud refers to a network of remote servers hosted on the internet that store, manage, and process data. Cloud computing allows users to access and use computing resources, like storage and processing power, on-demand via the internet.</a:t>
            </a:r>
          </a:p>
          <a:p>
            <a:endParaRPr lang="en-US" sz="2000" dirty="0" smtClean="0">
              <a:solidFill>
                <a:srgbClr val="374151"/>
              </a:solidFill>
              <a:latin typeface="Söhne"/>
            </a:endParaRPr>
          </a:p>
          <a:p>
            <a:endParaRPr lang="en-US" sz="2000" dirty="0">
              <a:ea typeface="Calibri"/>
              <a:cs typeface="Calibri"/>
            </a:endParaRPr>
          </a:p>
        </p:txBody>
      </p:sp>
    </p:spTree>
    <p:extLst>
      <p:ext uri="{BB962C8B-B14F-4D97-AF65-F5344CB8AC3E}">
        <p14:creationId xmlns:p14="http://schemas.microsoft.com/office/powerpoint/2010/main" val="187292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ED208F-937F-C6D5-617B-08A7DE413CDD}"/>
              </a:ext>
            </a:extLst>
          </p:cNvPr>
          <p:cNvSpPr txBox="1"/>
          <p:nvPr/>
        </p:nvSpPr>
        <p:spPr>
          <a:xfrm>
            <a:off x="425570" y="152400"/>
            <a:ext cx="1142712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GPU (Graphics Processing Unit)</a:t>
            </a:r>
            <a:r>
              <a:rPr lang="en-US" sz="2000" dirty="0">
                <a:solidFill>
                  <a:srgbClr val="374151"/>
                </a:solidFill>
                <a:latin typeface="Calibri"/>
                <a:ea typeface="Calibri"/>
                <a:cs typeface="Calibri"/>
              </a:rPr>
              <a:t>:</a:t>
            </a:r>
            <a:endParaRPr lang="en-US" dirty="0"/>
          </a:p>
          <a:p>
            <a:r>
              <a:rPr lang="en-US" sz="2000" dirty="0">
                <a:solidFill>
                  <a:srgbClr val="374151"/>
                </a:solidFill>
                <a:latin typeface="Calibri"/>
                <a:ea typeface="Calibri"/>
                <a:cs typeface="Calibri"/>
              </a:rPr>
              <a:t>A GPU is a specialized electronic circuit designed to accelerate graphics rendering. However, modern GPUs are also used for general-purpose computing tasks, such as machine learning and scientific simulations, due to their parallel processing capabilities.</a:t>
            </a:r>
            <a:endParaRPr lang="en-US"/>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Edge Device</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An edge device is a computing device, often small and localized, that performs data processing and analysis at or near the data source rather than sending all data to a centralized server or the cloud. This reduces latency and bandwidth usage in applications like IoT and real-time monitoring.</a:t>
            </a:r>
            <a:endParaRPr lang="en-US"/>
          </a:p>
          <a:p>
            <a:endParaRPr lang="en-US" sz="2000" b="1" dirty="0">
              <a:solidFill>
                <a:srgbClr val="374151"/>
              </a:solidFill>
              <a:latin typeface="Calibri"/>
              <a:ea typeface="Calibri"/>
              <a:cs typeface="Calibri"/>
            </a:endParaRPr>
          </a:p>
          <a:p>
            <a:r>
              <a:rPr lang="en-US" sz="2000" b="1" dirty="0">
                <a:solidFill>
                  <a:srgbClr val="374151"/>
                </a:solidFill>
                <a:latin typeface="Calibri"/>
                <a:ea typeface="Calibri"/>
                <a:cs typeface="Calibri"/>
              </a:rPr>
              <a:t>IoT (Internet of Things)</a:t>
            </a:r>
            <a:r>
              <a:rPr lang="en-US" sz="2000" dirty="0">
                <a:solidFill>
                  <a:srgbClr val="374151"/>
                </a:solidFill>
                <a:latin typeface="Calibri"/>
                <a:ea typeface="Calibri"/>
                <a:cs typeface="Calibri"/>
              </a:rPr>
              <a:t>: </a:t>
            </a:r>
            <a:endParaRPr lang="en-US">
              <a:solidFill>
                <a:srgbClr val="000000"/>
              </a:solidFill>
              <a:latin typeface="Calibri"/>
              <a:ea typeface="Calibri"/>
              <a:cs typeface="Calibri"/>
            </a:endParaRPr>
          </a:p>
          <a:p>
            <a:r>
              <a:rPr lang="en-US" sz="2000" dirty="0">
                <a:solidFill>
                  <a:srgbClr val="374151"/>
                </a:solidFill>
                <a:latin typeface="Calibri"/>
                <a:ea typeface="Calibri"/>
                <a:cs typeface="Calibri"/>
              </a:rPr>
              <a:t>IoT refers to a network of interconnected physical devices (such as sensors, appliances, and industrial machines) that can collect, transmit, and exchange data with each other and central systems via the internet.</a:t>
            </a:r>
            <a:endParaRPr lang="en-US">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GPU Accelerated Algorithms</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GPU accelerated algorithms are software algorithms that are optimized to run on GPUs. They take advantage of the parallel processing capabilities of GPUs to perform tasks more efficiently and quickly than on traditional CPUs</a:t>
            </a:r>
            <a:endParaRPr lang="en-US"/>
          </a:p>
        </p:txBody>
      </p:sp>
    </p:spTree>
    <p:extLst>
      <p:ext uri="{BB962C8B-B14F-4D97-AF65-F5344CB8AC3E}">
        <p14:creationId xmlns:p14="http://schemas.microsoft.com/office/powerpoint/2010/main" val="41944053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192</TotalTime>
  <Words>655</Words>
  <Application>Microsoft Office PowerPoint</Application>
  <PresentationFormat>Custom</PresentationFormat>
  <Paragraphs>144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Name :Shruti Vishwasrao Garud  </vt:lpstr>
      <vt:lpstr>PowerPoint Presentation</vt:lpstr>
      <vt:lpstr>PowerPoint Presentation</vt:lpstr>
      <vt:lpstr>PowerPoint Presentation</vt:lpstr>
      <vt:lpstr>PowerPoint Presentation</vt:lpstr>
      <vt:lpstr>PowerPoint Presentation</vt:lpstr>
      <vt:lpstr>PowerPoint Presentation</vt:lpstr>
      <vt:lpstr>Hardware</vt:lpstr>
      <vt:lpstr>PowerPoint Presentation</vt:lpstr>
      <vt:lpstr>Software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302</cp:revision>
  <dcterms:created xsi:type="dcterms:W3CDTF">2023-09-09T13:52:01Z</dcterms:created>
  <dcterms:modified xsi:type="dcterms:W3CDTF">2024-01-03T13:55:49Z</dcterms:modified>
</cp:coreProperties>
</file>