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15"/>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E7F9-74DD-4DB2-5C28-B291C163A8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27B532-0BC8-C787-8007-917804B8F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EC16B5-DFF2-D817-954F-2AF416DAF48B}"/>
              </a:ext>
            </a:extLst>
          </p:cNvPr>
          <p:cNvSpPr>
            <a:spLocks noGrp="1"/>
          </p:cNvSpPr>
          <p:nvPr>
            <p:ph type="dt" sz="half" idx="10"/>
          </p:nvPr>
        </p:nvSpPr>
        <p:spPr/>
        <p:txBody>
          <a:bodyPr/>
          <a:lstStyle/>
          <a:p>
            <a:fld id="{0269E10B-8834-3943-8726-A33E2E9F55E5}" type="datetimeFigureOut">
              <a:rPr lang="en-US" smtClean="0"/>
              <a:t>4/4/23</a:t>
            </a:fld>
            <a:endParaRPr lang="en-US"/>
          </a:p>
        </p:txBody>
      </p:sp>
      <p:sp>
        <p:nvSpPr>
          <p:cNvPr id="5" name="Footer Placeholder 4">
            <a:extLst>
              <a:ext uri="{FF2B5EF4-FFF2-40B4-BE49-F238E27FC236}">
                <a16:creationId xmlns:a16="http://schemas.microsoft.com/office/drawing/2014/main" id="{ED3EEAFF-C1A0-A404-9889-1F6BEE59E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F7032-11D3-4288-B66F-E9F6C61549FD}"/>
              </a:ext>
            </a:extLst>
          </p:cNvPr>
          <p:cNvSpPr>
            <a:spLocks noGrp="1"/>
          </p:cNvSpPr>
          <p:nvPr>
            <p:ph type="sldNum" sz="quarter" idx="12"/>
          </p:nvPr>
        </p:nvSpPr>
        <p:spPr/>
        <p:txBody>
          <a:bodyPr/>
          <a:lstStyle/>
          <a:p>
            <a:fld id="{A547FAB6-8AE1-0844-B899-BB062DC0FB4E}" type="slidenum">
              <a:rPr lang="en-US" smtClean="0"/>
              <a:t>‹#›</a:t>
            </a:fld>
            <a:endParaRPr lang="en-US"/>
          </a:p>
        </p:txBody>
      </p:sp>
    </p:spTree>
    <p:extLst>
      <p:ext uri="{BB962C8B-B14F-4D97-AF65-F5344CB8AC3E}">
        <p14:creationId xmlns:p14="http://schemas.microsoft.com/office/powerpoint/2010/main" val="124298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8561-53B7-74C4-1ADF-EAB7CF5771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E0E455-9412-381F-8929-5D330E59B7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4A1F7-6E9B-413A-A6CF-72F0A5D4AA6C}"/>
              </a:ext>
            </a:extLst>
          </p:cNvPr>
          <p:cNvSpPr>
            <a:spLocks noGrp="1"/>
          </p:cNvSpPr>
          <p:nvPr>
            <p:ph type="dt" sz="half" idx="10"/>
          </p:nvPr>
        </p:nvSpPr>
        <p:spPr/>
        <p:txBody>
          <a:bodyPr/>
          <a:lstStyle/>
          <a:p>
            <a:fld id="{0269E10B-8834-3943-8726-A33E2E9F55E5}" type="datetimeFigureOut">
              <a:rPr lang="en-US" smtClean="0"/>
              <a:t>4/4/23</a:t>
            </a:fld>
            <a:endParaRPr lang="en-US"/>
          </a:p>
        </p:txBody>
      </p:sp>
      <p:sp>
        <p:nvSpPr>
          <p:cNvPr id="5" name="Footer Placeholder 4">
            <a:extLst>
              <a:ext uri="{FF2B5EF4-FFF2-40B4-BE49-F238E27FC236}">
                <a16:creationId xmlns:a16="http://schemas.microsoft.com/office/drawing/2014/main" id="{36FDFF2E-7FEC-4937-5A54-EB0B88881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20F0B-8A52-E90E-8A20-75CE5068707D}"/>
              </a:ext>
            </a:extLst>
          </p:cNvPr>
          <p:cNvSpPr>
            <a:spLocks noGrp="1"/>
          </p:cNvSpPr>
          <p:nvPr>
            <p:ph type="sldNum" sz="quarter" idx="12"/>
          </p:nvPr>
        </p:nvSpPr>
        <p:spPr/>
        <p:txBody>
          <a:bodyPr/>
          <a:lstStyle/>
          <a:p>
            <a:fld id="{A547FAB6-8AE1-0844-B899-BB062DC0FB4E}" type="slidenum">
              <a:rPr lang="en-US" smtClean="0"/>
              <a:t>‹#›</a:t>
            </a:fld>
            <a:endParaRPr lang="en-US"/>
          </a:p>
        </p:txBody>
      </p:sp>
    </p:spTree>
    <p:extLst>
      <p:ext uri="{BB962C8B-B14F-4D97-AF65-F5344CB8AC3E}">
        <p14:creationId xmlns:p14="http://schemas.microsoft.com/office/powerpoint/2010/main" val="39979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075B77-8FA9-B6A2-ABAA-39895CB28D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F5F7C0-E826-3188-319A-1233016FE7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5F82A-F238-2C05-2DC0-D4CAAA1F65DB}"/>
              </a:ext>
            </a:extLst>
          </p:cNvPr>
          <p:cNvSpPr>
            <a:spLocks noGrp="1"/>
          </p:cNvSpPr>
          <p:nvPr>
            <p:ph type="dt" sz="half" idx="10"/>
          </p:nvPr>
        </p:nvSpPr>
        <p:spPr/>
        <p:txBody>
          <a:bodyPr/>
          <a:lstStyle/>
          <a:p>
            <a:fld id="{0269E10B-8834-3943-8726-A33E2E9F55E5}" type="datetimeFigureOut">
              <a:rPr lang="en-US" smtClean="0"/>
              <a:t>4/4/23</a:t>
            </a:fld>
            <a:endParaRPr lang="en-US"/>
          </a:p>
        </p:txBody>
      </p:sp>
      <p:sp>
        <p:nvSpPr>
          <p:cNvPr id="5" name="Footer Placeholder 4">
            <a:extLst>
              <a:ext uri="{FF2B5EF4-FFF2-40B4-BE49-F238E27FC236}">
                <a16:creationId xmlns:a16="http://schemas.microsoft.com/office/drawing/2014/main" id="{39E41856-E729-BB69-8A50-4B909CE70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4FF86-C693-7A10-78A6-63348C1B5246}"/>
              </a:ext>
            </a:extLst>
          </p:cNvPr>
          <p:cNvSpPr>
            <a:spLocks noGrp="1"/>
          </p:cNvSpPr>
          <p:nvPr>
            <p:ph type="sldNum" sz="quarter" idx="12"/>
          </p:nvPr>
        </p:nvSpPr>
        <p:spPr/>
        <p:txBody>
          <a:bodyPr/>
          <a:lstStyle/>
          <a:p>
            <a:fld id="{A547FAB6-8AE1-0844-B899-BB062DC0FB4E}" type="slidenum">
              <a:rPr lang="en-US" smtClean="0"/>
              <a:t>‹#›</a:t>
            </a:fld>
            <a:endParaRPr lang="en-US"/>
          </a:p>
        </p:txBody>
      </p:sp>
    </p:spTree>
    <p:extLst>
      <p:ext uri="{BB962C8B-B14F-4D97-AF65-F5344CB8AC3E}">
        <p14:creationId xmlns:p14="http://schemas.microsoft.com/office/powerpoint/2010/main" val="4921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7750-7224-93C7-A32B-59348B3D5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E91752-90B9-F851-8B49-C4ED0F3434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5CE7E-09FA-03B6-BC78-00B969B5199E}"/>
              </a:ext>
            </a:extLst>
          </p:cNvPr>
          <p:cNvSpPr>
            <a:spLocks noGrp="1"/>
          </p:cNvSpPr>
          <p:nvPr>
            <p:ph type="dt" sz="half" idx="10"/>
          </p:nvPr>
        </p:nvSpPr>
        <p:spPr/>
        <p:txBody>
          <a:bodyPr/>
          <a:lstStyle/>
          <a:p>
            <a:fld id="{0269E10B-8834-3943-8726-A33E2E9F55E5}" type="datetimeFigureOut">
              <a:rPr lang="en-US" smtClean="0"/>
              <a:t>4/4/23</a:t>
            </a:fld>
            <a:endParaRPr lang="en-US"/>
          </a:p>
        </p:txBody>
      </p:sp>
      <p:sp>
        <p:nvSpPr>
          <p:cNvPr id="5" name="Footer Placeholder 4">
            <a:extLst>
              <a:ext uri="{FF2B5EF4-FFF2-40B4-BE49-F238E27FC236}">
                <a16:creationId xmlns:a16="http://schemas.microsoft.com/office/drawing/2014/main" id="{5D177BD2-FF9B-E767-2EAF-EA910A24B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C407B-FA59-A481-6102-3683374EF2FB}"/>
              </a:ext>
            </a:extLst>
          </p:cNvPr>
          <p:cNvSpPr>
            <a:spLocks noGrp="1"/>
          </p:cNvSpPr>
          <p:nvPr>
            <p:ph type="sldNum" sz="quarter" idx="12"/>
          </p:nvPr>
        </p:nvSpPr>
        <p:spPr/>
        <p:txBody>
          <a:bodyPr/>
          <a:lstStyle/>
          <a:p>
            <a:fld id="{A547FAB6-8AE1-0844-B899-BB062DC0FB4E}" type="slidenum">
              <a:rPr lang="en-US" smtClean="0"/>
              <a:t>‹#›</a:t>
            </a:fld>
            <a:endParaRPr lang="en-US"/>
          </a:p>
        </p:txBody>
      </p:sp>
    </p:spTree>
    <p:extLst>
      <p:ext uri="{BB962C8B-B14F-4D97-AF65-F5344CB8AC3E}">
        <p14:creationId xmlns:p14="http://schemas.microsoft.com/office/powerpoint/2010/main" val="88679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1475-6216-A4DD-C5BB-9EC2A6128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AF6605-0752-BFE3-D90B-9856289266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784B7E-47DD-E30B-3416-D71DED0D1E0A}"/>
              </a:ext>
            </a:extLst>
          </p:cNvPr>
          <p:cNvSpPr>
            <a:spLocks noGrp="1"/>
          </p:cNvSpPr>
          <p:nvPr>
            <p:ph type="dt" sz="half" idx="10"/>
          </p:nvPr>
        </p:nvSpPr>
        <p:spPr/>
        <p:txBody>
          <a:bodyPr/>
          <a:lstStyle/>
          <a:p>
            <a:fld id="{0269E10B-8834-3943-8726-A33E2E9F55E5}" type="datetimeFigureOut">
              <a:rPr lang="en-US" smtClean="0"/>
              <a:t>4/4/23</a:t>
            </a:fld>
            <a:endParaRPr lang="en-US"/>
          </a:p>
        </p:txBody>
      </p:sp>
      <p:sp>
        <p:nvSpPr>
          <p:cNvPr id="5" name="Footer Placeholder 4">
            <a:extLst>
              <a:ext uri="{FF2B5EF4-FFF2-40B4-BE49-F238E27FC236}">
                <a16:creationId xmlns:a16="http://schemas.microsoft.com/office/drawing/2014/main" id="{3960CACA-CD9D-7C23-70EE-0F2CED8443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02F14-846F-C371-20CF-2E34127A294A}"/>
              </a:ext>
            </a:extLst>
          </p:cNvPr>
          <p:cNvSpPr>
            <a:spLocks noGrp="1"/>
          </p:cNvSpPr>
          <p:nvPr>
            <p:ph type="sldNum" sz="quarter" idx="12"/>
          </p:nvPr>
        </p:nvSpPr>
        <p:spPr/>
        <p:txBody>
          <a:bodyPr/>
          <a:lstStyle/>
          <a:p>
            <a:fld id="{A547FAB6-8AE1-0844-B899-BB062DC0FB4E}" type="slidenum">
              <a:rPr lang="en-US" smtClean="0"/>
              <a:t>‹#›</a:t>
            </a:fld>
            <a:endParaRPr lang="en-US"/>
          </a:p>
        </p:txBody>
      </p:sp>
    </p:spTree>
    <p:extLst>
      <p:ext uri="{BB962C8B-B14F-4D97-AF65-F5344CB8AC3E}">
        <p14:creationId xmlns:p14="http://schemas.microsoft.com/office/powerpoint/2010/main" val="141579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1AC9-93A1-FADB-752D-61060C6F6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825F11-FB2D-4F57-F371-6D6E7088DA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E86D10-F2F5-ADC5-78F8-97AA284177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2B958D-2E5B-3BDB-2E55-557E82C217C4}"/>
              </a:ext>
            </a:extLst>
          </p:cNvPr>
          <p:cNvSpPr>
            <a:spLocks noGrp="1"/>
          </p:cNvSpPr>
          <p:nvPr>
            <p:ph type="dt" sz="half" idx="10"/>
          </p:nvPr>
        </p:nvSpPr>
        <p:spPr/>
        <p:txBody>
          <a:bodyPr/>
          <a:lstStyle/>
          <a:p>
            <a:fld id="{0269E10B-8834-3943-8726-A33E2E9F55E5}" type="datetimeFigureOut">
              <a:rPr lang="en-US" smtClean="0"/>
              <a:t>4/4/23</a:t>
            </a:fld>
            <a:endParaRPr lang="en-US"/>
          </a:p>
        </p:txBody>
      </p:sp>
      <p:sp>
        <p:nvSpPr>
          <p:cNvPr id="6" name="Footer Placeholder 5">
            <a:extLst>
              <a:ext uri="{FF2B5EF4-FFF2-40B4-BE49-F238E27FC236}">
                <a16:creationId xmlns:a16="http://schemas.microsoft.com/office/drawing/2014/main" id="{B1DE5F1B-1125-9688-ED73-4CF32D67D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AD0F00-7B99-22C3-F26F-B9A3D9E54DBE}"/>
              </a:ext>
            </a:extLst>
          </p:cNvPr>
          <p:cNvSpPr>
            <a:spLocks noGrp="1"/>
          </p:cNvSpPr>
          <p:nvPr>
            <p:ph type="sldNum" sz="quarter" idx="12"/>
          </p:nvPr>
        </p:nvSpPr>
        <p:spPr/>
        <p:txBody>
          <a:bodyPr/>
          <a:lstStyle/>
          <a:p>
            <a:fld id="{A547FAB6-8AE1-0844-B899-BB062DC0FB4E}" type="slidenum">
              <a:rPr lang="en-US" smtClean="0"/>
              <a:t>‹#›</a:t>
            </a:fld>
            <a:endParaRPr lang="en-US"/>
          </a:p>
        </p:txBody>
      </p:sp>
    </p:spTree>
    <p:extLst>
      <p:ext uri="{BB962C8B-B14F-4D97-AF65-F5344CB8AC3E}">
        <p14:creationId xmlns:p14="http://schemas.microsoft.com/office/powerpoint/2010/main" val="398761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9EB1-83C7-C61B-4A7B-A465FDD875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F6CD95-90F2-77C2-0A9A-4F49F6BDA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794CE1-CB39-352D-25BC-962BAF8B60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CB3FA8-5218-3641-63BE-52DEC39A46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5CEA31-9500-1BB4-99D3-42AE6CDDC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83C9A6-1D3E-0E71-211B-D848DC2E1BBA}"/>
              </a:ext>
            </a:extLst>
          </p:cNvPr>
          <p:cNvSpPr>
            <a:spLocks noGrp="1"/>
          </p:cNvSpPr>
          <p:nvPr>
            <p:ph type="dt" sz="half" idx="10"/>
          </p:nvPr>
        </p:nvSpPr>
        <p:spPr/>
        <p:txBody>
          <a:bodyPr/>
          <a:lstStyle/>
          <a:p>
            <a:fld id="{0269E10B-8834-3943-8726-A33E2E9F55E5}" type="datetimeFigureOut">
              <a:rPr lang="en-US" smtClean="0"/>
              <a:t>4/4/23</a:t>
            </a:fld>
            <a:endParaRPr lang="en-US"/>
          </a:p>
        </p:txBody>
      </p:sp>
      <p:sp>
        <p:nvSpPr>
          <p:cNvPr id="8" name="Footer Placeholder 7">
            <a:extLst>
              <a:ext uri="{FF2B5EF4-FFF2-40B4-BE49-F238E27FC236}">
                <a16:creationId xmlns:a16="http://schemas.microsoft.com/office/drawing/2014/main" id="{7826C8C8-D045-5BA8-A1B2-A0D75991A0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F6E7C0-E97B-E8BD-5FA4-F722E945D982}"/>
              </a:ext>
            </a:extLst>
          </p:cNvPr>
          <p:cNvSpPr>
            <a:spLocks noGrp="1"/>
          </p:cNvSpPr>
          <p:nvPr>
            <p:ph type="sldNum" sz="quarter" idx="12"/>
          </p:nvPr>
        </p:nvSpPr>
        <p:spPr/>
        <p:txBody>
          <a:bodyPr/>
          <a:lstStyle/>
          <a:p>
            <a:fld id="{A547FAB6-8AE1-0844-B899-BB062DC0FB4E}" type="slidenum">
              <a:rPr lang="en-US" smtClean="0"/>
              <a:t>‹#›</a:t>
            </a:fld>
            <a:endParaRPr lang="en-US"/>
          </a:p>
        </p:txBody>
      </p:sp>
    </p:spTree>
    <p:extLst>
      <p:ext uri="{BB962C8B-B14F-4D97-AF65-F5344CB8AC3E}">
        <p14:creationId xmlns:p14="http://schemas.microsoft.com/office/powerpoint/2010/main" val="285400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8E8C-C8D5-EE61-E66B-65921E03C8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71FBDA-EC76-1FAF-123A-3E6AE37DEFCF}"/>
              </a:ext>
            </a:extLst>
          </p:cNvPr>
          <p:cNvSpPr>
            <a:spLocks noGrp="1"/>
          </p:cNvSpPr>
          <p:nvPr>
            <p:ph type="dt" sz="half" idx="10"/>
          </p:nvPr>
        </p:nvSpPr>
        <p:spPr/>
        <p:txBody>
          <a:bodyPr/>
          <a:lstStyle/>
          <a:p>
            <a:fld id="{0269E10B-8834-3943-8726-A33E2E9F55E5}" type="datetimeFigureOut">
              <a:rPr lang="en-US" smtClean="0"/>
              <a:t>4/4/23</a:t>
            </a:fld>
            <a:endParaRPr lang="en-US"/>
          </a:p>
        </p:txBody>
      </p:sp>
      <p:sp>
        <p:nvSpPr>
          <p:cNvPr id="4" name="Footer Placeholder 3">
            <a:extLst>
              <a:ext uri="{FF2B5EF4-FFF2-40B4-BE49-F238E27FC236}">
                <a16:creationId xmlns:a16="http://schemas.microsoft.com/office/drawing/2014/main" id="{61C4AFC4-C598-B005-A272-732B86322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93BF1A-6062-2BCE-93D0-2FAF20DC8F01}"/>
              </a:ext>
            </a:extLst>
          </p:cNvPr>
          <p:cNvSpPr>
            <a:spLocks noGrp="1"/>
          </p:cNvSpPr>
          <p:nvPr>
            <p:ph type="sldNum" sz="quarter" idx="12"/>
          </p:nvPr>
        </p:nvSpPr>
        <p:spPr/>
        <p:txBody>
          <a:bodyPr/>
          <a:lstStyle/>
          <a:p>
            <a:fld id="{A547FAB6-8AE1-0844-B899-BB062DC0FB4E}" type="slidenum">
              <a:rPr lang="en-US" smtClean="0"/>
              <a:t>‹#›</a:t>
            </a:fld>
            <a:endParaRPr lang="en-US"/>
          </a:p>
        </p:txBody>
      </p:sp>
    </p:spTree>
    <p:extLst>
      <p:ext uri="{BB962C8B-B14F-4D97-AF65-F5344CB8AC3E}">
        <p14:creationId xmlns:p14="http://schemas.microsoft.com/office/powerpoint/2010/main" val="408241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F3A1D-E5BC-54B3-59C4-4A3B30C19888}"/>
              </a:ext>
            </a:extLst>
          </p:cNvPr>
          <p:cNvSpPr>
            <a:spLocks noGrp="1"/>
          </p:cNvSpPr>
          <p:nvPr>
            <p:ph type="dt" sz="half" idx="10"/>
          </p:nvPr>
        </p:nvSpPr>
        <p:spPr/>
        <p:txBody>
          <a:bodyPr/>
          <a:lstStyle/>
          <a:p>
            <a:fld id="{0269E10B-8834-3943-8726-A33E2E9F55E5}" type="datetimeFigureOut">
              <a:rPr lang="en-US" smtClean="0"/>
              <a:t>4/4/23</a:t>
            </a:fld>
            <a:endParaRPr lang="en-US"/>
          </a:p>
        </p:txBody>
      </p:sp>
      <p:sp>
        <p:nvSpPr>
          <p:cNvPr id="3" name="Footer Placeholder 2">
            <a:extLst>
              <a:ext uri="{FF2B5EF4-FFF2-40B4-BE49-F238E27FC236}">
                <a16:creationId xmlns:a16="http://schemas.microsoft.com/office/drawing/2014/main" id="{0D29455D-F363-1B4C-1E0C-071D015413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1E1AFA-9BDD-29F1-1373-B17A5160B18B}"/>
              </a:ext>
            </a:extLst>
          </p:cNvPr>
          <p:cNvSpPr>
            <a:spLocks noGrp="1"/>
          </p:cNvSpPr>
          <p:nvPr>
            <p:ph type="sldNum" sz="quarter" idx="12"/>
          </p:nvPr>
        </p:nvSpPr>
        <p:spPr/>
        <p:txBody>
          <a:bodyPr/>
          <a:lstStyle/>
          <a:p>
            <a:fld id="{A547FAB6-8AE1-0844-B899-BB062DC0FB4E}" type="slidenum">
              <a:rPr lang="en-US" smtClean="0"/>
              <a:t>‹#›</a:t>
            </a:fld>
            <a:endParaRPr lang="en-US"/>
          </a:p>
        </p:txBody>
      </p:sp>
    </p:spTree>
    <p:extLst>
      <p:ext uri="{BB962C8B-B14F-4D97-AF65-F5344CB8AC3E}">
        <p14:creationId xmlns:p14="http://schemas.microsoft.com/office/powerpoint/2010/main" val="126313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D404-C952-AEAA-D8A7-1B666F38C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0E4114-74EC-4F7F-DD08-F0212633DB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1BE0A-E3C5-6529-E7B9-5617F52E9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E719BB-117E-6962-EFD2-1A10C88BCD8E}"/>
              </a:ext>
            </a:extLst>
          </p:cNvPr>
          <p:cNvSpPr>
            <a:spLocks noGrp="1"/>
          </p:cNvSpPr>
          <p:nvPr>
            <p:ph type="dt" sz="half" idx="10"/>
          </p:nvPr>
        </p:nvSpPr>
        <p:spPr/>
        <p:txBody>
          <a:bodyPr/>
          <a:lstStyle/>
          <a:p>
            <a:fld id="{0269E10B-8834-3943-8726-A33E2E9F55E5}" type="datetimeFigureOut">
              <a:rPr lang="en-US" smtClean="0"/>
              <a:t>4/4/23</a:t>
            </a:fld>
            <a:endParaRPr lang="en-US"/>
          </a:p>
        </p:txBody>
      </p:sp>
      <p:sp>
        <p:nvSpPr>
          <p:cNvPr id="6" name="Footer Placeholder 5">
            <a:extLst>
              <a:ext uri="{FF2B5EF4-FFF2-40B4-BE49-F238E27FC236}">
                <a16:creationId xmlns:a16="http://schemas.microsoft.com/office/drawing/2014/main" id="{6B6FC6D2-A0E4-208A-1086-9B11F24F08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D65985-D58C-6FA8-EA26-F1CD0AF0DD5F}"/>
              </a:ext>
            </a:extLst>
          </p:cNvPr>
          <p:cNvSpPr>
            <a:spLocks noGrp="1"/>
          </p:cNvSpPr>
          <p:nvPr>
            <p:ph type="sldNum" sz="quarter" idx="12"/>
          </p:nvPr>
        </p:nvSpPr>
        <p:spPr/>
        <p:txBody>
          <a:bodyPr/>
          <a:lstStyle/>
          <a:p>
            <a:fld id="{A547FAB6-8AE1-0844-B899-BB062DC0FB4E}" type="slidenum">
              <a:rPr lang="en-US" smtClean="0"/>
              <a:t>‹#›</a:t>
            </a:fld>
            <a:endParaRPr lang="en-US"/>
          </a:p>
        </p:txBody>
      </p:sp>
    </p:spTree>
    <p:extLst>
      <p:ext uri="{BB962C8B-B14F-4D97-AF65-F5344CB8AC3E}">
        <p14:creationId xmlns:p14="http://schemas.microsoft.com/office/powerpoint/2010/main" val="342532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6C95-3A6D-D2ED-AA31-2D0046022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CA8599-2A9D-FA86-2584-D8846E30FD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296169-5022-157E-0D2C-BCB1A069C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3E5A0-7C60-FC26-8D73-025A68D27090}"/>
              </a:ext>
            </a:extLst>
          </p:cNvPr>
          <p:cNvSpPr>
            <a:spLocks noGrp="1"/>
          </p:cNvSpPr>
          <p:nvPr>
            <p:ph type="dt" sz="half" idx="10"/>
          </p:nvPr>
        </p:nvSpPr>
        <p:spPr/>
        <p:txBody>
          <a:bodyPr/>
          <a:lstStyle/>
          <a:p>
            <a:fld id="{0269E10B-8834-3943-8726-A33E2E9F55E5}" type="datetimeFigureOut">
              <a:rPr lang="en-US" smtClean="0"/>
              <a:t>4/4/23</a:t>
            </a:fld>
            <a:endParaRPr lang="en-US"/>
          </a:p>
        </p:txBody>
      </p:sp>
      <p:sp>
        <p:nvSpPr>
          <p:cNvPr id="6" name="Footer Placeholder 5">
            <a:extLst>
              <a:ext uri="{FF2B5EF4-FFF2-40B4-BE49-F238E27FC236}">
                <a16:creationId xmlns:a16="http://schemas.microsoft.com/office/drawing/2014/main" id="{57E952C6-39C4-A9AB-1BFD-089885130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F69BF5-94F1-8F0D-CC15-BDC621CFF862}"/>
              </a:ext>
            </a:extLst>
          </p:cNvPr>
          <p:cNvSpPr>
            <a:spLocks noGrp="1"/>
          </p:cNvSpPr>
          <p:nvPr>
            <p:ph type="sldNum" sz="quarter" idx="12"/>
          </p:nvPr>
        </p:nvSpPr>
        <p:spPr/>
        <p:txBody>
          <a:bodyPr/>
          <a:lstStyle/>
          <a:p>
            <a:fld id="{A547FAB6-8AE1-0844-B899-BB062DC0FB4E}" type="slidenum">
              <a:rPr lang="en-US" smtClean="0"/>
              <a:t>‹#›</a:t>
            </a:fld>
            <a:endParaRPr lang="en-US"/>
          </a:p>
        </p:txBody>
      </p:sp>
    </p:spTree>
    <p:extLst>
      <p:ext uri="{BB962C8B-B14F-4D97-AF65-F5344CB8AC3E}">
        <p14:creationId xmlns:p14="http://schemas.microsoft.com/office/powerpoint/2010/main" val="3990690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7D26CF-AFA7-FB0F-6ED9-0AD7D85ADC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D55131-AC3C-8549-ED66-D6EF62B744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893EF-41E6-ADF7-45CC-75558D76EA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9E10B-8834-3943-8726-A33E2E9F55E5}" type="datetimeFigureOut">
              <a:rPr lang="en-US" smtClean="0"/>
              <a:t>4/4/23</a:t>
            </a:fld>
            <a:endParaRPr lang="en-US"/>
          </a:p>
        </p:txBody>
      </p:sp>
      <p:sp>
        <p:nvSpPr>
          <p:cNvPr id="5" name="Footer Placeholder 4">
            <a:extLst>
              <a:ext uri="{FF2B5EF4-FFF2-40B4-BE49-F238E27FC236}">
                <a16:creationId xmlns:a16="http://schemas.microsoft.com/office/drawing/2014/main" id="{54DDB5AD-7A8B-F0DF-0291-390BA8F86F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F7DAD1-982D-20C4-A55E-EB388178B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47FAB6-8AE1-0844-B899-BB062DC0FB4E}" type="slidenum">
              <a:rPr lang="en-US" smtClean="0"/>
              <a:t>‹#›</a:t>
            </a:fld>
            <a:endParaRPr lang="en-US"/>
          </a:p>
        </p:txBody>
      </p:sp>
    </p:spTree>
    <p:extLst>
      <p:ext uri="{BB962C8B-B14F-4D97-AF65-F5344CB8AC3E}">
        <p14:creationId xmlns:p14="http://schemas.microsoft.com/office/powerpoint/2010/main" val="3266969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2301.12597" TargetMode="External"/><Relationship Id="rId2" Type="http://schemas.openxmlformats.org/officeDocument/2006/relationships/hyperlink" Target="https://arxiv.org/pdf/2301.12597.pdf"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54B2A-1429-1413-8733-0304C4B32782}"/>
              </a:ext>
            </a:extLst>
          </p:cNvPr>
          <p:cNvSpPr>
            <a:spLocks noGrp="1"/>
          </p:cNvSpPr>
          <p:nvPr>
            <p:ph type="ctrTitle"/>
          </p:nvPr>
        </p:nvSpPr>
        <p:spPr/>
        <p:txBody>
          <a:bodyPr/>
          <a:lstStyle/>
          <a:p>
            <a:r>
              <a:rPr lang="en-US" dirty="0"/>
              <a:t>Synthetic Multimodal Data Modelling</a:t>
            </a:r>
          </a:p>
        </p:txBody>
      </p:sp>
      <p:sp>
        <p:nvSpPr>
          <p:cNvPr id="3" name="Subtitle 2">
            <a:extLst>
              <a:ext uri="{FF2B5EF4-FFF2-40B4-BE49-F238E27FC236}">
                <a16:creationId xmlns:a16="http://schemas.microsoft.com/office/drawing/2014/main" id="{D2B417CF-763B-6D69-F5FC-8B300D2ECD1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9806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2C13-12D9-1AE8-B415-A493ED30DF33}"/>
              </a:ext>
            </a:extLst>
          </p:cNvPr>
          <p:cNvSpPr>
            <a:spLocks noGrp="1"/>
          </p:cNvSpPr>
          <p:nvPr>
            <p:ph type="title"/>
          </p:nvPr>
        </p:nvSpPr>
        <p:spPr>
          <a:xfrm>
            <a:off x="838200" y="365126"/>
            <a:ext cx="10515600" cy="1078664"/>
          </a:xfrm>
        </p:spPr>
        <p:txBody>
          <a:bodyPr/>
          <a:lstStyle/>
          <a:p>
            <a:r>
              <a:rPr lang="en-US" dirty="0"/>
              <a:t>Some more models</a:t>
            </a:r>
          </a:p>
        </p:txBody>
      </p:sp>
      <p:sp>
        <p:nvSpPr>
          <p:cNvPr id="3" name="Content Placeholder 2">
            <a:extLst>
              <a:ext uri="{FF2B5EF4-FFF2-40B4-BE49-F238E27FC236}">
                <a16:creationId xmlns:a16="http://schemas.microsoft.com/office/drawing/2014/main" id="{0C829D0C-AC5F-9CBE-BEE9-49C35007F215}"/>
              </a:ext>
            </a:extLst>
          </p:cNvPr>
          <p:cNvSpPr>
            <a:spLocks noGrp="1"/>
          </p:cNvSpPr>
          <p:nvPr>
            <p:ph idx="1"/>
          </p:nvPr>
        </p:nvSpPr>
        <p:spPr>
          <a:xfrm>
            <a:off x="838200" y="1540042"/>
            <a:ext cx="10515600" cy="4636921"/>
          </a:xfrm>
        </p:spPr>
        <p:txBody>
          <a:bodyPr>
            <a:normAutofit/>
          </a:bodyPr>
          <a:lstStyle/>
          <a:p>
            <a:r>
              <a:rPr lang="en-US" sz="1600" b="0" i="0" dirty="0" err="1">
                <a:solidFill>
                  <a:srgbClr val="374151"/>
                </a:solidFill>
                <a:effectLst/>
              </a:rPr>
              <a:t>StackGAN</a:t>
            </a:r>
            <a:r>
              <a:rPr lang="en-US" sz="1600" b="0" i="0" dirty="0">
                <a:solidFill>
                  <a:srgbClr val="374151"/>
                </a:solidFill>
                <a:effectLst/>
              </a:rPr>
              <a:t> - </a:t>
            </a:r>
            <a:r>
              <a:rPr lang="en-US" sz="1600" b="0" i="0" dirty="0" err="1">
                <a:solidFill>
                  <a:srgbClr val="374151"/>
                </a:solidFill>
                <a:effectLst/>
              </a:rPr>
              <a:t>StackGAN</a:t>
            </a:r>
            <a:r>
              <a:rPr lang="en-US" sz="1600" b="0" i="0" dirty="0">
                <a:solidFill>
                  <a:srgbClr val="374151"/>
                </a:solidFill>
                <a:effectLst/>
              </a:rPr>
              <a:t> is a model that was introduced in 2017. It consists of a two-stage generative process that produces increasingly detailed images. The first stage generates a low-resolution image based on the text input, and the second stage generates a high-resolution image conditioned on the low-resolution image and the text input</a:t>
            </a:r>
          </a:p>
          <a:p>
            <a:r>
              <a:rPr lang="en-US" sz="1600" b="0" i="0" dirty="0" err="1">
                <a:solidFill>
                  <a:srgbClr val="374151"/>
                </a:solidFill>
                <a:effectLst/>
              </a:rPr>
              <a:t>AttnGAN</a:t>
            </a:r>
            <a:r>
              <a:rPr lang="en-US" sz="1600" b="0" i="0" dirty="0">
                <a:solidFill>
                  <a:srgbClr val="374151"/>
                </a:solidFill>
                <a:effectLst/>
              </a:rPr>
              <a:t> - </a:t>
            </a:r>
            <a:r>
              <a:rPr lang="en-US" sz="1600" b="0" i="0" dirty="0" err="1">
                <a:solidFill>
                  <a:srgbClr val="374151"/>
                </a:solidFill>
                <a:effectLst/>
              </a:rPr>
              <a:t>AttnGAN</a:t>
            </a:r>
            <a:r>
              <a:rPr lang="en-US" sz="1600" b="0" i="0" dirty="0">
                <a:solidFill>
                  <a:srgbClr val="374151"/>
                </a:solidFill>
                <a:effectLst/>
              </a:rPr>
              <a:t> is a model that was introduced in 2018. It uses attention mechanisms to generate images that are conditioned on the text input. The model generates images in a hierarchical manner, with each level of the hierarchy attending to different parts of the text input</a:t>
            </a:r>
            <a:r>
              <a:rPr lang="en-US" sz="1600" dirty="0"/>
              <a:t>.</a:t>
            </a:r>
          </a:p>
          <a:p>
            <a:r>
              <a:rPr lang="en-US" sz="1600" dirty="0"/>
              <a:t>SSA-GAN has a text encoder that learns text representations, a generator that has 7 SSA blocks for deepening </a:t>
            </a:r>
            <a:r>
              <a:rPr lang="en-US" sz="1600" dirty="0" err="1"/>
              <a:t>textimage</a:t>
            </a:r>
            <a:r>
              <a:rPr lang="en-US" sz="1600" dirty="0"/>
              <a:t> fusion and improving resolution, and a discriminator that is used to judge whether the generated image is semantically consistent to the given text. SSA-GAN takes a text description and a normal-distributed noise vector z ∈ R 100 as input, and outputs an RGB image in size of 256 × 256.</a:t>
            </a:r>
          </a:p>
        </p:txBody>
      </p:sp>
    </p:spTree>
    <p:extLst>
      <p:ext uri="{BB962C8B-B14F-4D97-AF65-F5344CB8AC3E}">
        <p14:creationId xmlns:p14="http://schemas.microsoft.com/office/powerpoint/2010/main" val="280611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E4DC-C558-A779-9A3E-0C46A714C893}"/>
              </a:ext>
            </a:extLst>
          </p:cNvPr>
          <p:cNvSpPr>
            <a:spLocks noGrp="1"/>
          </p:cNvSpPr>
          <p:nvPr>
            <p:ph type="title"/>
          </p:nvPr>
        </p:nvSpPr>
        <p:spPr/>
        <p:txBody>
          <a:bodyPr/>
          <a:lstStyle/>
          <a:p>
            <a:r>
              <a:rPr lang="en-US" dirty="0"/>
              <a:t>Image to Text Generation Models</a:t>
            </a:r>
          </a:p>
        </p:txBody>
      </p:sp>
      <p:sp>
        <p:nvSpPr>
          <p:cNvPr id="3" name="Content Placeholder 2">
            <a:extLst>
              <a:ext uri="{FF2B5EF4-FFF2-40B4-BE49-F238E27FC236}">
                <a16:creationId xmlns:a16="http://schemas.microsoft.com/office/drawing/2014/main" id="{A9C6CD52-07BA-EE51-5511-2F8EDE54DA15}"/>
              </a:ext>
            </a:extLst>
          </p:cNvPr>
          <p:cNvSpPr>
            <a:spLocks noGrp="1"/>
          </p:cNvSpPr>
          <p:nvPr>
            <p:ph idx="1"/>
          </p:nvPr>
        </p:nvSpPr>
        <p:spPr/>
        <p:txBody>
          <a:bodyPr>
            <a:normAutofit/>
          </a:bodyPr>
          <a:lstStyle/>
          <a:p>
            <a:r>
              <a:rPr lang="en-US" sz="1400" dirty="0"/>
              <a:t>Basic architecture will be encoder-decoder, then attention finally beam search.</a:t>
            </a:r>
          </a:p>
          <a:p>
            <a:r>
              <a:rPr lang="en-US" sz="1400" dirty="0"/>
              <a:t>Most popular image captioning model, </a:t>
            </a:r>
            <a:r>
              <a:rPr lang="en-US" sz="1400" dirty="0" err="1"/>
              <a:t>ZeroCap</a:t>
            </a:r>
            <a:r>
              <a:rPr lang="en-US" sz="1400" dirty="0"/>
              <a:t>:</a:t>
            </a:r>
            <a:r>
              <a:rPr lang="en-US" sz="1400" b="0" i="0" dirty="0">
                <a:solidFill>
                  <a:srgbClr val="343541"/>
                </a:solidFill>
                <a:effectLst/>
              </a:rPr>
              <a:t> Zero-Shot Image-to-Text Generation for Visual-Semantic Arithmetic</a:t>
            </a:r>
            <a:endParaRPr lang="en-US" sz="1400" dirty="0"/>
          </a:p>
          <a:p>
            <a:r>
              <a:rPr lang="en-US" sz="1400" b="0" i="0" dirty="0">
                <a:solidFill>
                  <a:srgbClr val="374151"/>
                </a:solidFill>
                <a:effectLst/>
              </a:rPr>
              <a:t>Zero shot approach- </a:t>
            </a:r>
            <a:r>
              <a:rPr lang="en-US" sz="1400" b="0" i="0" dirty="0" err="1">
                <a:solidFill>
                  <a:srgbClr val="374151"/>
                </a:solidFill>
                <a:effectLst/>
              </a:rPr>
              <a:t>ZeroCap</a:t>
            </a:r>
            <a:r>
              <a:rPr lang="en-US" sz="1400" b="0" i="0" dirty="0">
                <a:solidFill>
                  <a:srgbClr val="374151"/>
                </a:solidFill>
                <a:effectLst/>
              </a:rPr>
              <a:t> combines a visual feature extractor with a language model that is pre-trained on large-scale language data. The visual feature extractor is used to extract visual features from input images, while the language model is used to generate natural language descriptions of arithmetic operations based on the extracted features.</a:t>
            </a:r>
          </a:p>
          <a:p>
            <a:r>
              <a:rPr lang="en-US" sz="1400" b="0" i="0" dirty="0">
                <a:solidFill>
                  <a:srgbClr val="374151"/>
                </a:solidFill>
                <a:effectLst/>
              </a:rPr>
              <a:t>Show and Tell: A Neural Image Caption Generator - This is a popular model developed by Google in 2015. It uses a convolutional neural network (CNN) to extract features from images, and then feeds those features into a recurrent neural network (RNN) to generate natural language captions</a:t>
            </a:r>
          </a:p>
          <a:p>
            <a:r>
              <a:rPr lang="en-US" sz="1400" b="0" i="0" dirty="0">
                <a:solidFill>
                  <a:srgbClr val="374151"/>
                </a:solidFill>
                <a:effectLst/>
              </a:rPr>
              <a:t>Bottom-Up and Top-Down Attention for Image Captioning - This model, developed by Anderson et al. in 2018, uses a combination of bottom-up and top-down attention mechanisms to generate captions. It starts by identifying salient objects and regions in an image using a bottom-up approach, and then uses a top-down approach to generate a caption that focuses on those objects and regions</a:t>
            </a:r>
            <a:endParaRPr lang="en-US" sz="1400" dirty="0">
              <a:solidFill>
                <a:srgbClr val="374151"/>
              </a:solidFill>
            </a:endParaRPr>
          </a:p>
          <a:p>
            <a:r>
              <a:rPr lang="en-US" sz="1400" b="0" i="0" dirty="0">
                <a:solidFill>
                  <a:srgbClr val="374151"/>
                </a:solidFill>
                <a:effectLst/>
              </a:rPr>
              <a:t>Transformer-based models - Transformer-based models, such as </a:t>
            </a:r>
            <a:r>
              <a:rPr lang="en-US" sz="1400" b="0" i="0" dirty="0" err="1">
                <a:solidFill>
                  <a:srgbClr val="374151"/>
                </a:solidFill>
                <a:effectLst/>
              </a:rPr>
              <a:t>ViT</a:t>
            </a:r>
            <a:r>
              <a:rPr lang="en-US" sz="1400" b="0" i="0" dirty="0">
                <a:solidFill>
                  <a:srgbClr val="374151"/>
                </a:solidFill>
                <a:effectLst/>
              </a:rPr>
              <a:t> (Vision Transformer) and DETR (</a:t>
            </a:r>
            <a:r>
              <a:rPr lang="en-US" sz="1400" b="0" i="0" dirty="0" err="1">
                <a:solidFill>
                  <a:srgbClr val="374151"/>
                </a:solidFill>
                <a:effectLst/>
              </a:rPr>
              <a:t>DEtection</a:t>
            </a:r>
            <a:r>
              <a:rPr lang="en-US" sz="1400" b="0" i="0" dirty="0">
                <a:solidFill>
                  <a:srgbClr val="374151"/>
                </a:solidFill>
                <a:effectLst/>
              </a:rPr>
              <a:t> </a:t>
            </a:r>
            <a:r>
              <a:rPr lang="en-US" sz="1400" b="0" i="0" dirty="0" err="1">
                <a:solidFill>
                  <a:srgbClr val="374151"/>
                </a:solidFill>
                <a:effectLst/>
              </a:rPr>
              <a:t>TRansformer</a:t>
            </a:r>
            <a:r>
              <a:rPr lang="en-US" sz="1400" b="0" i="0" dirty="0">
                <a:solidFill>
                  <a:srgbClr val="374151"/>
                </a:solidFill>
                <a:effectLst/>
              </a:rPr>
              <a:t>), have also been used for image-to-text generation tasks. These models are based on the Transformer architecture, which was originally developed for natural language processing tasks. They have been adapted for image-based tasks by using self-attention mechanisms to process visual features</a:t>
            </a:r>
            <a:endParaRPr lang="en-US" sz="1400" dirty="0"/>
          </a:p>
        </p:txBody>
      </p:sp>
    </p:spTree>
    <p:extLst>
      <p:ext uri="{BB962C8B-B14F-4D97-AF65-F5344CB8AC3E}">
        <p14:creationId xmlns:p14="http://schemas.microsoft.com/office/powerpoint/2010/main" val="281462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1713-AF91-DC7E-C8BE-D33158123EE4}"/>
              </a:ext>
            </a:extLst>
          </p:cNvPr>
          <p:cNvSpPr>
            <a:spLocks noGrp="1"/>
          </p:cNvSpPr>
          <p:nvPr>
            <p:ph type="title"/>
          </p:nvPr>
        </p:nvSpPr>
        <p:spPr/>
        <p:txBody>
          <a:bodyPr/>
          <a:lstStyle/>
          <a:p>
            <a:r>
              <a:rPr lang="en-US" dirty="0"/>
              <a:t>Image to Text Generation</a:t>
            </a:r>
          </a:p>
        </p:txBody>
      </p:sp>
      <p:sp>
        <p:nvSpPr>
          <p:cNvPr id="3" name="Content Placeholder 2">
            <a:extLst>
              <a:ext uri="{FF2B5EF4-FFF2-40B4-BE49-F238E27FC236}">
                <a16:creationId xmlns:a16="http://schemas.microsoft.com/office/drawing/2014/main" id="{733EB926-A44D-C496-0D15-D45A90CBF187}"/>
              </a:ext>
            </a:extLst>
          </p:cNvPr>
          <p:cNvSpPr>
            <a:spLocks noGrp="1"/>
          </p:cNvSpPr>
          <p:nvPr>
            <p:ph idx="1"/>
          </p:nvPr>
        </p:nvSpPr>
        <p:spPr>
          <a:xfrm>
            <a:off x="838200" y="1383632"/>
            <a:ext cx="10515600" cy="4793331"/>
          </a:xfrm>
        </p:spPr>
        <p:txBody>
          <a:bodyPr/>
          <a:lstStyle/>
          <a:p>
            <a:r>
              <a:rPr lang="en-US" sz="1400" dirty="0">
                <a:solidFill>
                  <a:srgbClr val="111827"/>
                </a:solidFill>
              </a:rPr>
              <a:t>P</a:t>
            </a:r>
            <a:r>
              <a:rPr lang="en-US" sz="1400" b="0" i="0" dirty="0">
                <a:solidFill>
                  <a:srgbClr val="111827"/>
                </a:solidFill>
                <a:effectLst/>
              </a:rPr>
              <a:t>re-training a single-modality model is resource-consuming and expensive, the cost of end-to-end vision-and-language pre-training has become increasingly prohibitive. </a:t>
            </a:r>
            <a:r>
              <a:rPr lang="en-US" sz="1400" b="0" i="0" u="sng" dirty="0">
                <a:effectLst/>
                <a:hlinkClick r:id="rId2">
                  <a:extLst>
                    <a:ext uri="{A12FA001-AC4F-418D-AE19-62706E023703}">
                      <ahyp:hlinkClr xmlns:ahyp="http://schemas.microsoft.com/office/drawing/2018/hyperlinkcolor" val="tx"/>
                    </a:ext>
                  </a:extLst>
                </a:hlinkClick>
              </a:rPr>
              <a:t>BLIP-2</a:t>
            </a:r>
            <a:r>
              <a:rPr lang="en-US" sz="1400" b="0" i="0" u="sng" dirty="0">
                <a:effectLst/>
              </a:rPr>
              <a:t> -</a:t>
            </a:r>
            <a:r>
              <a:rPr lang="en-US" sz="1400" b="0" i="0" u="sng" dirty="0">
                <a:effectLst/>
                <a:hlinkClick r:id="rId3">
                  <a:extLst>
                    <a:ext uri="{A12FA001-AC4F-418D-AE19-62706E023703}">
                      <ahyp:hlinkClr xmlns:ahyp="http://schemas.microsoft.com/office/drawing/2018/hyperlinkcolor" val="tx"/>
                    </a:ext>
                  </a:extLst>
                </a:hlinkClick>
              </a:rPr>
              <a:t> Bootstrapping Language-Image Pre-training with Frozen Image Encoders and Large Language Models</a:t>
            </a:r>
            <a:r>
              <a:rPr lang="en-US" sz="1400" b="0" i="0" dirty="0">
                <a:effectLst/>
              </a:rPr>
              <a:t>  </a:t>
            </a:r>
            <a:r>
              <a:rPr lang="en-US" sz="1400" b="0" i="0" dirty="0">
                <a:solidFill>
                  <a:srgbClr val="111827"/>
                </a:solidFill>
                <a:effectLst/>
              </a:rPr>
              <a:t>tackles this challenge by introducing a new visual-language pre-training paradigm that can potentially leverage any combination of pre-trained vision encoder and LLM without having to pre-train the whole architecture end to end.</a:t>
            </a:r>
          </a:p>
          <a:p>
            <a:r>
              <a:rPr lang="en-US" sz="1400" b="0" i="0" dirty="0">
                <a:solidFill>
                  <a:srgbClr val="111827"/>
                </a:solidFill>
                <a:effectLst/>
              </a:rPr>
              <a:t>BLIP-2 bridges the modality gap between vision and language models by adding a lightweight Querying Transformer (Q-Former) between an off-the-shelf frozen pre-trained image encoder and a frozen large language model. Q-Former is the only trainable part of BLIP-2; both the image encoder and language model remain frozen.</a:t>
            </a:r>
          </a:p>
          <a:p>
            <a:r>
              <a:rPr lang="en-US" sz="1400" b="0" i="0" dirty="0">
                <a:solidFill>
                  <a:srgbClr val="111827"/>
                </a:solidFill>
                <a:effectLst/>
              </a:rPr>
              <a:t>The image transformer extracts a fixed number of output features from the image encoder, independent of input image resolution, and receives learnable query embeddings as input. The queries can additionally interact with the text through the same self-attention layers</a:t>
            </a:r>
          </a:p>
          <a:p>
            <a:endParaRPr lang="en-US" sz="1400" dirty="0"/>
          </a:p>
        </p:txBody>
      </p:sp>
      <p:pic>
        <p:nvPicPr>
          <p:cNvPr id="5" name="Picture 4" descr="Graphical user interface&#10;&#10;Description automatically generated">
            <a:extLst>
              <a:ext uri="{FF2B5EF4-FFF2-40B4-BE49-F238E27FC236}">
                <a16:creationId xmlns:a16="http://schemas.microsoft.com/office/drawing/2014/main" id="{A90E19E4-C4E2-41A9-CB92-8E0A598D4BA7}"/>
              </a:ext>
            </a:extLst>
          </p:cNvPr>
          <p:cNvPicPr>
            <a:picLocks noChangeAspect="1"/>
          </p:cNvPicPr>
          <p:nvPr/>
        </p:nvPicPr>
        <p:blipFill>
          <a:blip r:embed="rId4"/>
          <a:stretch>
            <a:fillRect/>
          </a:stretch>
        </p:blipFill>
        <p:spPr>
          <a:xfrm>
            <a:off x="2648117" y="3549316"/>
            <a:ext cx="6375400" cy="2790742"/>
          </a:xfrm>
          <a:prstGeom prst="rect">
            <a:avLst/>
          </a:prstGeom>
        </p:spPr>
      </p:pic>
    </p:spTree>
    <p:extLst>
      <p:ext uri="{BB962C8B-B14F-4D97-AF65-F5344CB8AC3E}">
        <p14:creationId xmlns:p14="http://schemas.microsoft.com/office/powerpoint/2010/main" val="4077176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665B-0419-59F1-EC19-B6A12230ECA7}"/>
              </a:ext>
            </a:extLst>
          </p:cNvPr>
          <p:cNvSpPr>
            <a:spLocks noGrp="1"/>
          </p:cNvSpPr>
          <p:nvPr>
            <p:ph type="title"/>
          </p:nvPr>
        </p:nvSpPr>
        <p:spPr/>
        <p:txBody>
          <a:bodyPr/>
          <a:lstStyle/>
          <a:p>
            <a:r>
              <a:rPr lang="en-US" dirty="0"/>
              <a:t>Image to Image generation models</a:t>
            </a:r>
          </a:p>
        </p:txBody>
      </p:sp>
      <p:sp>
        <p:nvSpPr>
          <p:cNvPr id="3" name="Content Placeholder 2">
            <a:extLst>
              <a:ext uri="{FF2B5EF4-FFF2-40B4-BE49-F238E27FC236}">
                <a16:creationId xmlns:a16="http://schemas.microsoft.com/office/drawing/2014/main" id="{C39B4FC4-95D3-6F63-AA1A-76C0983A5F4D}"/>
              </a:ext>
            </a:extLst>
          </p:cNvPr>
          <p:cNvSpPr>
            <a:spLocks noGrp="1"/>
          </p:cNvSpPr>
          <p:nvPr>
            <p:ph idx="1"/>
          </p:nvPr>
        </p:nvSpPr>
        <p:spPr>
          <a:xfrm>
            <a:off x="838200" y="1443789"/>
            <a:ext cx="10515600" cy="4733174"/>
          </a:xfrm>
        </p:spPr>
        <p:txBody>
          <a:bodyPr>
            <a:normAutofit/>
          </a:bodyPr>
          <a:lstStyle/>
          <a:p>
            <a:pPr marL="0" indent="0" algn="l">
              <a:buNone/>
            </a:pPr>
            <a:r>
              <a:rPr lang="en-US" sz="1700" b="0" i="0" dirty="0" err="1">
                <a:solidFill>
                  <a:srgbClr val="374151"/>
                </a:solidFill>
                <a:effectLst/>
              </a:rPr>
              <a:t>StyleGAN</a:t>
            </a:r>
            <a:r>
              <a:rPr lang="en-US" sz="1700" b="0" i="0" dirty="0">
                <a:solidFill>
                  <a:srgbClr val="374151"/>
                </a:solidFill>
                <a:effectLst/>
              </a:rPr>
              <a:t>: </a:t>
            </a:r>
            <a:r>
              <a:rPr lang="en-US" sz="1700" b="0" i="0" dirty="0" err="1">
                <a:solidFill>
                  <a:srgbClr val="374151"/>
                </a:solidFill>
                <a:effectLst/>
              </a:rPr>
              <a:t>StyleGAN</a:t>
            </a:r>
            <a:r>
              <a:rPr lang="en-US" sz="1700" b="0" i="0" dirty="0">
                <a:solidFill>
                  <a:srgbClr val="374151"/>
                </a:solidFill>
                <a:effectLst/>
              </a:rPr>
              <a:t> is a GAN-based model that can generate high-resolution, diverse and realistic images by learning the mapping between a noise vector and the output image using a generator and a discriminator network.</a:t>
            </a:r>
          </a:p>
          <a:p>
            <a:pPr marL="0" indent="0" algn="l">
              <a:buNone/>
            </a:pPr>
            <a:r>
              <a:rPr lang="en-US" sz="1700" b="0" i="0" dirty="0" err="1">
                <a:solidFill>
                  <a:srgbClr val="374151"/>
                </a:solidFill>
                <a:effectLst/>
              </a:rPr>
              <a:t>BigGAN</a:t>
            </a:r>
            <a:r>
              <a:rPr lang="en-US" sz="1700" b="0" i="0" dirty="0">
                <a:solidFill>
                  <a:srgbClr val="374151"/>
                </a:solidFill>
                <a:effectLst/>
              </a:rPr>
              <a:t>: </a:t>
            </a:r>
            <a:r>
              <a:rPr lang="en-US" sz="1700" b="0" i="0" dirty="0" err="1">
                <a:solidFill>
                  <a:srgbClr val="374151"/>
                </a:solidFill>
                <a:effectLst/>
              </a:rPr>
              <a:t>BigGAN</a:t>
            </a:r>
            <a:r>
              <a:rPr lang="en-US" sz="1700" b="0" i="0" dirty="0">
                <a:solidFill>
                  <a:srgbClr val="374151"/>
                </a:solidFill>
                <a:effectLst/>
              </a:rPr>
              <a:t> is a variant of GANs that can generate high-quality images with a resolution of up to 512x512 pixels by using a modified architecture and a large number of parameters.</a:t>
            </a:r>
          </a:p>
          <a:p>
            <a:pPr marL="0" indent="0" algn="l">
              <a:buNone/>
            </a:pPr>
            <a:r>
              <a:rPr lang="en-US" sz="1700" b="0" i="0" dirty="0" err="1">
                <a:solidFill>
                  <a:srgbClr val="374151"/>
                </a:solidFill>
                <a:effectLst/>
              </a:rPr>
              <a:t>ProGAN</a:t>
            </a:r>
            <a:r>
              <a:rPr lang="en-US" sz="1700" b="0" i="0" dirty="0">
                <a:solidFill>
                  <a:srgbClr val="374151"/>
                </a:solidFill>
                <a:effectLst/>
              </a:rPr>
              <a:t>: </a:t>
            </a:r>
            <a:r>
              <a:rPr lang="en-US" sz="1700" b="0" i="0" dirty="0" err="1">
                <a:solidFill>
                  <a:srgbClr val="374151"/>
                </a:solidFill>
                <a:effectLst/>
              </a:rPr>
              <a:t>ProGAN</a:t>
            </a:r>
            <a:r>
              <a:rPr lang="en-US" sz="1700" b="0" i="0" dirty="0">
                <a:solidFill>
                  <a:srgbClr val="374151"/>
                </a:solidFill>
                <a:effectLst/>
              </a:rPr>
              <a:t> is a progressive GAN-based model that can generate high-quality images with a resolution of up to 1024x1024 pixels by progressively growing both the generator and the discriminator networks.</a:t>
            </a:r>
          </a:p>
          <a:p>
            <a:pPr marL="0" indent="0" algn="l">
              <a:buNone/>
            </a:pPr>
            <a:r>
              <a:rPr lang="en-US" sz="1700" b="0" i="0" dirty="0">
                <a:solidFill>
                  <a:srgbClr val="374151"/>
                </a:solidFill>
                <a:effectLst/>
              </a:rPr>
              <a:t>CLIP-guided models: Recently, CLIP-guided models have shown promising results in generating images that are semantically similar to a given text input. These models use the CLIP (Contrastive Language-Image Pre-Training) algorithm to learn the relationship between images and text, and generate images that are relevant to a given textual prompt.</a:t>
            </a:r>
          </a:p>
          <a:p>
            <a:pPr marL="0" indent="0" algn="l">
              <a:buNone/>
            </a:pPr>
            <a:r>
              <a:rPr lang="en-US" sz="1600" b="0" i="0" dirty="0" err="1">
                <a:solidFill>
                  <a:srgbClr val="374151"/>
                </a:solidFill>
                <a:effectLst/>
              </a:rPr>
              <a:t>CycleGAN</a:t>
            </a:r>
            <a:r>
              <a:rPr lang="en-US" sz="1600" b="0" i="0" dirty="0">
                <a:solidFill>
                  <a:srgbClr val="374151"/>
                </a:solidFill>
                <a:effectLst/>
              </a:rPr>
              <a:t>: </a:t>
            </a:r>
            <a:r>
              <a:rPr lang="en-US" sz="1600" b="0" i="0" dirty="0" err="1">
                <a:solidFill>
                  <a:srgbClr val="374151"/>
                </a:solidFill>
                <a:effectLst/>
              </a:rPr>
              <a:t>CycleGAN</a:t>
            </a:r>
            <a:r>
              <a:rPr lang="en-US" sz="1600" b="0" i="0" dirty="0">
                <a:solidFill>
                  <a:srgbClr val="374151"/>
                </a:solidFill>
                <a:effectLst/>
              </a:rPr>
              <a:t> is a type of GAN that can learn to transform images from one domain to another without the need for paired training data. This makes it useful for tasks such as style transfer, image-to-image translation, and domain adaptation.</a:t>
            </a:r>
          </a:p>
          <a:p>
            <a:pPr marL="0" indent="0" algn="l">
              <a:buNone/>
            </a:pPr>
            <a:r>
              <a:rPr lang="en-US" sz="1600" b="0" i="0" dirty="0">
                <a:solidFill>
                  <a:srgbClr val="374151"/>
                </a:solidFill>
                <a:effectLst/>
              </a:rPr>
              <a:t>SAGAN: Self-Attention GANs (SAGANs) use self-attention mechanisms to help generate more coherent and realistic images. The attention mechanism helps the generator focus on important features and details in the input, resulting in better quality output</a:t>
            </a:r>
          </a:p>
          <a:p>
            <a:pPr marL="0" indent="0" algn="l">
              <a:buNone/>
            </a:pPr>
            <a:endParaRPr lang="en-US" sz="1700" b="0" i="0" dirty="0">
              <a:solidFill>
                <a:srgbClr val="374151"/>
              </a:solidFill>
              <a:effectLst/>
            </a:endParaRPr>
          </a:p>
          <a:p>
            <a:endParaRPr lang="en-US" dirty="0"/>
          </a:p>
        </p:txBody>
      </p:sp>
    </p:spTree>
    <p:extLst>
      <p:ext uri="{BB962C8B-B14F-4D97-AF65-F5344CB8AC3E}">
        <p14:creationId xmlns:p14="http://schemas.microsoft.com/office/powerpoint/2010/main" val="68993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7953-EAA1-81B0-6F36-E4A5D945AB9B}"/>
              </a:ext>
            </a:extLst>
          </p:cNvPr>
          <p:cNvSpPr>
            <a:spLocks noGrp="1"/>
          </p:cNvSpPr>
          <p:nvPr>
            <p:ph type="title"/>
          </p:nvPr>
        </p:nvSpPr>
        <p:spPr>
          <a:xfrm>
            <a:off x="838200" y="365125"/>
            <a:ext cx="10515600" cy="789907"/>
          </a:xfrm>
        </p:spPr>
        <p:txBody>
          <a:bodyPr/>
          <a:lstStyle/>
          <a:p>
            <a:r>
              <a:rPr lang="en-US" dirty="0"/>
              <a:t>Text to Text generation models</a:t>
            </a:r>
          </a:p>
        </p:txBody>
      </p:sp>
      <p:sp>
        <p:nvSpPr>
          <p:cNvPr id="3" name="Content Placeholder 2">
            <a:extLst>
              <a:ext uri="{FF2B5EF4-FFF2-40B4-BE49-F238E27FC236}">
                <a16:creationId xmlns:a16="http://schemas.microsoft.com/office/drawing/2014/main" id="{5EC8835F-E3A4-C45B-E532-37D942836A33}"/>
              </a:ext>
            </a:extLst>
          </p:cNvPr>
          <p:cNvSpPr>
            <a:spLocks noGrp="1"/>
          </p:cNvSpPr>
          <p:nvPr>
            <p:ph idx="1"/>
          </p:nvPr>
        </p:nvSpPr>
        <p:spPr>
          <a:xfrm>
            <a:off x="838200" y="1010653"/>
            <a:ext cx="10515600" cy="5101389"/>
          </a:xfrm>
        </p:spPr>
        <p:txBody>
          <a:bodyPr>
            <a:normAutofit fontScale="70000" lnSpcReduction="20000"/>
          </a:bodyPr>
          <a:lstStyle/>
          <a:p>
            <a:pPr marL="0" indent="0" algn="l">
              <a:buNone/>
            </a:pPr>
            <a:r>
              <a:rPr lang="en-US" sz="2000" b="0" i="0" dirty="0">
                <a:solidFill>
                  <a:srgbClr val="000000"/>
                </a:solidFill>
                <a:effectLst/>
              </a:rPr>
              <a:t>GPT-3: Generative Pre-trained Transformer 3 (GPT-3) is a language model developed by </a:t>
            </a:r>
            <a:r>
              <a:rPr lang="en-US" sz="2000" b="0" i="0" dirty="0" err="1">
                <a:solidFill>
                  <a:srgbClr val="000000"/>
                </a:solidFill>
                <a:effectLst/>
              </a:rPr>
              <a:t>OpenAI</a:t>
            </a:r>
            <a:r>
              <a:rPr lang="en-US" sz="2000" b="0" i="0" dirty="0">
                <a:solidFill>
                  <a:srgbClr val="000000"/>
                </a:solidFill>
                <a:effectLst/>
              </a:rPr>
              <a:t> that can generate human-like text in a variety of styles and tones. It has a massive number of parameters and has shown impressive performance on a wide range of natural language processing tasks.</a:t>
            </a:r>
          </a:p>
          <a:p>
            <a:pPr marL="0" indent="0" algn="l">
              <a:buNone/>
            </a:pPr>
            <a:r>
              <a:rPr lang="en-US" sz="2000" b="0" i="0" dirty="0">
                <a:solidFill>
                  <a:srgbClr val="000000"/>
                </a:solidFill>
                <a:effectLst/>
              </a:rPr>
              <a:t>CTRL: Conditional Transformer Language Model (CTRL) is another language model developed by Salesforce Research that is designed for generating high-quality text based on specific prompts or tasks. It has been shown to generate high-quality text in a variety of styles and domains.</a:t>
            </a:r>
          </a:p>
          <a:p>
            <a:pPr marL="0" indent="0" algn="l">
              <a:buNone/>
            </a:pPr>
            <a:r>
              <a:rPr lang="en-US" sz="2000" b="0" i="0" dirty="0">
                <a:solidFill>
                  <a:srgbClr val="000000"/>
                </a:solidFill>
                <a:effectLst/>
              </a:rPr>
              <a:t>T5: Text-to-Text Transfer Transformer (T5) is a language model developed by Google that can generate text in a variety of styles and domains. It is based on a transformer architecture and has been shown to be highly effective for a wide range of natural language processing tasks.</a:t>
            </a:r>
          </a:p>
          <a:p>
            <a:pPr marL="0" indent="0" algn="l">
              <a:buNone/>
            </a:pPr>
            <a:r>
              <a:rPr lang="en-US" sz="2000" b="0" i="0" dirty="0">
                <a:solidFill>
                  <a:srgbClr val="000000"/>
                </a:solidFill>
                <a:effectLst/>
              </a:rPr>
              <a:t>GROVER: Generative </a:t>
            </a:r>
            <a:r>
              <a:rPr lang="en-US" sz="2000" b="0" i="0" dirty="0" err="1">
                <a:solidFill>
                  <a:srgbClr val="000000"/>
                </a:solidFill>
                <a:effectLst/>
              </a:rPr>
              <a:t>ROle-playing</a:t>
            </a:r>
            <a:r>
              <a:rPr lang="en-US" sz="2000" b="0" i="0" dirty="0">
                <a:solidFill>
                  <a:srgbClr val="000000"/>
                </a:solidFill>
                <a:effectLst/>
              </a:rPr>
              <a:t> Model for </a:t>
            </a:r>
            <a:r>
              <a:rPr lang="en-US" sz="2000" b="0" i="0" dirty="0" err="1">
                <a:solidFill>
                  <a:srgbClr val="000000"/>
                </a:solidFill>
                <a:effectLst/>
              </a:rPr>
              <a:t>dEep</a:t>
            </a:r>
            <a:r>
              <a:rPr lang="en-US" sz="2000" b="0" i="0" dirty="0">
                <a:solidFill>
                  <a:srgbClr val="000000"/>
                </a:solidFill>
                <a:effectLst/>
              </a:rPr>
              <a:t> Representation (GROVER) is a language model developed by researchers at the Allen Institute for AI that can generate realistic-looking fake news articles. It is specifically designed to detect and counteract fake news and disinformation.</a:t>
            </a:r>
            <a:endParaRPr lang="en-US" sz="2000" dirty="0">
              <a:solidFill>
                <a:srgbClr val="000000"/>
              </a:solidFill>
            </a:endParaRPr>
          </a:p>
          <a:p>
            <a:pPr marL="0" indent="0" algn="l">
              <a:buNone/>
            </a:pPr>
            <a:r>
              <a:rPr lang="en-US" sz="2000" b="0" i="0" dirty="0">
                <a:solidFill>
                  <a:srgbClr val="000000"/>
                </a:solidFill>
                <a:effectLst/>
                <a:latin typeface="Söhne"/>
              </a:rPr>
              <a:t>Transformer-XL: Transformer-XL is a variant of the transformer architecture that is designed to better handle longer sequences of text. It has been shown to be highly effective for tasks such as language modeling, machine translation, and text generation.</a:t>
            </a:r>
          </a:p>
          <a:p>
            <a:pPr marL="0" indent="0" algn="l">
              <a:buNone/>
            </a:pPr>
            <a:r>
              <a:rPr lang="en-US" sz="2000" b="0" i="0" dirty="0" err="1">
                <a:solidFill>
                  <a:srgbClr val="000000"/>
                </a:solidFill>
                <a:effectLst/>
                <a:latin typeface="Söhne"/>
              </a:rPr>
              <a:t>UniLM</a:t>
            </a:r>
            <a:r>
              <a:rPr lang="en-US" sz="2000" b="0" i="0" dirty="0">
                <a:solidFill>
                  <a:srgbClr val="000000"/>
                </a:solidFill>
                <a:effectLst/>
                <a:latin typeface="Söhne"/>
              </a:rPr>
              <a:t>: Unified Language Model (</a:t>
            </a:r>
            <a:r>
              <a:rPr lang="en-US" sz="2000" b="0" i="0" dirty="0" err="1">
                <a:solidFill>
                  <a:srgbClr val="000000"/>
                </a:solidFill>
                <a:effectLst/>
                <a:latin typeface="Söhne"/>
              </a:rPr>
              <a:t>UniLM</a:t>
            </a:r>
            <a:r>
              <a:rPr lang="en-US" sz="2000" b="0" i="0" dirty="0">
                <a:solidFill>
                  <a:srgbClr val="000000"/>
                </a:solidFill>
                <a:effectLst/>
                <a:latin typeface="Söhne"/>
              </a:rPr>
              <a:t>) is a language model developed by researchers at Microsoft that can generate high-quality text in multiple languages and domains. It uses a unified architecture that can be fine-tuned for a variety of natural language processing tasks.</a:t>
            </a:r>
          </a:p>
          <a:p>
            <a:pPr marL="0" indent="0" algn="l">
              <a:buNone/>
            </a:pPr>
            <a:r>
              <a:rPr lang="en-US" sz="2000" b="0" i="0" dirty="0">
                <a:solidFill>
                  <a:srgbClr val="000000"/>
                </a:solidFill>
                <a:effectLst/>
                <a:latin typeface="Söhne"/>
              </a:rPr>
              <a:t>BART: Bidirectional and Auto-regressive Transformer (BART) is a language model developed by Facebook that can generate high-quality text in a variety of domains. It uses a combination of both bidirectional and auto-regressive techniques to improve the quality and coherence of the generated text.</a:t>
            </a:r>
          </a:p>
          <a:p>
            <a:pPr marL="0" indent="0" algn="l">
              <a:buNone/>
            </a:pPr>
            <a:r>
              <a:rPr lang="en-US" sz="2000" b="0" i="0" dirty="0">
                <a:solidFill>
                  <a:srgbClr val="000000"/>
                </a:solidFill>
                <a:effectLst/>
                <a:latin typeface="Söhne"/>
              </a:rPr>
              <a:t>GAN Language Model (GANLM): GAN Language Model (GANLM) is a generative adversarial network (GAN) based model developed by researchers at Tsinghua University that can generate text that is coherent and meaningful. It is designed to address some of the limitations of traditional language models, such as the tendency to generate repetitive or generic text.</a:t>
            </a:r>
          </a:p>
          <a:p>
            <a:pPr marL="0" indent="0" algn="l">
              <a:buNone/>
            </a:pPr>
            <a:r>
              <a:rPr lang="en-US" sz="2000" b="0" i="0" dirty="0" err="1">
                <a:solidFill>
                  <a:srgbClr val="000000"/>
                </a:solidFill>
                <a:effectLst/>
                <a:latin typeface="Söhne"/>
              </a:rPr>
              <a:t>ProphetNet</a:t>
            </a:r>
            <a:r>
              <a:rPr lang="en-US" sz="2000" b="0" i="0" dirty="0">
                <a:solidFill>
                  <a:srgbClr val="000000"/>
                </a:solidFill>
                <a:effectLst/>
                <a:latin typeface="Söhne"/>
              </a:rPr>
              <a:t>: </a:t>
            </a:r>
            <a:r>
              <a:rPr lang="en-US" sz="2000" b="0" i="0" dirty="0" err="1">
                <a:solidFill>
                  <a:srgbClr val="000000"/>
                </a:solidFill>
                <a:effectLst/>
                <a:latin typeface="Söhne"/>
              </a:rPr>
              <a:t>ProphetNet</a:t>
            </a:r>
            <a:r>
              <a:rPr lang="en-US" sz="2000" b="0" i="0" dirty="0">
                <a:solidFill>
                  <a:srgbClr val="000000"/>
                </a:solidFill>
                <a:effectLst/>
                <a:latin typeface="Söhne"/>
              </a:rPr>
              <a:t> is a language model developed by Microsoft Research that uses a self-supervised pre-training approach to generate high-quality text. It is based on a transformer architecture and has shown impressive performance on a wide range of natural language processing tasks.</a:t>
            </a:r>
          </a:p>
          <a:p>
            <a:pPr marL="0" indent="0" algn="l">
              <a:buNone/>
            </a:pPr>
            <a:br>
              <a:rPr lang="en-US" sz="1200" b="0" i="0" dirty="0">
                <a:solidFill>
                  <a:srgbClr val="000000"/>
                </a:solidFill>
                <a:effectLst/>
                <a:latin typeface="Söhne"/>
              </a:rPr>
            </a:br>
            <a:endParaRPr lang="en-US" sz="1200" b="0" i="0" dirty="0">
              <a:solidFill>
                <a:srgbClr val="000000"/>
              </a:solidFill>
              <a:effectLst/>
              <a:latin typeface="Söhne"/>
            </a:endParaRPr>
          </a:p>
          <a:p>
            <a:pPr marL="0" indent="0" algn="l">
              <a:buNone/>
            </a:pPr>
            <a:endParaRPr lang="en-US" sz="1200" b="0" i="0" dirty="0">
              <a:solidFill>
                <a:srgbClr val="000000"/>
              </a:solidFill>
              <a:effectLst/>
            </a:endParaRPr>
          </a:p>
        </p:txBody>
      </p:sp>
    </p:spTree>
    <p:extLst>
      <p:ext uri="{BB962C8B-B14F-4D97-AF65-F5344CB8AC3E}">
        <p14:creationId xmlns:p14="http://schemas.microsoft.com/office/powerpoint/2010/main" val="347736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5CFD-F0C5-FA0F-9E27-373E489D03F6}"/>
              </a:ext>
            </a:extLst>
          </p:cNvPr>
          <p:cNvSpPr>
            <a:spLocks noGrp="1"/>
          </p:cNvSpPr>
          <p:nvPr>
            <p:ph type="title"/>
          </p:nvPr>
        </p:nvSpPr>
        <p:spPr>
          <a:xfrm>
            <a:off x="838200" y="365125"/>
            <a:ext cx="10515600" cy="994443"/>
          </a:xfrm>
        </p:spPr>
        <p:txBody>
          <a:bodyPr/>
          <a:lstStyle/>
          <a:p>
            <a:r>
              <a:rPr lang="en-US" dirty="0"/>
              <a:t>Lung nodule detection models:</a:t>
            </a:r>
          </a:p>
        </p:txBody>
      </p:sp>
      <p:sp>
        <p:nvSpPr>
          <p:cNvPr id="3" name="Content Placeholder 2">
            <a:extLst>
              <a:ext uri="{FF2B5EF4-FFF2-40B4-BE49-F238E27FC236}">
                <a16:creationId xmlns:a16="http://schemas.microsoft.com/office/drawing/2014/main" id="{473A6ECC-D550-D7B8-C8B2-DB2EAA6896AA}"/>
              </a:ext>
            </a:extLst>
          </p:cNvPr>
          <p:cNvSpPr>
            <a:spLocks noGrp="1"/>
          </p:cNvSpPr>
          <p:nvPr>
            <p:ph idx="1"/>
          </p:nvPr>
        </p:nvSpPr>
        <p:spPr>
          <a:xfrm>
            <a:off x="838200" y="1467853"/>
            <a:ext cx="10515600" cy="5025022"/>
          </a:xfrm>
        </p:spPr>
        <p:txBody>
          <a:bodyPr>
            <a:normAutofit lnSpcReduction="10000"/>
          </a:bodyPr>
          <a:lstStyle/>
          <a:p>
            <a:r>
              <a:rPr lang="en-US" sz="1600" dirty="0" err="1"/>
              <a:t>CheXNet</a:t>
            </a:r>
            <a:r>
              <a:rPr lang="en-US" sz="1600" dirty="0"/>
              <a:t>: </a:t>
            </a:r>
            <a:r>
              <a:rPr lang="en-US" sz="1600" dirty="0" err="1"/>
              <a:t>CheXNet</a:t>
            </a:r>
            <a:r>
              <a:rPr lang="en-US" sz="1600" dirty="0"/>
              <a:t> is a CNN architecture that has been specifically designed for chest X-ray image analysis. It has been pre-trained on a large dataset of chest X-ray images and can be used for various tasks, including classification of common thoracic diseases</a:t>
            </a:r>
          </a:p>
          <a:p>
            <a:r>
              <a:rPr lang="en-US" sz="1600" dirty="0"/>
              <a:t>LUNA16: LUNA16 is a dataset of annotated CT scans that has been used for developing deep learning models for lung nodule detection and classification. Several models have been developed using this dataset, including a 3D CNN model for nodule detection</a:t>
            </a:r>
          </a:p>
          <a:p>
            <a:r>
              <a:rPr lang="en-US" sz="1600" b="0" i="0" dirty="0">
                <a:solidFill>
                  <a:srgbClr val="374151"/>
                </a:solidFill>
                <a:effectLst/>
              </a:rPr>
              <a:t>CADL: The Computer-Aided Detection and Diagnosis in Lung Cancer (CADL) project is focused on developing deep learning models for the detection and diagnosis of lung cancer in CT scans. Several models have been developed as part of this project, including a 3D CNN model for nodule detection</a:t>
            </a:r>
          </a:p>
          <a:p>
            <a:r>
              <a:rPr lang="en-US" sz="1600" b="0" i="0" dirty="0" err="1">
                <a:solidFill>
                  <a:srgbClr val="374151"/>
                </a:solidFill>
                <a:effectLst/>
              </a:rPr>
              <a:t>MILDNet</a:t>
            </a:r>
            <a:r>
              <a:rPr lang="en-US" sz="1600" b="0" i="0" dirty="0">
                <a:solidFill>
                  <a:srgbClr val="374151"/>
                </a:solidFill>
                <a:effectLst/>
              </a:rPr>
              <a:t>: </a:t>
            </a:r>
            <a:r>
              <a:rPr lang="en-US" sz="1600" b="0" i="0" dirty="0" err="1">
                <a:solidFill>
                  <a:srgbClr val="374151"/>
                </a:solidFill>
                <a:effectLst/>
              </a:rPr>
              <a:t>MILDNet</a:t>
            </a:r>
            <a:r>
              <a:rPr lang="en-US" sz="1600" b="0" i="0" dirty="0">
                <a:solidFill>
                  <a:srgbClr val="374151"/>
                </a:solidFill>
                <a:effectLst/>
              </a:rPr>
              <a:t> is a deep learning model that has been developed for the detection of malignant pulmonary nodules in CT scans. The model uses a hybrid architecture of a 3D CNN and a multi-pathway network to detect nodules with high accuracy.</a:t>
            </a:r>
          </a:p>
          <a:p>
            <a:r>
              <a:rPr lang="en-US" sz="1600" b="0" i="0" dirty="0" err="1">
                <a:solidFill>
                  <a:srgbClr val="374151"/>
                </a:solidFill>
                <a:effectLst/>
              </a:rPr>
              <a:t>DeepLung</a:t>
            </a:r>
            <a:r>
              <a:rPr lang="en-US" sz="1600" b="0" i="0" dirty="0">
                <a:solidFill>
                  <a:srgbClr val="374151"/>
                </a:solidFill>
                <a:effectLst/>
              </a:rPr>
              <a:t>: </a:t>
            </a:r>
            <a:r>
              <a:rPr lang="en-US" sz="1600" b="0" i="0" dirty="0" err="1">
                <a:solidFill>
                  <a:srgbClr val="374151"/>
                </a:solidFill>
                <a:effectLst/>
              </a:rPr>
              <a:t>DeepLung</a:t>
            </a:r>
            <a:r>
              <a:rPr lang="en-US" sz="1600" b="0" i="0" dirty="0">
                <a:solidFill>
                  <a:srgbClr val="374151"/>
                </a:solidFill>
                <a:effectLst/>
              </a:rPr>
              <a:t> is a deep learning model that has been developed for the detection and classification of lung nodules in CT scans. The model uses a hybrid architecture of a 3D CNN and a recurrent neural network (RNN) to improve the accuracy of nodule detection</a:t>
            </a:r>
          </a:p>
          <a:p>
            <a:r>
              <a:rPr lang="en-US" sz="1600" b="0" i="0" dirty="0" err="1">
                <a:solidFill>
                  <a:srgbClr val="374151"/>
                </a:solidFill>
                <a:effectLst/>
              </a:rPr>
              <a:t>NoduleX</a:t>
            </a:r>
            <a:r>
              <a:rPr lang="en-US" sz="1600" b="0" i="0" dirty="0">
                <a:solidFill>
                  <a:srgbClr val="374151"/>
                </a:solidFill>
                <a:effectLst/>
              </a:rPr>
              <a:t>: </a:t>
            </a:r>
            <a:r>
              <a:rPr lang="en-US" sz="1600" b="0" i="0" dirty="0" err="1">
                <a:solidFill>
                  <a:srgbClr val="374151"/>
                </a:solidFill>
                <a:effectLst/>
              </a:rPr>
              <a:t>NoduleX</a:t>
            </a:r>
            <a:r>
              <a:rPr lang="en-US" sz="1600" b="0" i="0" dirty="0">
                <a:solidFill>
                  <a:srgbClr val="374151"/>
                </a:solidFill>
                <a:effectLst/>
              </a:rPr>
              <a:t> is a deep learning model that has been developed for the detection and classification of lung nodules in CT scans. The model uses a 3D CNN architecture and has been trained on a large dataset of annotated CT scans</a:t>
            </a:r>
          </a:p>
          <a:p>
            <a:r>
              <a:rPr lang="en-US" sz="1600" b="0" i="0" dirty="0" err="1">
                <a:solidFill>
                  <a:srgbClr val="374151"/>
                </a:solidFill>
                <a:effectLst/>
              </a:rPr>
              <a:t>DeepMedic</a:t>
            </a:r>
            <a:r>
              <a:rPr lang="en-US" sz="1600" b="0" i="0" dirty="0">
                <a:solidFill>
                  <a:srgbClr val="374151"/>
                </a:solidFill>
                <a:effectLst/>
              </a:rPr>
              <a:t>: </a:t>
            </a:r>
            <a:r>
              <a:rPr lang="en-US" sz="1600" b="0" i="0" dirty="0" err="1">
                <a:solidFill>
                  <a:srgbClr val="374151"/>
                </a:solidFill>
                <a:effectLst/>
              </a:rPr>
              <a:t>DeepMedic</a:t>
            </a:r>
            <a:r>
              <a:rPr lang="en-US" sz="1600" b="0" i="0" dirty="0">
                <a:solidFill>
                  <a:srgbClr val="374151"/>
                </a:solidFill>
                <a:effectLst/>
              </a:rPr>
              <a:t> is a deep learning model that has been developed for the automatic segmentation of brain tumors in MRI scans. While it is not specifically designed for lung nodule detection, it uses a similar architecture to </a:t>
            </a:r>
            <a:r>
              <a:rPr lang="en-US" sz="1600" b="0" i="0" dirty="0" err="1">
                <a:solidFill>
                  <a:srgbClr val="374151"/>
                </a:solidFill>
                <a:effectLst/>
              </a:rPr>
              <a:t>MedViLL</a:t>
            </a:r>
            <a:r>
              <a:rPr lang="en-US" sz="1600" b="0" i="0" dirty="0">
                <a:solidFill>
                  <a:srgbClr val="374151"/>
                </a:solidFill>
                <a:effectLst/>
              </a:rPr>
              <a:t> and other lung nodule detection models, with a 3D CNN followed by a fully connected layer</a:t>
            </a:r>
          </a:p>
          <a:p>
            <a:endParaRPr lang="en-US" sz="1600" b="0" i="0" dirty="0">
              <a:solidFill>
                <a:srgbClr val="374151"/>
              </a:solidFill>
              <a:effectLst/>
            </a:endParaRPr>
          </a:p>
          <a:p>
            <a:endParaRPr lang="en-US" sz="1600" b="0" i="0" dirty="0">
              <a:solidFill>
                <a:srgbClr val="374151"/>
              </a:solidFill>
              <a:effectLst/>
              <a:latin typeface="Söhne"/>
            </a:endParaRPr>
          </a:p>
          <a:p>
            <a:endParaRPr lang="en-US" sz="1600" dirty="0"/>
          </a:p>
        </p:txBody>
      </p:sp>
    </p:spTree>
    <p:extLst>
      <p:ext uri="{BB962C8B-B14F-4D97-AF65-F5344CB8AC3E}">
        <p14:creationId xmlns:p14="http://schemas.microsoft.com/office/powerpoint/2010/main" val="376443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9106D-E88E-B52A-C57F-29E3F4CC507F}"/>
              </a:ext>
            </a:extLst>
          </p:cNvPr>
          <p:cNvSpPr>
            <a:spLocks noGrp="1"/>
          </p:cNvSpPr>
          <p:nvPr>
            <p:ph type="title"/>
          </p:nvPr>
        </p:nvSpPr>
        <p:spPr>
          <a:xfrm>
            <a:off x="838200" y="216569"/>
            <a:ext cx="10515600" cy="1474120"/>
          </a:xfrm>
        </p:spPr>
        <p:txBody>
          <a:bodyPr>
            <a:normAutofit fontScale="90000"/>
          </a:bodyPr>
          <a:lstStyle/>
          <a:p>
            <a:r>
              <a:rPr lang="en-US" dirty="0"/>
              <a:t>Models for multi-modal understanding and generation for medical images and text via vision-language pre-training</a:t>
            </a:r>
          </a:p>
        </p:txBody>
      </p:sp>
      <p:sp>
        <p:nvSpPr>
          <p:cNvPr id="3" name="Content Placeholder 2">
            <a:extLst>
              <a:ext uri="{FF2B5EF4-FFF2-40B4-BE49-F238E27FC236}">
                <a16:creationId xmlns:a16="http://schemas.microsoft.com/office/drawing/2014/main" id="{EDEE5E81-FA39-BA5F-073B-425D1DE8172E}"/>
              </a:ext>
            </a:extLst>
          </p:cNvPr>
          <p:cNvSpPr>
            <a:spLocks noGrp="1"/>
          </p:cNvSpPr>
          <p:nvPr>
            <p:ph idx="1"/>
          </p:nvPr>
        </p:nvSpPr>
        <p:spPr>
          <a:xfrm>
            <a:off x="838200" y="2009274"/>
            <a:ext cx="10515600" cy="3717758"/>
          </a:xfrm>
        </p:spPr>
        <p:txBody>
          <a:bodyPr>
            <a:noAutofit/>
          </a:bodyPr>
          <a:lstStyle/>
          <a:p>
            <a:r>
              <a:rPr lang="en-US" sz="1600" dirty="0"/>
              <a:t>CLIP (Contrastive Language-Image Pre-Training): This model was developed by </a:t>
            </a:r>
            <a:r>
              <a:rPr lang="en-US" sz="1600" dirty="0" err="1"/>
              <a:t>OpenAI</a:t>
            </a:r>
            <a:r>
              <a:rPr lang="en-US" sz="1600" dirty="0"/>
              <a:t> and has been pre-trained on a large dataset of images and associated captions. It can perform various tasks such as image classification, retrieval, and text-based image generation.</a:t>
            </a:r>
          </a:p>
          <a:p>
            <a:r>
              <a:rPr lang="en-US" sz="1600" dirty="0"/>
              <a:t>MIMT (Multi-Modal Inference Medical Transformer): This model was developed by IBM Research and can process both visual and textual information from medical data to generate reports and provide insights. It was trained on a large dataset of radiology images and their associated clinical reports.</a:t>
            </a:r>
          </a:p>
          <a:p>
            <a:r>
              <a:rPr lang="en-US" sz="1600" dirty="0"/>
              <a:t>MM-IMOC (Multi-Modal Imaging-based Medical Outcome Classifier): This model was developed by researchers at MIT and uses a combination of image analysis and natural language processing techniques to predict patient outcomes based on radiology images and clinical notes.</a:t>
            </a:r>
          </a:p>
          <a:p>
            <a:r>
              <a:rPr lang="en-US" sz="1600" dirty="0"/>
              <a:t>Radiology-Pathology Correlation Network (</a:t>
            </a:r>
            <a:r>
              <a:rPr lang="en-US" sz="1600" dirty="0" err="1"/>
              <a:t>RadPathNet</a:t>
            </a:r>
            <a:r>
              <a:rPr lang="en-US" sz="1600" dirty="0"/>
              <a:t>): This model was developed by researchers at Stanford and can analyze both radiological images and pathology reports to improve cancer diagnosis and treatment planning.</a:t>
            </a:r>
          </a:p>
          <a:p>
            <a:r>
              <a:rPr lang="en-US" sz="1600" dirty="0"/>
              <a:t>Visual Semantic Alignment Network (</a:t>
            </a:r>
            <a:r>
              <a:rPr lang="en-US" sz="1600" dirty="0" err="1"/>
              <a:t>ViSAN</a:t>
            </a:r>
            <a:r>
              <a:rPr lang="en-US" sz="1600" dirty="0"/>
              <a:t>): This model was developed by researchers at the University of California, Irvine, and can generate natural language descriptions of medical images by aligning visual and textual information</a:t>
            </a:r>
          </a:p>
        </p:txBody>
      </p:sp>
    </p:spTree>
    <p:extLst>
      <p:ext uri="{BB962C8B-B14F-4D97-AF65-F5344CB8AC3E}">
        <p14:creationId xmlns:p14="http://schemas.microsoft.com/office/powerpoint/2010/main" val="2539206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7444-7B90-627C-151E-64D63911B8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BDBF36-69F1-3D03-D1C1-B3AB97CD58E5}"/>
              </a:ext>
            </a:extLst>
          </p:cNvPr>
          <p:cNvSpPr>
            <a:spLocks noGrp="1"/>
          </p:cNvSpPr>
          <p:nvPr>
            <p:ph idx="1"/>
          </p:nvPr>
        </p:nvSpPr>
        <p:spPr>
          <a:xfrm>
            <a:off x="838200" y="1690689"/>
            <a:ext cx="10515600" cy="3952122"/>
          </a:xfrm>
        </p:spPr>
        <p:txBody>
          <a:bodyPr>
            <a:normAutofit/>
          </a:bodyPr>
          <a:lstStyle/>
          <a:p>
            <a:r>
              <a:rPr lang="en-US" sz="1600" dirty="0"/>
              <a:t>MIMIC-III (Medical Information Mart for Intensive Care III) Text and Image Extraction and Linking (MIMIC-III-TIE): This model was developed by researchers at the University of Arizona and can extract and link textual and visual data from MIMIC-III, a large dataset of electronic health records, physiological waveforms, and imaging studies.</a:t>
            </a:r>
          </a:p>
          <a:p>
            <a:r>
              <a:rPr lang="en-US" sz="1600" dirty="0" err="1"/>
              <a:t>MedICaT</a:t>
            </a:r>
            <a:r>
              <a:rPr lang="en-US" sz="1600" dirty="0"/>
              <a:t> (Medical Image Captioning and Text generation): This model was developed by researchers at the Indian Institute of Technology, Madras, and can generate natural language descriptions of medical images using a combination of visual and textual information.</a:t>
            </a:r>
          </a:p>
          <a:p>
            <a:r>
              <a:rPr lang="en-US" sz="1600" dirty="0"/>
              <a:t>Med-BERT (Medical Bidirectional Encoder Representations from Transformers): This model was developed by researchers at the Chinese Academy of Sciences and can process both textual and visual information from electronic health records and medical images to predict disease outcomes and recommend treatments.</a:t>
            </a:r>
          </a:p>
          <a:p>
            <a:r>
              <a:rPr lang="en-US" sz="1600" dirty="0"/>
              <a:t>CLEVR-</a:t>
            </a:r>
            <a:r>
              <a:rPr lang="en-US" sz="1600" dirty="0" err="1"/>
              <a:t>MedQA</a:t>
            </a:r>
            <a:r>
              <a:rPr lang="en-US" sz="1600" dirty="0"/>
              <a:t> (Clinical Conceptual Query Answering): This model was developed by researchers at the University of California, San Diego, and can answer clinical questions using a combination of visual and textual information from radiology images and electronic health records.</a:t>
            </a:r>
          </a:p>
          <a:p>
            <a:r>
              <a:rPr lang="en-US" sz="1600" dirty="0" err="1"/>
              <a:t>MedBERT</a:t>
            </a:r>
            <a:r>
              <a:rPr lang="en-US" sz="1600" dirty="0"/>
              <a:t>-Image: This model was developed by researchers at Carnegie Mellon University and can generate textual descriptions of medical images using a pre-trained language model that has been fine-tuned on radiology images.</a:t>
            </a:r>
          </a:p>
        </p:txBody>
      </p:sp>
    </p:spTree>
    <p:extLst>
      <p:ext uri="{BB962C8B-B14F-4D97-AF65-F5344CB8AC3E}">
        <p14:creationId xmlns:p14="http://schemas.microsoft.com/office/powerpoint/2010/main" val="3793916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6A702-B3DD-E127-FFD8-9352DD357BC1}"/>
              </a:ext>
            </a:extLst>
          </p:cNvPr>
          <p:cNvSpPr>
            <a:spLocks noGrp="1"/>
          </p:cNvSpPr>
          <p:nvPr>
            <p:ph type="title"/>
          </p:nvPr>
        </p:nvSpPr>
        <p:spPr/>
        <p:txBody>
          <a:bodyPr/>
          <a:lstStyle/>
          <a:p>
            <a:r>
              <a:rPr lang="en-US" dirty="0"/>
              <a:t>Extracting data from XML files</a:t>
            </a:r>
          </a:p>
        </p:txBody>
      </p:sp>
      <p:sp>
        <p:nvSpPr>
          <p:cNvPr id="3" name="Content Placeholder 2">
            <a:extLst>
              <a:ext uri="{FF2B5EF4-FFF2-40B4-BE49-F238E27FC236}">
                <a16:creationId xmlns:a16="http://schemas.microsoft.com/office/drawing/2014/main" id="{A742C0C0-5D04-0A13-31B5-69965C3A7635}"/>
              </a:ext>
            </a:extLst>
          </p:cNvPr>
          <p:cNvSpPr>
            <a:spLocks noGrp="1"/>
          </p:cNvSpPr>
          <p:nvPr>
            <p:ph idx="1"/>
          </p:nvPr>
        </p:nvSpPr>
        <p:spPr>
          <a:xfrm>
            <a:off x="838200" y="1479884"/>
            <a:ext cx="10515600" cy="4920916"/>
          </a:xfrm>
        </p:spPr>
        <p:txBody>
          <a:bodyPr>
            <a:normAutofit fontScale="92500" lnSpcReduction="10000"/>
          </a:bodyPr>
          <a:lstStyle/>
          <a:p>
            <a:r>
              <a:rPr lang="en-US" b="0" i="0" dirty="0">
                <a:solidFill>
                  <a:srgbClr val="292929"/>
                </a:solidFill>
                <a:effectLst/>
                <a:latin typeface="source-serif-pro"/>
              </a:rPr>
              <a:t>Dataset we have contains XML files that contains all images id as well as the actual report based on them. We need to extract them into a data frame to proceed with the project.</a:t>
            </a:r>
          </a:p>
          <a:p>
            <a:r>
              <a:rPr lang="en-US" dirty="0">
                <a:solidFill>
                  <a:srgbClr val="292929"/>
                </a:solidFill>
                <a:latin typeface="source-serif-pro"/>
              </a:rPr>
              <a:t>Our </a:t>
            </a:r>
            <a:r>
              <a:rPr lang="en-US" b="0" i="0" dirty="0">
                <a:solidFill>
                  <a:srgbClr val="292929"/>
                </a:solidFill>
                <a:effectLst/>
                <a:latin typeface="source-serif-pro"/>
              </a:rPr>
              <a:t>code reads each of the XML files one by one and extracts all the information in a dataset</a:t>
            </a:r>
            <a:r>
              <a:rPr lang="en-US" dirty="0">
                <a:solidFill>
                  <a:srgbClr val="292929"/>
                </a:solidFill>
                <a:latin typeface="source-serif-pro"/>
              </a:rPr>
              <a:t>.</a:t>
            </a:r>
          </a:p>
          <a:p>
            <a:r>
              <a:rPr lang="en-US" b="0" i="0" dirty="0">
                <a:solidFill>
                  <a:srgbClr val="292929"/>
                </a:solidFill>
                <a:effectLst/>
                <a:latin typeface="source-serif-pro"/>
              </a:rPr>
              <a:t>we need to create one more field that contains information about the absolute path of an image.</a:t>
            </a:r>
          </a:p>
          <a:p>
            <a:r>
              <a:rPr lang="en-US" dirty="0">
                <a:solidFill>
                  <a:srgbClr val="292929"/>
                </a:solidFill>
                <a:latin typeface="source-serif-pro"/>
              </a:rPr>
              <a:t>M</a:t>
            </a:r>
            <a:r>
              <a:rPr lang="en-US" b="0" i="0" dirty="0">
                <a:solidFill>
                  <a:srgbClr val="292929"/>
                </a:solidFill>
                <a:effectLst/>
                <a:latin typeface="source-serif-pro"/>
              </a:rPr>
              <a:t>ost of the image size is 600 X 510</a:t>
            </a:r>
          </a:p>
          <a:p>
            <a:r>
              <a:rPr lang="en-US" dirty="0">
                <a:solidFill>
                  <a:srgbClr val="292929"/>
                </a:solidFill>
                <a:latin typeface="source-serif-pro"/>
              </a:rPr>
              <a:t>S</a:t>
            </a:r>
            <a:r>
              <a:rPr lang="en-US" b="0" i="0" dirty="0">
                <a:solidFill>
                  <a:srgbClr val="292929"/>
                </a:solidFill>
                <a:effectLst/>
                <a:latin typeface="source-serif-pro"/>
              </a:rPr>
              <a:t>ome patients has multiple x-ray images. We made a dictionary to hold number of images as key and the corresponding report as value.</a:t>
            </a:r>
          </a:p>
          <a:p>
            <a:r>
              <a:rPr lang="en-US" b="0" i="0" dirty="0">
                <a:solidFill>
                  <a:srgbClr val="292929"/>
                </a:solidFill>
                <a:effectLst/>
                <a:latin typeface="source-serif-pro"/>
              </a:rPr>
              <a:t>From the bar plot, we observe that 2500 reports(maximum) has two images associated with it, around 490 has only one image,100 has three images and 10 of them has four.</a:t>
            </a:r>
          </a:p>
          <a:p>
            <a:endParaRPr lang="en-US" dirty="0"/>
          </a:p>
        </p:txBody>
      </p:sp>
    </p:spTree>
    <p:extLst>
      <p:ext uri="{BB962C8B-B14F-4D97-AF65-F5344CB8AC3E}">
        <p14:creationId xmlns:p14="http://schemas.microsoft.com/office/powerpoint/2010/main" val="3139754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0F25-B878-039C-C821-A3F798D86A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0C24C6-9083-C39A-C7A5-33CA3E5FC5D6}"/>
              </a:ext>
            </a:extLst>
          </p:cNvPr>
          <p:cNvSpPr>
            <a:spLocks noGrp="1"/>
          </p:cNvSpPr>
          <p:nvPr>
            <p:ph idx="1"/>
          </p:nvPr>
        </p:nvSpPr>
        <p:spPr>
          <a:xfrm>
            <a:off x="838200" y="1773721"/>
            <a:ext cx="10515600" cy="4719153"/>
          </a:xfrm>
        </p:spPr>
        <p:txBody>
          <a:bodyPr>
            <a:normAutofit fontScale="92500" lnSpcReduction="20000"/>
          </a:bodyPr>
          <a:lstStyle/>
          <a:p>
            <a:r>
              <a:rPr lang="en-US" sz="2400" b="0" i="0" dirty="0">
                <a:solidFill>
                  <a:srgbClr val="292929"/>
                </a:solidFill>
                <a:effectLst/>
                <a:latin typeface="source-serif-pro"/>
              </a:rPr>
              <a:t>From the bar plot, we observe that 2500 reports(maximum) has two images associated with it, around 490 has only one image,100 has three images and 10 of them has four.</a:t>
            </a:r>
          </a:p>
          <a:p>
            <a:endParaRPr lang="en-US" sz="2400" b="0" i="0" dirty="0">
              <a:solidFill>
                <a:srgbClr val="292929"/>
              </a:solidFill>
              <a:effectLst/>
              <a:latin typeface="source-serif-pro"/>
            </a:endParaRPr>
          </a:p>
          <a:p>
            <a:endParaRPr lang="en-US" dirty="0">
              <a:solidFill>
                <a:srgbClr val="292929"/>
              </a:solidFill>
              <a:latin typeface="source-serif-pro"/>
            </a:endParaRPr>
          </a:p>
          <a:p>
            <a:endParaRPr lang="en-US" b="0" i="0" dirty="0">
              <a:solidFill>
                <a:srgbClr val="292929"/>
              </a:solidFill>
              <a:effectLst/>
              <a:latin typeface="source-serif-pro"/>
            </a:endParaRPr>
          </a:p>
          <a:p>
            <a:endParaRPr lang="en-US" dirty="0">
              <a:solidFill>
                <a:srgbClr val="292929"/>
              </a:solidFill>
              <a:latin typeface="source-serif-pro"/>
            </a:endParaRPr>
          </a:p>
          <a:p>
            <a:endParaRPr lang="en-US" b="0" i="0" dirty="0">
              <a:solidFill>
                <a:srgbClr val="292929"/>
              </a:solidFill>
              <a:effectLst/>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r>
              <a:rPr lang="en-US" sz="2400" b="0" i="0" dirty="0">
                <a:solidFill>
                  <a:srgbClr val="292929"/>
                </a:solidFill>
                <a:effectLst/>
                <a:latin typeface="source-serif-pro"/>
              </a:rPr>
              <a:t>Since that most of them has 2 images per report, we will prepare our dataset accordingly. We Shall have only two images per patient. For patients having only one image, we will replicate it.</a:t>
            </a:r>
          </a:p>
        </p:txBody>
      </p:sp>
      <p:pic>
        <p:nvPicPr>
          <p:cNvPr id="1026" name="Picture 2">
            <a:extLst>
              <a:ext uri="{FF2B5EF4-FFF2-40B4-BE49-F238E27FC236}">
                <a16:creationId xmlns:a16="http://schemas.microsoft.com/office/drawing/2014/main" id="{50C5D7A7-9F9E-63B1-98D0-BC1533885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793" y="2500313"/>
            <a:ext cx="4329907" cy="247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084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4C97-AD55-036C-8EC6-A8E9E26370CF}"/>
              </a:ext>
            </a:extLst>
          </p:cNvPr>
          <p:cNvSpPr>
            <a:spLocks noGrp="1"/>
          </p:cNvSpPr>
          <p:nvPr>
            <p:ph type="title"/>
          </p:nvPr>
        </p:nvSpPr>
        <p:spPr/>
        <p:txBody>
          <a:bodyPr/>
          <a:lstStyle/>
          <a:p>
            <a:r>
              <a:rPr lang="en-US" dirty="0"/>
              <a:t>Generative Adversarial Network</a:t>
            </a:r>
          </a:p>
        </p:txBody>
      </p:sp>
      <p:sp>
        <p:nvSpPr>
          <p:cNvPr id="3" name="Content Placeholder 2">
            <a:extLst>
              <a:ext uri="{FF2B5EF4-FFF2-40B4-BE49-F238E27FC236}">
                <a16:creationId xmlns:a16="http://schemas.microsoft.com/office/drawing/2014/main" id="{A24F829F-A47D-3CAB-E08F-D815ECE1E62B}"/>
              </a:ext>
            </a:extLst>
          </p:cNvPr>
          <p:cNvSpPr>
            <a:spLocks noGrp="1"/>
          </p:cNvSpPr>
          <p:nvPr>
            <p:ph idx="1"/>
          </p:nvPr>
        </p:nvSpPr>
        <p:spPr/>
        <p:txBody>
          <a:bodyPr>
            <a:normAutofit/>
          </a:bodyPr>
          <a:lstStyle/>
          <a:p>
            <a:r>
              <a:rPr lang="en-US" sz="1600" b="0" i="0" dirty="0">
                <a:solidFill>
                  <a:srgbClr val="292929"/>
                </a:solidFill>
                <a:effectLst/>
              </a:rPr>
              <a:t>GAN comprises of two independent networks. One is called </a:t>
            </a:r>
            <a:r>
              <a:rPr lang="en-US" sz="1600" b="1" i="0" dirty="0">
                <a:solidFill>
                  <a:srgbClr val="292929"/>
                </a:solidFill>
                <a:effectLst/>
              </a:rPr>
              <a:t>Generator</a:t>
            </a:r>
            <a:r>
              <a:rPr lang="en-US" sz="1600" b="0" i="0" dirty="0">
                <a:solidFill>
                  <a:srgbClr val="292929"/>
                </a:solidFill>
                <a:effectLst/>
              </a:rPr>
              <a:t> and the other one is called </a:t>
            </a:r>
            <a:r>
              <a:rPr lang="en-US" sz="1600" b="1" i="0" dirty="0">
                <a:solidFill>
                  <a:srgbClr val="292929"/>
                </a:solidFill>
                <a:effectLst/>
              </a:rPr>
              <a:t>Discriminator. </a:t>
            </a:r>
            <a:r>
              <a:rPr lang="en-US" sz="1600" b="0" i="0" dirty="0">
                <a:solidFill>
                  <a:srgbClr val="292929"/>
                </a:solidFill>
                <a:effectLst/>
              </a:rPr>
              <a:t>Generator generates synthetic samples given a random noise [sampled from latent space] and the Discriminator is a binary classifier which discriminates between whether the input sample is real [output a scalar value 1] or fake [output scalar value 0]. </a:t>
            </a:r>
            <a:r>
              <a:rPr lang="en-US" sz="1600" b="0" i="1" dirty="0">
                <a:solidFill>
                  <a:srgbClr val="292929"/>
                </a:solidFill>
                <a:effectLst/>
              </a:rPr>
              <a:t>Samples generated by Generator is termed as fake sample</a:t>
            </a:r>
            <a:r>
              <a:rPr lang="en-US" sz="1600" b="0" i="1" dirty="0">
                <a:solidFill>
                  <a:srgbClr val="292929"/>
                </a:solidFill>
                <a:effectLst/>
                <a:latin typeface="source-serif-pro"/>
              </a:rPr>
              <a:t>.</a:t>
            </a:r>
          </a:p>
          <a:p>
            <a:r>
              <a:rPr lang="en-US" sz="1600" b="0" i="0" dirty="0">
                <a:solidFill>
                  <a:srgbClr val="292929"/>
                </a:solidFill>
                <a:effectLst/>
              </a:rPr>
              <a:t>In our formulation, instead of only noise as input to Generator, the textual description is first transformed into a text embedding, concatenated with noise vector and then given as input to Generator. As an example, the textual description has been transformed into a 256 dimensional embedding and concatenated with 100 dimensional noise vector [which was sampled from a Normal distribution]. This formulation will help Generator to generate images aligned with input description instead of generating random images</a:t>
            </a:r>
            <a:r>
              <a:rPr lang="en-US" sz="1600" b="0" i="0" dirty="0">
                <a:solidFill>
                  <a:srgbClr val="292929"/>
                </a:solidFill>
                <a:effectLst/>
                <a:latin typeface="source-serif-pro"/>
              </a:rPr>
              <a:t>.</a:t>
            </a:r>
          </a:p>
          <a:p>
            <a:r>
              <a:rPr lang="en-US" sz="1600" dirty="0"/>
              <a:t>For Discriminator, instead of having only image as input, a pair of image and text embeddings are sent as input. Output signals are either 0 or 1. Earlier Discriminator’s responsibility was just to predict whether given image is real or fake. Now, Discriminator has one more additional responsibility. Along with identifying the given image is read or fake, it also predicts the likelihood of whether the given image and text aligned with each other. This formulation force Generator to not only generate images which looks real but also to generate images which are aligned with input textual description.</a:t>
            </a:r>
          </a:p>
          <a:p>
            <a:r>
              <a:rPr lang="en-US" sz="1600" dirty="0"/>
              <a:t>A very successful way of learning text embeddings is Skip-Thought Vectors. This kind of pre-trained vectors can be leveraged for multiple purposes to solve downstream applications. Another popular way to learn text embeddings is called Triplet Loss.</a:t>
            </a:r>
          </a:p>
        </p:txBody>
      </p:sp>
    </p:spTree>
    <p:extLst>
      <p:ext uri="{BB962C8B-B14F-4D97-AF65-F5344CB8AC3E}">
        <p14:creationId xmlns:p14="http://schemas.microsoft.com/office/powerpoint/2010/main" val="4207037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1B726-2EB6-7420-381D-DD21FFC415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EA7595-1030-3799-E975-6FAF0684F6FA}"/>
              </a:ext>
            </a:extLst>
          </p:cNvPr>
          <p:cNvSpPr>
            <a:spLocks noGrp="1"/>
          </p:cNvSpPr>
          <p:nvPr>
            <p:ph idx="1"/>
          </p:nvPr>
        </p:nvSpPr>
        <p:spPr>
          <a:xfrm>
            <a:off x="737088" y="1876473"/>
            <a:ext cx="10465045" cy="3829623"/>
          </a:xfrm>
        </p:spPr>
        <p:txBody>
          <a:bodyPr/>
          <a:lstStyle/>
          <a:p>
            <a:r>
              <a:rPr lang="en-US" b="0" i="0" dirty="0">
                <a:solidFill>
                  <a:srgbClr val="292929"/>
                </a:solidFill>
                <a:effectLst/>
                <a:latin typeface="source-serif-pro"/>
              </a:rPr>
              <a:t> data frame into train, test and cross validation.</a:t>
            </a:r>
          </a:p>
          <a:p>
            <a:r>
              <a:rPr lang="en-US" b="0" i="0" dirty="0">
                <a:solidFill>
                  <a:srgbClr val="292929"/>
                </a:solidFill>
                <a:effectLst/>
                <a:latin typeface="source-serif-pro"/>
              </a:rPr>
              <a:t>create a list that stores all the images per patient.</a:t>
            </a:r>
            <a:endParaRPr lang="en-US" dirty="0">
              <a:solidFill>
                <a:srgbClr val="292929"/>
              </a:solidFill>
              <a:latin typeface="source-serif-pro"/>
            </a:endParaRPr>
          </a:p>
          <a:p>
            <a:pPr marL="0" indent="0">
              <a:buNone/>
            </a:pPr>
            <a:endParaRPr lang="en-US" dirty="0"/>
          </a:p>
        </p:txBody>
      </p:sp>
      <p:pic>
        <p:nvPicPr>
          <p:cNvPr id="2050" name="Picture 2">
            <a:extLst>
              <a:ext uri="{FF2B5EF4-FFF2-40B4-BE49-F238E27FC236}">
                <a16:creationId xmlns:a16="http://schemas.microsoft.com/office/drawing/2014/main" id="{9541FD20-D2CF-CB21-F5EE-0ABACA54F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463" y="3013791"/>
            <a:ext cx="7567287" cy="155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2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7125-B701-ABD9-B5DB-A9E8531C65AF}"/>
              </a:ext>
            </a:extLst>
          </p:cNvPr>
          <p:cNvSpPr>
            <a:spLocks noGrp="1"/>
          </p:cNvSpPr>
          <p:nvPr>
            <p:ph type="title"/>
          </p:nvPr>
        </p:nvSpPr>
        <p:spPr/>
        <p:txBody>
          <a:bodyPr/>
          <a:lstStyle/>
          <a:p>
            <a:r>
              <a:rPr lang="en-US" dirty="0"/>
              <a:t>Data Preparation for Modelling</a:t>
            </a:r>
          </a:p>
        </p:txBody>
      </p:sp>
      <p:sp>
        <p:nvSpPr>
          <p:cNvPr id="3" name="Content Placeholder 2">
            <a:extLst>
              <a:ext uri="{FF2B5EF4-FFF2-40B4-BE49-F238E27FC236}">
                <a16:creationId xmlns:a16="http://schemas.microsoft.com/office/drawing/2014/main" id="{7408B914-85EB-7668-670F-A23DB6AE7354}"/>
              </a:ext>
            </a:extLst>
          </p:cNvPr>
          <p:cNvSpPr>
            <a:spLocks noGrp="1"/>
          </p:cNvSpPr>
          <p:nvPr>
            <p:ph idx="1"/>
          </p:nvPr>
        </p:nvSpPr>
        <p:spPr>
          <a:xfrm>
            <a:off x="838200" y="1528011"/>
            <a:ext cx="10515600" cy="4648952"/>
          </a:xfrm>
        </p:spPr>
        <p:txBody>
          <a:bodyPr/>
          <a:lstStyle/>
          <a:p>
            <a:r>
              <a:rPr lang="en-US" b="0" i="0" dirty="0">
                <a:solidFill>
                  <a:srgbClr val="292929"/>
                </a:solidFill>
                <a:effectLst/>
                <a:latin typeface="source-serif-pro"/>
              </a:rPr>
              <a:t>We also concluded that we are going to have only two images per patient for the report generation task.</a:t>
            </a:r>
          </a:p>
          <a:p>
            <a:r>
              <a:rPr lang="en-US" b="0" i="0" dirty="0">
                <a:solidFill>
                  <a:srgbClr val="292929"/>
                </a:solidFill>
                <a:effectLst/>
                <a:latin typeface="source-serif-pro"/>
              </a:rPr>
              <a:t>final dataset with following fields :</a:t>
            </a:r>
            <a:r>
              <a:rPr lang="en-US" dirty="0">
                <a:solidFill>
                  <a:srgbClr val="292929"/>
                </a:solidFill>
                <a:latin typeface="source-serif-pro"/>
              </a:rPr>
              <a:t> Person Id,Image1,Image2,report</a:t>
            </a:r>
          </a:p>
          <a:p>
            <a:endParaRPr lang="en-US" dirty="0"/>
          </a:p>
        </p:txBody>
      </p:sp>
    </p:spTree>
    <p:extLst>
      <p:ext uri="{BB962C8B-B14F-4D97-AF65-F5344CB8AC3E}">
        <p14:creationId xmlns:p14="http://schemas.microsoft.com/office/powerpoint/2010/main" val="2930849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E3CD-4A45-B86D-EB45-1AF1B14728E7}"/>
              </a:ext>
            </a:extLst>
          </p:cNvPr>
          <p:cNvSpPr>
            <a:spLocks noGrp="1"/>
          </p:cNvSpPr>
          <p:nvPr>
            <p:ph type="title"/>
          </p:nvPr>
        </p:nvSpPr>
        <p:spPr/>
        <p:txBody>
          <a:bodyPr/>
          <a:lstStyle/>
          <a:p>
            <a:r>
              <a:rPr lang="en-US" dirty="0"/>
              <a:t>Pre-processing and EDA:</a:t>
            </a:r>
          </a:p>
        </p:txBody>
      </p:sp>
      <p:sp>
        <p:nvSpPr>
          <p:cNvPr id="3" name="Content Placeholder 2">
            <a:extLst>
              <a:ext uri="{FF2B5EF4-FFF2-40B4-BE49-F238E27FC236}">
                <a16:creationId xmlns:a16="http://schemas.microsoft.com/office/drawing/2014/main" id="{168A50E9-2E4C-9862-062A-5A94DA31FA78}"/>
              </a:ext>
            </a:extLst>
          </p:cNvPr>
          <p:cNvSpPr>
            <a:spLocks noGrp="1"/>
          </p:cNvSpPr>
          <p:nvPr>
            <p:ph idx="1"/>
          </p:nvPr>
        </p:nvSpPr>
        <p:spPr>
          <a:xfrm>
            <a:off x="838200" y="1407695"/>
            <a:ext cx="10515600" cy="4769268"/>
          </a:xfrm>
        </p:spPr>
        <p:txBody>
          <a:bodyPr/>
          <a:lstStyle/>
          <a:p>
            <a:r>
              <a:rPr lang="en-US" b="0" i="0" dirty="0">
                <a:solidFill>
                  <a:srgbClr val="292929"/>
                </a:solidFill>
                <a:effectLst/>
                <a:latin typeface="source-serif-pro"/>
              </a:rPr>
              <a:t>We need to remove all numbers, stop words from our text data. Also we will convert all the text in lower case and perform deconstruction on the each report.</a:t>
            </a:r>
          </a:p>
          <a:p>
            <a:r>
              <a:rPr lang="en-US" b="0" i="0" dirty="0">
                <a:solidFill>
                  <a:srgbClr val="292929"/>
                </a:solidFill>
                <a:effectLst/>
                <a:latin typeface="source-serif-pro"/>
              </a:rPr>
              <a:t>Almost all the report contains less than 60 words. 153 is the maximum word count.</a:t>
            </a:r>
          </a:p>
          <a:p>
            <a:r>
              <a:rPr lang="en-US" b="0" i="0" dirty="0">
                <a:solidFill>
                  <a:srgbClr val="292929"/>
                </a:solidFill>
                <a:effectLst/>
                <a:latin typeface="source-serif-pro"/>
              </a:rPr>
              <a:t>For NLP task, we must add ‘</a:t>
            </a:r>
            <a:r>
              <a:rPr lang="en-US" b="0" i="0" dirty="0" err="1">
                <a:solidFill>
                  <a:srgbClr val="292929"/>
                </a:solidFill>
                <a:effectLst/>
                <a:latin typeface="source-serif-pro"/>
              </a:rPr>
              <a:t>startseq</a:t>
            </a:r>
            <a:r>
              <a:rPr lang="en-US" b="0" i="0" dirty="0">
                <a:solidFill>
                  <a:srgbClr val="292929"/>
                </a:solidFill>
                <a:effectLst/>
                <a:latin typeface="source-serif-pro"/>
              </a:rPr>
              <a:t>’ and ‘</a:t>
            </a:r>
            <a:r>
              <a:rPr lang="en-US" b="0" i="0" dirty="0" err="1">
                <a:solidFill>
                  <a:srgbClr val="292929"/>
                </a:solidFill>
                <a:effectLst/>
                <a:latin typeface="source-serif-pro"/>
              </a:rPr>
              <a:t>endseq</a:t>
            </a:r>
            <a:r>
              <a:rPr lang="en-US" b="0" i="0" dirty="0">
                <a:solidFill>
                  <a:srgbClr val="292929"/>
                </a:solidFill>
                <a:effectLst/>
                <a:latin typeface="source-serif-pro"/>
              </a:rPr>
              <a:t>’ to each of the document in the corpus, so that our model understands where a new sentence being and where does it ends.</a:t>
            </a:r>
          </a:p>
          <a:p>
            <a:endParaRPr lang="en-US" b="0" i="0" dirty="0">
              <a:solidFill>
                <a:srgbClr val="292929"/>
              </a:solidFill>
              <a:effectLst/>
              <a:latin typeface="source-serif-pro"/>
            </a:endParaRPr>
          </a:p>
          <a:p>
            <a:endParaRPr lang="en-US" dirty="0"/>
          </a:p>
        </p:txBody>
      </p:sp>
    </p:spTree>
    <p:extLst>
      <p:ext uri="{BB962C8B-B14F-4D97-AF65-F5344CB8AC3E}">
        <p14:creationId xmlns:p14="http://schemas.microsoft.com/office/powerpoint/2010/main" val="2322215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47054-EE10-12AA-D45B-B610D5E05852}"/>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F3618130-DCD3-63F9-082A-22A22EECAE36}"/>
              </a:ext>
            </a:extLst>
          </p:cNvPr>
          <p:cNvSpPr>
            <a:spLocks noGrp="1"/>
          </p:cNvSpPr>
          <p:nvPr>
            <p:ph idx="1"/>
          </p:nvPr>
        </p:nvSpPr>
        <p:spPr>
          <a:xfrm>
            <a:off x="838200" y="1467853"/>
            <a:ext cx="10515600" cy="4709110"/>
          </a:xfrm>
        </p:spPr>
        <p:txBody>
          <a:bodyPr>
            <a:normAutofit fontScale="92500"/>
          </a:bodyPr>
          <a:lstStyle/>
          <a:p>
            <a:r>
              <a:rPr lang="en-US" b="0" i="0" dirty="0">
                <a:solidFill>
                  <a:srgbClr val="292929"/>
                </a:solidFill>
                <a:effectLst/>
                <a:latin typeface="source-serif-pro"/>
              </a:rPr>
              <a:t>Simple encoder decoder model and generate predicted reports using beam search and greedy search.</a:t>
            </a:r>
          </a:p>
          <a:p>
            <a:r>
              <a:rPr lang="en-US" b="0" i="0" dirty="0">
                <a:solidFill>
                  <a:srgbClr val="292929"/>
                </a:solidFill>
                <a:effectLst/>
                <a:latin typeface="source-serif-pro"/>
              </a:rPr>
              <a:t>A sequence-to-sequence model is a deep learning model that takes a sequence of items (in our case, features of an image) and outputs another sequence of items (reports)</a:t>
            </a:r>
            <a:r>
              <a:rPr lang="en-US" dirty="0">
                <a:solidFill>
                  <a:srgbClr val="292929"/>
                </a:solidFill>
                <a:latin typeface="source-serif-pro"/>
              </a:rPr>
              <a:t>.</a:t>
            </a:r>
          </a:p>
          <a:p>
            <a:r>
              <a:rPr lang="en-US" b="0" i="0" dirty="0">
                <a:solidFill>
                  <a:srgbClr val="292929"/>
                </a:solidFill>
                <a:effectLst/>
                <a:latin typeface="source-serif-pro"/>
              </a:rPr>
              <a:t>The encoder processes each item in the input sequence, it compiles the information it captures into a vector called the context. After processing the entire input sequence, the encoder sends the context over to the decoder, which begins producing the output sequence item by item.</a:t>
            </a:r>
          </a:p>
          <a:p>
            <a:r>
              <a:rPr lang="en-US" b="0" i="0" dirty="0">
                <a:solidFill>
                  <a:srgbClr val="292929"/>
                </a:solidFill>
                <a:effectLst/>
                <a:latin typeface="source-serif-pro"/>
              </a:rPr>
              <a:t>The encoder in our case is a CNN which produces a context vector by taking in our image features. The decoder is a Recurrent Neural Network.</a:t>
            </a:r>
          </a:p>
        </p:txBody>
      </p:sp>
    </p:spTree>
    <p:extLst>
      <p:ext uri="{BB962C8B-B14F-4D97-AF65-F5344CB8AC3E}">
        <p14:creationId xmlns:p14="http://schemas.microsoft.com/office/powerpoint/2010/main" val="3782211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9C8B-4E08-27BF-BCA1-6C442224D5D6}"/>
              </a:ext>
            </a:extLst>
          </p:cNvPr>
          <p:cNvSpPr>
            <a:spLocks noGrp="1"/>
          </p:cNvSpPr>
          <p:nvPr>
            <p:ph type="title"/>
          </p:nvPr>
        </p:nvSpPr>
        <p:spPr>
          <a:xfrm>
            <a:off x="838200" y="365126"/>
            <a:ext cx="10515600" cy="1138822"/>
          </a:xfrm>
        </p:spPr>
        <p:txBody>
          <a:bodyPr/>
          <a:lstStyle/>
          <a:p>
            <a:endParaRPr lang="en-US" dirty="0"/>
          </a:p>
        </p:txBody>
      </p:sp>
      <p:sp>
        <p:nvSpPr>
          <p:cNvPr id="3" name="Content Placeholder 2">
            <a:extLst>
              <a:ext uri="{FF2B5EF4-FFF2-40B4-BE49-F238E27FC236}">
                <a16:creationId xmlns:a16="http://schemas.microsoft.com/office/drawing/2014/main" id="{41027CB2-B570-A1A1-EC50-E946E9EB3E7F}"/>
              </a:ext>
            </a:extLst>
          </p:cNvPr>
          <p:cNvSpPr>
            <a:spLocks noGrp="1"/>
          </p:cNvSpPr>
          <p:nvPr>
            <p:ph idx="1"/>
          </p:nvPr>
        </p:nvSpPr>
        <p:spPr>
          <a:xfrm>
            <a:off x="838200" y="1600200"/>
            <a:ext cx="10515600" cy="4892675"/>
          </a:xfrm>
        </p:spPr>
        <p:txBody>
          <a:bodyPr>
            <a:normAutofit fontScale="92500" lnSpcReduction="10000"/>
          </a:bodyPr>
          <a:lstStyle/>
          <a:p>
            <a:r>
              <a:rPr lang="en-US" sz="2000" b="0" i="0" dirty="0">
                <a:solidFill>
                  <a:srgbClr val="292929"/>
                </a:solidFill>
                <a:effectLst/>
                <a:latin typeface="source-serif-pro"/>
              </a:rPr>
              <a:t>Images along with partial reports are the inputs to our model. We need to convert every image into a fixed sized vector which can then be fed as input to the model. We will use </a:t>
            </a:r>
            <a:r>
              <a:rPr lang="en-US" sz="2000" b="1" i="0" dirty="0">
                <a:solidFill>
                  <a:srgbClr val="292929"/>
                </a:solidFill>
                <a:effectLst/>
                <a:latin typeface="source-serif-pro"/>
              </a:rPr>
              <a:t>transfer learning </a:t>
            </a:r>
            <a:r>
              <a:rPr lang="en-US" sz="2000" b="0" i="0" dirty="0">
                <a:solidFill>
                  <a:srgbClr val="292929"/>
                </a:solidFill>
                <a:effectLst/>
                <a:latin typeface="source-serif-pro"/>
              </a:rPr>
              <a:t>for this purpose.</a:t>
            </a:r>
          </a:p>
          <a:p>
            <a:r>
              <a:rPr lang="en-US" sz="2000" b="0" i="0" dirty="0">
                <a:solidFill>
                  <a:srgbClr val="292929"/>
                </a:solidFill>
                <a:effectLst/>
                <a:latin typeface="source-serif-pro"/>
              </a:rPr>
              <a:t>we will be using pretrained </a:t>
            </a:r>
            <a:r>
              <a:rPr lang="en-US" sz="2000" b="1" i="0" dirty="0" err="1">
                <a:solidFill>
                  <a:srgbClr val="292929"/>
                </a:solidFill>
                <a:effectLst/>
                <a:latin typeface="source-serif-pro"/>
              </a:rPr>
              <a:t>CheXNet</a:t>
            </a:r>
            <a:r>
              <a:rPr lang="en-US" sz="2000" b="1" i="0" dirty="0">
                <a:solidFill>
                  <a:srgbClr val="292929"/>
                </a:solidFill>
                <a:effectLst/>
                <a:latin typeface="source-serif-pro"/>
              </a:rPr>
              <a:t> </a:t>
            </a:r>
            <a:r>
              <a:rPr lang="en-US" sz="2000" b="0" i="0" dirty="0">
                <a:solidFill>
                  <a:srgbClr val="292929"/>
                </a:solidFill>
                <a:effectLst/>
                <a:latin typeface="source-serif-pro"/>
              </a:rPr>
              <a:t>model to extract features from the Images</a:t>
            </a:r>
            <a:r>
              <a:rPr lang="en-US" sz="2000" b="1" i="0" dirty="0">
                <a:solidFill>
                  <a:srgbClr val="292929"/>
                </a:solidFill>
                <a:effectLst/>
                <a:latin typeface="source-serif-pro"/>
              </a:rPr>
              <a:t> .</a:t>
            </a:r>
            <a:r>
              <a:rPr lang="en-US" sz="2000" b="0" i="0" dirty="0" err="1">
                <a:solidFill>
                  <a:srgbClr val="292929"/>
                </a:solidFill>
                <a:effectLst/>
                <a:latin typeface="source-serif-pro"/>
              </a:rPr>
              <a:t>CheXNet</a:t>
            </a:r>
            <a:r>
              <a:rPr lang="en-US" sz="2000" b="0" i="0" dirty="0">
                <a:solidFill>
                  <a:srgbClr val="292929"/>
                </a:solidFill>
                <a:effectLst/>
                <a:latin typeface="source-serif-pro"/>
              </a:rPr>
              <a:t>, is a 121-layer convolutional neural network trained on ChestX-ray14, currently the largest publicly available chest X-ray dataset, containing over 100,000 frontal-view X-ray images with 14 diseases</a:t>
            </a:r>
            <a:r>
              <a:rPr lang="en-US" sz="2000" dirty="0">
                <a:solidFill>
                  <a:srgbClr val="292929"/>
                </a:solidFill>
                <a:latin typeface="source-serif-pro"/>
              </a:rPr>
              <a:t>.</a:t>
            </a:r>
          </a:p>
          <a:p>
            <a:r>
              <a:rPr lang="en-US" sz="2000" b="0" i="0" dirty="0">
                <a:solidFill>
                  <a:srgbClr val="292929"/>
                </a:solidFill>
                <a:effectLst/>
                <a:latin typeface="source-serif-pro"/>
              </a:rPr>
              <a:t>However, our purpose here is not to classify the images but just to get the bottleneck features for each image. Therefore the last classification layer of this network is not needed.</a:t>
            </a:r>
          </a:p>
          <a:p>
            <a:r>
              <a:rPr lang="en-US" sz="2000" b="0" i="0" dirty="0">
                <a:solidFill>
                  <a:srgbClr val="292929"/>
                </a:solidFill>
                <a:effectLst/>
                <a:latin typeface="source-serif-pro"/>
              </a:rPr>
              <a:t>Once we loaded the pretrained weights to our </a:t>
            </a:r>
            <a:r>
              <a:rPr lang="en-US" sz="2000" b="0" i="0" dirty="0" err="1">
                <a:solidFill>
                  <a:srgbClr val="292929"/>
                </a:solidFill>
                <a:effectLst/>
                <a:latin typeface="source-serif-pro"/>
              </a:rPr>
              <a:t>chexNet</a:t>
            </a:r>
            <a:r>
              <a:rPr lang="en-US" sz="2000" b="0" i="0" dirty="0">
                <a:solidFill>
                  <a:srgbClr val="292929"/>
                </a:solidFill>
                <a:effectLst/>
                <a:latin typeface="source-serif-pro"/>
              </a:rPr>
              <a:t> model, we shall extract features of each of the images present in out data set</a:t>
            </a:r>
          </a:p>
          <a:p>
            <a:r>
              <a:rPr lang="en-US" sz="2000" b="0" i="0" dirty="0">
                <a:solidFill>
                  <a:srgbClr val="292929"/>
                </a:solidFill>
                <a:effectLst/>
                <a:latin typeface="source-serif-pro"/>
              </a:rPr>
              <a:t>Each image is resized to (224,224,3) and is passed through the </a:t>
            </a:r>
            <a:r>
              <a:rPr lang="en-US" sz="2000" b="0" i="0" dirty="0" err="1">
                <a:solidFill>
                  <a:srgbClr val="292929"/>
                </a:solidFill>
                <a:effectLst/>
                <a:latin typeface="source-serif-pro"/>
              </a:rPr>
              <a:t>CheXNet</a:t>
            </a:r>
            <a:r>
              <a:rPr lang="en-US" sz="2000" b="0" i="0" dirty="0">
                <a:solidFill>
                  <a:srgbClr val="292929"/>
                </a:solidFill>
                <a:effectLst/>
                <a:latin typeface="source-serif-pro"/>
              </a:rPr>
              <a:t> and a 1024 length feature vector is obtained. Later both these feature vectors are concatenated to obtain a 2048 feature vector.</a:t>
            </a:r>
          </a:p>
          <a:p>
            <a:r>
              <a:rPr lang="en-US" sz="2000" b="0" i="0" dirty="0">
                <a:solidFill>
                  <a:srgbClr val="292929"/>
                </a:solidFill>
                <a:effectLst/>
                <a:latin typeface="source-serif-pro"/>
              </a:rPr>
              <a:t>we have added an average pooling layer as the last layer. There’s a </a:t>
            </a:r>
            <a:r>
              <a:rPr lang="en-US" sz="2000" b="1" i="0" dirty="0">
                <a:solidFill>
                  <a:srgbClr val="292929"/>
                </a:solidFill>
                <a:effectLst/>
                <a:latin typeface="source-serif-pro"/>
              </a:rPr>
              <a:t>specific reason</a:t>
            </a:r>
            <a:r>
              <a:rPr lang="en-US" sz="2000" b="0" i="0" dirty="0">
                <a:solidFill>
                  <a:srgbClr val="292929"/>
                </a:solidFill>
                <a:effectLst/>
                <a:latin typeface="source-serif-pro"/>
              </a:rPr>
              <a:t> for this. Since we are concatenating both images, the model might learn some order of concatenation. For example, image1 always comes after image2 or vice-versa, but that isn’t the case here. We are not keeping any order while concatenating them. This problem is solved through pooling which creates location in-variance</a:t>
            </a:r>
            <a:endParaRPr lang="en-US" sz="2000" dirty="0"/>
          </a:p>
        </p:txBody>
      </p:sp>
    </p:spTree>
    <p:extLst>
      <p:ext uri="{BB962C8B-B14F-4D97-AF65-F5344CB8AC3E}">
        <p14:creationId xmlns:p14="http://schemas.microsoft.com/office/powerpoint/2010/main" val="3457358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69CB-9F73-5126-518A-D9DA6378DE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1FEDB7-5F13-1D8F-9D03-99E1EF80BA5D}"/>
              </a:ext>
            </a:extLst>
          </p:cNvPr>
          <p:cNvSpPr>
            <a:spLocks noGrp="1"/>
          </p:cNvSpPr>
          <p:nvPr>
            <p:ph idx="1"/>
          </p:nvPr>
        </p:nvSpPr>
        <p:spPr/>
        <p:txBody>
          <a:bodyPr>
            <a:normAutofit fontScale="92500" lnSpcReduction="10000"/>
          </a:bodyPr>
          <a:lstStyle/>
          <a:p>
            <a:r>
              <a:rPr lang="en-US" b="0" i="0" dirty="0">
                <a:solidFill>
                  <a:srgbClr val="292929"/>
                </a:solidFill>
                <a:effectLst/>
                <a:latin typeface="source-serif-pro"/>
              </a:rPr>
              <a:t>Save the features for each image in a pickle file for future use.</a:t>
            </a:r>
          </a:p>
          <a:p>
            <a:r>
              <a:rPr lang="en-US" b="0" i="0" dirty="0">
                <a:solidFill>
                  <a:srgbClr val="292929"/>
                </a:solidFill>
                <a:effectLst/>
                <a:latin typeface="source-serif-pro"/>
              </a:rPr>
              <a:t>we cannot pass text data into our model, we need to convert this into vectors</a:t>
            </a:r>
            <a:endParaRPr lang="en-US" dirty="0">
              <a:solidFill>
                <a:srgbClr val="292929"/>
              </a:solidFill>
              <a:latin typeface="source-serif-pro"/>
            </a:endParaRPr>
          </a:p>
          <a:p>
            <a:r>
              <a:rPr lang="en-US" b="0" i="0" dirty="0">
                <a:solidFill>
                  <a:srgbClr val="292929"/>
                </a:solidFill>
                <a:effectLst/>
                <a:latin typeface="source-serif-pro"/>
              </a:rPr>
              <a:t>segregate dataset in train, text and cv</a:t>
            </a:r>
          </a:p>
          <a:p>
            <a:r>
              <a:rPr lang="en-US" b="0" i="0" dirty="0">
                <a:solidFill>
                  <a:srgbClr val="292929"/>
                </a:solidFill>
                <a:effectLst/>
                <a:latin typeface="source-serif-pro"/>
              </a:rPr>
              <a:t>Tokenize our text data and create a emending matrix</a:t>
            </a:r>
          </a:p>
          <a:p>
            <a:r>
              <a:rPr lang="en-US" b="0" i="0" dirty="0">
                <a:solidFill>
                  <a:srgbClr val="292929"/>
                </a:solidFill>
                <a:effectLst/>
                <a:latin typeface="source-serif-pro"/>
              </a:rPr>
              <a:t>We need to pass image features for two images as well as the the actual report to our model for training. Thus</a:t>
            </a:r>
            <a:r>
              <a:rPr lang="en-US" dirty="0">
                <a:solidFill>
                  <a:srgbClr val="292929"/>
                </a:solidFill>
                <a:latin typeface="source-serif-pro"/>
              </a:rPr>
              <a:t>, </a:t>
            </a:r>
            <a:r>
              <a:rPr lang="en-US" b="0" i="0" dirty="0">
                <a:solidFill>
                  <a:srgbClr val="292929"/>
                </a:solidFill>
                <a:effectLst/>
                <a:latin typeface="source-serif-pro"/>
              </a:rPr>
              <a:t>we create a data generator function to serve our purpose.</a:t>
            </a:r>
          </a:p>
          <a:p>
            <a:r>
              <a:rPr lang="en-US" b="0" i="0" dirty="0">
                <a:solidFill>
                  <a:srgbClr val="292929"/>
                </a:solidFill>
                <a:effectLst/>
                <a:latin typeface="source-serif-pro"/>
              </a:rPr>
              <a:t>The generator gives provides data in bytes. We create a function that converts them back to strings for manipulation. </a:t>
            </a:r>
            <a:r>
              <a:rPr lang="en-US" b="0" i="0" dirty="0" err="1">
                <a:solidFill>
                  <a:srgbClr val="292929"/>
                </a:solidFill>
                <a:effectLst/>
                <a:latin typeface="source-serif-pro"/>
              </a:rPr>
              <a:t>Also</a:t>
            </a:r>
            <a:r>
              <a:rPr lang="en-US" dirty="0" err="1">
                <a:solidFill>
                  <a:srgbClr val="292929"/>
                </a:solidFill>
                <a:latin typeface="source-serif-pro"/>
              </a:rPr>
              <a:t>,</a:t>
            </a:r>
            <a:r>
              <a:rPr lang="en-US" b="0" i="0" dirty="0" err="1">
                <a:solidFill>
                  <a:srgbClr val="292929"/>
                </a:solidFill>
                <a:effectLst/>
                <a:latin typeface="source-serif-pro"/>
              </a:rPr>
              <a:t>we</a:t>
            </a:r>
            <a:r>
              <a:rPr lang="en-US" b="0" i="0" dirty="0">
                <a:solidFill>
                  <a:srgbClr val="292929"/>
                </a:solidFill>
                <a:effectLst/>
                <a:latin typeface="source-serif-pro"/>
              </a:rPr>
              <a:t> create a function that takes a batch of data and converts them into new data frame.</a:t>
            </a:r>
            <a:endParaRPr lang="en-US" dirty="0"/>
          </a:p>
        </p:txBody>
      </p:sp>
    </p:spTree>
    <p:extLst>
      <p:ext uri="{BB962C8B-B14F-4D97-AF65-F5344CB8AC3E}">
        <p14:creationId xmlns:p14="http://schemas.microsoft.com/office/powerpoint/2010/main" val="3771250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D94B-3E56-93A9-F8E3-704FDF4D84A3}"/>
              </a:ext>
            </a:extLst>
          </p:cNvPr>
          <p:cNvSpPr>
            <a:spLocks noGrp="1"/>
          </p:cNvSpPr>
          <p:nvPr>
            <p:ph type="title"/>
          </p:nvPr>
        </p:nvSpPr>
        <p:spPr>
          <a:xfrm>
            <a:off x="838200" y="365126"/>
            <a:ext cx="10515600" cy="934286"/>
          </a:xfrm>
        </p:spPr>
        <p:txBody>
          <a:bodyPr/>
          <a:lstStyle/>
          <a:p>
            <a:endParaRPr lang="en-US" dirty="0"/>
          </a:p>
        </p:txBody>
      </p:sp>
      <p:sp>
        <p:nvSpPr>
          <p:cNvPr id="3" name="Content Placeholder 2">
            <a:extLst>
              <a:ext uri="{FF2B5EF4-FFF2-40B4-BE49-F238E27FC236}">
                <a16:creationId xmlns:a16="http://schemas.microsoft.com/office/drawing/2014/main" id="{BAC919DF-53F6-0329-DD78-F5C843157F92}"/>
              </a:ext>
            </a:extLst>
          </p:cNvPr>
          <p:cNvSpPr>
            <a:spLocks noGrp="1"/>
          </p:cNvSpPr>
          <p:nvPr>
            <p:ph idx="1"/>
          </p:nvPr>
        </p:nvSpPr>
        <p:spPr>
          <a:xfrm>
            <a:off x="838200" y="1299411"/>
            <a:ext cx="10515600" cy="4877552"/>
          </a:xfrm>
        </p:spPr>
        <p:txBody>
          <a:bodyPr>
            <a:normAutofit lnSpcReduction="10000"/>
          </a:bodyPr>
          <a:lstStyle/>
          <a:p>
            <a:pPr algn="l"/>
            <a:r>
              <a:rPr lang="en-US" b="0" i="0" dirty="0">
                <a:solidFill>
                  <a:srgbClr val="292929"/>
                </a:solidFill>
                <a:effectLst/>
                <a:latin typeface="source-serif-pro"/>
              </a:rPr>
              <a:t>We defined Masked Loss Function for this problem. For </a:t>
            </a:r>
            <a:r>
              <a:rPr lang="en-US" b="0" i="0" dirty="0" err="1">
                <a:solidFill>
                  <a:srgbClr val="292929"/>
                </a:solidFill>
                <a:effectLst/>
                <a:latin typeface="source-serif-pro"/>
              </a:rPr>
              <a:t>eg</a:t>
            </a:r>
            <a:r>
              <a:rPr lang="en-US" b="0" i="0" dirty="0">
                <a:solidFill>
                  <a:srgbClr val="292929"/>
                </a:solidFill>
                <a:effectLst/>
                <a:latin typeface="source-serif-pro"/>
              </a:rPr>
              <a:t>: If we have a sequence of tokens- [3],[10],[7],[0],[0],[0],[0],[0].We only have 3 words in this sequence, the zeros correspond to the padding which is actually not a part of the report. But the model will think that the zeros are also a part of the sequence and will start learning them. When the model starts to correctly predict the zeros, the loss will decrease because for the model it is learning correctly. But for us the loss should only decrease if the model is predicting the actual words(non-zeros) correctly.</a:t>
            </a:r>
          </a:p>
          <a:p>
            <a:pPr algn="l"/>
            <a:r>
              <a:rPr lang="en-US" b="0" i="0" dirty="0" err="1">
                <a:solidFill>
                  <a:srgbClr val="292929"/>
                </a:solidFill>
                <a:effectLst/>
                <a:latin typeface="source-serif-pro"/>
              </a:rPr>
              <a:t>Therefore</a:t>
            </a:r>
            <a:r>
              <a:rPr lang="en-US" dirty="0" err="1">
                <a:solidFill>
                  <a:srgbClr val="292929"/>
                </a:solidFill>
                <a:latin typeface="source-serif-pro"/>
              </a:rPr>
              <a:t>,</a:t>
            </a:r>
            <a:r>
              <a:rPr lang="en-US" b="0" i="0" dirty="0" err="1">
                <a:solidFill>
                  <a:srgbClr val="292929"/>
                </a:solidFill>
                <a:effectLst/>
                <a:latin typeface="source-serif-pro"/>
              </a:rPr>
              <a:t>we</a:t>
            </a:r>
            <a:r>
              <a:rPr lang="en-US" b="0" i="0" dirty="0">
                <a:solidFill>
                  <a:srgbClr val="292929"/>
                </a:solidFill>
                <a:effectLst/>
                <a:latin typeface="source-serif-pro"/>
              </a:rPr>
              <a:t> should mask the zeros in the sequence so that the model don’t give its attention to them and only learns the needed words in the report.</a:t>
            </a:r>
          </a:p>
          <a:p>
            <a:pPr algn="l"/>
            <a:r>
              <a:rPr lang="en-US" dirty="0">
                <a:solidFill>
                  <a:srgbClr val="292929"/>
                </a:solidFill>
                <a:latin typeface="source-serif-pro"/>
              </a:rPr>
              <a:t>Optimizer: Adam, epochs:20</a:t>
            </a: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p:txBody>
      </p:sp>
    </p:spTree>
    <p:extLst>
      <p:ext uri="{BB962C8B-B14F-4D97-AF65-F5344CB8AC3E}">
        <p14:creationId xmlns:p14="http://schemas.microsoft.com/office/powerpoint/2010/main" val="856952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FADF-179D-CEB7-F356-2BCA56A2FA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7EA7E3-48CF-ADDD-BB9C-72EFD14CCAB5}"/>
              </a:ext>
            </a:extLst>
          </p:cNvPr>
          <p:cNvSpPr>
            <a:spLocks noGrp="1"/>
          </p:cNvSpPr>
          <p:nvPr>
            <p:ph idx="1"/>
          </p:nvPr>
        </p:nvSpPr>
        <p:spPr/>
        <p:txBody>
          <a:bodyPr>
            <a:normAutofit fontScale="92500" lnSpcReduction="20000"/>
          </a:bodyPr>
          <a:lstStyle/>
          <a:p>
            <a:r>
              <a:rPr lang="en-US" dirty="0"/>
              <a:t>To predict the report form our model given the images, we will use greedy search and beam search algorithm.</a:t>
            </a:r>
          </a:p>
          <a:p>
            <a:r>
              <a:rPr lang="en-US" b="0" i="0" dirty="0">
                <a:solidFill>
                  <a:srgbClr val="292929"/>
                </a:solidFill>
                <a:effectLst/>
                <a:latin typeface="source-serif-pro"/>
              </a:rPr>
              <a:t>Greedy is an algorithmic paradigm that builds up a solution piece by piece, always choosing the next piece that offers the most obvious and immediate benefit. So, the problems where choosing locally optimal also leads to global solution are best fit for Greedy.</a:t>
            </a:r>
          </a:p>
          <a:p>
            <a:r>
              <a:rPr lang="en-US" b="0" i="0" dirty="0">
                <a:solidFill>
                  <a:srgbClr val="292929"/>
                </a:solidFill>
                <a:effectLst/>
                <a:latin typeface="source-serif-pro"/>
              </a:rPr>
              <a:t>The beam search that expands upon the greedy search and returns a list of most likely output sequences.</a:t>
            </a:r>
          </a:p>
          <a:p>
            <a:r>
              <a:rPr lang="en-US" b="0" i="0" dirty="0">
                <a:solidFill>
                  <a:srgbClr val="292929"/>
                </a:solidFill>
                <a:effectLst/>
                <a:latin typeface="source-serif-pro"/>
              </a:rPr>
              <a:t>Instead of greedily choosing the most likely next step as the sequence is constructed, the beam search expands all possible next steps and keeps the </a:t>
            </a:r>
            <a:r>
              <a:rPr lang="en-US" b="0" i="1" dirty="0">
                <a:solidFill>
                  <a:srgbClr val="292929"/>
                </a:solidFill>
                <a:effectLst/>
                <a:latin typeface="source-serif-pro"/>
              </a:rPr>
              <a:t>k</a:t>
            </a:r>
            <a:r>
              <a:rPr lang="en-US" b="0" i="0" dirty="0">
                <a:solidFill>
                  <a:srgbClr val="292929"/>
                </a:solidFill>
                <a:effectLst/>
                <a:latin typeface="source-serif-pro"/>
              </a:rPr>
              <a:t> most likely, where </a:t>
            </a:r>
            <a:r>
              <a:rPr lang="en-US" b="0" i="1" dirty="0">
                <a:solidFill>
                  <a:srgbClr val="292929"/>
                </a:solidFill>
                <a:effectLst/>
                <a:latin typeface="source-serif-pro"/>
              </a:rPr>
              <a:t>k</a:t>
            </a:r>
            <a:r>
              <a:rPr lang="en-US" b="0" i="0" dirty="0">
                <a:solidFill>
                  <a:srgbClr val="292929"/>
                </a:solidFill>
                <a:effectLst/>
                <a:latin typeface="source-serif-pro"/>
              </a:rPr>
              <a:t> is a user-specified parameter and controls the number of beams or parallel searches through the sequence of probabilities.</a:t>
            </a:r>
          </a:p>
          <a:p>
            <a:endParaRPr lang="en-US" dirty="0"/>
          </a:p>
        </p:txBody>
      </p:sp>
    </p:spTree>
    <p:extLst>
      <p:ext uri="{BB962C8B-B14F-4D97-AF65-F5344CB8AC3E}">
        <p14:creationId xmlns:p14="http://schemas.microsoft.com/office/powerpoint/2010/main" val="3667098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BC99-F8CD-8432-EE79-0883211B4C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FEB231-CC65-510F-633F-92D232F342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061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6A35-B512-4251-3EE5-199937823D60}"/>
              </a:ext>
            </a:extLst>
          </p:cNvPr>
          <p:cNvSpPr>
            <a:spLocks noGrp="1"/>
          </p:cNvSpPr>
          <p:nvPr>
            <p:ph type="title"/>
          </p:nvPr>
        </p:nvSpPr>
        <p:spPr/>
        <p:txBody>
          <a:bodyPr/>
          <a:lstStyle/>
          <a:p>
            <a:r>
              <a:rPr lang="en-US" dirty="0"/>
              <a:t>Bottlenecks of GAN’S:</a:t>
            </a:r>
          </a:p>
        </p:txBody>
      </p:sp>
      <p:sp>
        <p:nvSpPr>
          <p:cNvPr id="3" name="Content Placeholder 2">
            <a:extLst>
              <a:ext uri="{FF2B5EF4-FFF2-40B4-BE49-F238E27FC236}">
                <a16:creationId xmlns:a16="http://schemas.microsoft.com/office/drawing/2014/main" id="{0221D5FA-CC64-9705-98EE-18C8F541E048}"/>
              </a:ext>
            </a:extLst>
          </p:cNvPr>
          <p:cNvSpPr>
            <a:spLocks noGrp="1"/>
          </p:cNvSpPr>
          <p:nvPr>
            <p:ph idx="1"/>
          </p:nvPr>
        </p:nvSpPr>
        <p:spPr>
          <a:xfrm>
            <a:off x="838200" y="1603169"/>
            <a:ext cx="10515600" cy="4573794"/>
          </a:xfrm>
        </p:spPr>
        <p:txBody>
          <a:bodyPr>
            <a:normAutofit/>
          </a:bodyPr>
          <a:lstStyle/>
          <a:p>
            <a:pPr algn="l">
              <a:buFont typeface="Arial" panose="020B0604020202020204" pitchFamily="34" charset="0"/>
              <a:buChar char="•"/>
            </a:pPr>
            <a:r>
              <a:rPr lang="en-US" sz="2000" b="0" i="0" dirty="0">
                <a:solidFill>
                  <a:srgbClr val="292929"/>
                </a:solidFill>
                <a:effectLst/>
              </a:rPr>
              <a:t>Lack of diversity in Image Generation</a:t>
            </a:r>
          </a:p>
          <a:p>
            <a:pPr algn="l">
              <a:buFont typeface="Arial" panose="020B0604020202020204" pitchFamily="34" charset="0"/>
              <a:buChar char="•"/>
            </a:pPr>
            <a:r>
              <a:rPr lang="en-US" sz="2000" b="0" i="0" dirty="0">
                <a:solidFill>
                  <a:srgbClr val="292929"/>
                </a:solidFill>
                <a:effectLst/>
              </a:rPr>
              <a:t>Mode Collapse</a:t>
            </a:r>
          </a:p>
          <a:p>
            <a:pPr algn="l">
              <a:buFont typeface="Arial" panose="020B0604020202020204" pitchFamily="34" charset="0"/>
              <a:buChar char="•"/>
            </a:pPr>
            <a:r>
              <a:rPr lang="en-US" sz="2000" b="0" i="0" dirty="0">
                <a:solidFill>
                  <a:srgbClr val="292929"/>
                </a:solidFill>
                <a:effectLst/>
              </a:rPr>
              <a:t>Problem learning Multimodal distribution</a:t>
            </a:r>
          </a:p>
          <a:p>
            <a:pPr algn="l">
              <a:buFont typeface="Arial" panose="020B0604020202020204" pitchFamily="34" charset="0"/>
              <a:buChar char="•"/>
            </a:pPr>
            <a:r>
              <a:rPr lang="en-US" sz="2000" b="0" i="0" dirty="0">
                <a:solidFill>
                  <a:srgbClr val="292929"/>
                </a:solidFill>
                <a:effectLst/>
              </a:rPr>
              <a:t>High Training Time</a:t>
            </a:r>
          </a:p>
          <a:p>
            <a:pPr algn="l">
              <a:buFont typeface="Arial" panose="020B0604020202020204" pitchFamily="34" charset="0"/>
              <a:buChar char="•"/>
            </a:pPr>
            <a:r>
              <a:rPr lang="en-US" sz="2000" b="0" i="0" dirty="0">
                <a:solidFill>
                  <a:srgbClr val="292929"/>
                </a:solidFill>
                <a:effectLst/>
              </a:rPr>
              <a:t>Not Easy to Train due to the Adversarial Nature of the problem formulation</a:t>
            </a:r>
          </a:p>
        </p:txBody>
      </p:sp>
    </p:spTree>
    <p:extLst>
      <p:ext uri="{BB962C8B-B14F-4D97-AF65-F5344CB8AC3E}">
        <p14:creationId xmlns:p14="http://schemas.microsoft.com/office/powerpoint/2010/main" val="160998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BA7D6-21E6-D7D3-2660-32071A9046B2}"/>
              </a:ext>
            </a:extLst>
          </p:cNvPr>
          <p:cNvSpPr>
            <a:spLocks noGrp="1"/>
          </p:cNvSpPr>
          <p:nvPr>
            <p:ph type="title"/>
          </p:nvPr>
        </p:nvSpPr>
        <p:spPr/>
        <p:txBody>
          <a:bodyPr/>
          <a:lstStyle/>
          <a:p>
            <a:r>
              <a:rPr lang="en-US" dirty="0"/>
              <a:t>Diffusion vs stable diffusion (latent diffusion)</a:t>
            </a:r>
          </a:p>
        </p:txBody>
      </p:sp>
      <p:sp>
        <p:nvSpPr>
          <p:cNvPr id="3" name="Content Placeholder 2">
            <a:extLst>
              <a:ext uri="{FF2B5EF4-FFF2-40B4-BE49-F238E27FC236}">
                <a16:creationId xmlns:a16="http://schemas.microsoft.com/office/drawing/2014/main" id="{2CCE9458-2A12-8CEF-3E22-3C76FC494B46}"/>
              </a:ext>
            </a:extLst>
          </p:cNvPr>
          <p:cNvSpPr>
            <a:spLocks noGrp="1"/>
          </p:cNvSpPr>
          <p:nvPr>
            <p:ph idx="1"/>
          </p:nvPr>
        </p:nvSpPr>
        <p:spPr/>
        <p:txBody>
          <a:bodyPr>
            <a:normAutofit/>
          </a:bodyPr>
          <a:lstStyle/>
          <a:p>
            <a:pPr algn="l">
              <a:buFont typeface="+mj-lt"/>
              <a:buAutoNum type="arabicPeriod"/>
            </a:pPr>
            <a:r>
              <a:rPr lang="en-US" sz="1600" b="0" i="0" dirty="0">
                <a:solidFill>
                  <a:srgbClr val="292929"/>
                </a:solidFill>
                <a:effectLst/>
              </a:rPr>
              <a:t>Forward Diffusion Process → add noise to the image.</a:t>
            </a:r>
          </a:p>
          <a:p>
            <a:pPr algn="l">
              <a:buFont typeface="+mj-lt"/>
              <a:buAutoNum type="arabicPeriod"/>
            </a:pPr>
            <a:r>
              <a:rPr lang="en-US" sz="1600" b="0" i="0" dirty="0">
                <a:solidFill>
                  <a:srgbClr val="292929"/>
                </a:solidFill>
                <a:effectLst/>
              </a:rPr>
              <a:t>Reverse Diffusion Process → remove noise from the image.</a:t>
            </a:r>
          </a:p>
          <a:p>
            <a:pPr marL="0" indent="0" algn="l">
              <a:buNone/>
            </a:pPr>
            <a:r>
              <a:rPr lang="en-US" sz="1600" dirty="0">
                <a:solidFill>
                  <a:srgbClr val="292929"/>
                </a:solidFill>
              </a:rPr>
              <a:t>Training:</a:t>
            </a:r>
          </a:p>
          <a:p>
            <a:pPr marL="0" indent="0" algn="l">
              <a:buNone/>
            </a:pPr>
            <a:r>
              <a:rPr lang="en-US" sz="1600" b="0" i="0" dirty="0">
                <a:solidFill>
                  <a:srgbClr val="292929"/>
                </a:solidFill>
                <a:effectLst/>
              </a:rPr>
              <a:t>In each epoch:</a:t>
            </a:r>
          </a:p>
          <a:p>
            <a:pPr algn="l">
              <a:buFont typeface="+mj-lt"/>
              <a:buAutoNum type="arabicPeriod"/>
            </a:pPr>
            <a:r>
              <a:rPr lang="en-US" sz="1600" b="0" i="0" dirty="0">
                <a:solidFill>
                  <a:srgbClr val="292929"/>
                </a:solidFill>
                <a:effectLst/>
              </a:rPr>
              <a:t>A random time step </a:t>
            </a:r>
            <a:r>
              <a:rPr lang="en-US" sz="1600" b="1" i="1" dirty="0">
                <a:solidFill>
                  <a:srgbClr val="292929"/>
                </a:solidFill>
                <a:effectLst/>
              </a:rPr>
              <a:t>t</a:t>
            </a:r>
            <a:r>
              <a:rPr lang="en-US" sz="1600" b="0" i="0" dirty="0">
                <a:solidFill>
                  <a:srgbClr val="292929"/>
                </a:solidFill>
                <a:effectLst/>
              </a:rPr>
              <a:t> will be selected for each training sample (image).</a:t>
            </a:r>
          </a:p>
          <a:p>
            <a:pPr algn="l">
              <a:buFont typeface="+mj-lt"/>
              <a:buAutoNum type="arabicPeriod"/>
            </a:pPr>
            <a:r>
              <a:rPr lang="en-US" sz="1600" b="0" i="0" dirty="0">
                <a:solidFill>
                  <a:srgbClr val="292929"/>
                </a:solidFill>
                <a:effectLst/>
              </a:rPr>
              <a:t>Apply the Gaussian noise (corresponding to </a:t>
            </a:r>
            <a:r>
              <a:rPr lang="en-US" sz="1600" b="1" i="1" dirty="0">
                <a:solidFill>
                  <a:srgbClr val="292929"/>
                </a:solidFill>
                <a:effectLst/>
              </a:rPr>
              <a:t>t</a:t>
            </a:r>
            <a:r>
              <a:rPr lang="en-US" sz="1600" b="0" i="0" dirty="0">
                <a:solidFill>
                  <a:srgbClr val="292929"/>
                </a:solidFill>
                <a:effectLst/>
              </a:rPr>
              <a:t>) to each image.</a:t>
            </a:r>
          </a:p>
          <a:p>
            <a:pPr algn="l">
              <a:buFont typeface="+mj-lt"/>
              <a:buAutoNum type="arabicPeriod"/>
            </a:pPr>
            <a:r>
              <a:rPr lang="en-US" sz="1600" b="0" i="0" dirty="0">
                <a:solidFill>
                  <a:srgbClr val="292929"/>
                </a:solidFill>
                <a:effectLst/>
              </a:rPr>
              <a:t>Convert the time steps to embeddings (vectors).</a:t>
            </a:r>
          </a:p>
          <a:p>
            <a:pPr marL="0" indent="0" algn="l">
              <a:buNone/>
            </a:pPr>
            <a:r>
              <a:rPr lang="en-US" sz="1600" dirty="0">
                <a:solidFill>
                  <a:srgbClr val="292929"/>
                </a:solidFill>
              </a:rPr>
              <a:t>Then, Denoising/sampling/reverse diffusion</a:t>
            </a:r>
          </a:p>
          <a:p>
            <a:r>
              <a:rPr lang="en-US" sz="1600" dirty="0">
                <a:solidFill>
                  <a:srgbClr val="292929"/>
                </a:solidFill>
              </a:rPr>
              <a:t>T</a:t>
            </a:r>
            <a:r>
              <a:rPr lang="en-US" sz="1600" b="0" i="0" dirty="0">
                <a:solidFill>
                  <a:srgbClr val="292929"/>
                </a:solidFill>
                <a:effectLst/>
              </a:rPr>
              <a:t>he diffusing (sampling) process iteratively feeds a full-sized image to the U-Net to get the final result. This makes the pure Diffusion model extremely slow when the number of total diffusing steps </a:t>
            </a:r>
            <a:r>
              <a:rPr lang="en-US" sz="1600" b="1" i="1" dirty="0">
                <a:solidFill>
                  <a:srgbClr val="292929"/>
                </a:solidFill>
                <a:effectLst/>
              </a:rPr>
              <a:t>T</a:t>
            </a:r>
            <a:r>
              <a:rPr lang="en-US" sz="1600" b="0" i="0" dirty="0">
                <a:solidFill>
                  <a:srgbClr val="292929"/>
                </a:solidFill>
                <a:effectLst/>
              </a:rPr>
              <a:t> and the image size are large. Hereby, Stable Diffusion is designed to tackle this problem</a:t>
            </a:r>
            <a:r>
              <a:rPr lang="en-US" sz="1100" b="0" i="0" dirty="0">
                <a:solidFill>
                  <a:srgbClr val="292929"/>
                </a:solidFill>
                <a:effectLst/>
                <a:latin typeface="source-serif-pro"/>
              </a:rPr>
              <a:t>.</a:t>
            </a:r>
          </a:p>
          <a:p>
            <a:r>
              <a:rPr lang="en-US" sz="1600" dirty="0">
                <a:solidFill>
                  <a:srgbClr val="292929"/>
                </a:solidFill>
              </a:rPr>
              <a:t>In LDM, </a:t>
            </a:r>
            <a:r>
              <a:rPr lang="en-US" sz="1600" b="0" i="0" dirty="0">
                <a:solidFill>
                  <a:srgbClr val="292929"/>
                </a:solidFill>
                <a:effectLst/>
              </a:rPr>
              <a:t>the Diffusion process happens in the latent space. This is what makes it faster than a pure Diffusion model.</a:t>
            </a:r>
          </a:p>
          <a:p>
            <a:pPr marL="0" indent="0">
              <a:buNone/>
            </a:pPr>
            <a:br>
              <a:rPr lang="en-US" sz="1100" dirty="0">
                <a:effectLst/>
              </a:rPr>
            </a:br>
            <a:endParaRPr lang="en-US" sz="1100" dirty="0">
              <a:effectLst/>
            </a:endParaRPr>
          </a:p>
          <a:p>
            <a:pPr marL="0" indent="0" algn="l">
              <a:buNone/>
            </a:pPr>
            <a:endParaRPr lang="en-US" sz="1600" b="0" i="0" dirty="0">
              <a:solidFill>
                <a:srgbClr val="292929"/>
              </a:solidFill>
              <a:effectLst/>
            </a:endParaRPr>
          </a:p>
          <a:p>
            <a:pPr marL="0" indent="0" algn="l">
              <a:buNone/>
            </a:pPr>
            <a:endParaRPr lang="en-US" sz="1600" b="0" i="0" dirty="0">
              <a:solidFill>
                <a:srgbClr val="292929"/>
              </a:solidFill>
              <a:effectLst/>
            </a:endParaRPr>
          </a:p>
        </p:txBody>
      </p:sp>
    </p:spTree>
    <p:extLst>
      <p:ext uri="{BB962C8B-B14F-4D97-AF65-F5344CB8AC3E}">
        <p14:creationId xmlns:p14="http://schemas.microsoft.com/office/powerpoint/2010/main" val="423041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A73C-A3BC-EB65-8C8B-C00D9FDC04C8}"/>
              </a:ext>
            </a:extLst>
          </p:cNvPr>
          <p:cNvSpPr>
            <a:spLocks noGrp="1"/>
          </p:cNvSpPr>
          <p:nvPr>
            <p:ph type="title"/>
          </p:nvPr>
        </p:nvSpPr>
        <p:spPr/>
        <p:txBody>
          <a:bodyPr/>
          <a:lstStyle/>
          <a:p>
            <a:r>
              <a:rPr lang="en-US" dirty="0"/>
              <a:t>LDM</a:t>
            </a:r>
          </a:p>
        </p:txBody>
      </p:sp>
      <p:sp>
        <p:nvSpPr>
          <p:cNvPr id="3" name="Content Placeholder 2">
            <a:extLst>
              <a:ext uri="{FF2B5EF4-FFF2-40B4-BE49-F238E27FC236}">
                <a16:creationId xmlns:a16="http://schemas.microsoft.com/office/drawing/2014/main" id="{ABC971F1-EAB9-33A2-3842-08900370CAD9}"/>
              </a:ext>
            </a:extLst>
          </p:cNvPr>
          <p:cNvSpPr>
            <a:spLocks noGrp="1"/>
          </p:cNvSpPr>
          <p:nvPr>
            <p:ph idx="1"/>
          </p:nvPr>
        </p:nvSpPr>
        <p:spPr>
          <a:xfrm>
            <a:off x="838200" y="1460665"/>
            <a:ext cx="10515600" cy="4716298"/>
          </a:xfrm>
        </p:spPr>
        <p:txBody>
          <a:bodyPr>
            <a:normAutofit/>
          </a:bodyPr>
          <a:lstStyle/>
          <a:p>
            <a:pPr algn="l"/>
            <a:r>
              <a:rPr lang="en-US" sz="1600" b="0" i="0" dirty="0">
                <a:solidFill>
                  <a:srgbClr val="292929"/>
                </a:solidFill>
                <a:effectLst/>
              </a:rPr>
              <a:t>We will first train an autoencoder to learn to compress the image data into lower-dimensional representations.</a:t>
            </a:r>
          </a:p>
          <a:p>
            <a:pPr algn="l">
              <a:buFont typeface="Arial" panose="020B0604020202020204" pitchFamily="34" charset="0"/>
              <a:buChar char="•"/>
            </a:pPr>
            <a:r>
              <a:rPr lang="en-US" sz="1600" b="0" i="0" dirty="0">
                <a:solidFill>
                  <a:srgbClr val="292929"/>
                </a:solidFill>
                <a:effectLst/>
              </a:rPr>
              <a:t>By using the trained encoder </a:t>
            </a:r>
            <a:r>
              <a:rPr lang="en-US" sz="1600" b="1" i="1" dirty="0">
                <a:solidFill>
                  <a:srgbClr val="292929"/>
                </a:solidFill>
                <a:effectLst/>
              </a:rPr>
              <a:t>E</a:t>
            </a:r>
            <a:r>
              <a:rPr lang="en-US" sz="1600" b="0" i="0" dirty="0">
                <a:solidFill>
                  <a:srgbClr val="292929"/>
                </a:solidFill>
                <a:effectLst/>
              </a:rPr>
              <a:t>, we can encode the full-sized image into lower dimensional latent data (compressed data).</a:t>
            </a:r>
          </a:p>
          <a:p>
            <a:pPr algn="l">
              <a:buFont typeface="Arial" panose="020B0604020202020204" pitchFamily="34" charset="0"/>
              <a:buChar char="•"/>
            </a:pPr>
            <a:r>
              <a:rPr lang="en-US" sz="1600" b="0" i="0" dirty="0">
                <a:solidFill>
                  <a:srgbClr val="292929"/>
                </a:solidFill>
                <a:effectLst/>
              </a:rPr>
              <a:t>By using the trained decoder </a:t>
            </a:r>
            <a:r>
              <a:rPr lang="en-US" sz="1600" b="1" i="1" dirty="0">
                <a:solidFill>
                  <a:srgbClr val="292929"/>
                </a:solidFill>
                <a:effectLst/>
              </a:rPr>
              <a:t>D</a:t>
            </a:r>
            <a:r>
              <a:rPr lang="en-US" sz="1600" b="0" i="0" dirty="0">
                <a:solidFill>
                  <a:srgbClr val="292929"/>
                </a:solidFill>
                <a:effectLst/>
              </a:rPr>
              <a:t>, we can decode the latent data back into an image.</a:t>
            </a:r>
          </a:p>
          <a:p>
            <a:pPr algn="l"/>
            <a:r>
              <a:rPr lang="en-US" sz="1600" b="0" i="0" dirty="0">
                <a:solidFill>
                  <a:srgbClr val="292929"/>
                </a:solidFill>
                <a:effectLst/>
              </a:rPr>
              <a:t>After encoding the images into latent data, the forward and reverse diffusion processes will be done in the latent space.</a:t>
            </a:r>
          </a:p>
          <a:p>
            <a:pPr algn="l">
              <a:buFont typeface="+mj-lt"/>
              <a:buAutoNum type="arabicPeriod"/>
            </a:pPr>
            <a:r>
              <a:rPr lang="en-US" sz="1600" b="0" i="0" dirty="0">
                <a:solidFill>
                  <a:srgbClr val="292929"/>
                </a:solidFill>
                <a:effectLst/>
              </a:rPr>
              <a:t>Forward Diffusion Process → add noise to the </a:t>
            </a:r>
            <a:r>
              <a:rPr lang="en-US" sz="1600" b="1" i="0" dirty="0">
                <a:solidFill>
                  <a:srgbClr val="292929"/>
                </a:solidFill>
                <a:effectLst/>
              </a:rPr>
              <a:t>latent data</a:t>
            </a:r>
            <a:r>
              <a:rPr lang="en-US" sz="1600" b="0" i="0" dirty="0">
                <a:solidFill>
                  <a:srgbClr val="292929"/>
                </a:solidFill>
                <a:effectLst/>
              </a:rPr>
              <a:t>.</a:t>
            </a:r>
          </a:p>
          <a:p>
            <a:pPr algn="l">
              <a:buFont typeface="+mj-lt"/>
              <a:buAutoNum type="arabicPeriod"/>
            </a:pPr>
            <a:r>
              <a:rPr lang="en-US" sz="1600" b="0" i="0" dirty="0">
                <a:solidFill>
                  <a:srgbClr val="292929"/>
                </a:solidFill>
                <a:effectLst/>
              </a:rPr>
              <a:t>Reverse Diffusion Process → remove noise from the </a:t>
            </a:r>
            <a:r>
              <a:rPr lang="en-US" sz="1600" b="1" i="0" dirty="0">
                <a:solidFill>
                  <a:srgbClr val="292929"/>
                </a:solidFill>
                <a:effectLst/>
              </a:rPr>
              <a:t>latent data</a:t>
            </a:r>
            <a:r>
              <a:rPr lang="en-US" sz="1600" b="0" i="0" dirty="0">
                <a:solidFill>
                  <a:srgbClr val="292929"/>
                </a:solidFill>
                <a:effectLst/>
              </a:rPr>
              <a:t>.</a:t>
            </a:r>
          </a:p>
          <a:p>
            <a:r>
              <a:rPr lang="en-US" sz="1600" b="0" i="0" dirty="0">
                <a:solidFill>
                  <a:srgbClr val="292929"/>
                </a:solidFill>
                <a:effectLst/>
              </a:rPr>
              <a:t>The true power of the Stable Diffusion model is that it can generate images from text prompts. This is done by modifying the inner diffusion model to accept conditioning inputs.</a:t>
            </a:r>
          </a:p>
          <a:p>
            <a:r>
              <a:rPr lang="en-US" sz="1600" b="0" i="0" dirty="0">
                <a:solidFill>
                  <a:srgbClr val="292929"/>
                </a:solidFill>
                <a:effectLst/>
              </a:rPr>
              <a:t>The inner diffusion model is turned into a conditional image generator by augmenting its denoising U-Net with the cross-attention mechanism.</a:t>
            </a:r>
          </a:p>
          <a:p>
            <a:pPr algn="l">
              <a:buFont typeface="Arial" panose="020B0604020202020204" pitchFamily="34" charset="0"/>
              <a:buChar char="•"/>
            </a:pPr>
            <a:r>
              <a:rPr lang="en-US" sz="1600" b="0" i="0" dirty="0">
                <a:solidFill>
                  <a:srgbClr val="292929"/>
                </a:solidFill>
                <a:effectLst/>
              </a:rPr>
              <a:t>For text inputs, they are first converted into embeddings (vectors) using a language model </a:t>
            </a:r>
            <a:r>
              <a:rPr lang="en-US" sz="1600" b="1" i="0" dirty="0">
                <a:solidFill>
                  <a:srgbClr val="292929"/>
                </a:solidFill>
                <a:effectLst/>
              </a:rPr>
              <a:t>𝜏</a:t>
            </a:r>
            <a:r>
              <a:rPr lang="el-GR" sz="1600" b="1" i="1" dirty="0">
                <a:solidFill>
                  <a:srgbClr val="292929"/>
                </a:solidFill>
                <a:effectLst/>
              </a:rPr>
              <a:t>θ </a:t>
            </a:r>
            <a:r>
              <a:rPr lang="el-GR" sz="1600" b="0" i="0" dirty="0">
                <a:solidFill>
                  <a:srgbClr val="292929"/>
                </a:solidFill>
                <a:effectLst/>
              </a:rPr>
              <a:t>(</a:t>
            </a:r>
            <a:r>
              <a:rPr lang="en-US" sz="1600" b="0" i="0" dirty="0">
                <a:solidFill>
                  <a:srgbClr val="292929"/>
                </a:solidFill>
                <a:effectLst/>
              </a:rPr>
              <a:t>e.g. BERT, CLIP), and then they are mapped into the U-Net via the (multi-head) </a:t>
            </a:r>
            <a:r>
              <a:rPr lang="en-US" sz="1600" b="1" i="1" dirty="0">
                <a:solidFill>
                  <a:srgbClr val="292929"/>
                </a:solidFill>
                <a:effectLst/>
              </a:rPr>
              <a:t>Attention(Q, K, V)</a:t>
            </a:r>
            <a:r>
              <a:rPr lang="en-US" sz="1600" b="0" i="0" dirty="0">
                <a:solidFill>
                  <a:srgbClr val="292929"/>
                </a:solidFill>
                <a:effectLst/>
              </a:rPr>
              <a:t> layer.</a:t>
            </a:r>
          </a:p>
          <a:p>
            <a:pPr algn="l">
              <a:buFont typeface="Arial" panose="020B0604020202020204" pitchFamily="34" charset="0"/>
              <a:buChar char="•"/>
            </a:pPr>
            <a:r>
              <a:rPr lang="en-US" sz="1600" b="0" i="0" dirty="0">
                <a:solidFill>
                  <a:srgbClr val="292929"/>
                </a:solidFill>
                <a:effectLst/>
              </a:rPr>
              <a:t>For other spatially aligned inputs (e.g. semantic maps, images, inpainting), the conditioning can be done using concatenation.</a:t>
            </a:r>
            <a:br>
              <a:rPr lang="en-US" sz="1600" dirty="0"/>
            </a:br>
            <a:endParaRPr lang="en-US" sz="1600" b="0" i="0" dirty="0">
              <a:solidFill>
                <a:srgbClr val="292929"/>
              </a:solidFill>
              <a:effectLst/>
            </a:endParaRPr>
          </a:p>
        </p:txBody>
      </p:sp>
    </p:spTree>
    <p:extLst>
      <p:ext uri="{BB962C8B-B14F-4D97-AF65-F5344CB8AC3E}">
        <p14:creationId xmlns:p14="http://schemas.microsoft.com/office/powerpoint/2010/main" val="191561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34D5-D00D-8639-86BE-3F9FD5FF218F}"/>
              </a:ext>
            </a:extLst>
          </p:cNvPr>
          <p:cNvSpPr>
            <a:spLocks noGrp="1"/>
          </p:cNvSpPr>
          <p:nvPr>
            <p:ph type="title"/>
          </p:nvPr>
        </p:nvSpPr>
        <p:spPr/>
        <p:txBody>
          <a:bodyPr/>
          <a:lstStyle/>
          <a:p>
            <a:r>
              <a:rPr lang="en-US" dirty="0"/>
              <a:t>Summary for LDM:</a:t>
            </a:r>
          </a:p>
        </p:txBody>
      </p:sp>
      <p:sp>
        <p:nvSpPr>
          <p:cNvPr id="3" name="Content Placeholder 2">
            <a:extLst>
              <a:ext uri="{FF2B5EF4-FFF2-40B4-BE49-F238E27FC236}">
                <a16:creationId xmlns:a16="http://schemas.microsoft.com/office/drawing/2014/main" id="{E1427B01-25B9-D9D4-CD7F-33773748AF9D}"/>
              </a:ext>
            </a:extLst>
          </p:cNvPr>
          <p:cNvSpPr>
            <a:spLocks noGrp="1"/>
          </p:cNvSpPr>
          <p:nvPr>
            <p:ph idx="1"/>
          </p:nvPr>
        </p:nvSpPr>
        <p:spPr>
          <a:xfrm>
            <a:off x="838200" y="1603169"/>
            <a:ext cx="10515600" cy="4573794"/>
          </a:xfrm>
        </p:spPr>
        <p:txBody>
          <a:bodyPr/>
          <a:lstStyle/>
          <a:p>
            <a:pPr algn="l">
              <a:buFont typeface="Arial" panose="020B0604020202020204" pitchFamily="34" charset="0"/>
              <a:buChar char="•"/>
            </a:pPr>
            <a:r>
              <a:rPr lang="en-US" sz="1600" b="0" i="0" dirty="0">
                <a:solidFill>
                  <a:srgbClr val="292929"/>
                </a:solidFill>
                <a:effectLst/>
              </a:rPr>
              <a:t>Stable Diffusion (Latent Diffusion Model) conducts the diffusion process in the latent space, and thus it is much faster than a pure diffusion model.</a:t>
            </a:r>
          </a:p>
          <a:p>
            <a:pPr algn="l">
              <a:buFont typeface="Arial" panose="020B0604020202020204" pitchFamily="34" charset="0"/>
              <a:buChar char="•"/>
            </a:pPr>
            <a:r>
              <a:rPr lang="en-US" sz="1600" b="0" i="0" dirty="0">
                <a:solidFill>
                  <a:srgbClr val="292929"/>
                </a:solidFill>
                <a:effectLst/>
              </a:rPr>
              <a:t>The backbone diffusion model is modified to accept conditioning inputs such as text, images, semantic maps, etc.</a:t>
            </a:r>
          </a:p>
          <a:p>
            <a:endParaRPr lang="en-US" dirty="0"/>
          </a:p>
        </p:txBody>
      </p:sp>
    </p:spTree>
    <p:extLst>
      <p:ext uri="{BB962C8B-B14F-4D97-AF65-F5344CB8AC3E}">
        <p14:creationId xmlns:p14="http://schemas.microsoft.com/office/powerpoint/2010/main" val="241449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CD283-BAD7-21CB-7B31-9B4F327712DA}"/>
              </a:ext>
            </a:extLst>
          </p:cNvPr>
          <p:cNvSpPr>
            <a:spLocks noGrp="1"/>
          </p:cNvSpPr>
          <p:nvPr>
            <p:ph type="title"/>
          </p:nvPr>
        </p:nvSpPr>
        <p:spPr/>
        <p:txBody>
          <a:bodyPr/>
          <a:lstStyle/>
          <a:p>
            <a:r>
              <a:rPr lang="en-US" dirty="0"/>
              <a:t>One approach:</a:t>
            </a:r>
          </a:p>
        </p:txBody>
      </p:sp>
      <p:sp>
        <p:nvSpPr>
          <p:cNvPr id="3" name="Content Placeholder 2">
            <a:extLst>
              <a:ext uri="{FF2B5EF4-FFF2-40B4-BE49-F238E27FC236}">
                <a16:creationId xmlns:a16="http://schemas.microsoft.com/office/drawing/2014/main" id="{DA13BC6E-24E2-E250-935D-BEB43D270E6A}"/>
              </a:ext>
            </a:extLst>
          </p:cNvPr>
          <p:cNvSpPr>
            <a:spLocks noGrp="1"/>
          </p:cNvSpPr>
          <p:nvPr>
            <p:ph idx="1"/>
          </p:nvPr>
        </p:nvSpPr>
        <p:spPr>
          <a:xfrm>
            <a:off x="838200" y="1306286"/>
            <a:ext cx="10515600" cy="4870677"/>
          </a:xfrm>
        </p:spPr>
        <p:txBody>
          <a:bodyPr>
            <a:normAutofit fontScale="77500" lnSpcReduction="20000"/>
          </a:bodyPr>
          <a:lstStyle/>
          <a:p>
            <a:pPr algn="l">
              <a:buFont typeface="+mj-lt"/>
              <a:buAutoNum type="arabicPeriod"/>
            </a:pPr>
            <a:r>
              <a:rPr lang="en-US" sz="1800" b="0" i="0" dirty="0">
                <a:solidFill>
                  <a:srgbClr val="374151"/>
                </a:solidFill>
                <a:effectLst/>
              </a:rPr>
              <a:t>Collect and preprocess the real text and image data:</a:t>
            </a:r>
          </a:p>
          <a:p>
            <a:pPr algn="l"/>
            <a:r>
              <a:rPr lang="en-US" sz="1800" b="0" i="0" dirty="0">
                <a:solidFill>
                  <a:srgbClr val="374151"/>
                </a:solidFill>
                <a:effectLst/>
              </a:rPr>
              <a:t>Before starting, you will need to collect and preprocess the real text and image data. This involves cleaning and formatting the text data and resizing and normalizing the image data. You can use libraries such as OpenCV or PIL for image processing and NLTK or </a:t>
            </a:r>
            <a:r>
              <a:rPr lang="en-US" sz="1800" b="0" i="0" dirty="0" err="1">
                <a:solidFill>
                  <a:srgbClr val="374151"/>
                </a:solidFill>
                <a:effectLst/>
              </a:rPr>
              <a:t>spaCy</a:t>
            </a:r>
            <a:r>
              <a:rPr lang="en-US" sz="1800" b="0" i="0" dirty="0">
                <a:solidFill>
                  <a:srgbClr val="374151"/>
                </a:solidFill>
                <a:effectLst/>
              </a:rPr>
              <a:t> for text processing.</a:t>
            </a:r>
          </a:p>
          <a:p>
            <a:pPr algn="l">
              <a:buFont typeface="+mj-lt"/>
              <a:buAutoNum type="arabicPeriod" startAt="2"/>
            </a:pPr>
            <a:r>
              <a:rPr lang="en-US" sz="1800" b="0" i="0" dirty="0">
                <a:solidFill>
                  <a:srgbClr val="374151"/>
                </a:solidFill>
                <a:effectLst/>
              </a:rPr>
              <a:t>Train a language model on the real text data:</a:t>
            </a:r>
          </a:p>
          <a:p>
            <a:pPr algn="l"/>
            <a:r>
              <a:rPr lang="en-US" sz="1800" b="0" i="0" dirty="0">
                <a:solidFill>
                  <a:srgbClr val="374151"/>
                </a:solidFill>
                <a:effectLst/>
              </a:rPr>
              <a:t>Next, you will need to train a language model on the real text data. This can be achieved using techniques such as Recurrent Neural Networks (RNNs) or Transformers. The goal of this step is to teach the model to understand the patterns and relationships between the words in the text. One popular language model is the GPT-2 model developed by </a:t>
            </a:r>
            <a:r>
              <a:rPr lang="en-US" sz="1800" b="0" i="0" dirty="0" err="1">
                <a:solidFill>
                  <a:srgbClr val="374151"/>
                </a:solidFill>
                <a:effectLst/>
              </a:rPr>
              <a:t>OpenAI</a:t>
            </a:r>
            <a:r>
              <a:rPr lang="en-US" sz="1800" b="0" i="0" dirty="0">
                <a:solidFill>
                  <a:srgbClr val="374151"/>
                </a:solidFill>
                <a:effectLst/>
              </a:rPr>
              <a:t>.</a:t>
            </a:r>
          </a:p>
          <a:p>
            <a:pPr algn="l">
              <a:buFont typeface="+mj-lt"/>
              <a:buAutoNum type="arabicPeriod" startAt="3"/>
            </a:pPr>
            <a:r>
              <a:rPr lang="en-US" sz="1800" b="0" i="0" dirty="0">
                <a:solidFill>
                  <a:srgbClr val="374151"/>
                </a:solidFill>
                <a:effectLst/>
              </a:rPr>
              <a:t>Train an image model on the real image data:</a:t>
            </a:r>
          </a:p>
          <a:p>
            <a:pPr algn="l"/>
            <a:r>
              <a:rPr lang="en-US" sz="1800" b="0" i="0" dirty="0">
                <a:solidFill>
                  <a:srgbClr val="374151"/>
                </a:solidFill>
                <a:effectLst/>
              </a:rPr>
              <a:t>After training the language model, you will need to train an image model on the real image data. This can be achieved using techniques such as Convolutional Neural Networks (CNNs). The goal of this step is to teach the model to understand the patterns and relationships between the pixels in the image. One popular image model is the </a:t>
            </a:r>
            <a:r>
              <a:rPr lang="en-US" sz="1800" b="0" i="0" dirty="0" err="1">
                <a:solidFill>
                  <a:srgbClr val="374151"/>
                </a:solidFill>
                <a:effectLst/>
              </a:rPr>
              <a:t>ResNet</a:t>
            </a:r>
            <a:r>
              <a:rPr lang="en-US" sz="1800" b="0" i="0" dirty="0">
                <a:solidFill>
                  <a:srgbClr val="374151"/>
                </a:solidFill>
                <a:effectLst/>
              </a:rPr>
              <a:t> model developed by Microsoft.</a:t>
            </a:r>
          </a:p>
          <a:p>
            <a:pPr algn="l">
              <a:buFont typeface="+mj-lt"/>
              <a:buAutoNum type="arabicPeriod" startAt="4"/>
            </a:pPr>
            <a:r>
              <a:rPr lang="en-US" sz="1800" b="0" i="0" dirty="0">
                <a:solidFill>
                  <a:srgbClr val="374151"/>
                </a:solidFill>
                <a:effectLst/>
              </a:rPr>
              <a:t>Combine the trained language and image models to generate synthetic images and text:</a:t>
            </a:r>
          </a:p>
          <a:p>
            <a:pPr algn="l"/>
            <a:r>
              <a:rPr lang="en-US" sz="1800" b="0" i="0" dirty="0">
                <a:solidFill>
                  <a:srgbClr val="374151"/>
                </a:solidFill>
                <a:effectLst/>
              </a:rPr>
              <a:t>Once the language and image models have been trained, you can combine them to generate synthetic images and text. One way to do this is to use a GAN or VAE architecture that consists of a generator and a discriminator. The generator takes in a random input and outputs synthetic image and text, while the discriminator evaluates the authenticity of the generated samples.</a:t>
            </a:r>
          </a:p>
          <a:p>
            <a:pPr algn="l"/>
            <a:r>
              <a:rPr lang="en-US" sz="1800" b="0" i="0" dirty="0">
                <a:solidFill>
                  <a:srgbClr val="374151"/>
                </a:solidFill>
                <a:effectLst/>
              </a:rPr>
              <a:t>In a GAN architecture, the generator and discriminator are trained in a two-player game. The generator tries to generate images and text that the discriminator cannot distinguish from real images and text, while the discriminator tries to correctly identify the generated samples as fake. The generator is trained to maximize the error of the discriminator, while the discriminator is trained to minimize the error.</a:t>
            </a:r>
          </a:p>
          <a:p>
            <a:pPr algn="l"/>
            <a:r>
              <a:rPr lang="en-US" sz="1800" b="0" i="0" dirty="0">
                <a:solidFill>
                  <a:srgbClr val="374151"/>
                </a:solidFill>
                <a:effectLst/>
              </a:rPr>
              <a:t>In a VAE architecture, the generator learns a distribution of the latent variables that can be used to generate new samples. The distribution is usually modeled using a Gaussian distribution, and the generator learns to map random inputs to points in the latent space. The generator then maps the points in the latent space to the space of the image and text using a decoder network.</a:t>
            </a:r>
          </a:p>
          <a:p>
            <a:pPr marL="0" indent="0" algn="l">
              <a:buNone/>
            </a:pPr>
            <a:endParaRPr lang="en-US" sz="1800" b="0" i="0" dirty="0">
              <a:solidFill>
                <a:srgbClr val="374151"/>
              </a:solidFill>
              <a:effectLst/>
            </a:endParaRPr>
          </a:p>
          <a:p>
            <a:pPr algn="l"/>
            <a:endParaRPr lang="en-US" sz="1900" b="0" i="0" dirty="0">
              <a:solidFill>
                <a:srgbClr val="374151"/>
              </a:solidFill>
              <a:effectLst/>
            </a:endParaRPr>
          </a:p>
          <a:p>
            <a:pPr algn="l"/>
            <a:endParaRPr lang="en-US" sz="1600" b="0" i="0" dirty="0">
              <a:solidFill>
                <a:srgbClr val="374151"/>
              </a:solidFill>
              <a:effectLst/>
            </a:endParaRPr>
          </a:p>
          <a:p>
            <a:endParaRPr lang="en-US" dirty="0"/>
          </a:p>
        </p:txBody>
      </p:sp>
    </p:spTree>
    <p:extLst>
      <p:ext uri="{BB962C8B-B14F-4D97-AF65-F5344CB8AC3E}">
        <p14:creationId xmlns:p14="http://schemas.microsoft.com/office/powerpoint/2010/main" val="401130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C0B1-D43B-4CC4-B498-56448215D7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4F5B58-9CD6-746E-6449-F648D4259FC8}"/>
              </a:ext>
            </a:extLst>
          </p:cNvPr>
          <p:cNvSpPr>
            <a:spLocks noGrp="1"/>
          </p:cNvSpPr>
          <p:nvPr>
            <p:ph idx="1"/>
          </p:nvPr>
        </p:nvSpPr>
        <p:spPr/>
        <p:txBody>
          <a:bodyPr>
            <a:normAutofit/>
          </a:bodyPr>
          <a:lstStyle/>
          <a:p>
            <a:pPr algn="l">
              <a:buFont typeface="+mj-lt"/>
              <a:buAutoNum type="arabicPeriod" startAt="5"/>
            </a:pPr>
            <a:r>
              <a:rPr lang="en-US" sz="1700" b="0" i="0" dirty="0">
                <a:solidFill>
                  <a:srgbClr val="374151"/>
                </a:solidFill>
                <a:effectLst/>
              </a:rPr>
              <a:t>Fine-tune the generative models:</a:t>
            </a:r>
          </a:p>
          <a:p>
            <a:pPr algn="l"/>
            <a:r>
              <a:rPr lang="en-US" sz="1700" b="0" i="0" dirty="0">
                <a:solidFill>
                  <a:srgbClr val="374151"/>
                </a:solidFill>
                <a:effectLst/>
              </a:rPr>
              <a:t>After combining the language and image models and building the GAN or VAE architecture, you will need to fine-tune the generative models by iterating over the training process and adjusting the hyperparameters to improve the quality of the generated samples. This can be done using libraries such as TensorFlow or </a:t>
            </a:r>
            <a:r>
              <a:rPr lang="en-US" sz="1700" b="0" i="0" dirty="0" err="1">
                <a:solidFill>
                  <a:srgbClr val="374151"/>
                </a:solidFill>
                <a:effectLst/>
              </a:rPr>
              <a:t>PyTorch</a:t>
            </a:r>
            <a:r>
              <a:rPr lang="en-US" sz="1700" b="0" i="0" dirty="0">
                <a:solidFill>
                  <a:srgbClr val="374151"/>
                </a:solidFill>
                <a:effectLst/>
              </a:rPr>
              <a:t>.</a:t>
            </a:r>
          </a:p>
          <a:p>
            <a:pPr algn="l">
              <a:buFont typeface="+mj-lt"/>
              <a:buAutoNum type="arabicPeriod" startAt="6"/>
            </a:pPr>
            <a:r>
              <a:rPr lang="en-US" sz="1700" b="0" i="0" dirty="0">
                <a:solidFill>
                  <a:srgbClr val="374151"/>
                </a:solidFill>
                <a:effectLst/>
              </a:rPr>
              <a:t>Evaluate the performance of the generative models:</a:t>
            </a:r>
          </a:p>
          <a:p>
            <a:pPr algn="l"/>
            <a:r>
              <a:rPr lang="en-US" sz="1700" b="0" i="0" dirty="0">
                <a:solidFill>
                  <a:srgbClr val="374151"/>
                </a:solidFill>
                <a:effectLst/>
              </a:rPr>
              <a:t>Finally, you will need to evaluate the performance of the generative models using metrics such as accuracy, diversity, and coherence. Accuracy measures how well the generated samples match the real data, diversity measures the variety of the generated samples, and coherence measures how well the generated samples follow the rules and patterns of the real data.</a:t>
            </a:r>
          </a:p>
          <a:p>
            <a:pPr marL="0" indent="0">
              <a:buNone/>
            </a:pPr>
            <a:endParaRPr lang="en-US" dirty="0"/>
          </a:p>
        </p:txBody>
      </p:sp>
    </p:spTree>
    <p:extLst>
      <p:ext uri="{BB962C8B-B14F-4D97-AF65-F5344CB8AC3E}">
        <p14:creationId xmlns:p14="http://schemas.microsoft.com/office/powerpoint/2010/main" val="720927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F6F0-3631-8903-4A43-F2D91A116439}"/>
              </a:ext>
            </a:extLst>
          </p:cNvPr>
          <p:cNvSpPr>
            <a:spLocks noGrp="1"/>
          </p:cNvSpPr>
          <p:nvPr>
            <p:ph type="title"/>
          </p:nvPr>
        </p:nvSpPr>
        <p:spPr/>
        <p:txBody>
          <a:bodyPr/>
          <a:lstStyle/>
          <a:p>
            <a:r>
              <a:rPr lang="en-US" i="0" dirty="0">
                <a:solidFill>
                  <a:srgbClr val="222222"/>
                </a:solidFill>
                <a:effectLst/>
                <a:latin typeface="+mn-lt"/>
              </a:rPr>
              <a:t>Text to Image Generation</a:t>
            </a:r>
            <a:br>
              <a:rPr lang="en-US" b="0" i="0" dirty="0">
                <a:solidFill>
                  <a:srgbClr val="222222"/>
                </a:solidFill>
                <a:effectLst/>
                <a:latin typeface="Lato" panose="020F0502020204030204" pitchFamily="34" charset="0"/>
              </a:rPr>
            </a:br>
            <a:endParaRPr lang="en-US" dirty="0"/>
          </a:p>
        </p:txBody>
      </p:sp>
      <p:sp>
        <p:nvSpPr>
          <p:cNvPr id="3" name="Content Placeholder 2">
            <a:extLst>
              <a:ext uri="{FF2B5EF4-FFF2-40B4-BE49-F238E27FC236}">
                <a16:creationId xmlns:a16="http://schemas.microsoft.com/office/drawing/2014/main" id="{599FD6AB-8B65-461B-BAE4-2AAD35A10A96}"/>
              </a:ext>
            </a:extLst>
          </p:cNvPr>
          <p:cNvSpPr>
            <a:spLocks noGrp="1"/>
          </p:cNvSpPr>
          <p:nvPr>
            <p:ph idx="1"/>
          </p:nvPr>
        </p:nvSpPr>
        <p:spPr>
          <a:xfrm>
            <a:off x="838200" y="1263316"/>
            <a:ext cx="10515600" cy="4913647"/>
          </a:xfrm>
        </p:spPr>
        <p:txBody>
          <a:bodyPr>
            <a:normAutofit/>
          </a:bodyPr>
          <a:lstStyle/>
          <a:p>
            <a:r>
              <a:rPr lang="en-US" sz="1600" b="0" i="0" dirty="0">
                <a:solidFill>
                  <a:srgbClr val="222222"/>
                </a:solidFill>
                <a:effectLst/>
              </a:rPr>
              <a:t>DALL-E is a neural network created by </a:t>
            </a:r>
            <a:r>
              <a:rPr lang="en-US" sz="1600" b="0" i="0" dirty="0" err="1">
                <a:solidFill>
                  <a:srgbClr val="222222"/>
                </a:solidFill>
                <a:effectLst/>
              </a:rPr>
              <a:t>OpenAI</a:t>
            </a:r>
            <a:r>
              <a:rPr lang="en-US" sz="1600" b="0" i="0" dirty="0">
                <a:solidFill>
                  <a:srgbClr val="222222"/>
                </a:solidFill>
                <a:effectLst/>
              </a:rPr>
              <a:t> which is trained on image-text pairs with 12 billion parameters and can generate synthetic images from any text description. It is capable of various types of image generation aspects like animals and objects with their anthropomorphic versions, transforming and adding variety to images, and can also combine several aspects and details of images that are not related in a plausible manner</a:t>
            </a:r>
            <a:r>
              <a:rPr lang="en-US" sz="1600" b="0" i="0" dirty="0">
                <a:solidFill>
                  <a:srgbClr val="222222"/>
                </a:solidFill>
                <a:effectLst/>
                <a:latin typeface="Lato" panose="020F0502020204030203" pitchFamily="34" charset="0"/>
              </a:rPr>
              <a:t>.</a:t>
            </a:r>
          </a:p>
          <a:p>
            <a:r>
              <a:rPr lang="en-US" sz="1600" b="0" i="0" dirty="0">
                <a:solidFill>
                  <a:srgbClr val="222222"/>
                </a:solidFill>
                <a:effectLst/>
              </a:rPr>
              <a:t>DALL-E architecture is based on Vector Quantized Variational Autoencoder (VQ-VAE) that uses vector quantization to obtain a discrete latent representation. It consists of an encoder-decoder architecture and compared to standard autoencoders, VQ-VAE adds a discrete codebook component to the network. The codebook is a list of vectors associated with a corresponding index used to quantize the bottleneck of the autoencoder. The encoder network output is then obtained and it is then matched with the codebook vectors present, and the nearest vector in Euclidean distance in the codebook is then sent to the decoder.</a:t>
            </a:r>
          </a:p>
          <a:p>
            <a:r>
              <a:rPr lang="en-US" sz="1600" b="0" i="0" dirty="0">
                <a:solidFill>
                  <a:srgbClr val="222222"/>
                </a:solidFill>
                <a:effectLst/>
              </a:rPr>
              <a:t>Contrastive Language-Image Pre-Training (CLIP) is a neural network trained on a variety of (image, text) pairs. The neural network can be trained in natural language to make predictions based on an image about the most relevant textual description. The model learns the relationship between a whole sentence and the image it describes; in a sense that when the model is trained, given an input sentence it will be able to generate the most accurate images related to the sentence.</a:t>
            </a:r>
          </a:p>
          <a:p>
            <a:r>
              <a:rPr lang="en-US" sz="1600" b="0" i="0" dirty="0">
                <a:solidFill>
                  <a:srgbClr val="222222"/>
                </a:solidFill>
                <a:effectLst/>
              </a:rPr>
              <a:t>CLIP Architecture is based on Zero-shot learning, where the model attempts to predict a class it saw zero times in the training data. So a model trained on exclusively cats and dogs can be then used to detect rabbits. A model like CLIP, because of how it uses the text information in the (image, text) pairs, tends to do well with zero-shot learning — even if the image it’s looking at is different from the training images, the CLIP model will likely be able to give a good guess for the caption for that image.</a:t>
            </a:r>
          </a:p>
        </p:txBody>
      </p:sp>
    </p:spTree>
    <p:extLst>
      <p:ext uri="{BB962C8B-B14F-4D97-AF65-F5344CB8AC3E}">
        <p14:creationId xmlns:p14="http://schemas.microsoft.com/office/powerpoint/2010/main" val="3429334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2846</TotalTime>
  <Words>5002</Words>
  <Application>Microsoft Macintosh PowerPoint</Application>
  <PresentationFormat>Widescreen</PresentationFormat>
  <Paragraphs>163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Lato</vt:lpstr>
      <vt:lpstr>Söhne</vt:lpstr>
      <vt:lpstr>source-serif-pro</vt:lpstr>
      <vt:lpstr>Office Theme</vt:lpstr>
      <vt:lpstr>Synthetic Multimodal Data Modelling</vt:lpstr>
      <vt:lpstr>Generative Adversarial Network</vt:lpstr>
      <vt:lpstr>Bottlenecks of GAN’S:</vt:lpstr>
      <vt:lpstr>Diffusion vs stable diffusion (latent diffusion)</vt:lpstr>
      <vt:lpstr>LDM</vt:lpstr>
      <vt:lpstr>Summary for LDM:</vt:lpstr>
      <vt:lpstr>One approach:</vt:lpstr>
      <vt:lpstr>PowerPoint Presentation</vt:lpstr>
      <vt:lpstr>Text to Image Generation </vt:lpstr>
      <vt:lpstr>Some more models</vt:lpstr>
      <vt:lpstr>Image to Text Generation Models</vt:lpstr>
      <vt:lpstr>Image to Text Generation</vt:lpstr>
      <vt:lpstr>Image to Image generation models</vt:lpstr>
      <vt:lpstr>Text to Text generation models</vt:lpstr>
      <vt:lpstr>Lung nodule detection models:</vt:lpstr>
      <vt:lpstr>Models for multi-modal understanding and generation for medical images and text via vision-language pre-training</vt:lpstr>
      <vt:lpstr>PowerPoint Presentation</vt:lpstr>
      <vt:lpstr>Extracting data from XML files</vt:lpstr>
      <vt:lpstr>PowerPoint Presentation</vt:lpstr>
      <vt:lpstr>PowerPoint Presentation</vt:lpstr>
      <vt:lpstr>Data Preparation for Modelling</vt:lpstr>
      <vt:lpstr>Pre-processing and EDA:</vt:lpstr>
      <vt:lpstr>Models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Synthetic Multimodal Data Modelling</dc:title>
  <dc:creator>Saiprasanth Paladugula</dc:creator>
  <cp:lastModifiedBy>Saiprasanth Paladugula</cp:lastModifiedBy>
  <cp:revision>7</cp:revision>
  <dcterms:created xsi:type="dcterms:W3CDTF">2023-02-19T20:42:54Z</dcterms:created>
  <dcterms:modified xsi:type="dcterms:W3CDTF">2023-04-05T07:59:38Z</dcterms:modified>
</cp:coreProperties>
</file>