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Quicksand"/>
      <p:regular r:id="rId26"/>
      <p:bold r:id="rId27"/>
    </p:embeddedFont>
    <p:embeddedFont>
      <p:font typeface="Quicksand SemiBold"/>
      <p:regular r:id="rId28"/>
      <p:bold r:id="rId29"/>
    </p:embeddedFont>
    <p:embeddedFont>
      <p:font typeface="Quicksand Medium"/>
      <p:regular r:id="rId30"/>
      <p:bold r:id="rId31"/>
    </p:embeddedFont>
    <p:embeddedFont>
      <p:font typeface="Quicksand Ligh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QuicksandSemiBold-regular.fntdata"/><Relationship Id="rId27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Medium-bold.fntdata"/><Relationship Id="rId30" Type="http://schemas.openxmlformats.org/officeDocument/2006/relationships/font" Target="fonts/QuicksandMedium-regular.fntdata"/><Relationship Id="rId11" Type="http://schemas.openxmlformats.org/officeDocument/2006/relationships/slide" Target="slides/slide6.xml"/><Relationship Id="rId33" Type="http://schemas.openxmlformats.org/officeDocument/2006/relationships/font" Target="fonts/QuicksandLight-bold.fntdata"/><Relationship Id="rId10" Type="http://schemas.openxmlformats.org/officeDocument/2006/relationships/slide" Target="slides/slide5.xml"/><Relationship Id="rId32" Type="http://schemas.openxmlformats.org/officeDocument/2006/relationships/font" Target="fonts/Quicksand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25a6e68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25a6e68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25a6e68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25a6e68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25a6e689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25a6e689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25a6e68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25a6e68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25a6e68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25a6e68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22f46c7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22f46c7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24b5c2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24b5c2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1ea8fa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1ea8fa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25a6e68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25a6e68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ea8fa9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1ea8fa9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ea8fa9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1ea8fa9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22f46c7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22f46c7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1ea8fa9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1ea8fa9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1ea8fa9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1ea8fa9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25a6e68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25a6e68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800"/>
              <a:buAutoNum type="arabicPeriod"/>
              <a:defRPr sz="14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0250"/>
            <a:ext cx="85206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BBA0E9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ca">
                <a:solidFill>
                  <a:srgbClr val="BBA0E9"/>
                </a:solidFill>
                <a:latin typeface="Quicksand"/>
                <a:ea typeface="Quicksand"/>
                <a:cs typeface="Quicksand"/>
                <a:sym typeface="Quicksand"/>
              </a:rPr>
              <a:t>nsight</a:t>
            </a:r>
            <a:endParaRPr>
              <a:solidFill>
                <a:srgbClr val="BBA0E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3400"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i="1" sz="3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9525"/>
            <a:ext cx="8520600" cy="12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500">
                <a:latin typeface="Quicksand"/>
                <a:ea typeface="Quicksand"/>
                <a:cs typeface="Quicksand"/>
                <a:sym typeface="Quicksand"/>
              </a:rPr>
              <a:t>Human-Computer Interaction</a:t>
            </a:r>
            <a:endParaRPr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500">
                <a:latin typeface="Quicksand"/>
                <a:ea typeface="Quicksand"/>
                <a:cs typeface="Quicksand"/>
                <a:sym typeface="Quicksand"/>
              </a:rPr>
              <a:t>Master’s Degree in Artificial Intelligence</a:t>
            </a:r>
            <a:endParaRPr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2166">
                <a:latin typeface="Quicksand"/>
                <a:ea typeface="Quicksand"/>
                <a:cs typeface="Quicksand"/>
                <a:sym typeface="Quicksand"/>
              </a:rPr>
              <a:t>Spring Semester </a:t>
            </a:r>
            <a:endParaRPr i="1" sz="2166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166">
                <a:latin typeface="Quicksand"/>
                <a:ea typeface="Quicksand"/>
                <a:cs typeface="Quicksand"/>
                <a:sym typeface="Quicksand"/>
              </a:rPr>
              <a:t>2022-23</a:t>
            </a:r>
            <a:endParaRPr sz="2166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87" y="1974875"/>
            <a:ext cx="928415" cy="1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Self-care unit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It will be a safe-space for people who do not want to engage in human-interaction or simply for whomever wants to track their mental journey on their own.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What’s new?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77" y="2017325"/>
            <a:ext cx="2232374" cy="2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It will be a safe-space for people who do not want to engage in human-interaction or simply for whomever wants to track their mental journey on their own.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What’s new?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150" y="1791725"/>
            <a:ext cx="1754675" cy="31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Self-care unit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977" y="2017325"/>
            <a:ext cx="2232374" cy="24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3"/>
          <p:cNvCxnSpPr/>
          <p:nvPr/>
        </p:nvCxnSpPr>
        <p:spPr>
          <a:xfrm flipH="1" rot="10800000">
            <a:off x="2684300" y="2108925"/>
            <a:ext cx="2384100" cy="4920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2693750" y="2600925"/>
            <a:ext cx="2365200" cy="3477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Self-care unit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/>
              <a:t>It will be a safe-space for people who do not want to engage in human-interaction or simply for whomever wants to track their mental journey on their own.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/>
              <a:t>What’s new?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77" y="2017325"/>
            <a:ext cx="2232374" cy="24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4"/>
          <p:cNvCxnSpPr/>
          <p:nvPr/>
        </p:nvCxnSpPr>
        <p:spPr>
          <a:xfrm flipH="1" rot="10800000">
            <a:off x="3737500" y="2108850"/>
            <a:ext cx="1331100" cy="4896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3728600" y="2589550"/>
            <a:ext cx="1330500" cy="3591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200" y="1817300"/>
            <a:ext cx="1766151" cy="3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6025" y="1899613"/>
            <a:ext cx="1724500" cy="29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824" y="1938400"/>
            <a:ext cx="1672901" cy="298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Self-care unit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It will be a safe-space for people who do not want to engage in human-interaction or simply for whomever wants to track their mental journey on their own.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What’s new?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77" y="2017325"/>
            <a:ext cx="2232374" cy="24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5"/>
          <p:cNvCxnSpPr/>
          <p:nvPr/>
        </p:nvCxnSpPr>
        <p:spPr>
          <a:xfrm flipH="1" rot="10800000">
            <a:off x="2669625" y="2108950"/>
            <a:ext cx="2398800" cy="12726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5"/>
          <p:cNvCxnSpPr/>
          <p:nvPr/>
        </p:nvCxnSpPr>
        <p:spPr>
          <a:xfrm flipH="1" rot="10800000">
            <a:off x="2678525" y="2948650"/>
            <a:ext cx="2380500" cy="4329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900" y="1913250"/>
            <a:ext cx="1782900" cy="30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Self-care unit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/>
              <a:t>It will be a safe-space for people who do not want to engage in human-interaction or simply for whomever wants to track their mental journey on their own.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/>
              <a:t>What’s new?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77" y="2017325"/>
            <a:ext cx="2232374" cy="24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6"/>
          <p:cNvCxnSpPr/>
          <p:nvPr/>
        </p:nvCxnSpPr>
        <p:spPr>
          <a:xfrm flipH="1" rot="10800000">
            <a:off x="3568425" y="2108950"/>
            <a:ext cx="1500000" cy="12459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/>
          <p:nvPr/>
        </p:nvCxnSpPr>
        <p:spPr>
          <a:xfrm flipH="1" rot="10800000">
            <a:off x="3568425" y="2948450"/>
            <a:ext cx="1490700" cy="397500"/>
          </a:xfrm>
          <a:prstGeom prst="straightConnector1">
            <a:avLst/>
          </a:prstGeom>
          <a:noFill/>
          <a:ln cap="flat" cmpd="sng" w="952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200" y="1817300"/>
            <a:ext cx="1766151" cy="3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6025" y="1899613"/>
            <a:ext cx="1724500" cy="2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Chatbot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906700"/>
            <a:ext cx="60354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Quicksand Light"/>
              <a:buChar char="●"/>
            </a:pPr>
            <a:r>
              <a:rPr lang="ca" sz="1500"/>
              <a:t>It’s a safe space for whoever has any questions regarding the problem one may have, for an opinion regarding an issue, or just for the ones who want to chit-chat a bit, without having the </a:t>
            </a:r>
            <a:r>
              <a:rPr lang="ca" sz="1500"/>
              <a:t>necessity</a:t>
            </a:r>
            <a:r>
              <a:rPr lang="ca" sz="1500"/>
              <a:t> of finding another person to involve in the conversation.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Quicksand Light"/>
              <a:buChar char="●"/>
            </a:pPr>
            <a:r>
              <a:rPr lang="ca" sz="1500"/>
              <a:t>T</a:t>
            </a:r>
            <a:r>
              <a:rPr lang="ca" sz="1500"/>
              <a:t>he chatbot will be based on another API such as GPT-3 or Dialogflow. Even though it would be nice to use GPT-3 to exploit this new amazing technology, Dialogflow seems also to be a good, easier alternative to create specialized chatbot.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Also, we are going to use the “Mental Health Conversational Data” that can be found on kaggle in order to define a specialized chatbot, which will be able to handle people with mental issues properly.</a:t>
            </a:r>
            <a:endParaRPr sz="150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25" y="906700"/>
            <a:ext cx="19217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5219575" y="3752950"/>
            <a:ext cx="2863800" cy="1096200"/>
          </a:xfrm>
          <a:prstGeom prst="ellipse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type="ctrTitle"/>
          </p:nvPr>
        </p:nvSpPr>
        <p:spPr>
          <a:xfrm>
            <a:off x="311700" y="239800"/>
            <a:ext cx="852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BBA0E9"/>
                </a:solidFill>
                <a:latin typeface="Quicksand"/>
                <a:ea typeface="Quicksand"/>
                <a:cs typeface="Quicksand"/>
                <a:sym typeface="Quicksand"/>
              </a:rPr>
              <a:t>Insight</a:t>
            </a:r>
            <a:r>
              <a:rPr lang="ca">
                <a:latin typeface="Quicksand"/>
                <a:ea typeface="Quicksand"/>
                <a:cs typeface="Quicksand"/>
                <a:sym typeface="Quicksand"/>
              </a:rPr>
              <a:t> Planning</a:t>
            </a:r>
            <a:endParaRPr i="1" sz="3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75" y="239800"/>
            <a:ext cx="655655" cy="8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456838" y="1263550"/>
            <a:ext cx="1510200" cy="76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Ideation and Brainstorming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2518825" y="1263550"/>
            <a:ext cx="1827900" cy="76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Contextualization and Planning tasks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035213" y="1263550"/>
            <a:ext cx="1510200" cy="76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Technical </a:t>
            </a:r>
            <a:r>
              <a:rPr lang="ca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production of Insight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7233898" y="1263550"/>
            <a:ext cx="1315800" cy="76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Testing and Correcting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3" name="Google Shape;193;p28"/>
          <p:cNvCxnSpPr/>
          <p:nvPr/>
        </p:nvCxnSpPr>
        <p:spPr>
          <a:xfrm>
            <a:off x="200425" y="2738200"/>
            <a:ext cx="8619900" cy="0"/>
          </a:xfrm>
          <a:prstGeom prst="straightConnector1">
            <a:avLst/>
          </a:prstGeom>
          <a:noFill/>
          <a:ln cap="flat" cmpd="sng" w="76200">
            <a:solidFill>
              <a:srgbClr val="BBA0E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28"/>
          <p:cNvCxnSpPr>
            <a:stCxn id="189" idx="2"/>
          </p:cNvCxnSpPr>
          <p:nvPr/>
        </p:nvCxnSpPr>
        <p:spPr>
          <a:xfrm>
            <a:off x="1211938" y="2033050"/>
            <a:ext cx="0" cy="74790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3432763" y="2033050"/>
            <a:ext cx="0" cy="74790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6" name="Google Shape;196;p28"/>
          <p:cNvCxnSpPr/>
          <p:nvPr/>
        </p:nvCxnSpPr>
        <p:spPr>
          <a:xfrm>
            <a:off x="5790313" y="2033050"/>
            <a:ext cx="0" cy="74790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7" name="Google Shape;197;p28"/>
          <p:cNvCxnSpPr/>
          <p:nvPr/>
        </p:nvCxnSpPr>
        <p:spPr>
          <a:xfrm>
            <a:off x="7891788" y="2033050"/>
            <a:ext cx="0" cy="74790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8" name="Google Shape;198;p28"/>
          <p:cNvSpPr txBox="1"/>
          <p:nvPr/>
        </p:nvSpPr>
        <p:spPr>
          <a:xfrm>
            <a:off x="456850" y="2185525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March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620675" y="3134925"/>
            <a:ext cx="1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23 March - Step 1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5073173" y="3134925"/>
            <a:ext cx="14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4 May</a:t>
            </a: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 - Step 2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7433375" y="3134925"/>
            <a:ext cx="15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1 June</a:t>
            </a: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 - Step 3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02" name="Google Shape;202;p28"/>
          <p:cNvCxnSpPr>
            <a:endCxn id="201" idx="0"/>
          </p:cNvCxnSpPr>
          <p:nvPr/>
        </p:nvCxnSpPr>
        <p:spPr>
          <a:xfrm>
            <a:off x="8179175" y="2752425"/>
            <a:ext cx="9300" cy="38250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8"/>
          <p:cNvCxnSpPr/>
          <p:nvPr/>
        </p:nvCxnSpPr>
        <p:spPr>
          <a:xfrm>
            <a:off x="5785675" y="2780950"/>
            <a:ext cx="9300" cy="38250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3428125" y="2780950"/>
            <a:ext cx="9300" cy="38250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5" name="Google Shape;205;p28"/>
          <p:cNvSpPr txBox="1"/>
          <p:nvPr/>
        </p:nvSpPr>
        <p:spPr>
          <a:xfrm>
            <a:off x="2116975" y="2206900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March - April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4664575" y="2185525"/>
            <a:ext cx="11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April - May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6751800" y="2185525"/>
            <a:ext cx="11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May - June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801175" y="4100950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BBA0E9"/>
                </a:solidFill>
                <a:latin typeface="Quicksand"/>
                <a:ea typeface="Quicksand"/>
                <a:cs typeface="Quicksand"/>
                <a:sym typeface="Quicksand"/>
              </a:rPr>
              <a:t>Insight</a:t>
            </a:r>
            <a:r>
              <a:rPr lang="ca">
                <a:latin typeface="Quicksand SemiBold"/>
                <a:ea typeface="Quicksand SemiBold"/>
                <a:cs typeface="Quicksand SemiBold"/>
                <a:sym typeface="Quicksand SemiBold"/>
              </a:rPr>
              <a:t> Team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2620675" y="3731200"/>
            <a:ext cx="16242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BA0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Ideation, Brainstorming, Context and Tasks Planning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5515650" y="3715888"/>
            <a:ext cx="2138400" cy="46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BA0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Online Support Groups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4748575" y="4465650"/>
            <a:ext cx="1098000" cy="46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BA0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Self-care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7432650" y="4465650"/>
            <a:ext cx="918300" cy="46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BA0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Chatbot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13" name="Google Shape;213;p28"/>
          <p:cNvCxnSpPr>
            <a:stCxn id="208" idx="3"/>
            <a:endCxn id="209" idx="1"/>
          </p:cNvCxnSpPr>
          <p:nvPr/>
        </p:nvCxnSpPr>
        <p:spPr>
          <a:xfrm>
            <a:off x="2116975" y="4301050"/>
            <a:ext cx="503700" cy="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>
            <a:stCxn id="209" idx="3"/>
            <a:endCxn id="186" idx="2"/>
          </p:cNvCxnSpPr>
          <p:nvPr/>
        </p:nvCxnSpPr>
        <p:spPr>
          <a:xfrm>
            <a:off x="4244875" y="4301050"/>
            <a:ext cx="974700" cy="0"/>
          </a:xfrm>
          <a:prstGeom prst="straightConnector1">
            <a:avLst/>
          </a:prstGeom>
          <a:noFill/>
          <a:ln cap="flat" cmpd="sng" w="28575">
            <a:solidFill>
              <a:srgbClr val="BBA0E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2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73980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ct val="100000"/>
              <a:buFont typeface="Quicksand Medium"/>
              <a:buAutoNum type="alphaUcPeriod"/>
            </a:pPr>
            <a:r>
              <a:rPr lang="ca" sz="1600">
                <a:solidFill>
                  <a:srgbClr val="44465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Target population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159146" lvl="1" marL="719999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ct val="89285"/>
              <a:buFont typeface="Quicksand Light"/>
              <a:buAutoNum type="alphaLcPeriod"/>
            </a:pP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Individuals who are experiencing </a:t>
            </a:r>
            <a:r>
              <a:rPr lang="ca">
                <a:solidFill>
                  <a:srgbClr val="4D515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mental health challenges</a:t>
            </a: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, such as anxiety, depression, stress, or other </a:t>
            </a:r>
            <a:r>
              <a:rPr lang="ca">
                <a:solidFill>
                  <a:srgbClr val="4D515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mental health disorders</a:t>
            </a: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.</a:t>
            </a:r>
            <a:endParaRPr>
              <a:solidFill>
                <a:srgbClr val="4D515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167957" lvl="1" marL="719999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ct val="100000"/>
              <a:buFont typeface="Quicksand Light"/>
              <a:buAutoNum type="alphaLcPeriod"/>
            </a:pP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Users of </a:t>
            </a:r>
            <a:r>
              <a:rPr lang="ca">
                <a:solidFill>
                  <a:srgbClr val="4D515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all ages, genders, and backgrounds</a:t>
            </a: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, who may be seeking a safe and supportive space to connect with others and learn more about managing their mental health.</a:t>
            </a:r>
            <a:endParaRPr>
              <a:solidFill>
                <a:srgbClr val="4D515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D515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73980" lvl="0" marL="3600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BBA0E9"/>
              </a:buClr>
              <a:buSzPct val="100000"/>
              <a:buFont typeface="Quicksand Medium"/>
              <a:buAutoNum type="alphaUcPeriod"/>
            </a:pPr>
            <a:r>
              <a:rPr lang="ca" sz="1600">
                <a:solidFill>
                  <a:srgbClr val="44465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Aims and objectives</a:t>
            </a:r>
            <a:endParaRPr sz="1600">
              <a:solidFill>
                <a:srgbClr val="44465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167957" lvl="1" marL="719999" marR="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ct val="100000"/>
              <a:buFont typeface="Quicksand Light"/>
              <a:buAutoNum type="alphaLcPeriod"/>
            </a:pPr>
            <a:r>
              <a:rPr lang="ca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Provide a platform for individuals to </a:t>
            </a:r>
            <a:r>
              <a:rPr lang="ca">
                <a:solidFill>
                  <a:srgbClr val="44465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connect with others</a:t>
            </a:r>
            <a:r>
              <a:rPr lang="ca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who may be experiencing similar mental health challenges.</a:t>
            </a:r>
            <a:endParaRPr>
              <a:solidFill>
                <a:srgbClr val="44465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167957" lvl="1" marL="719999" marR="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ct val="100000"/>
              <a:buFont typeface="Quicksand Light"/>
              <a:buAutoNum type="alphaLcPeriod"/>
            </a:pPr>
            <a:r>
              <a:rPr lang="ca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Encourage individuals to engage in </a:t>
            </a:r>
            <a:r>
              <a:rPr lang="ca">
                <a:solidFill>
                  <a:srgbClr val="44465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self-care activities</a:t>
            </a:r>
            <a:r>
              <a:rPr lang="ca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such as journaling, mood tracking, sketching, and a daily task or activity to complete that promotes positive mental health habits and routine.</a:t>
            </a:r>
            <a:endParaRPr>
              <a:solidFill>
                <a:srgbClr val="44465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167957" lvl="1" marL="719999" marR="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ct val="100000"/>
              <a:buFont typeface="Quicksand Light"/>
              <a:buAutoNum type="alphaLcPeriod"/>
            </a:pPr>
            <a:r>
              <a:rPr lang="ca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Offer a </a:t>
            </a:r>
            <a:r>
              <a:rPr lang="ca">
                <a:solidFill>
                  <a:srgbClr val="44465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chatbot</a:t>
            </a:r>
            <a:r>
              <a:rPr lang="ca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that provides a non-judgmental and supportive space for users to discuss their mental health concerns and receive immediate guidance and resources.</a:t>
            </a:r>
            <a:endParaRPr>
              <a:solidFill>
                <a:srgbClr val="44465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State of the art - the techniques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70075" y="1076075"/>
            <a:ext cx="82746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rabicPeriod"/>
            </a:pPr>
            <a:r>
              <a:rPr lang="ca">
                <a:solidFill>
                  <a:schemeClr val="dk2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Integration with wearables and IoT devices: They provide real-time tracking and monitoring of mental health metrics such as heart rate variability, sleep patterns, and physical activity levels.</a:t>
            </a:r>
            <a:endParaRPr>
              <a:solidFill>
                <a:schemeClr val="dk2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rabicPeriod"/>
            </a:pPr>
            <a:r>
              <a:rPr lang="ca">
                <a:solidFill>
                  <a:schemeClr val="dk2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Personalization: The use of artificial intelligence and machine learning offer personalized recommendations and treatments based on user data, symptoms, and preferences.</a:t>
            </a:r>
            <a:endParaRPr>
              <a:solidFill>
                <a:schemeClr val="dk2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rabicPeriod"/>
            </a:pPr>
            <a:r>
              <a:rPr lang="ca">
                <a:solidFill>
                  <a:schemeClr val="dk2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Teletherapy: It allows users to consult with licensed therapists and receive virtual therapy sessions.</a:t>
            </a:r>
            <a:endParaRPr>
              <a:solidFill>
                <a:schemeClr val="dk2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rabicPeriod"/>
            </a:pPr>
            <a:r>
              <a:rPr lang="ca">
                <a:solidFill>
                  <a:schemeClr val="dk2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Gamification: Some mental health apps are incorporating gamification elements, such as rewards and challenges, to motivate users to engage with the app and maintain healthy behaviors.</a:t>
            </a:r>
            <a:endParaRPr>
              <a:solidFill>
                <a:schemeClr val="dk2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rabicPeriod"/>
            </a:pPr>
            <a:r>
              <a:rPr lang="ca">
                <a:solidFill>
                  <a:schemeClr val="dk2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Integration with electronic health records: Some mental health apps are integrating with electronic health records (EHRs) to provide seamless communication between patients, providers, and healthcare systems.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State of the art - the apps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Existing apps/websites with similar functionalities: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Quicksand Light"/>
              <a:buAutoNum type="arabicPeriod"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Headspace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: a meditation and mindfulness app that provides </a:t>
            </a: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guided meditation exercises 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and resources for stress and anxiety management.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AutoNum type="arabicPeriod"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Moodfit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: a </a:t>
            </a: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mood tracking app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that allows users to monitor their emotional state, set goals, and track their progress over time.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AutoNum type="arabicPeriod"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Talkspace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: an online therapy platform that offers </a:t>
            </a: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virtual therapy sessions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with </a:t>
            </a: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licensed therapists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, as well as a variety of self-care resources and tools.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AutoNum type="arabicPeriod"/>
            </a:pP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Woebot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: a </a:t>
            </a:r>
            <a:r>
              <a:rPr lang="ca">
                <a:latin typeface="Quicksand Medium"/>
                <a:ea typeface="Quicksand Medium"/>
                <a:cs typeface="Quicksand Medium"/>
                <a:sym typeface="Quicksand Medium"/>
              </a:rPr>
              <a:t>chatbot app</a:t>
            </a: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that offers cognitive-behavioral therapy exercises and resources for managing anxiety and depression.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570175" y="3857325"/>
            <a:ext cx="8003642" cy="572700"/>
            <a:chOff x="446017" y="3973193"/>
            <a:chExt cx="7951165" cy="517672"/>
          </a:xfrm>
        </p:grpSpPr>
        <p:pic>
          <p:nvPicPr>
            <p:cNvPr id="76" name="Google Shape;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017" y="4010931"/>
              <a:ext cx="2186420" cy="450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92166" y="3973193"/>
              <a:ext cx="1877723" cy="517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/>
            <p:cNvPicPr preferRelativeResize="0"/>
            <p:nvPr/>
          </p:nvPicPr>
          <p:blipFill rotWithShape="1">
            <a:blip r:embed="rId5">
              <a:alphaModFix/>
            </a:blip>
            <a:srcRect b="27505" l="0" r="0" t="27270"/>
            <a:stretch/>
          </p:blipFill>
          <p:spPr>
            <a:xfrm>
              <a:off x="4451456" y="4012762"/>
              <a:ext cx="1931154" cy="447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 rotWithShape="1">
            <a:blip r:embed="rId6">
              <a:alphaModFix/>
            </a:blip>
            <a:srcRect b="29000" l="0" r="0" t="29163"/>
            <a:stretch/>
          </p:blipFill>
          <p:spPr>
            <a:xfrm>
              <a:off x="6367031" y="4006864"/>
              <a:ext cx="2030151" cy="39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Functionalities and modules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2452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The app will consist of </a:t>
            </a:r>
            <a:r>
              <a:rPr lang="ca" sz="1600">
                <a:solidFill>
                  <a:srgbClr val="BBA0E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3 different units</a:t>
            </a:r>
            <a:r>
              <a:rPr lang="ca" sz="1600">
                <a:solidFill>
                  <a:srgbClr val="44465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:</a:t>
            </a:r>
            <a:endParaRPr sz="1600">
              <a:solidFill>
                <a:srgbClr val="44465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4465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1138788" y="2110550"/>
            <a:ext cx="6866425" cy="1849850"/>
            <a:chOff x="1138788" y="2162075"/>
            <a:chExt cx="6866425" cy="1849850"/>
          </a:xfrm>
        </p:grpSpPr>
        <p:grpSp>
          <p:nvGrpSpPr>
            <p:cNvPr id="87" name="Google Shape;87;p17"/>
            <p:cNvGrpSpPr/>
            <p:nvPr/>
          </p:nvGrpSpPr>
          <p:grpSpPr>
            <a:xfrm>
              <a:off x="1138788" y="2162075"/>
              <a:ext cx="2097300" cy="1849850"/>
              <a:chOff x="1138788" y="2162075"/>
              <a:chExt cx="2097300" cy="1849850"/>
            </a:xfrm>
          </p:grpSpPr>
          <p:pic>
            <p:nvPicPr>
              <p:cNvPr id="88" name="Google Shape;88;p17"/>
              <p:cNvPicPr preferRelativeResize="0"/>
              <p:nvPr/>
            </p:nvPicPr>
            <p:blipFill rotWithShape="1">
              <a:blip r:embed="rId3">
                <a:alphaModFix/>
              </a:blip>
              <a:srcRect b="22750" l="0" r="83506" t="0"/>
              <a:stretch/>
            </p:blipFill>
            <p:spPr>
              <a:xfrm>
                <a:off x="1665563" y="2162075"/>
                <a:ext cx="1043750" cy="1090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Google Shape;89;p17"/>
              <p:cNvSpPr txBox="1"/>
              <p:nvPr/>
            </p:nvSpPr>
            <p:spPr>
              <a:xfrm>
                <a:off x="1138788" y="3334825"/>
                <a:ext cx="20973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ca" sz="1600">
                    <a:solidFill>
                      <a:srgbClr val="BBA0E9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A.  </a:t>
                </a:r>
                <a:r>
                  <a:rPr lang="ca" sz="1600">
                    <a:solidFill>
                      <a:srgbClr val="444654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Online support </a:t>
                </a:r>
                <a:br>
                  <a:rPr lang="ca" sz="1600">
                    <a:solidFill>
                      <a:srgbClr val="444654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</a:br>
                <a:r>
                  <a:rPr lang="ca" sz="1600">
                    <a:solidFill>
                      <a:srgbClr val="444654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groups</a:t>
                </a:r>
                <a:endParaRPr/>
              </a:p>
            </p:txBody>
          </p:sp>
        </p:grpSp>
        <p:grpSp>
          <p:nvGrpSpPr>
            <p:cNvPr id="90" name="Google Shape;90;p17"/>
            <p:cNvGrpSpPr/>
            <p:nvPr/>
          </p:nvGrpSpPr>
          <p:grpSpPr>
            <a:xfrm>
              <a:off x="3857513" y="2162075"/>
              <a:ext cx="1703700" cy="1603850"/>
              <a:chOff x="3857513" y="2162075"/>
              <a:chExt cx="1703700" cy="1603850"/>
            </a:xfrm>
          </p:grpSpPr>
          <p:sp>
            <p:nvSpPr>
              <p:cNvPr id="91" name="Google Shape;91;p17"/>
              <p:cNvSpPr txBox="1"/>
              <p:nvPr/>
            </p:nvSpPr>
            <p:spPr>
              <a:xfrm>
                <a:off x="3857513" y="3334825"/>
                <a:ext cx="17037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ca" sz="1600">
                    <a:solidFill>
                      <a:srgbClr val="BBA0E9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B. </a:t>
                </a:r>
                <a:r>
                  <a:rPr lang="ca" sz="1600">
                    <a:solidFill>
                      <a:srgbClr val="444654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 </a:t>
                </a:r>
                <a:r>
                  <a:rPr lang="ca" sz="1600">
                    <a:solidFill>
                      <a:srgbClr val="444654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Self-care </a:t>
                </a:r>
                <a:endParaRPr/>
              </a:p>
            </p:txBody>
          </p:sp>
          <p:pic>
            <p:nvPicPr>
              <p:cNvPr id="92" name="Google Shape;92;p17"/>
              <p:cNvPicPr preferRelativeResize="0"/>
              <p:nvPr/>
            </p:nvPicPr>
            <p:blipFill rotWithShape="1">
              <a:blip r:embed="rId3">
                <a:alphaModFix/>
              </a:blip>
              <a:srcRect b="22750" l="40543" r="45770" t="0"/>
              <a:stretch/>
            </p:blipFill>
            <p:spPr>
              <a:xfrm>
                <a:off x="4276325" y="2162075"/>
                <a:ext cx="866074" cy="1090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3" name="Google Shape;93;p17"/>
            <p:cNvGrpSpPr/>
            <p:nvPr/>
          </p:nvGrpSpPr>
          <p:grpSpPr>
            <a:xfrm>
              <a:off x="6301513" y="2162075"/>
              <a:ext cx="1703700" cy="1603850"/>
              <a:chOff x="6301513" y="2162075"/>
              <a:chExt cx="1703700" cy="1603850"/>
            </a:xfrm>
          </p:grpSpPr>
          <p:sp>
            <p:nvSpPr>
              <p:cNvPr id="94" name="Google Shape;94;p17"/>
              <p:cNvSpPr txBox="1"/>
              <p:nvPr/>
            </p:nvSpPr>
            <p:spPr>
              <a:xfrm>
                <a:off x="6301513" y="3334825"/>
                <a:ext cx="17037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ca" sz="1600">
                    <a:solidFill>
                      <a:srgbClr val="BBA0E9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C</a:t>
                </a:r>
                <a:r>
                  <a:rPr lang="ca" sz="1600">
                    <a:solidFill>
                      <a:srgbClr val="BBA0E9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. </a:t>
                </a:r>
                <a:r>
                  <a:rPr lang="ca" sz="1600">
                    <a:solidFill>
                      <a:srgbClr val="444654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 Chatbot</a:t>
                </a:r>
                <a:endParaRPr/>
              </a:p>
            </p:txBody>
          </p:sp>
          <p:pic>
            <p:nvPicPr>
              <p:cNvPr id="95" name="Google Shape;95;p17"/>
              <p:cNvPicPr preferRelativeResize="0"/>
              <p:nvPr/>
            </p:nvPicPr>
            <p:blipFill rotWithShape="1">
              <a:blip r:embed="rId3">
                <a:alphaModFix/>
              </a:blip>
              <a:srcRect b="22750" l="78428" r="5078" t="0"/>
              <a:stretch/>
            </p:blipFill>
            <p:spPr>
              <a:xfrm>
                <a:off x="6631488" y="2162075"/>
                <a:ext cx="1043750" cy="1090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25" y="218350"/>
            <a:ext cx="77028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Online support groups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2452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1" marL="269999" rtl="0" algn="l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50"/>
              <a:buFont typeface="Quicksand Light"/>
              <a:buAutoNum type="alphaLcPeriod"/>
            </a:pPr>
            <a:r>
              <a:rPr lang="ca">
                <a:solidFill>
                  <a:srgbClr val="4D515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Group selection</a:t>
            </a: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: users would be able to browse and join different support groups based on their specific mental health concerns or interests</a:t>
            </a:r>
            <a:endParaRPr>
              <a:solidFill>
                <a:srgbClr val="4D515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174625" lvl="1" marL="269999" rtl="0" algn="l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lphaLcPeriod"/>
            </a:pPr>
            <a:r>
              <a:rPr lang="ca">
                <a:solidFill>
                  <a:srgbClr val="4D515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Moderation</a:t>
            </a: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: the support group may be moderated by a mental health professional or trained peer support leader to ensure a safe and supportive environment for all members.</a:t>
            </a:r>
            <a:endParaRPr>
              <a:solidFill>
                <a:srgbClr val="4D515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174625" lvl="1" marL="269999" rtl="0" algn="l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lphaLcPeriod"/>
            </a:pPr>
            <a:r>
              <a:rPr lang="ca">
                <a:solidFill>
                  <a:srgbClr val="4D515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Video-call, call &amp; chat support</a:t>
            </a: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.</a:t>
            </a:r>
            <a:endParaRPr>
              <a:solidFill>
                <a:srgbClr val="4D515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174625" lvl="1" marL="269999" rtl="0" algn="l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400"/>
              <a:buFont typeface="Quicksand Light"/>
              <a:buAutoNum type="alphaLcPeriod"/>
            </a:pPr>
            <a:r>
              <a:rPr lang="ca">
                <a:solidFill>
                  <a:srgbClr val="4D515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Guidelines and rules</a:t>
            </a:r>
            <a:r>
              <a:rPr lang="ca">
                <a:solidFill>
                  <a:srgbClr val="4D515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: the support group may have established guidelines or rules for participation, such as no hate speech, respect for others' opinions, and a focus on support and encouragement.</a:t>
            </a:r>
            <a:endParaRPr>
              <a:solidFill>
                <a:srgbClr val="44465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Self-care unit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It will be a safe-space for people who do not want to engage in human-interaction or simply for whomever wants to track their mental journey on their own.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What’s new?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5189" l="813" r="0" t="32341"/>
          <a:stretch/>
        </p:blipFill>
        <p:spPr>
          <a:xfrm>
            <a:off x="234525" y="2700950"/>
            <a:ext cx="8597775" cy="15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Quicksand"/>
                <a:ea typeface="Quicksand"/>
                <a:cs typeface="Quicksand"/>
                <a:sym typeface="Quicksand"/>
              </a:rPr>
              <a:t>Self-care unit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It will be a safe-space for people who do not want to engage in human-interaction or simply for whomever wants to track their mental journey on their own.</a:t>
            </a:r>
            <a:endParaRPr sz="15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BBA0E9"/>
              </a:buClr>
              <a:buSzPts val="1500"/>
              <a:buFont typeface="Quicksand Light"/>
              <a:buAutoNum type="arabicPeriod"/>
            </a:pPr>
            <a:r>
              <a:rPr lang="ca" sz="1500">
                <a:latin typeface="Quicksand Light"/>
                <a:ea typeface="Quicksand Light"/>
                <a:cs typeface="Quicksand Light"/>
                <a:sym typeface="Quicksand Light"/>
              </a:rPr>
              <a:t>What’s new?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35189" l="813" r="0" t="32341"/>
          <a:stretch/>
        </p:blipFill>
        <p:spPr>
          <a:xfrm>
            <a:off x="234525" y="2700950"/>
            <a:ext cx="8597775" cy="150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1"/>
          <p:cNvCxnSpPr>
            <a:stCxn id="120" idx="0"/>
          </p:cNvCxnSpPr>
          <p:nvPr/>
        </p:nvCxnSpPr>
        <p:spPr>
          <a:xfrm>
            <a:off x="4533412" y="2700950"/>
            <a:ext cx="1168500" cy="1767300"/>
          </a:xfrm>
          <a:prstGeom prst="straightConnector1">
            <a:avLst/>
          </a:prstGeom>
          <a:noFill/>
          <a:ln cap="flat" cmpd="sng" w="152400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 flipH="1">
            <a:off x="4635250" y="2674850"/>
            <a:ext cx="964800" cy="1819500"/>
          </a:xfrm>
          <a:prstGeom prst="straightConnector1">
            <a:avLst/>
          </a:prstGeom>
          <a:noFill/>
          <a:ln cap="flat" cmpd="sng" w="152400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 flipH="1">
            <a:off x="7188500" y="2648750"/>
            <a:ext cx="964800" cy="1819500"/>
          </a:xfrm>
          <a:prstGeom prst="straightConnector1">
            <a:avLst/>
          </a:prstGeom>
          <a:noFill/>
          <a:ln cap="flat" cmpd="sng" w="152400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7188500" y="2698100"/>
            <a:ext cx="1105500" cy="1773000"/>
          </a:xfrm>
          <a:prstGeom prst="straightConnector1">
            <a:avLst/>
          </a:prstGeom>
          <a:noFill/>
          <a:ln cap="flat" cmpd="sng" w="152400">
            <a:solidFill>
              <a:srgbClr val="BBA0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