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Quicksand"/>
      <p:regular r:id="rId21"/>
      <p:bold r:id="rId22"/>
    </p:embeddedFont>
    <p:embeddedFont>
      <p:font typeface="Quicksand Medium"/>
      <p:regular r:id="rId23"/>
      <p:bold r:id="rId24"/>
    </p:embeddedFont>
    <p:embeddedFont>
      <p:font typeface="Quicksand Light"/>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Quicksand-bold.fntdata"/><Relationship Id="rId21" Type="http://schemas.openxmlformats.org/officeDocument/2006/relationships/font" Target="fonts/Quicksand-regular.fntdata"/><Relationship Id="rId24" Type="http://schemas.openxmlformats.org/officeDocument/2006/relationships/font" Target="fonts/QuicksandMedium-bold.fntdata"/><Relationship Id="rId23" Type="http://schemas.openxmlformats.org/officeDocument/2006/relationships/font" Target="fonts/Quicksan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icksandLight-bold.fntdata"/><Relationship Id="rId25" Type="http://schemas.openxmlformats.org/officeDocument/2006/relationships/font" Target="fonts/QuicksandLigh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fa077095f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a077095f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87573c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87573c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Improved efficiency: automatization of tasks &amp; productivity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Personalization:better </a:t>
            </a:r>
            <a:r>
              <a:rPr lang="ca"/>
              <a:t>customer</a:t>
            </a:r>
            <a:r>
              <a:rPr lang="ca"/>
              <a:t> experience and satisfaction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Enhanced safety: transportation, healthcare, or home security.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Better decision-making: AI can analyze vast amounts of data and provide insights that can help decision-makers make better-informed decisions.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Cost savings: automating tasks, reducing errors, and improving efficiency.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Improved accessibility: Pervasive computing and AI can improve accessibility for people with disabilities, such as through the use of assistive technologies and smart homes.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Environmental benefits: optimize energy use, reduce waste, and improve sustainability.</a:t>
            </a:r>
            <a:endParaRPr/>
          </a:p>
          <a:p>
            <a:pPr indent="0" lvl="0" marL="0" rtl="0" algn="l">
              <a:spcBef>
                <a:spcPts val="0"/>
              </a:spcBef>
              <a:spcAft>
                <a:spcPts val="0"/>
              </a:spcAft>
              <a:buNone/>
            </a:pPr>
            <a:br>
              <a:rPr lang="ca"/>
            </a:br>
            <a:r>
              <a:rPr lang="ca"/>
              <a:t> As these technologies continue to advance, we can expect to see even more significant benefits in various domains.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87573cb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87573cb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Data privacy and security: With the widespread use of sensors and connected devices in pervasive computing, there is a massive amount of data generated, raising concerns about privacy and security breaches. Similarly, AI requires vast amounts of data to be trained, which also raises concerns about privacy.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Bias in AI: Artificial intelligence systems are only as good as the data they are trained on. If the data is biased or incomplete, the AI system can make biased decisions or predictions, leading to unfair treatment of certain groups or individuals.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Job displacement: Pervasive computing and AI have the potential to automate many jobs that are currently done by humans, leading to job displacement and unemployment.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Ethical dilemmas: Pervasive computing and AI can raise ethical dilemmas, such as how to program self-driving cars to make ethical decisions in life-or-death situations, or how to ensure that AI-powered decision-making is transparent and accountable.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Integration with existing systems: Pervasive computing and AI often require integration with existing systems and infrastructure, which can be costly and time-consuming.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Lack of standards: There are currently no global standards for pervasive computing and AI, making it challenging to ensure interoperability and consistency across systems.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ca"/>
              <a:t>Human-machine interaction: As AI becomes more prevalent, there are concerns about how humans will interact with intelligent machines and how to ensure that AI is used to enhance human capabilities rather than replace them.</a:t>
            </a:r>
            <a:br>
              <a:rPr lang="ca"/>
            </a:br>
            <a:br>
              <a:rPr lang="ca"/>
            </a:br>
            <a:r>
              <a:rPr lang="ca"/>
              <a:t>Addressing these challenges requires a collaborative effort among policymakers, industry leaders, and researchers to develop ethical frameworks, privacy regulations, and standards that can guide the development and deployment of these technologies. It is critical to ensure that these technologies are developed and deployed in a way that maximizes their benefits while minimizing their potential negative impacts.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7a4b5a16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7a4b5a16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7a4b5a16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7a4b5a16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8909270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8909270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1ea8fa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1ea8fa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7a4b5a1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7a4b5a1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7a4b5a16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7a4b5a1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80c0cff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80c0cff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7a4b5a16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7a4b5a16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80c0cff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80c0cff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a077095f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a077095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80c0cff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80c0cff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2570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indent="-342900" lvl="0" marL="457200" algn="just">
              <a:spcBef>
                <a:spcPts val="0"/>
              </a:spcBef>
              <a:spcAft>
                <a:spcPts val="0"/>
              </a:spcAft>
              <a:buClr>
                <a:srgbClr val="BBA0E9"/>
              </a:buClr>
              <a:buSzPts val="1800"/>
              <a:buAutoNum type="arabicPeriod"/>
              <a:defRPr sz="1400">
                <a:latin typeface="Quicksand Light"/>
                <a:ea typeface="Quicksand Light"/>
                <a:cs typeface="Quicksand Light"/>
                <a:sym typeface="Quicksand Light"/>
              </a:defRPr>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10250"/>
            <a:ext cx="8520600" cy="152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ca">
                <a:solidFill>
                  <a:srgbClr val="BBA0E9"/>
                </a:solidFill>
                <a:latin typeface="Quicksand"/>
                <a:ea typeface="Quicksand"/>
                <a:cs typeface="Quicksand"/>
                <a:sym typeface="Quicksand"/>
              </a:rPr>
              <a:t>Pervasive Computing</a:t>
            </a:r>
            <a:endParaRPr>
              <a:solidFill>
                <a:srgbClr val="BBA0E9"/>
              </a:solidFill>
              <a:latin typeface="Quicksand"/>
              <a:ea typeface="Quicksand"/>
              <a:cs typeface="Quicksand"/>
              <a:sym typeface="Quicksand"/>
            </a:endParaRPr>
          </a:p>
          <a:p>
            <a:pPr indent="0" lvl="0" marL="0" rtl="0" algn="ctr">
              <a:spcBef>
                <a:spcPts val="0"/>
              </a:spcBef>
              <a:spcAft>
                <a:spcPts val="0"/>
              </a:spcAft>
              <a:buNone/>
            </a:pPr>
            <a:r>
              <a:t/>
            </a:r>
            <a:endParaRPr sz="2200">
              <a:solidFill>
                <a:srgbClr val="444654"/>
              </a:solidFill>
              <a:latin typeface="Quicksand"/>
              <a:ea typeface="Quicksand"/>
              <a:cs typeface="Quicksand"/>
              <a:sym typeface="Quicksand"/>
            </a:endParaRPr>
          </a:p>
          <a:p>
            <a:pPr indent="0" lvl="0" marL="0" rtl="0" algn="ctr">
              <a:spcBef>
                <a:spcPts val="0"/>
              </a:spcBef>
              <a:spcAft>
                <a:spcPts val="0"/>
              </a:spcAft>
              <a:buNone/>
            </a:pPr>
            <a:r>
              <a:rPr lang="ca" sz="2200">
                <a:solidFill>
                  <a:srgbClr val="444654"/>
                </a:solidFill>
                <a:latin typeface="Quicksand"/>
                <a:ea typeface="Quicksand"/>
                <a:cs typeface="Quicksand"/>
                <a:sym typeface="Quicksand"/>
              </a:rPr>
              <a:t>Establishing</a:t>
            </a:r>
            <a:r>
              <a:rPr lang="ca" sz="2200">
                <a:solidFill>
                  <a:srgbClr val="444654"/>
                </a:solidFill>
                <a:latin typeface="Quicksand"/>
                <a:ea typeface="Quicksand"/>
                <a:cs typeface="Quicksand"/>
                <a:sym typeface="Quicksand"/>
              </a:rPr>
              <a:t> the relationship between pervasive computing and Artificial Intelligence</a:t>
            </a:r>
            <a:endParaRPr sz="2200">
              <a:solidFill>
                <a:srgbClr val="444654"/>
              </a:solidFill>
              <a:latin typeface="Quicksand"/>
              <a:ea typeface="Quicksand"/>
              <a:cs typeface="Quicksand"/>
              <a:sym typeface="Quicksand"/>
            </a:endParaRPr>
          </a:p>
        </p:txBody>
      </p:sp>
      <p:sp>
        <p:nvSpPr>
          <p:cNvPr id="55" name="Google Shape;55;p13"/>
          <p:cNvSpPr txBox="1"/>
          <p:nvPr>
            <p:ph idx="1" type="subTitle"/>
          </p:nvPr>
        </p:nvSpPr>
        <p:spPr>
          <a:xfrm>
            <a:off x="311700" y="3339525"/>
            <a:ext cx="8520600" cy="1268700"/>
          </a:xfrm>
          <a:prstGeom prst="rect">
            <a:avLst/>
          </a:prstGeom>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ca" sz="2500">
                <a:latin typeface="Quicksand"/>
                <a:ea typeface="Quicksand"/>
                <a:cs typeface="Quicksand"/>
                <a:sym typeface="Quicksand"/>
              </a:rPr>
              <a:t>Human-Computer Interaction</a:t>
            </a:r>
            <a:endParaRPr sz="2500">
              <a:latin typeface="Quicksand"/>
              <a:ea typeface="Quicksand"/>
              <a:cs typeface="Quicksand"/>
              <a:sym typeface="Quicksand"/>
            </a:endParaRPr>
          </a:p>
          <a:p>
            <a:pPr indent="0" lvl="0" marL="0" rtl="0" algn="ctr">
              <a:spcBef>
                <a:spcPts val="0"/>
              </a:spcBef>
              <a:spcAft>
                <a:spcPts val="0"/>
              </a:spcAft>
              <a:buNone/>
            </a:pPr>
            <a:r>
              <a:rPr lang="ca" sz="2500">
                <a:latin typeface="Quicksand"/>
                <a:ea typeface="Quicksand"/>
                <a:cs typeface="Quicksand"/>
                <a:sym typeface="Quicksand"/>
              </a:rPr>
              <a:t>Master’s Degree in Artificial Intelligence</a:t>
            </a:r>
            <a:endParaRPr sz="2500">
              <a:latin typeface="Quicksand"/>
              <a:ea typeface="Quicksand"/>
              <a:cs typeface="Quicksand"/>
              <a:sym typeface="Quicksand"/>
            </a:endParaRPr>
          </a:p>
          <a:p>
            <a:pPr indent="0" lvl="0" marL="0" rtl="0" algn="ctr">
              <a:spcBef>
                <a:spcPts val="0"/>
              </a:spcBef>
              <a:spcAft>
                <a:spcPts val="0"/>
              </a:spcAft>
              <a:buNone/>
            </a:pPr>
            <a:r>
              <a:t/>
            </a:r>
            <a:endParaRPr sz="2500">
              <a:latin typeface="Quicksand"/>
              <a:ea typeface="Quicksand"/>
              <a:cs typeface="Quicksand"/>
              <a:sym typeface="Quicksand"/>
            </a:endParaRPr>
          </a:p>
          <a:p>
            <a:pPr indent="0" lvl="0" marL="0" rtl="0" algn="ctr">
              <a:spcBef>
                <a:spcPts val="0"/>
              </a:spcBef>
              <a:spcAft>
                <a:spcPts val="0"/>
              </a:spcAft>
              <a:buNone/>
            </a:pPr>
            <a:r>
              <a:rPr i="1" lang="ca" sz="2166">
                <a:latin typeface="Quicksand"/>
                <a:ea typeface="Quicksand"/>
                <a:cs typeface="Quicksand"/>
                <a:sym typeface="Quicksand"/>
              </a:rPr>
              <a:t>Spring Semester </a:t>
            </a:r>
            <a:endParaRPr i="1" sz="2166">
              <a:latin typeface="Quicksand"/>
              <a:ea typeface="Quicksand"/>
              <a:cs typeface="Quicksand"/>
              <a:sym typeface="Quicksand"/>
            </a:endParaRPr>
          </a:p>
          <a:p>
            <a:pPr indent="0" lvl="0" marL="0" rtl="0" algn="ctr">
              <a:spcBef>
                <a:spcPts val="0"/>
              </a:spcBef>
              <a:spcAft>
                <a:spcPts val="0"/>
              </a:spcAft>
              <a:buNone/>
            </a:pPr>
            <a:r>
              <a:rPr lang="ca" sz="2166">
                <a:latin typeface="Quicksand"/>
                <a:ea typeface="Quicksand"/>
                <a:cs typeface="Quicksand"/>
                <a:sym typeface="Quicksand"/>
              </a:rPr>
              <a:t>2022-23</a:t>
            </a:r>
            <a:endParaRPr sz="2166">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latin typeface="Quicksand"/>
                <a:ea typeface="Quicksand"/>
                <a:cs typeface="Quicksand"/>
                <a:sym typeface="Quicksand"/>
              </a:rPr>
              <a:t>AI and Pervasive Computing - 3</a:t>
            </a:r>
            <a:endParaRPr>
              <a:latin typeface="Quicksand"/>
              <a:ea typeface="Quicksand"/>
              <a:cs typeface="Quicksand"/>
              <a:sym typeface="Quicksand"/>
            </a:endParaRPr>
          </a:p>
        </p:txBody>
      </p:sp>
      <p:sp>
        <p:nvSpPr>
          <p:cNvPr id="113" name="Google Shape;113;p22"/>
          <p:cNvSpPr txBox="1"/>
          <p:nvPr>
            <p:ph idx="1" type="body"/>
          </p:nvPr>
        </p:nvSpPr>
        <p:spPr>
          <a:xfrm>
            <a:off x="311700" y="1152475"/>
            <a:ext cx="4488300" cy="3662700"/>
          </a:xfrm>
          <a:prstGeom prst="rect">
            <a:avLst/>
          </a:prstGeom>
        </p:spPr>
        <p:txBody>
          <a:bodyPr anchorCtr="0" anchor="t" bIns="91425" lIns="91425" spcFirstLastPara="1" rIns="91425" wrap="square" tIns="91425">
            <a:normAutofit lnSpcReduction="20000"/>
          </a:bodyPr>
          <a:lstStyle/>
          <a:p>
            <a:pPr indent="0" lvl="0" marL="0" rtl="0" algn="just">
              <a:lnSpc>
                <a:spcPct val="100000"/>
              </a:lnSpc>
              <a:spcBef>
                <a:spcPts val="0"/>
              </a:spcBef>
              <a:spcAft>
                <a:spcPts val="0"/>
              </a:spcAft>
              <a:buNone/>
            </a:pPr>
            <a:r>
              <a:rPr b="1" lang="ca">
                <a:latin typeface="Quicksand"/>
                <a:ea typeface="Quicksand"/>
                <a:cs typeface="Quicksand"/>
                <a:sym typeface="Quicksand"/>
              </a:rPr>
              <a:t>H</a:t>
            </a:r>
            <a:r>
              <a:rPr b="1" lang="ca">
                <a:latin typeface="Quicksand"/>
                <a:ea typeface="Quicksand"/>
                <a:cs typeface="Quicksand"/>
                <a:sym typeface="Quicksand"/>
              </a:rPr>
              <a:t>earables and wearables</a:t>
            </a:r>
            <a:r>
              <a:rPr lang="ca"/>
              <a:t>: to improve the performance of a training session (e.g., for a runner or cyclist). By monitoring the </a:t>
            </a:r>
            <a:r>
              <a:rPr lang="ca"/>
              <a:t>athlete</a:t>
            </a:r>
            <a:r>
              <a:rPr lang="ca"/>
              <a:t>’s conditions at any time, such devices are able to </a:t>
            </a:r>
            <a:r>
              <a:rPr lang="ca"/>
              <a:t>communicate coaching information via audio or video. This is possible only thanks to AI, which allows to analyze and predict the best recommendation at each instant based on data the device is collecting.</a:t>
            </a:r>
            <a:endParaRPr/>
          </a:p>
          <a:p>
            <a:pPr indent="0" lvl="0" marL="0" rtl="0" algn="just">
              <a:lnSpc>
                <a:spcPct val="100000"/>
              </a:lnSpc>
              <a:spcBef>
                <a:spcPts val="1200"/>
              </a:spcBef>
              <a:spcAft>
                <a:spcPts val="0"/>
              </a:spcAft>
              <a:buNone/>
            </a:pPr>
            <a:r>
              <a:rPr b="1" lang="ca">
                <a:latin typeface="Quicksand"/>
                <a:ea typeface="Quicksand"/>
                <a:cs typeface="Quicksand"/>
                <a:sym typeface="Quicksand"/>
              </a:rPr>
              <a:t>Improvement in the workplace with AI</a:t>
            </a:r>
            <a:r>
              <a:rPr lang="ca"/>
              <a:t>: Applying AI to devices allows for operating more efficiently, better understanding of the customers, reduce risks, and so on. For instance,, the devices can use AI and real-time data to send an alert when they detect an emergency. </a:t>
            </a:r>
            <a:endParaRPr/>
          </a:p>
          <a:p>
            <a:pPr indent="0" lvl="0" marL="0" rtl="0" algn="just">
              <a:lnSpc>
                <a:spcPct val="100000"/>
              </a:lnSpc>
              <a:spcBef>
                <a:spcPts val="1200"/>
              </a:spcBef>
              <a:spcAft>
                <a:spcPts val="1200"/>
              </a:spcAft>
              <a:buNone/>
            </a:pPr>
            <a:r>
              <a:rPr b="1" lang="ca">
                <a:latin typeface="Quicksand"/>
                <a:ea typeface="Quicksand"/>
                <a:cs typeface="Quicksand"/>
                <a:sym typeface="Quicksand"/>
              </a:rPr>
              <a:t>GPS</a:t>
            </a:r>
            <a:r>
              <a:rPr lang="ca"/>
              <a:t>: can be used to locate employees’ positions but also to set secure safe zones and warn agents who breach them, so to keep them at a safe distance from dangerous areas. </a:t>
            </a:r>
            <a:endParaRPr/>
          </a:p>
        </p:txBody>
      </p:sp>
      <p:pic>
        <p:nvPicPr>
          <p:cNvPr id="114" name="Google Shape;114;p22"/>
          <p:cNvPicPr preferRelativeResize="0"/>
          <p:nvPr/>
        </p:nvPicPr>
        <p:blipFill>
          <a:blip r:embed="rId3">
            <a:alphaModFix/>
          </a:blip>
          <a:stretch>
            <a:fillRect/>
          </a:stretch>
        </p:blipFill>
        <p:spPr>
          <a:xfrm>
            <a:off x="4800000" y="1083875"/>
            <a:ext cx="1749375" cy="1749375"/>
          </a:xfrm>
          <a:prstGeom prst="rect">
            <a:avLst/>
          </a:prstGeom>
          <a:noFill/>
          <a:ln>
            <a:noFill/>
          </a:ln>
        </p:spPr>
      </p:pic>
      <p:pic>
        <p:nvPicPr>
          <p:cNvPr id="115" name="Google Shape;115;p22"/>
          <p:cNvPicPr preferRelativeResize="0"/>
          <p:nvPr/>
        </p:nvPicPr>
        <p:blipFill>
          <a:blip r:embed="rId4">
            <a:alphaModFix/>
          </a:blip>
          <a:stretch>
            <a:fillRect/>
          </a:stretch>
        </p:blipFill>
        <p:spPr>
          <a:xfrm>
            <a:off x="7125126" y="1486648"/>
            <a:ext cx="1563000" cy="1749380"/>
          </a:xfrm>
          <a:prstGeom prst="rect">
            <a:avLst/>
          </a:prstGeom>
          <a:noFill/>
          <a:ln>
            <a:noFill/>
          </a:ln>
        </p:spPr>
      </p:pic>
      <p:pic>
        <p:nvPicPr>
          <p:cNvPr id="116" name="Google Shape;116;p22"/>
          <p:cNvPicPr preferRelativeResize="0"/>
          <p:nvPr/>
        </p:nvPicPr>
        <p:blipFill>
          <a:blip r:embed="rId5">
            <a:alphaModFix/>
          </a:blip>
          <a:stretch>
            <a:fillRect/>
          </a:stretch>
        </p:blipFill>
        <p:spPr>
          <a:xfrm>
            <a:off x="5036150" y="3236025"/>
            <a:ext cx="2620788" cy="174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latin typeface="Quicksand"/>
                <a:ea typeface="Quicksand"/>
                <a:cs typeface="Quicksand"/>
                <a:sym typeface="Quicksand"/>
              </a:rPr>
              <a:t>Advantages of Pervasive Computing + AI</a:t>
            </a:r>
            <a:endParaRPr>
              <a:latin typeface="Quicksand"/>
              <a:ea typeface="Quicksand"/>
              <a:cs typeface="Quicksand"/>
              <a:sym typeface="Quicksand"/>
            </a:endParaRPr>
          </a:p>
        </p:txBody>
      </p:sp>
      <p:sp>
        <p:nvSpPr>
          <p:cNvPr id="122" name="Google Shape;122;p23"/>
          <p:cNvSpPr txBox="1"/>
          <p:nvPr>
            <p:ph idx="1" type="body"/>
          </p:nvPr>
        </p:nvSpPr>
        <p:spPr>
          <a:xfrm>
            <a:off x="277200" y="1152475"/>
            <a:ext cx="7303500" cy="3393900"/>
          </a:xfrm>
          <a:prstGeom prst="rect">
            <a:avLst/>
          </a:prstGeom>
        </p:spPr>
        <p:txBody>
          <a:bodyPr anchorCtr="0" anchor="t" bIns="91425" lIns="90000" spcFirstLastPara="1" rIns="91425" wrap="square" tIns="90000">
            <a:normAutofit/>
          </a:bodyPr>
          <a:lstStyle/>
          <a:p>
            <a:pPr indent="-342900" lvl="0" marL="457200" rtl="0" algn="just">
              <a:spcBef>
                <a:spcPts val="0"/>
              </a:spcBef>
              <a:spcAft>
                <a:spcPts val="0"/>
              </a:spcAft>
              <a:buSzPts val="1800"/>
              <a:buChar char="●"/>
            </a:pPr>
            <a:r>
              <a:rPr lang="ca"/>
              <a:t>Improved efficiency</a:t>
            </a:r>
            <a:endParaRPr/>
          </a:p>
          <a:p>
            <a:pPr indent="-342900" lvl="0" marL="457200" rtl="0" algn="just">
              <a:spcBef>
                <a:spcPts val="0"/>
              </a:spcBef>
              <a:spcAft>
                <a:spcPts val="0"/>
              </a:spcAft>
              <a:buSzPts val="1800"/>
              <a:buChar char="●"/>
            </a:pPr>
            <a:r>
              <a:rPr lang="ca"/>
              <a:t>Personalization</a:t>
            </a:r>
            <a:endParaRPr/>
          </a:p>
          <a:p>
            <a:pPr indent="-342900" lvl="0" marL="457200" rtl="0" algn="just">
              <a:spcBef>
                <a:spcPts val="0"/>
              </a:spcBef>
              <a:spcAft>
                <a:spcPts val="0"/>
              </a:spcAft>
              <a:buSzPts val="1800"/>
              <a:buChar char="●"/>
            </a:pPr>
            <a:r>
              <a:rPr lang="ca"/>
              <a:t>Enhanced </a:t>
            </a:r>
            <a:r>
              <a:rPr lang="ca"/>
              <a:t>safety</a:t>
            </a:r>
            <a:endParaRPr/>
          </a:p>
          <a:p>
            <a:pPr indent="-342900" lvl="0" marL="457200" rtl="0" algn="just">
              <a:spcBef>
                <a:spcPts val="0"/>
              </a:spcBef>
              <a:spcAft>
                <a:spcPts val="0"/>
              </a:spcAft>
              <a:buSzPts val="1800"/>
              <a:buChar char="●"/>
            </a:pPr>
            <a:r>
              <a:rPr lang="ca"/>
              <a:t>Better decision-making</a:t>
            </a:r>
            <a:endParaRPr/>
          </a:p>
          <a:p>
            <a:pPr indent="-342900" lvl="0" marL="457200" rtl="0" algn="just">
              <a:spcBef>
                <a:spcPts val="0"/>
              </a:spcBef>
              <a:spcAft>
                <a:spcPts val="0"/>
              </a:spcAft>
              <a:buSzPts val="1800"/>
              <a:buChar char="●"/>
            </a:pPr>
            <a:r>
              <a:rPr lang="ca"/>
              <a:t>Cost savings</a:t>
            </a:r>
            <a:endParaRPr/>
          </a:p>
          <a:p>
            <a:pPr indent="-342900" lvl="0" marL="457200" rtl="0" algn="just">
              <a:spcBef>
                <a:spcPts val="0"/>
              </a:spcBef>
              <a:spcAft>
                <a:spcPts val="0"/>
              </a:spcAft>
              <a:buSzPts val="1800"/>
              <a:buChar char="●"/>
            </a:pPr>
            <a:r>
              <a:rPr lang="ca"/>
              <a:t>Improved accessibility</a:t>
            </a:r>
            <a:endParaRPr/>
          </a:p>
          <a:p>
            <a:pPr indent="-342900" lvl="0" marL="457200" rtl="0" algn="just">
              <a:spcBef>
                <a:spcPts val="0"/>
              </a:spcBef>
              <a:spcAft>
                <a:spcPts val="0"/>
              </a:spcAft>
              <a:buSzPts val="1800"/>
              <a:buChar char="●"/>
            </a:pPr>
            <a:r>
              <a:rPr lang="ca"/>
              <a:t>Environmental benefits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latin typeface="Quicksand"/>
                <a:ea typeface="Quicksand"/>
                <a:cs typeface="Quicksand"/>
                <a:sym typeface="Quicksand"/>
              </a:rPr>
              <a:t>Challenges of Pervasive Computing + AI</a:t>
            </a:r>
            <a:endParaRPr>
              <a:latin typeface="Quicksand"/>
              <a:ea typeface="Quicksand"/>
              <a:cs typeface="Quicksand"/>
              <a:sym typeface="Quicksand"/>
            </a:endParaRPr>
          </a:p>
        </p:txBody>
      </p:sp>
      <p:sp>
        <p:nvSpPr>
          <p:cNvPr id="128" name="Google Shape;128;p24"/>
          <p:cNvSpPr txBox="1"/>
          <p:nvPr>
            <p:ph idx="1" type="body"/>
          </p:nvPr>
        </p:nvSpPr>
        <p:spPr>
          <a:xfrm>
            <a:off x="277200" y="1152475"/>
            <a:ext cx="7372500" cy="3359400"/>
          </a:xfrm>
          <a:prstGeom prst="rect">
            <a:avLst/>
          </a:prstGeom>
        </p:spPr>
        <p:txBody>
          <a:bodyPr anchorCtr="0" anchor="t" bIns="91425" lIns="90000" spcFirstLastPara="1" rIns="91425" wrap="square" tIns="90000">
            <a:normAutofit/>
          </a:bodyPr>
          <a:lstStyle/>
          <a:p>
            <a:pPr indent="-342900" lvl="0" marL="457200" rtl="0" algn="just">
              <a:spcBef>
                <a:spcPts val="0"/>
              </a:spcBef>
              <a:spcAft>
                <a:spcPts val="0"/>
              </a:spcAft>
              <a:buSzPts val="1800"/>
              <a:buChar char="●"/>
            </a:pPr>
            <a:r>
              <a:rPr lang="ca"/>
              <a:t>Data privacy and security</a:t>
            </a:r>
            <a:endParaRPr/>
          </a:p>
          <a:p>
            <a:pPr indent="-342900" lvl="0" marL="457200" rtl="0" algn="just">
              <a:spcBef>
                <a:spcPts val="0"/>
              </a:spcBef>
              <a:spcAft>
                <a:spcPts val="0"/>
              </a:spcAft>
              <a:buSzPts val="1800"/>
              <a:buChar char="●"/>
            </a:pPr>
            <a:r>
              <a:rPr lang="ca"/>
              <a:t>Bias in AI</a:t>
            </a:r>
            <a:endParaRPr/>
          </a:p>
          <a:p>
            <a:pPr indent="-342900" lvl="0" marL="457200" rtl="0" algn="just">
              <a:spcBef>
                <a:spcPts val="0"/>
              </a:spcBef>
              <a:spcAft>
                <a:spcPts val="0"/>
              </a:spcAft>
              <a:buSzPts val="1800"/>
              <a:buChar char="●"/>
            </a:pPr>
            <a:r>
              <a:rPr lang="ca"/>
              <a:t>Job displacement</a:t>
            </a:r>
            <a:endParaRPr/>
          </a:p>
          <a:p>
            <a:pPr indent="-342900" lvl="0" marL="457200" rtl="0" algn="just">
              <a:spcBef>
                <a:spcPts val="0"/>
              </a:spcBef>
              <a:spcAft>
                <a:spcPts val="0"/>
              </a:spcAft>
              <a:buSzPts val="1800"/>
              <a:buChar char="●"/>
            </a:pPr>
            <a:r>
              <a:rPr lang="ca"/>
              <a:t>Ethical dilemmas</a:t>
            </a:r>
            <a:endParaRPr/>
          </a:p>
          <a:p>
            <a:pPr indent="-342900" lvl="0" marL="457200" rtl="0" algn="just">
              <a:spcBef>
                <a:spcPts val="0"/>
              </a:spcBef>
              <a:spcAft>
                <a:spcPts val="0"/>
              </a:spcAft>
              <a:buSzPts val="1800"/>
              <a:buChar char="●"/>
            </a:pPr>
            <a:r>
              <a:rPr lang="ca"/>
              <a:t>Integration with existing systems</a:t>
            </a:r>
            <a:endParaRPr/>
          </a:p>
          <a:p>
            <a:pPr indent="-342900" lvl="0" marL="457200" rtl="0" algn="just">
              <a:spcBef>
                <a:spcPts val="0"/>
              </a:spcBef>
              <a:spcAft>
                <a:spcPts val="0"/>
              </a:spcAft>
              <a:buSzPts val="1800"/>
              <a:buChar char="●"/>
            </a:pPr>
            <a:r>
              <a:rPr lang="ca"/>
              <a:t>Lack of standards</a:t>
            </a:r>
            <a:endParaRPr/>
          </a:p>
          <a:p>
            <a:pPr indent="-342900" lvl="0" marL="457200" rtl="0" algn="just">
              <a:spcBef>
                <a:spcPts val="0"/>
              </a:spcBef>
              <a:spcAft>
                <a:spcPts val="0"/>
              </a:spcAft>
              <a:buSzPts val="1800"/>
              <a:buChar char="●"/>
            </a:pPr>
            <a:r>
              <a:rPr lang="ca"/>
              <a:t>Human-machine interaction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latin typeface="Quicksand"/>
                <a:ea typeface="Quicksand"/>
                <a:cs typeface="Quicksand"/>
                <a:sym typeface="Quicksand"/>
              </a:rPr>
              <a:t>I</a:t>
            </a:r>
            <a:r>
              <a:rPr lang="ca">
                <a:latin typeface="Quicksand"/>
                <a:ea typeface="Quicksand"/>
                <a:cs typeface="Quicksand"/>
                <a:sym typeface="Quicksand"/>
              </a:rPr>
              <a:t>s Computing Awareness the only possible approach?</a:t>
            </a:r>
            <a:endParaRPr>
              <a:latin typeface="Quicksand"/>
              <a:ea typeface="Quicksand"/>
              <a:cs typeface="Quicksand"/>
              <a:sym typeface="Quicksand"/>
            </a:endParaRPr>
          </a:p>
        </p:txBody>
      </p:sp>
      <p:sp>
        <p:nvSpPr>
          <p:cNvPr id="134" name="Google Shape;134;p25"/>
          <p:cNvSpPr txBox="1"/>
          <p:nvPr>
            <p:ph idx="1" type="body"/>
          </p:nvPr>
        </p:nvSpPr>
        <p:spPr>
          <a:xfrm>
            <a:off x="311700" y="1152475"/>
            <a:ext cx="82452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ca">
                <a:solidFill>
                  <a:srgbClr val="BBA0E9"/>
                </a:solidFill>
                <a:latin typeface="Quicksand Medium"/>
                <a:ea typeface="Quicksand Medium"/>
                <a:cs typeface="Quicksand Medium"/>
                <a:sym typeface="Quicksand Medium"/>
              </a:rPr>
              <a:t>C</a:t>
            </a:r>
            <a:r>
              <a:rPr lang="ca">
                <a:solidFill>
                  <a:srgbClr val="BBA0E9"/>
                </a:solidFill>
                <a:latin typeface="Quicksand Medium"/>
                <a:ea typeface="Quicksand Medium"/>
                <a:cs typeface="Quicksand Medium"/>
                <a:sym typeface="Quicksand Medium"/>
              </a:rPr>
              <a:t>omputing awareness </a:t>
            </a:r>
            <a:r>
              <a:rPr lang="ca" sz="1200"/>
              <a:t>→</a:t>
            </a:r>
            <a:r>
              <a:rPr lang="ca"/>
              <a:t> D</a:t>
            </a:r>
            <a:r>
              <a:rPr lang="ca"/>
              <a:t>evices and systems that are aware of their surroundings and can adapt to changes in the environment. This approach is based on the idea that pervasive computing systems should be able to sense and respond to the physical world in the same way that humans do. </a:t>
            </a:r>
            <a:endParaRPr/>
          </a:p>
          <a:p>
            <a:pPr indent="0" lvl="0" marL="0" rtl="0" algn="just">
              <a:spcBef>
                <a:spcPts val="1200"/>
              </a:spcBef>
              <a:spcAft>
                <a:spcPts val="0"/>
              </a:spcAft>
              <a:buNone/>
            </a:pPr>
            <a:r>
              <a:rPr lang="ca">
                <a:solidFill>
                  <a:srgbClr val="BBA0E9"/>
                </a:solidFill>
                <a:latin typeface="Quicksand Medium"/>
                <a:ea typeface="Quicksand Medium"/>
                <a:cs typeface="Quicksand Medium"/>
                <a:sym typeface="Quicksand Medium"/>
              </a:rPr>
              <a:t>Edge Computing </a:t>
            </a:r>
            <a:r>
              <a:rPr lang="ca" sz="1200"/>
              <a:t>→</a:t>
            </a:r>
            <a:r>
              <a:rPr lang="ca"/>
              <a:t> Devices process data and analyze them on devices at the network edge instead of centralizing the data to a server, which can increase the efficiency of computation. (like in smart homes and autonomous vehicles)</a:t>
            </a:r>
            <a:endParaRPr/>
          </a:p>
          <a:p>
            <a:pPr indent="0" lvl="0" marL="0" rtl="0" algn="just">
              <a:spcBef>
                <a:spcPts val="1200"/>
              </a:spcBef>
              <a:spcAft>
                <a:spcPts val="0"/>
              </a:spcAft>
              <a:buNone/>
            </a:pPr>
            <a:r>
              <a:rPr lang="ca">
                <a:solidFill>
                  <a:srgbClr val="BBA0E9"/>
                </a:solidFill>
                <a:latin typeface="Quicksand Medium"/>
                <a:ea typeface="Quicksand Medium"/>
                <a:cs typeface="Quicksand Medium"/>
                <a:sym typeface="Quicksand Medium"/>
              </a:rPr>
              <a:t>Swarm Intelligence </a:t>
            </a:r>
            <a:r>
              <a:rPr lang="ca" sz="1200"/>
              <a:t>→</a:t>
            </a:r>
            <a:r>
              <a:rPr lang="ca"/>
              <a:t> Inducing multiple devices or agents to work together to solve complex problems (Multi-Agent system)</a:t>
            </a:r>
            <a:endParaRPr/>
          </a:p>
          <a:p>
            <a:pPr indent="0" lvl="0" marL="0" rtl="0" algn="just">
              <a:spcBef>
                <a:spcPts val="1200"/>
              </a:spcBef>
              <a:spcAft>
                <a:spcPts val="1200"/>
              </a:spcAft>
              <a:buClr>
                <a:schemeClr val="dk1"/>
              </a:buClr>
              <a:buSzPts val="1100"/>
              <a:buFont typeface="Arial"/>
              <a:buNone/>
            </a:pPr>
            <a:r>
              <a:rPr lang="ca">
                <a:solidFill>
                  <a:srgbClr val="BBA0E9"/>
                </a:solidFill>
                <a:latin typeface="Quicksand Medium"/>
                <a:ea typeface="Quicksand Medium"/>
                <a:cs typeface="Quicksand Medium"/>
                <a:sym typeface="Quicksand Medium"/>
              </a:rPr>
              <a:t>Wearable Computing </a:t>
            </a:r>
            <a:r>
              <a:rPr lang="ca" sz="1200"/>
              <a:t>→</a:t>
            </a:r>
            <a:r>
              <a:rPr lang="ca"/>
              <a:t> Taking Computing awareness to the next level by allowing them to be not only closer to the goal environment, but also to users themselves (smartwatches, augmented reality, personalized health monitoring…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sz="1400">
                <a:latin typeface="Quicksand"/>
                <a:ea typeface="Quicksand"/>
                <a:cs typeface="Quicksand"/>
                <a:sym typeface="Quicksand"/>
              </a:rPr>
              <a:t>Is Computing Awareness the only possible approach?</a:t>
            </a:r>
            <a:endParaRPr sz="1400">
              <a:latin typeface="Quicksand"/>
              <a:ea typeface="Quicksand"/>
              <a:cs typeface="Quicksand"/>
              <a:sym typeface="Quicksand"/>
            </a:endParaRPr>
          </a:p>
          <a:p>
            <a:pPr indent="0" lvl="0" marL="0" rtl="0" algn="l">
              <a:spcBef>
                <a:spcPts val="0"/>
              </a:spcBef>
              <a:spcAft>
                <a:spcPts val="0"/>
              </a:spcAft>
              <a:buNone/>
            </a:pPr>
            <a:r>
              <a:rPr lang="ca">
                <a:latin typeface="Quicksand Light"/>
                <a:ea typeface="Quicksand Light"/>
                <a:cs typeface="Quicksand Light"/>
                <a:sym typeface="Quicksand Light"/>
              </a:rPr>
              <a:t>An alternative:</a:t>
            </a:r>
            <a:r>
              <a:rPr lang="ca">
                <a:latin typeface="Quicksand"/>
                <a:ea typeface="Quicksand"/>
                <a:cs typeface="Quicksand"/>
                <a:sym typeface="Quicksand"/>
              </a:rPr>
              <a:t> </a:t>
            </a:r>
            <a:r>
              <a:rPr lang="ca">
                <a:latin typeface="Quicksand"/>
                <a:ea typeface="Quicksand"/>
                <a:cs typeface="Quicksand"/>
                <a:sym typeface="Quicksand"/>
              </a:rPr>
              <a:t>Proactive computing</a:t>
            </a:r>
            <a:endParaRPr>
              <a:latin typeface="Quicksand"/>
              <a:ea typeface="Quicksand"/>
              <a:cs typeface="Quicksand"/>
              <a:sym typeface="Quicksand"/>
            </a:endParaRPr>
          </a:p>
        </p:txBody>
      </p:sp>
      <p:sp>
        <p:nvSpPr>
          <p:cNvPr id="140" name="Google Shape;140;p26"/>
          <p:cNvSpPr txBox="1"/>
          <p:nvPr>
            <p:ph idx="1" type="body"/>
          </p:nvPr>
        </p:nvSpPr>
        <p:spPr>
          <a:xfrm>
            <a:off x="311700" y="1152475"/>
            <a:ext cx="8245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ca">
                <a:solidFill>
                  <a:srgbClr val="BBA0E9"/>
                </a:solidFill>
                <a:latin typeface="Quicksand Medium"/>
                <a:ea typeface="Quicksand Medium"/>
                <a:cs typeface="Quicksand Medium"/>
                <a:sym typeface="Quicksand Medium"/>
              </a:rPr>
              <a:t>Proactive c</a:t>
            </a:r>
            <a:r>
              <a:rPr lang="ca">
                <a:solidFill>
                  <a:srgbClr val="BBA0E9"/>
                </a:solidFill>
                <a:latin typeface="Quicksand Medium"/>
                <a:ea typeface="Quicksand Medium"/>
                <a:cs typeface="Quicksand Medium"/>
                <a:sym typeface="Quicksand Medium"/>
              </a:rPr>
              <a:t>omputing </a:t>
            </a:r>
            <a:r>
              <a:rPr lang="ca" sz="1200"/>
              <a:t>→</a:t>
            </a:r>
            <a:r>
              <a:rPr lang="ca"/>
              <a:t> </a:t>
            </a:r>
            <a:r>
              <a:rPr lang="ca"/>
              <a:t>Involves anticipating user needs and providing assistance before it is requested.</a:t>
            </a:r>
            <a:endParaRPr/>
          </a:p>
          <a:p>
            <a:pPr indent="0" lvl="0" marL="0" rtl="0" algn="just">
              <a:spcBef>
                <a:spcPts val="1200"/>
              </a:spcBef>
              <a:spcAft>
                <a:spcPts val="0"/>
              </a:spcAft>
              <a:buNone/>
            </a:pPr>
            <a:r>
              <a:rPr lang="ca"/>
              <a:t>While Pervasive Computing and Computing awareness are more based on the </a:t>
            </a:r>
            <a:r>
              <a:rPr lang="ca">
                <a:latin typeface="Quicksand"/>
                <a:ea typeface="Quicksand"/>
                <a:cs typeface="Quicksand"/>
                <a:sym typeface="Quicksand"/>
              </a:rPr>
              <a:t>present</a:t>
            </a:r>
            <a:r>
              <a:rPr lang="ca"/>
              <a:t> utilization of the devices, the Proactive one is taking into consideration the past utilization and the present one to </a:t>
            </a:r>
            <a:r>
              <a:rPr lang="ca">
                <a:latin typeface="Quicksand Medium"/>
                <a:ea typeface="Quicksand Medium"/>
                <a:cs typeface="Quicksand Medium"/>
                <a:sym typeface="Quicksand Medium"/>
              </a:rPr>
              <a:t>anticipate user needs that comes in the near future</a:t>
            </a:r>
            <a:r>
              <a:rPr lang="ca"/>
              <a:t>, before the users even ask for it. </a:t>
            </a:r>
            <a:endParaRPr/>
          </a:p>
          <a:p>
            <a:pPr indent="0" lvl="0" marL="0" rtl="0" algn="just">
              <a:spcBef>
                <a:spcPts val="1200"/>
              </a:spcBef>
              <a:spcAft>
                <a:spcPts val="0"/>
              </a:spcAft>
              <a:buNone/>
            </a:pPr>
            <a:r>
              <a:rPr lang="ca"/>
              <a:t>Therefore, it takes more into account the prediction functionality of AI</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ca"/>
              <a:t>Example : Autonomous cars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311700" y="610250"/>
            <a:ext cx="8520600" cy="152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ca">
                <a:solidFill>
                  <a:srgbClr val="BBA0E9"/>
                </a:solidFill>
                <a:latin typeface="Quicksand"/>
                <a:ea typeface="Quicksand"/>
                <a:cs typeface="Quicksand"/>
                <a:sym typeface="Quicksand"/>
              </a:rPr>
              <a:t>Conclusion</a:t>
            </a:r>
            <a:endParaRPr>
              <a:solidFill>
                <a:srgbClr val="BBA0E9"/>
              </a:solidFill>
              <a:latin typeface="Quicksand"/>
              <a:ea typeface="Quicksand"/>
              <a:cs typeface="Quicksand"/>
              <a:sym typeface="Quicksand"/>
            </a:endParaRPr>
          </a:p>
          <a:p>
            <a:pPr indent="0" lvl="0" marL="0" rtl="0" algn="l">
              <a:spcBef>
                <a:spcPts val="0"/>
              </a:spcBef>
              <a:spcAft>
                <a:spcPts val="0"/>
              </a:spcAft>
              <a:buNone/>
            </a:pPr>
            <a:r>
              <a:t/>
            </a:r>
            <a:endParaRPr sz="2200">
              <a:solidFill>
                <a:srgbClr val="444654"/>
              </a:solidFill>
              <a:latin typeface="Quicksand"/>
              <a:ea typeface="Quicksand"/>
              <a:cs typeface="Quicksand"/>
              <a:sym typeface="Quicksand"/>
            </a:endParaRPr>
          </a:p>
          <a:p>
            <a:pPr indent="0" lvl="0" marL="0" rtl="0" algn="ctr">
              <a:spcBef>
                <a:spcPts val="0"/>
              </a:spcBef>
              <a:spcAft>
                <a:spcPts val="0"/>
              </a:spcAft>
              <a:buNone/>
            </a:pPr>
            <a:r>
              <a:t/>
            </a:r>
            <a:endParaRPr sz="2200">
              <a:solidFill>
                <a:srgbClr val="444654"/>
              </a:solidFill>
              <a:latin typeface="Quicksand"/>
              <a:ea typeface="Quicksand"/>
              <a:cs typeface="Quicksand"/>
              <a:sym typeface="Quicksand"/>
            </a:endParaRPr>
          </a:p>
          <a:p>
            <a:pPr indent="0" lvl="0" marL="0" rtl="0" algn="ctr">
              <a:spcBef>
                <a:spcPts val="0"/>
              </a:spcBef>
              <a:spcAft>
                <a:spcPts val="0"/>
              </a:spcAft>
              <a:buNone/>
            </a:pPr>
            <a:r>
              <a:rPr lang="ca" sz="2200">
                <a:solidFill>
                  <a:srgbClr val="444654"/>
                </a:solidFill>
                <a:latin typeface="Quicksand"/>
                <a:ea typeface="Quicksand"/>
                <a:cs typeface="Quicksand"/>
                <a:sym typeface="Quicksand"/>
              </a:rPr>
              <a:t>If you have any questions, we’ll be happy to answer them.</a:t>
            </a:r>
            <a:endParaRPr sz="2200">
              <a:solidFill>
                <a:srgbClr val="444654"/>
              </a:solidFill>
              <a:latin typeface="Quicksand"/>
              <a:ea typeface="Quicksand"/>
              <a:cs typeface="Quicksand"/>
              <a:sym typeface="Quicksand"/>
            </a:endParaRPr>
          </a:p>
        </p:txBody>
      </p:sp>
      <p:sp>
        <p:nvSpPr>
          <p:cNvPr id="146" name="Google Shape;146;p27"/>
          <p:cNvSpPr txBox="1"/>
          <p:nvPr>
            <p:ph idx="1" type="subTitle"/>
          </p:nvPr>
        </p:nvSpPr>
        <p:spPr>
          <a:xfrm>
            <a:off x="311700" y="3339525"/>
            <a:ext cx="8520600" cy="1268700"/>
          </a:xfrm>
          <a:prstGeom prst="rect">
            <a:avLst/>
          </a:prstGeom>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ca" sz="2500">
                <a:latin typeface="Quicksand"/>
                <a:ea typeface="Quicksand"/>
                <a:cs typeface="Quicksand"/>
                <a:sym typeface="Quicksand"/>
              </a:rPr>
              <a:t>Human-Computer Interaction</a:t>
            </a:r>
            <a:endParaRPr sz="2500">
              <a:latin typeface="Quicksand"/>
              <a:ea typeface="Quicksand"/>
              <a:cs typeface="Quicksand"/>
              <a:sym typeface="Quicksand"/>
            </a:endParaRPr>
          </a:p>
          <a:p>
            <a:pPr indent="0" lvl="0" marL="0" rtl="0" algn="ctr">
              <a:spcBef>
                <a:spcPts val="0"/>
              </a:spcBef>
              <a:spcAft>
                <a:spcPts val="0"/>
              </a:spcAft>
              <a:buNone/>
            </a:pPr>
            <a:r>
              <a:rPr lang="ca" sz="2500">
                <a:latin typeface="Quicksand"/>
                <a:ea typeface="Quicksand"/>
                <a:cs typeface="Quicksand"/>
                <a:sym typeface="Quicksand"/>
              </a:rPr>
              <a:t>Master’s Degree in Artificial Intelligence</a:t>
            </a:r>
            <a:endParaRPr sz="2500">
              <a:latin typeface="Quicksand"/>
              <a:ea typeface="Quicksand"/>
              <a:cs typeface="Quicksand"/>
              <a:sym typeface="Quicksand"/>
            </a:endParaRPr>
          </a:p>
          <a:p>
            <a:pPr indent="0" lvl="0" marL="0" rtl="0" algn="ctr">
              <a:spcBef>
                <a:spcPts val="0"/>
              </a:spcBef>
              <a:spcAft>
                <a:spcPts val="0"/>
              </a:spcAft>
              <a:buNone/>
            </a:pPr>
            <a:r>
              <a:t/>
            </a:r>
            <a:endParaRPr sz="2500">
              <a:latin typeface="Quicksand"/>
              <a:ea typeface="Quicksand"/>
              <a:cs typeface="Quicksand"/>
              <a:sym typeface="Quicksand"/>
            </a:endParaRPr>
          </a:p>
          <a:p>
            <a:pPr indent="0" lvl="0" marL="0" rtl="0" algn="ctr">
              <a:spcBef>
                <a:spcPts val="0"/>
              </a:spcBef>
              <a:spcAft>
                <a:spcPts val="0"/>
              </a:spcAft>
              <a:buNone/>
            </a:pPr>
            <a:r>
              <a:rPr i="1" lang="ca" sz="2166">
                <a:latin typeface="Quicksand"/>
                <a:ea typeface="Quicksand"/>
                <a:cs typeface="Quicksand"/>
                <a:sym typeface="Quicksand"/>
              </a:rPr>
              <a:t>Spring Semester </a:t>
            </a:r>
            <a:endParaRPr i="1" sz="2166">
              <a:latin typeface="Quicksand"/>
              <a:ea typeface="Quicksand"/>
              <a:cs typeface="Quicksand"/>
              <a:sym typeface="Quicksand"/>
            </a:endParaRPr>
          </a:p>
          <a:p>
            <a:pPr indent="0" lvl="0" marL="0" rtl="0" algn="ctr">
              <a:spcBef>
                <a:spcPts val="0"/>
              </a:spcBef>
              <a:spcAft>
                <a:spcPts val="0"/>
              </a:spcAft>
              <a:buNone/>
            </a:pPr>
            <a:r>
              <a:rPr lang="ca" sz="2166">
                <a:latin typeface="Quicksand"/>
                <a:ea typeface="Quicksand"/>
                <a:cs typeface="Quicksand"/>
                <a:sym typeface="Quicksand"/>
              </a:rPr>
              <a:t>2022-23</a:t>
            </a:r>
            <a:endParaRPr sz="2166">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latin typeface="Quicksand"/>
                <a:ea typeface="Quicksand"/>
                <a:cs typeface="Quicksand"/>
                <a:sym typeface="Quicksand"/>
              </a:rPr>
              <a:t>Introduction</a:t>
            </a:r>
            <a:endParaRPr>
              <a:latin typeface="Quicksand"/>
              <a:ea typeface="Quicksand"/>
              <a:cs typeface="Quicksand"/>
              <a:sym typeface="Quicksand"/>
            </a:endParaRPr>
          </a:p>
        </p:txBody>
      </p:sp>
      <p:sp>
        <p:nvSpPr>
          <p:cNvPr id="61" name="Google Shape;61;p14"/>
          <p:cNvSpPr txBox="1"/>
          <p:nvPr>
            <p:ph idx="1" type="body"/>
          </p:nvPr>
        </p:nvSpPr>
        <p:spPr>
          <a:xfrm>
            <a:off x="311700" y="1152475"/>
            <a:ext cx="8245200" cy="3416400"/>
          </a:xfrm>
          <a:prstGeom prst="rect">
            <a:avLst/>
          </a:prstGeom>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None/>
            </a:pPr>
            <a:r>
              <a:rPr lang="ca"/>
              <a:t>Pervasive computing and Artificial intelligence are closely related in that they both involve the integration of technology into our daily lives. </a:t>
            </a:r>
            <a:endParaRPr/>
          </a:p>
          <a:p>
            <a:pPr indent="0" lvl="0" marL="0" rtl="0" algn="just">
              <a:lnSpc>
                <a:spcPct val="115000"/>
              </a:lnSpc>
              <a:spcBef>
                <a:spcPts val="1200"/>
              </a:spcBef>
              <a:spcAft>
                <a:spcPts val="0"/>
              </a:spcAft>
              <a:buNone/>
            </a:pPr>
            <a:r>
              <a:rPr lang="ca">
                <a:solidFill>
                  <a:srgbClr val="BBA0E9"/>
                </a:solidFill>
                <a:latin typeface="Quicksand Medium"/>
                <a:ea typeface="Quicksand Medium"/>
                <a:cs typeface="Quicksand Medium"/>
                <a:sym typeface="Quicksand Medium"/>
              </a:rPr>
              <a:t>Pervasive computing </a:t>
            </a:r>
            <a:r>
              <a:rPr lang="ca" sz="1200"/>
              <a:t>→</a:t>
            </a:r>
            <a:r>
              <a:rPr lang="ca"/>
              <a:t> Focused on creating a network of devices and services that are </a:t>
            </a:r>
            <a:r>
              <a:rPr lang="ca">
                <a:latin typeface="Quicksand"/>
                <a:ea typeface="Quicksand"/>
                <a:cs typeface="Quicksand"/>
                <a:sym typeface="Quicksand"/>
              </a:rPr>
              <a:t>always available and always connected</a:t>
            </a:r>
            <a:r>
              <a:rPr lang="ca"/>
              <a:t>.</a:t>
            </a:r>
            <a:endParaRPr/>
          </a:p>
          <a:p>
            <a:pPr indent="0" lvl="0" marL="0" rtl="0" algn="just">
              <a:lnSpc>
                <a:spcPct val="115000"/>
              </a:lnSpc>
              <a:spcBef>
                <a:spcPts val="1200"/>
              </a:spcBef>
              <a:spcAft>
                <a:spcPts val="0"/>
              </a:spcAft>
              <a:buNone/>
            </a:pPr>
            <a:r>
              <a:rPr lang="ca">
                <a:solidFill>
                  <a:srgbClr val="BBA0E9"/>
                </a:solidFill>
                <a:latin typeface="Quicksand Medium"/>
                <a:ea typeface="Quicksand Medium"/>
                <a:cs typeface="Quicksand Medium"/>
                <a:sym typeface="Quicksand Medium"/>
              </a:rPr>
              <a:t>Artificial Intelligence </a:t>
            </a:r>
            <a:r>
              <a:rPr lang="ca" sz="1200"/>
              <a:t>→</a:t>
            </a:r>
            <a:r>
              <a:rPr lang="ca"/>
              <a:t> Concerned with the development of machines and software that can </a:t>
            </a:r>
            <a:r>
              <a:rPr lang="ca">
                <a:latin typeface="Quicksand"/>
                <a:ea typeface="Quicksand"/>
                <a:cs typeface="Quicksand"/>
                <a:sym typeface="Quicksand"/>
              </a:rPr>
              <a:t>perform tasks that would normally require human intelligence</a:t>
            </a:r>
            <a:r>
              <a:rPr lang="ca"/>
              <a:t>.</a:t>
            </a:r>
            <a:endParaRPr/>
          </a:p>
          <a:p>
            <a:pPr indent="0" lvl="0" marL="0" rtl="0" algn="just">
              <a:lnSpc>
                <a:spcPct val="115000"/>
              </a:lnSpc>
              <a:spcBef>
                <a:spcPts val="1200"/>
              </a:spcBef>
              <a:spcAft>
                <a:spcPts val="0"/>
              </a:spcAft>
              <a:buNone/>
            </a:pPr>
            <a:r>
              <a:t/>
            </a:r>
            <a:endParaRPr/>
          </a:p>
          <a:p>
            <a:pPr indent="0" lvl="0" marL="0" rtl="0" algn="ctr">
              <a:lnSpc>
                <a:spcPct val="115000"/>
              </a:lnSpc>
              <a:spcBef>
                <a:spcPts val="1200"/>
              </a:spcBef>
              <a:spcAft>
                <a:spcPts val="0"/>
              </a:spcAft>
              <a:buNone/>
            </a:pPr>
            <a:r>
              <a:rPr lang="ca">
                <a:latin typeface="Quicksand Medium"/>
                <a:ea typeface="Quicksand Medium"/>
                <a:cs typeface="Quicksand Medium"/>
                <a:sym typeface="Quicksand Medium"/>
              </a:rPr>
              <a:t>Pervasive </a:t>
            </a:r>
            <a:r>
              <a:rPr lang="ca">
                <a:latin typeface="Quicksand Medium"/>
                <a:ea typeface="Quicksand Medium"/>
                <a:cs typeface="Quicksand Medium"/>
                <a:sym typeface="Quicksand Medium"/>
              </a:rPr>
              <a:t>computing </a:t>
            </a:r>
            <a:r>
              <a:rPr lang="ca">
                <a:solidFill>
                  <a:srgbClr val="BBA0E9"/>
                </a:solidFill>
                <a:latin typeface="Quicksand Medium"/>
                <a:ea typeface="Quicksand Medium"/>
                <a:cs typeface="Quicksand Medium"/>
                <a:sym typeface="Quicksand Medium"/>
              </a:rPr>
              <a:t>+</a:t>
            </a:r>
            <a:r>
              <a:rPr lang="ca">
                <a:latin typeface="Quicksand Medium"/>
                <a:ea typeface="Quicksand Medium"/>
                <a:cs typeface="Quicksand Medium"/>
                <a:sym typeface="Quicksand Medium"/>
              </a:rPr>
              <a:t> Artificial intelligence </a:t>
            </a:r>
            <a:endParaRPr>
              <a:latin typeface="Quicksand Medium"/>
              <a:ea typeface="Quicksand Medium"/>
              <a:cs typeface="Quicksand Medium"/>
              <a:sym typeface="Quicksand Medium"/>
            </a:endParaRPr>
          </a:p>
          <a:p>
            <a:pPr indent="0" lvl="0" marL="0" rtl="0" algn="ctr">
              <a:lnSpc>
                <a:spcPct val="115000"/>
              </a:lnSpc>
              <a:spcBef>
                <a:spcPts val="1200"/>
              </a:spcBef>
              <a:spcAft>
                <a:spcPts val="0"/>
              </a:spcAft>
              <a:buNone/>
            </a:pPr>
            <a:r>
              <a:rPr lang="ca">
                <a:solidFill>
                  <a:srgbClr val="BBA0E9"/>
                </a:solidFill>
                <a:latin typeface="Quicksand Medium"/>
                <a:ea typeface="Quicksand Medium"/>
                <a:cs typeface="Quicksand Medium"/>
                <a:sym typeface="Quicksand Medium"/>
              </a:rPr>
              <a:t>=</a:t>
            </a:r>
            <a:r>
              <a:rPr lang="ca"/>
              <a:t> </a:t>
            </a:r>
            <a:endParaRPr/>
          </a:p>
          <a:p>
            <a:pPr indent="0" lvl="0" marL="0" rtl="0" algn="ctr">
              <a:lnSpc>
                <a:spcPct val="115000"/>
              </a:lnSpc>
              <a:spcBef>
                <a:spcPts val="1200"/>
              </a:spcBef>
              <a:spcAft>
                <a:spcPts val="1200"/>
              </a:spcAft>
              <a:buNone/>
            </a:pPr>
            <a:r>
              <a:rPr lang="ca">
                <a:latin typeface="Quicksand"/>
                <a:ea typeface="Quicksand"/>
                <a:cs typeface="Quicksand"/>
                <a:sym typeface="Quicksand"/>
              </a:rPr>
              <a:t>Intelligent environments that are aware of the people and objects around them, and that can interact with them in useful and meaningful ways.</a:t>
            </a:r>
            <a:endParaRPr>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rgbClr val="BBA0E9"/>
                </a:solidFill>
                <a:latin typeface="Quicksand"/>
                <a:ea typeface="Quicksand"/>
                <a:cs typeface="Quicksand"/>
                <a:sym typeface="Quicksand"/>
              </a:rPr>
              <a:t>Example:</a:t>
            </a:r>
            <a:r>
              <a:rPr lang="ca">
                <a:latin typeface="Quicksand"/>
                <a:ea typeface="Quicksand"/>
                <a:cs typeface="Quicksand"/>
                <a:sym typeface="Quicksand"/>
              </a:rPr>
              <a:t> A Smart Home</a:t>
            </a:r>
            <a:endParaRPr>
              <a:latin typeface="Quicksand"/>
              <a:ea typeface="Quicksand"/>
              <a:cs typeface="Quicksand"/>
              <a:sym typeface="Quicksand"/>
            </a:endParaRPr>
          </a:p>
        </p:txBody>
      </p:sp>
      <p:sp>
        <p:nvSpPr>
          <p:cNvPr id="67" name="Google Shape;67;p15"/>
          <p:cNvSpPr txBox="1"/>
          <p:nvPr>
            <p:ph idx="1" type="body"/>
          </p:nvPr>
        </p:nvSpPr>
        <p:spPr>
          <a:xfrm>
            <a:off x="311700" y="1152475"/>
            <a:ext cx="8245200" cy="1113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ca"/>
              <a:t>A smart home that uses pervasive computing technology could be equipped with AI-powered virtual assistants that can respond to voice commands, adjust the temperature based on individual preferences, and even order groceries online.</a:t>
            </a:r>
            <a:endParaRPr/>
          </a:p>
        </p:txBody>
      </p:sp>
      <p:pic>
        <p:nvPicPr>
          <p:cNvPr id="68" name="Google Shape;68;p15"/>
          <p:cNvPicPr preferRelativeResize="0"/>
          <p:nvPr/>
        </p:nvPicPr>
        <p:blipFill>
          <a:blip r:embed="rId3">
            <a:alphaModFix/>
          </a:blip>
          <a:stretch>
            <a:fillRect/>
          </a:stretch>
        </p:blipFill>
        <p:spPr>
          <a:xfrm>
            <a:off x="2410600" y="2333950"/>
            <a:ext cx="4047400" cy="2276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sz="1466">
                <a:solidFill>
                  <a:srgbClr val="BBA0E9"/>
                </a:solidFill>
                <a:latin typeface="Quicksand"/>
                <a:ea typeface="Quicksand"/>
                <a:cs typeface="Quicksand"/>
                <a:sym typeface="Quicksand"/>
              </a:rPr>
              <a:t>Example:</a:t>
            </a:r>
            <a:r>
              <a:rPr lang="ca" sz="1466">
                <a:latin typeface="Quicksand"/>
                <a:ea typeface="Quicksand"/>
                <a:cs typeface="Quicksand"/>
                <a:sym typeface="Quicksand"/>
              </a:rPr>
              <a:t> A Smart Home</a:t>
            </a:r>
            <a:endParaRPr sz="1466">
              <a:latin typeface="Quicksand"/>
              <a:ea typeface="Quicksand"/>
              <a:cs typeface="Quicksand"/>
              <a:sym typeface="Quicksand"/>
            </a:endParaRPr>
          </a:p>
          <a:p>
            <a:pPr indent="0" lvl="0" marL="0" rtl="0" algn="l">
              <a:spcBef>
                <a:spcPts val="0"/>
              </a:spcBef>
              <a:spcAft>
                <a:spcPts val="0"/>
              </a:spcAft>
              <a:buNone/>
            </a:pPr>
            <a:r>
              <a:rPr lang="ca">
                <a:latin typeface="Quicksand"/>
                <a:ea typeface="Quicksand"/>
                <a:cs typeface="Quicksand"/>
                <a:sym typeface="Quicksand"/>
              </a:rPr>
              <a:t>Pervasing Computing</a:t>
            </a:r>
            <a:endParaRPr>
              <a:latin typeface="Quicksand"/>
              <a:ea typeface="Quicksand"/>
              <a:cs typeface="Quicksand"/>
              <a:sym typeface="Quicksand"/>
            </a:endParaRPr>
          </a:p>
        </p:txBody>
      </p:sp>
      <p:sp>
        <p:nvSpPr>
          <p:cNvPr id="74" name="Google Shape;74;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ca" sz="1300">
                <a:latin typeface="Quicksand Medium"/>
                <a:ea typeface="Quicksand Medium"/>
                <a:cs typeface="Quicksand Medium"/>
                <a:sym typeface="Quicksand Medium"/>
              </a:rPr>
              <a:t>Pervasive computing’s Role</a:t>
            </a:r>
            <a:r>
              <a:rPr lang="ca" sz="1300"/>
              <a:t>: </a:t>
            </a:r>
            <a:r>
              <a:rPr lang="ca" sz="1300"/>
              <a:t>underlying infrastructure and connectivity necessary to enable devices to communicate with one another.</a:t>
            </a:r>
            <a:endParaRPr sz="1300"/>
          </a:p>
          <a:p>
            <a:pPr indent="-311150" lvl="0" marL="457200" marR="393573" rtl="0" algn="just">
              <a:spcBef>
                <a:spcPts val="1200"/>
              </a:spcBef>
              <a:spcAft>
                <a:spcPts val="0"/>
              </a:spcAft>
              <a:buSzPts val="1300"/>
              <a:buChar char="-"/>
            </a:pPr>
            <a:r>
              <a:rPr lang="ca" sz="1300">
                <a:latin typeface="Quicksand"/>
                <a:ea typeface="Quicksand"/>
                <a:cs typeface="Quicksand"/>
                <a:sym typeface="Quicksand"/>
              </a:rPr>
              <a:t>Control</a:t>
            </a:r>
            <a:r>
              <a:rPr lang="ca" sz="1300"/>
              <a:t> of lighting, temperature, and other environmental factors </a:t>
            </a:r>
            <a:r>
              <a:rPr lang="ca" sz="1300">
                <a:latin typeface="Quicksand"/>
                <a:ea typeface="Quicksand"/>
                <a:cs typeface="Quicksand"/>
                <a:sym typeface="Quicksand"/>
              </a:rPr>
              <a:t>via sensors and connected devices</a:t>
            </a:r>
            <a:endParaRPr sz="1300">
              <a:latin typeface="Quicksand"/>
              <a:ea typeface="Quicksand"/>
              <a:cs typeface="Quicksand"/>
              <a:sym typeface="Quicksand"/>
            </a:endParaRPr>
          </a:p>
          <a:p>
            <a:pPr indent="-311150" lvl="0" marL="457200" marR="393573" rtl="0" algn="just">
              <a:spcBef>
                <a:spcPts val="0"/>
              </a:spcBef>
              <a:spcAft>
                <a:spcPts val="0"/>
              </a:spcAft>
              <a:buSzPts val="1300"/>
              <a:buChar char="-"/>
            </a:pPr>
            <a:r>
              <a:rPr lang="ca" sz="1300">
                <a:latin typeface="Quicksand"/>
                <a:ea typeface="Quicksand"/>
                <a:cs typeface="Quicksand"/>
                <a:sym typeface="Quicksand"/>
              </a:rPr>
              <a:t>Home security and monitoring</a:t>
            </a:r>
            <a:r>
              <a:rPr lang="ca" sz="1300"/>
              <a:t>, including cameras, motion detectors, and door locks</a:t>
            </a:r>
            <a:endParaRPr sz="1300"/>
          </a:p>
          <a:p>
            <a:pPr indent="-311150" lvl="0" marL="457200" marR="393573" rtl="0" algn="just">
              <a:spcBef>
                <a:spcPts val="0"/>
              </a:spcBef>
              <a:spcAft>
                <a:spcPts val="0"/>
              </a:spcAft>
              <a:buSzPts val="1300"/>
              <a:buChar char="-"/>
            </a:pPr>
            <a:r>
              <a:rPr lang="ca" sz="1300">
                <a:latin typeface="Quicksand"/>
                <a:ea typeface="Quicksand"/>
                <a:cs typeface="Quicksand"/>
                <a:sym typeface="Quicksand"/>
              </a:rPr>
              <a:t>Energy management</a:t>
            </a:r>
            <a:r>
              <a:rPr lang="ca" sz="1300"/>
              <a:t>, including monitoring and controlling the use of electricity, gas, and water</a:t>
            </a:r>
            <a:endParaRPr sz="1300"/>
          </a:p>
          <a:p>
            <a:pPr indent="-311150" lvl="0" marL="457200" marR="393573" rtl="0" algn="just">
              <a:spcBef>
                <a:spcPts val="0"/>
              </a:spcBef>
              <a:spcAft>
                <a:spcPts val="0"/>
              </a:spcAft>
              <a:buSzPts val="1300"/>
              <a:buChar char="-"/>
            </a:pPr>
            <a:r>
              <a:rPr lang="ca" sz="1300">
                <a:latin typeface="Quicksand"/>
                <a:ea typeface="Quicksand"/>
                <a:cs typeface="Quicksand"/>
                <a:sym typeface="Quicksand"/>
              </a:rPr>
              <a:t>Entertainment and media systems</a:t>
            </a:r>
            <a:r>
              <a:rPr lang="ca" sz="1300"/>
              <a:t>, including music and video streaming and home theater integration</a:t>
            </a:r>
            <a:endParaRPr sz="1300">
              <a:latin typeface="Quicksand Medium"/>
              <a:ea typeface="Quicksand Medium"/>
              <a:cs typeface="Quicksand Medium"/>
              <a:sym typeface="Quicksand Medium"/>
            </a:endParaRPr>
          </a:p>
        </p:txBody>
      </p:sp>
      <p:pic>
        <p:nvPicPr>
          <p:cNvPr id="75" name="Google Shape;75;p16"/>
          <p:cNvPicPr preferRelativeResize="0"/>
          <p:nvPr/>
        </p:nvPicPr>
        <p:blipFill>
          <a:blip r:embed="rId3">
            <a:alphaModFix/>
          </a:blip>
          <a:stretch>
            <a:fillRect/>
          </a:stretch>
        </p:blipFill>
        <p:spPr>
          <a:xfrm>
            <a:off x="5112425" y="1629975"/>
            <a:ext cx="3495176" cy="246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latin typeface="Quicksand"/>
                <a:ea typeface="Quicksand"/>
                <a:cs typeface="Quicksand"/>
                <a:sym typeface="Quicksand"/>
              </a:rPr>
              <a:t>About </a:t>
            </a:r>
            <a:r>
              <a:rPr lang="ca">
                <a:latin typeface="Quicksand"/>
                <a:ea typeface="Quicksand"/>
                <a:cs typeface="Quicksand"/>
                <a:sym typeface="Quicksand"/>
              </a:rPr>
              <a:t>Pervasing Computing</a:t>
            </a:r>
            <a:endParaRPr>
              <a:latin typeface="Quicksand"/>
              <a:ea typeface="Quicksand"/>
              <a:cs typeface="Quicksand"/>
              <a:sym typeface="Quicksand"/>
            </a:endParaRPr>
          </a:p>
        </p:txBody>
      </p:sp>
      <p:sp>
        <p:nvSpPr>
          <p:cNvPr id="81" name="Google Shape;81;p17"/>
          <p:cNvSpPr txBox="1"/>
          <p:nvPr>
            <p:ph idx="1" type="body"/>
          </p:nvPr>
        </p:nvSpPr>
        <p:spPr>
          <a:xfrm>
            <a:off x="311700" y="1152475"/>
            <a:ext cx="8245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ca">
                <a:solidFill>
                  <a:srgbClr val="BBA0E9"/>
                </a:solidFill>
                <a:latin typeface="Quicksand Medium"/>
                <a:ea typeface="Quicksand Medium"/>
                <a:cs typeface="Quicksand Medium"/>
                <a:sym typeface="Quicksand Medium"/>
              </a:rPr>
              <a:t>Its realization : Internet of Things (IoT) </a:t>
            </a:r>
            <a:r>
              <a:rPr lang="ca">
                <a:solidFill>
                  <a:srgbClr val="BBA0E9"/>
                </a:solidFill>
                <a:latin typeface="Quicksand Medium"/>
                <a:ea typeface="Quicksand Medium"/>
                <a:cs typeface="Quicksand Medium"/>
                <a:sym typeface="Quicksand Medium"/>
              </a:rPr>
              <a:t> </a:t>
            </a:r>
            <a:r>
              <a:rPr lang="ca" sz="1200"/>
              <a:t>→</a:t>
            </a:r>
            <a:r>
              <a:rPr lang="ca"/>
              <a:t> The connecting of different systems allowed the exchange of data between devices</a:t>
            </a:r>
            <a:endParaRPr/>
          </a:p>
          <a:p>
            <a:pPr indent="0" lvl="0" marL="0" rtl="0" algn="just">
              <a:spcBef>
                <a:spcPts val="1200"/>
              </a:spcBef>
              <a:spcAft>
                <a:spcPts val="0"/>
              </a:spcAft>
              <a:buNone/>
            </a:pPr>
            <a:r>
              <a:rPr lang="ca"/>
              <a:t>Pervasive Computing </a:t>
            </a:r>
            <a:r>
              <a:rPr lang="ca"/>
              <a:t>systems are designed in a way that it is meeting requirements and needs of different types of users and for specific purposes. Then Pervasive Computing makes devices and systems more available, convenient and easy of use, when the users are in front of a complex technology. So it’s all about those fundamentals paradigms : </a:t>
            </a:r>
            <a:endParaRPr/>
          </a:p>
          <a:p>
            <a:pPr indent="-342900" lvl="0" marL="457200" rtl="0" algn="just">
              <a:spcBef>
                <a:spcPts val="1200"/>
              </a:spcBef>
              <a:spcAft>
                <a:spcPts val="0"/>
              </a:spcAft>
              <a:buClr>
                <a:srgbClr val="BBA0E9"/>
              </a:buClr>
              <a:buSzPts val="1800"/>
              <a:buFont typeface="Quicksand Medium"/>
              <a:buChar char="●"/>
            </a:pPr>
            <a:r>
              <a:rPr lang="ca">
                <a:solidFill>
                  <a:srgbClr val="BBA0E9"/>
                </a:solidFill>
                <a:latin typeface="Quicksand Medium"/>
                <a:ea typeface="Quicksand Medium"/>
                <a:cs typeface="Quicksand Medium"/>
                <a:sym typeface="Quicksand Medium"/>
              </a:rPr>
              <a:t>Decentralization </a:t>
            </a:r>
            <a:endParaRPr/>
          </a:p>
          <a:p>
            <a:pPr indent="-342900" lvl="0" marL="457200" rtl="0" algn="just">
              <a:spcBef>
                <a:spcPts val="0"/>
              </a:spcBef>
              <a:spcAft>
                <a:spcPts val="0"/>
              </a:spcAft>
              <a:buClr>
                <a:srgbClr val="BBA0E9"/>
              </a:buClr>
              <a:buSzPts val="1800"/>
              <a:buFont typeface="Quicksand Medium"/>
              <a:buChar char="●"/>
            </a:pPr>
            <a:r>
              <a:rPr lang="ca">
                <a:solidFill>
                  <a:srgbClr val="BBA0E9"/>
                </a:solidFill>
                <a:latin typeface="Quicksand Medium"/>
                <a:ea typeface="Quicksand Medium"/>
                <a:cs typeface="Quicksand Medium"/>
                <a:sym typeface="Quicksand Medium"/>
              </a:rPr>
              <a:t>Diversification</a:t>
            </a:r>
            <a:endParaRPr>
              <a:solidFill>
                <a:srgbClr val="BBA0E9"/>
              </a:solidFill>
              <a:latin typeface="Quicksand Medium"/>
              <a:ea typeface="Quicksand Medium"/>
              <a:cs typeface="Quicksand Medium"/>
              <a:sym typeface="Quicksand Medium"/>
            </a:endParaRPr>
          </a:p>
          <a:p>
            <a:pPr indent="-342900" lvl="0" marL="457200" rtl="0" algn="just">
              <a:spcBef>
                <a:spcPts val="0"/>
              </a:spcBef>
              <a:spcAft>
                <a:spcPts val="0"/>
              </a:spcAft>
              <a:buClr>
                <a:srgbClr val="BBA0E9"/>
              </a:buClr>
              <a:buSzPts val="1800"/>
              <a:buFont typeface="Quicksand Medium"/>
              <a:buChar char="●"/>
            </a:pPr>
            <a:r>
              <a:rPr lang="ca">
                <a:solidFill>
                  <a:srgbClr val="BBA0E9"/>
                </a:solidFill>
                <a:latin typeface="Quicksand Medium"/>
                <a:ea typeface="Quicksand Medium"/>
                <a:cs typeface="Quicksand Medium"/>
                <a:sym typeface="Quicksand Medium"/>
              </a:rPr>
              <a:t>Connectivity</a:t>
            </a:r>
            <a:endParaRPr/>
          </a:p>
          <a:p>
            <a:pPr indent="-342900" lvl="0" marL="457200" rtl="0" algn="just">
              <a:spcBef>
                <a:spcPts val="0"/>
              </a:spcBef>
              <a:spcAft>
                <a:spcPts val="0"/>
              </a:spcAft>
              <a:buClr>
                <a:srgbClr val="BBA0E9"/>
              </a:buClr>
              <a:buSzPts val="1800"/>
              <a:buFont typeface="Quicksand Medium"/>
              <a:buChar char="●"/>
            </a:pPr>
            <a:r>
              <a:rPr lang="ca">
                <a:solidFill>
                  <a:srgbClr val="BBA0E9"/>
                </a:solidFill>
                <a:latin typeface="Quicksand Medium"/>
                <a:ea typeface="Quicksand Medium"/>
                <a:cs typeface="Quicksand Medium"/>
                <a:sym typeface="Quicksand Medium"/>
              </a:rPr>
              <a:t>Simplicity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ca" sz="1300">
                <a:latin typeface="Quicksand Medium"/>
                <a:ea typeface="Quicksand Medium"/>
                <a:cs typeface="Quicksand Medium"/>
                <a:sym typeface="Quicksand Medium"/>
              </a:rPr>
              <a:t>AI’s Role</a:t>
            </a:r>
            <a:r>
              <a:rPr lang="ca" sz="1300"/>
              <a:t>: make sense of the data generated by the pervasing computing devices and enable more sophisticated interactions with the environment. </a:t>
            </a:r>
            <a:endParaRPr sz="1300"/>
          </a:p>
          <a:p>
            <a:pPr indent="-311150" lvl="0" marL="457200" marR="393573" rtl="0" algn="just">
              <a:lnSpc>
                <a:spcPct val="115000"/>
              </a:lnSpc>
              <a:spcBef>
                <a:spcPts val="1200"/>
              </a:spcBef>
              <a:spcAft>
                <a:spcPts val="0"/>
              </a:spcAft>
              <a:buSzPts val="1300"/>
              <a:buChar char="-"/>
            </a:pPr>
            <a:r>
              <a:rPr lang="ca" sz="1300">
                <a:latin typeface="Quicksand"/>
                <a:ea typeface="Quicksand"/>
                <a:cs typeface="Quicksand"/>
                <a:sym typeface="Quicksand"/>
              </a:rPr>
              <a:t>Personalized user interfaces</a:t>
            </a:r>
            <a:r>
              <a:rPr lang="ca" sz="1300"/>
              <a:t> that adjust to individual preferences and habits</a:t>
            </a:r>
            <a:endParaRPr sz="1300"/>
          </a:p>
          <a:p>
            <a:pPr indent="-311150" lvl="0" marL="457200" marR="393573" rtl="0" algn="just">
              <a:lnSpc>
                <a:spcPct val="115000"/>
              </a:lnSpc>
              <a:spcBef>
                <a:spcPts val="0"/>
              </a:spcBef>
              <a:spcAft>
                <a:spcPts val="0"/>
              </a:spcAft>
              <a:buSzPts val="1300"/>
              <a:buChar char="-"/>
            </a:pPr>
            <a:r>
              <a:rPr lang="ca" sz="1300">
                <a:latin typeface="Quicksand"/>
                <a:ea typeface="Quicksand"/>
                <a:cs typeface="Quicksand"/>
                <a:sym typeface="Quicksand"/>
              </a:rPr>
              <a:t>Voice assistants </a:t>
            </a:r>
            <a:r>
              <a:rPr lang="ca" sz="1300"/>
              <a:t>that can control devices and respond to questions and commands</a:t>
            </a:r>
            <a:endParaRPr sz="1300"/>
          </a:p>
          <a:p>
            <a:pPr indent="-311150" lvl="0" marL="457200" marR="393573" rtl="0" algn="just">
              <a:lnSpc>
                <a:spcPct val="115000"/>
              </a:lnSpc>
              <a:spcBef>
                <a:spcPts val="0"/>
              </a:spcBef>
              <a:spcAft>
                <a:spcPts val="0"/>
              </a:spcAft>
              <a:buSzPts val="1300"/>
              <a:buChar char="-"/>
            </a:pPr>
            <a:r>
              <a:rPr lang="ca" sz="1300">
                <a:latin typeface="Quicksand"/>
                <a:ea typeface="Quicksand"/>
                <a:cs typeface="Quicksand"/>
                <a:sym typeface="Quicksand"/>
              </a:rPr>
              <a:t>Predictive maintenance</a:t>
            </a:r>
            <a:r>
              <a:rPr lang="ca" sz="1300"/>
              <a:t> of appliances and systems to prevent breakdowns and reduce maintenance costs</a:t>
            </a:r>
            <a:endParaRPr sz="1300"/>
          </a:p>
          <a:p>
            <a:pPr indent="-311150" lvl="0" marL="457200" marR="393573" rtl="0" algn="just">
              <a:lnSpc>
                <a:spcPct val="115000"/>
              </a:lnSpc>
              <a:spcBef>
                <a:spcPts val="0"/>
              </a:spcBef>
              <a:spcAft>
                <a:spcPts val="0"/>
              </a:spcAft>
              <a:buSzPts val="1300"/>
              <a:buChar char="-"/>
            </a:pPr>
            <a:r>
              <a:rPr lang="ca" sz="1300">
                <a:latin typeface="Quicksand"/>
                <a:ea typeface="Quicksand"/>
                <a:cs typeface="Quicksand"/>
                <a:sym typeface="Quicksand"/>
              </a:rPr>
              <a:t>Energy optimization</a:t>
            </a:r>
            <a:r>
              <a:rPr lang="ca" sz="1300"/>
              <a:t> based on patterns of usage and occupancy</a:t>
            </a:r>
            <a:endParaRPr sz="1300"/>
          </a:p>
        </p:txBody>
      </p:sp>
      <p:sp>
        <p:nvSpPr>
          <p:cNvPr id="87" name="Google Shape;8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sz="1466">
                <a:solidFill>
                  <a:srgbClr val="BBA0E9"/>
                </a:solidFill>
                <a:latin typeface="Quicksand"/>
                <a:ea typeface="Quicksand"/>
                <a:cs typeface="Quicksand"/>
                <a:sym typeface="Quicksand"/>
              </a:rPr>
              <a:t>Example:</a:t>
            </a:r>
            <a:r>
              <a:rPr lang="ca" sz="1466">
                <a:latin typeface="Quicksand"/>
                <a:ea typeface="Quicksand"/>
                <a:cs typeface="Quicksand"/>
                <a:sym typeface="Quicksand"/>
              </a:rPr>
              <a:t> A Smart Home</a:t>
            </a:r>
            <a:endParaRPr sz="1466">
              <a:latin typeface="Quicksand"/>
              <a:ea typeface="Quicksand"/>
              <a:cs typeface="Quicksand"/>
              <a:sym typeface="Quicksand"/>
            </a:endParaRPr>
          </a:p>
          <a:p>
            <a:pPr indent="0" lvl="0" marL="0" rtl="0" algn="l">
              <a:spcBef>
                <a:spcPts val="0"/>
              </a:spcBef>
              <a:spcAft>
                <a:spcPts val="0"/>
              </a:spcAft>
              <a:buNone/>
            </a:pPr>
            <a:r>
              <a:rPr lang="ca">
                <a:latin typeface="Quicksand"/>
                <a:ea typeface="Quicksand"/>
                <a:cs typeface="Quicksand"/>
                <a:sym typeface="Quicksand"/>
              </a:rPr>
              <a:t>Artificial Intelligence</a:t>
            </a:r>
            <a:endParaRPr>
              <a:latin typeface="Quicksand"/>
              <a:ea typeface="Quicksand"/>
              <a:cs typeface="Quicksand"/>
              <a:sym typeface="Quicksand"/>
            </a:endParaRPr>
          </a:p>
        </p:txBody>
      </p:sp>
      <p:pic>
        <p:nvPicPr>
          <p:cNvPr id="88" name="Google Shape;88;p18"/>
          <p:cNvPicPr preferRelativeResize="0"/>
          <p:nvPr/>
        </p:nvPicPr>
        <p:blipFill>
          <a:blip r:embed="rId3">
            <a:alphaModFix/>
          </a:blip>
          <a:stretch>
            <a:fillRect/>
          </a:stretch>
        </p:blipFill>
        <p:spPr>
          <a:xfrm>
            <a:off x="4972100" y="863549"/>
            <a:ext cx="3467697"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latin typeface="Quicksand"/>
                <a:ea typeface="Quicksand"/>
                <a:cs typeface="Quicksand"/>
                <a:sym typeface="Quicksand"/>
              </a:rPr>
              <a:t>About </a:t>
            </a:r>
            <a:r>
              <a:rPr lang="ca">
                <a:latin typeface="Quicksand"/>
                <a:ea typeface="Quicksand"/>
                <a:cs typeface="Quicksand"/>
                <a:sym typeface="Quicksand"/>
              </a:rPr>
              <a:t>Artificial Intelligence</a:t>
            </a:r>
            <a:endParaRPr>
              <a:latin typeface="Quicksand"/>
              <a:ea typeface="Quicksand"/>
              <a:cs typeface="Quicksand"/>
              <a:sym typeface="Quicksand"/>
            </a:endParaRPr>
          </a:p>
        </p:txBody>
      </p:sp>
      <p:sp>
        <p:nvSpPr>
          <p:cNvPr id="94" name="Google Shape;94;p19"/>
          <p:cNvSpPr txBox="1"/>
          <p:nvPr>
            <p:ph idx="1" type="body"/>
          </p:nvPr>
        </p:nvSpPr>
        <p:spPr>
          <a:xfrm>
            <a:off x="311700" y="1152475"/>
            <a:ext cx="8245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ca">
                <a:solidFill>
                  <a:srgbClr val="BBA0E9"/>
                </a:solidFill>
                <a:latin typeface="Quicksand Medium"/>
                <a:ea typeface="Quicksand Medium"/>
                <a:cs typeface="Quicksand Medium"/>
                <a:sym typeface="Quicksand Medium"/>
              </a:rPr>
              <a:t>Machine Learning </a:t>
            </a:r>
            <a:r>
              <a:rPr lang="ca" sz="1200"/>
              <a:t>→</a:t>
            </a:r>
            <a:r>
              <a:rPr lang="ca"/>
              <a:t> A branch of AI, that represents the use and development of computer systems that are able to learn and adapt without following explicit instructions, draw inferences from patterns in data - </a:t>
            </a:r>
            <a:r>
              <a:rPr lang="ca">
                <a:latin typeface="Quicksand Medium"/>
                <a:ea typeface="Quicksand Medium"/>
                <a:cs typeface="Quicksand Medium"/>
                <a:sym typeface="Quicksand Medium"/>
              </a:rPr>
              <a:t>Imitation of the intelligent human behavior</a:t>
            </a:r>
            <a:r>
              <a:rPr lang="ca"/>
              <a:t> </a:t>
            </a:r>
            <a:endParaRPr/>
          </a:p>
          <a:p>
            <a:pPr indent="-342900" lvl="0" marL="457200" rtl="0" algn="just">
              <a:spcBef>
                <a:spcPts val="1200"/>
              </a:spcBef>
              <a:spcAft>
                <a:spcPts val="0"/>
              </a:spcAft>
              <a:buSzPts val="1800"/>
              <a:buChar char="●"/>
            </a:pPr>
            <a:r>
              <a:rPr lang="ca">
                <a:solidFill>
                  <a:srgbClr val="BBA0E9"/>
                </a:solidFill>
                <a:latin typeface="Quicksand Medium"/>
                <a:ea typeface="Quicksand Medium"/>
                <a:cs typeface="Quicksand Medium"/>
                <a:sym typeface="Quicksand Medium"/>
              </a:rPr>
              <a:t>Natural Language Processing (NLP) </a:t>
            </a:r>
            <a:r>
              <a:rPr lang="ca" sz="1200"/>
              <a:t>→</a:t>
            </a:r>
            <a:r>
              <a:rPr lang="ca"/>
              <a:t> Processing and understanding the human language so they can automatically perform specific tasks → For example Personal AI Assistant (Alexa, Google…) that uses</a:t>
            </a:r>
            <a:endParaRPr/>
          </a:p>
          <a:p>
            <a:pPr indent="0" lvl="0" marL="0" rtl="0" algn="just">
              <a:spcBef>
                <a:spcPts val="1200"/>
              </a:spcBef>
              <a:spcAft>
                <a:spcPts val="0"/>
              </a:spcAft>
              <a:buNone/>
            </a:pPr>
            <a:r>
              <a:rPr lang="ca">
                <a:solidFill>
                  <a:srgbClr val="BBA0E9"/>
                </a:solidFill>
                <a:latin typeface="Quicksand Medium"/>
                <a:ea typeface="Quicksand Medium"/>
                <a:cs typeface="Quicksand Medium"/>
                <a:sym typeface="Quicksand Medium"/>
              </a:rPr>
              <a:t>Deep Learning </a:t>
            </a:r>
            <a:r>
              <a:rPr lang="ca" sz="1200"/>
              <a:t>→</a:t>
            </a:r>
            <a:r>
              <a:rPr lang="ca"/>
              <a:t> A type of Machine Learning based on artificial neural networks, which process higher level features from data, to reproduce </a:t>
            </a:r>
            <a:r>
              <a:rPr lang="ca">
                <a:latin typeface="Quicksand Medium"/>
                <a:ea typeface="Quicksand Medium"/>
                <a:cs typeface="Quicksand Medium"/>
                <a:sym typeface="Quicksand Medium"/>
              </a:rPr>
              <a:t>complex</a:t>
            </a:r>
            <a:r>
              <a:rPr b="1" lang="ca">
                <a:latin typeface="Quicksand"/>
                <a:ea typeface="Quicksand"/>
                <a:cs typeface="Quicksand"/>
                <a:sym typeface="Quicksand"/>
              </a:rPr>
              <a:t> </a:t>
            </a:r>
            <a:r>
              <a:rPr lang="ca"/>
              <a:t>tasks</a:t>
            </a:r>
            <a:endParaRPr/>
          </a:p>
          <a:p>
            <a:pPr indent="-342900" lvl="0" marL="457200" rtl="0" algn="just">
              <a:spcBef>
                <a:spcPts val="1200"/>
              </a:spcBef>
              <a:spcAft>
                <a:spcPts val="0"/>
              </a:spcAft>
              <a:buSzPts val="1800"/>
              <a:buChar char="●"/>
            </a:pPr>
            <a:r>
              <a:rPr lang="ca">
                <a:solidFill>
                  <a:srgbClr val="BBA0E9"/>
                </a:solidFill>
                <a:latin typeface="Quicksand Medium"/>
                <a:ea typeface="Quicksand Medium"/>
                <a:cs typeface="Quicksand Medium"/>
                <a:sym typeface="Quicksand Medium"/>
              </a:rPr>
              <a:t>Segmentation, Classification </a:t>
            </a:r>
            <a:r>
              <a:rPr lang="ca" sz="1200"/>
              <a:t>→</a:t>
            </a:r>
            <a:r>
              <a:rPr lang="ca"/>
              <a:t> For example, facial recognition, or personalized recommendations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latin typeface="Quicksand"/>
                <a:ea typeface="Quicksand"/>
                <a:cs typeface="Quicksand"/>
                <a:sym typeface="Quicksand"/>
              </a:rPr>
              <a:t>AI and Pervasive Computing - 1</a:t>
            </a:r>
            <a:endParaRPr>
              <a:latin typeface="Quicksand"/>
              <a:ea typeface="Quicksand"/>
              <a:cs typeface="Quicksand"/>
              <a:sym typeface="Quicksand"/>
            </a:endParaRPr>
          </a:p>
        </p:txBody>
      </p:sp>
      <p:sp>
        <p:nvSpPr>
          <p:cNvPr id="100" name="Google Shape;100;p20"/>
          <p:cNvSpPr txBox="1"/>
          <p:nvPr>
            <p:ph idx="1" type="body"/>
          </p:nvPr>
        </p:nvSpPr>
        <p:spPr>
          <a:xfrm>
            <a:off x="277200" y="1152475"/>
            <a:ext cx="8520600" cy="3519000"/>
          </a:xfrm>
          <a:prstGeom prst="rect">
            <a:avLst/>
          </a:prstGeom>
        </p:spPr>
        <p:txBody>
          <a:bodyPr anchorCtr="0" anchor="t" bIns="91425" lIns="90000" spcFirstLastPara="1" rIns="91425" wrap="square" tIns="90000">
            <a:normAutofit lnSpcReduction="20000"/>
          </a:bodyPr>
          <a:lstStyle/>
          <a:p>
            <a:pPr indent="0" lvl="0" marL="0" rtl="0" algn="just">
              <a:lnSpc>
                <a:spcPct val="150000"/>
              </a:lnSpc>
              <a:spcBef>
                <a:spcPts val="0"/>
              </a:spcBef>
              <a:spcAft>
                <a:spcPts val="0"/>
              </a:spcAft>
              <a:buNone/>
            </a:pPr>
            <a:r>
              <a:rPr lang="ca"/>
              <a:t>Mark Weiser, the father of pervasive computing, proposed 3 basic forms of </a:t>
            </a:r>
            <a:r>
              <a:rPr lang="ca"/>
              <a:t>ubiquitous computing devices: </a:t>
            </a:r>
            <a:endParaRPr/>
          </a:p>
          <a:p>
            <a:pPr indent="-342900" lvl="0" marL="457200" rtl="0" algn="just">
              <a:lnSpc>
                <a:spcPct val="150000"/>
              </a:lnSpc>
              <a:spcBef>
                <a:spcPts val="1200"/>
              </a:spcBef>
              <a:spcAft>
                <a:spcPts val="0"/>
              </a:spcAft>
              <a:buSzPts val="1800"/>
              <a:buChar char="-"/>
            </a:pPr>
            <a:r>
              <a:rPr b="1" lang="ca">
                <a:latin typeface="Quicksand"/>
                <a:ea typeface="Quicksand"/>
                <a:cs typeface="Quicksand"/>
                <a:sym typeface="Quicksand"/>
              </a:rPr>
              <a:t>tabs</a:t>
            </a:r>
            <a:r>
              <a:rPr lang="ca"/>
              <a:t>: wearable devices (size ~ 1cm)</a:t>
            </a:r>
            <a:endParaRPr/>
          </a:p>
          <a:p>
            <a:pPr indent="-342900" lvl="0" marL="457200" rtl="0" algn="just">
              <a:lnSpc>
                <a:spcPct val="150000"/>
              </a:lnSpc>
              <a:spcBef>
                <a:spcPts val="0"/>
              </a:spcBef>
              <a:spcAft>
                <a:spcPts val="0"/>
              </a:spcAft>
              <a:buSzPts val="1800"/>
              <a:buChar char="-"/>
            </a:pPr>
            <a:r>
              <a:rPr b="1" lang="ca">
                <a:latin typeface="Quicksand"/>
                <a:ea typeface="Quicksand"/>
                <a:cs typeface="Quicksand"/>
                <a:sym typeface="Quicksand"/>
              </a:rPr>
              <a:t>pads</a:t>
            </a:r>
            <a:r>
              <a:rPr lang="ca"/>
              <a:t>: hand-held devices (size ~ 1dm) </a:t>
            </a:r>
            <a:endParaRPr/>
          </a:p>
          <a:p>
            <a:pPr indent="-342900" lvl="0" marL="457200" rtl="0" algn="just">
              <a:lnSpc>
                <a:spcPct val="150000"/>
              </a:lnSpc>
              <a:spcBef>
                <a:spcPts val="0"/>
              </a:spcBef>
              <a:spcAft>
                <a:spcPts val="0"/>
              </a:spcAft>
              <a:buSzPts val="1800"/>
              <a:buChar char="-"/>
            </a:pPr>
            <a:r>
              <a:rPr b="1" lang="ca">
                <a:latin typeface="Quicksand"/>
                <a:ea typeface="Quicksand"/>
                <a:cs typeface="Quicksand"/>
                <a:sym typeface="Quicksand"/>
              </a:rPr>
              <a:t>boards</a:t>
            </a:r>
            <a:r>
              <a:rPr lang="ca"/>
              <a:t>: interactive larger display (size ~ 1m) </a:t>
            </a:r>
            <a:endParaRPr/>
          </a:p>
          <a:p>
            <a:pPr indent="0" lvl="0" marL="0" marR="0" rtl="0" algn="just">
              <a:lnSpc>
                <a:spcPct val="150000"/>
              </a:lnSpc>
              <a:spcBef>
                <a:spcPts val="1200"/>
              </a:spcBef>
              <a:spcAft>
                <a:spcPts val="0"/>
              </a:spcAft>
              <a:buNone/>
            </a:pPr>
            <a:r>
              <a:rPr lang="ca"/>
              <a:t>From 1988 many and more innovative ideas have been proposed, but despite how we want to think about it, an IoT ecosystem consists of using these web-enabled devices to collect, analyze, and send data from the environment to the user, and vice versa.</a:t>
            </a:r>
            <a:endParaRPr/>
          </a:p>
          <a:p>
            <a:pPr indent="0" lvl="0" marL="0" rtl="0" algn="ctr">
              <a:spcBef>
                <a:spcPts val="1200"/>
              </a:spcBef>
              <a:spcAft>
                <a:spcPts val="1200"/>
              </a:spcAft>
              <a:buNone/>
            </a:pPr>
            <a:r>
              <a:rPr b="1" lang="ca">
                <a:solidFill>
                  <a:srgbClr val="BBA0E9"/>
                </a:solidFill>
                <a:latin typeface="Quicksand"/>
                <a:ea typeface="Quicksand"/>
                <a:cs typeface="Quicksand"/>
                <a:sym typeface="Quicksand"/>
              </a:rPr>
              <a:t>“Ubicomp is a concept in software engineering and computer science where computing is made to appear anytime and everywhere.”</a:t>
            </a:r>
            <a:endParaRPr b="1">
              <a:solidFill>
                <a:srgbClr val="BBA0E9"/>
              </a:solidFill>
              <a:latin typeface="Quicksand"/>
              <a:ea typeface="Quicksand"/>
              <a:cs typeface="Quicksand"/>
              <a:sym typeface="Quicksand"/>
            </a:endParaRPr>
          </a:p>
        </p:txBody>
      </p:sp>
      <p:pic>
        <p:nvPicPr>
          <p:cNvPr id="101" name="Google Shape;101;p20"/>
          <p:cNvPicPr preferRelativeResize="0"/>
          <p:nvPr/>
        </p:nvPicPr>
        <p:blipFill>
          <a:blip r:embed="rId3">
            <a:alphaModFix/>
          </a:blip>
          <a:stretch>
            <a:fillRect/>
          </a:stretch>
        </p:blipFill>
        <p:spPr>
          <a:xfrm>
            <a:off x="4572000" y="1523273"/>
            <a:ext cx="4066050" cy="164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latin typeface="Quicksand"/>
                <a:ea typeface="Quicksand"/>
                <a:cs typeface="Quicksand"/>
                <a:sym typeface="Quicksand"/>
              </a:rPr>
              <a:t>AI and Pervasive Computing - 2</a:t>
            </a:r>
            <a:endParaRPr>
              <a:latin typeface="Quicksand"/>
              <a:ea typeface="Quicksand"/>
              <a:cs typeface="Quicksand"/>
              <a:sym typeface="Quicksand"/>
            </a:endParaRPr>
          </a:p>
        </p:txBody>
      </p:sp>
      <p:sp>
        <p:nvSpPr>
          <p:cNvPr id="107" name="Google Shape;107;p21"/>
          <p:cNvSpPr txBox="1"/>
          <p:nvPr>
            <p:ph idx="1" type="body"/>
          </p:nvPr>
        </p:nvSpPr>
        <p:spPr>
          <a:xfrm>
            <a:off x="449400" y="1152425"/>
            <a:ext cx="82452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ca">
                <a:solidFill>
                  <a:srgbClr val="BBA0E9"/>
                </a:solidFill>
                <a:latin typeface="Quicksand Medium"/>
                <a:ea typeface="Quicksand Medium"/>
                <a:cs typeface="Quicksand Medium"/>
                <a:sym typeface="Quicksand Medium"/>
              </a:rPr>
              <a:t>Beside </a:t>
            </a:r>
            <a:r>
              <a:rPr lang="ca">
                <a:solidFill>
                  <a:srgbClr val="BBA0E9"/>
                </a:solidFill>
                <a:latin typeface="Quicksand Medium"/>
                <a:ea typeface="Quicksand Medium"/>
                <a:cs typeface="Quicksand Medium"/>
                <a:sym typeface="Quicksand Medium"/>
              </a:rPr>
              <a:t>IoT, a network of data - Big data  </a:t>
            </a:r>
            <a:r>
              <a:rPr lang="ca" sz="1200"/>
              <a:t>→</a:t>
            </a:r>
            <a:r>
              <a:rPr lang="ca"/>
              <a:t> AI adds up a new dimension of network to consider in the Pervasive Computing systems, which not only communicate </a:t>
            </a:r>
            <a:r>
              <a:rPr lang="ca"/>
              <a:t>through</a:t>
            </a:r>
            <a:r>
              <a:rPr lang="ca"/>
              <a:t> an internet network (local or global) but also </a:t>
            </a:r>
            <a:r>
              <a:rPr lang="ca"/>
              <a:t>through</a:t>
            </a:r>
            <a:r>
              <a:rPr lang="ca"/>
              <a:t> a network of data, that is collected and used in the improvement of those systems</a:t>
            </a:r>
            <a:endParaRPr/>
          </a:p>
          <a:p>
            <a:pPr indent="0" lvl="0" marL="0" rtl="0" algn="just">
              <a:spcBef>
                <a:spcPts val="1200"/>
              </a:spcBef>
              <a:spcAft>
                <a:spcPts val="0"/>
              </a:spcAft>
              <a:buNone/>
            </a:pPr>
            <a:r>
              <a:rPr lang="ca"/>
              <a:t>With the constant grow of the Artificial Intelligence field, all the systems gets to fulfill those principles fundamentals for Pervasive Computing : </a:t>
            </a:r>
            <a:endParaRPr/>
          </a:p>
          <a:p>
            <a:pPr indent="-334327" lvl="0" marL="457200" rtl="0" algn="just">
              <a:spcBef>
                <a:spcPts val="1200"/>
              </a:spcBef>
              <a:spcAft>
                <a:spcPts val="0"/>
              </a:spcAft>
              <a:buSzPct val="128571"/>
              <a:buChar char="●"/>
            </a:pPr>
            <a:r>
              <a:rPr lang="ca">
                <a:solidFill>
                  <a:srgbClr val="BBA0E9"/>
                </a:solidFill>
                <a:latin typeface="Quicksand Medium"/>
                <a:ea typeface="Quicksand Medium"/>
                <a:cs typeface="Quicksand Medium"/>
                <a:sym typeface="Quicksand Medium"/>
              </a:rPr>
              <a:t>Decentralization and Connectivity </a:t>
            </a:r>
            <a:r>
              <a:rPr lang="ca" sz="1200"/>
              <a:t>→</a:t>
            </a:r>
            <a:r>
              <a:rPr lang="ca"/>
              <a:t> Through the network of data, but also through the easiness of implementation</a:t>
            </a:r>
            <a:endParaRPr/>
          </a:p>
          <a:p>
            <a:pPr indent="-334327" lvl="0" marL="457200" rtl="0" algn="just">
              <a:spcBef>
                <a:spcPts val="0"/>
              </a:spcBef>
              <a:spcAft>
                <a:spcPts val="0"/>
              </a:spcAft>
              <a:buSzPct val="128571"/>
              <a:buChar char="●"/>
            </a:pPr>
            <a:r>
              <a:rPr lang="ca">
                <a:solidFill>
                  <a:srgbClr val="BBA0E9"/>
                </a:solidFill>
                <a:latin typeface="Quicksand Medium"/>
                <a:ea typeface="Quicksand Medium"/>
                <a:cs typeface="Quicksand Medium"/>
                <a:sym typeface="Quicksand Medium"/>
              </a:rPr>
              <a:t>Diversification </a:t>
            </a:r>
            <a:r>
              <a:rPr lang="ca" sz="1200"/>
              <a:t>→</a:t>
            </a:r>
            <a:r>
              <a:rPr lang="ca"/>
              <a:t> Learning new </a:t>
            </a:r>
            <a:r>
              <a:rPr lang="ca"/>
              <a:t>functionalities</a:t>
            </a:r>
            <a:r>
              <a:rPr lang="ca"/>
              <a:t> and implementing new improvements </a:t>
            </a:r>
            <a:r>
              <a:rPr lang="ca"/>
              <a:t>through</a:t>
            </a:r>
            <a:r>
              <a:rPr lang="ca"/>
              <a:t> the data collected </a:t>
            </a:r>
            <a:r>
              <a:rPr lang="ca"/>
              <a:t>through</a:t>
            </a:r>
            <a:r>
              <a:rPr lang="ca"/>
              <a:t> the environment and interactions</a:t>
            </a:r>
            <a:endParaRPr/>
          </a:p>
          <a:p>
            <a:pPr indent="-334327" lvl="0" marL="457200" rtl="0" algn="just">
              <a:spcBef>
                <a:spcPts val="0"/>
              </a:spcBef>
              <a:spcAft>
                <a:spcPts val="0"/>
              </a:spcAft>
              <a:buSzPct val="128571"/>
              <a:buChar char="●"/>
            </a:pPr>
            <a:r>
              <a:rPr lang="ca">
                <a:solidFill>
                  <a:srgbClr val="BBA0E9"/>
                </a:solidFill>
                <a:latin typeface="Quicksand Medium"/>
                <a:ea typeface="Quicksand Medium"/>
                <a:cs typeface="Quicksand Medium"/>
                <a:sym typeface="Quicksand Medium"/>
              </a:rPr>
              <a:t>Simplicity </a:t>
            </a:r>
            <a:r>
              <a:rPr lang="ca" sz="1200"/>
              <a:t>→</a:t>
            </a:r>
            <a:r>
              <a:rPr lang="ca"/>
              <a:t> The reproduction of human behavior eases the interaction between the machine and the human, making it more </a:t>
            </a:r>
            <a:r>
              <a:rPr lang="ca">
                <a:latin typeface="Quicksand Medium"/>
                <a:ea typeface="Quicksand Medium"/>
                <a:cs typeface="Quicksand Medium"/>
                <a:sym typeface="Quicksand Medium"/>
              </a:rPr>
              <a:t>efficient and intuitive</a:t>
            </a:r>
            <a:endParaRPr>
              <a:latin typeface="Quicksand Medium"/>
              <a:ea typeface="Quicksand Medium"/>
              <a:cs typeface="Quicksand Medium"/>
              <a:sym typeface="Quicksand Medium"/>
            </a:endParaRPr>
          </a:p>
          <a:p>
            <a:pPr indent="0" lvl="0" marL="0" rtl="0" algn="just">
              <a:spcBef>
                <a:spcPts val="1200"/>
              </a:spcBef>
              <a:spcAft>
                <a:spcPts val="1200"/>
              </a:spcAft>
              <a:buNone/>
            </a:pPr>
            <a:r>
              <a:rPr lang="ca">
                <a:latin typeface="Quicksand Medium"/>
                <a:ea typeface="Quicksand Medium"/>
                <a:cs typeface="Quicksand Medium"/>
                <a:sym typeface="Quicksand Medium"/>
              </a:rPr>
              <a:t>Overall, AI</a:t>
            </a:r>
            <a:r>
              <a:rPr lang="ca"/>
              <a:t> adds a dimension of </a:t>
            </a:r>
            <a:r>
              <a:rPr lang="ca">
                <a:latin typeface="Quicksand Medium"/>
                <a:ea typeface="Quicksand Medium"/>
                <a:cs typeface="Quicksand Medium"/>
                <a:sym typeface="Quicksand Medium"/>
              </a:rPr>
              <a:t>“human intelligence”</a:t>
            </a:r>
            <a:r>
              <a:rPr lang="ca"/>
              <a:t> in the systems used </a:t>
            </a:r>
            <a:endParaRPr>
              <a:latin typeface="Quicksand Medium"/>
              <a:ea typeface="Quicksand Medium"/>
              <a:cs typeface="Quicksand Medium"/>
              <a:sym typeface="Quicksand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