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66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5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7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5260F-19FF-85E7-3E10-70D50C7C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27BE90-65E4-1610-9DDA-4A2B3EB6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625683"/>
            <a:ext cx="4023360" cy="3554510"/>
          </a:xfrm>
        </p:spPr>
        <p:txBody>
          <a:bodyPr anchor="b">
            <a:normAutofit/>
          </a:bodyPr>
          <a:lstStyle/>
          <a:p>
            <a:pPr algn="ctr"/>
            <a:r>
              <a:rPr lang="cs-CZ" sz="3200" b="0" dirty="0"/>
              <a:t>Řízení vztahů se zákazníky</a:t>
            </a:r>
            <a:br>
              <a:rPr lang="cs-CZ" sz="3600" b="1" dirty="0"/>
            </a:br>
            <a:br>
              <a:rPr lang="cs-CZ" sz="3600" dirty="0"/>
            </a:br>
            <a:r>
              <a:rPr lang="cs-CZ" sz="3600" b="1" dirty="0">
                <a:solidFill>
                  <a:srgbClr val="00B050"/>
                </a:solidFill>
              </a:rPr>
              <a:t> </a:t>
            </a:r>
            <a:r>
              <a:rPr lang="cs-CZ" sz="4800" b="1" dirty="0">
                <a:solidFill>
                  <a:srgbClr val="00B050"/>
                </a:solidFill>
              </a:rPr>
              <a:t>CRM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80FECD-4CBB-8B5A-269C-D0DEE1DF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600" dirty="0"/>
              <a:t>Tomáš Hájek</a:t>
            </a:r>
          </a:p>
          <a:p>
            <a:pPr>
              <a:lnSpc>
                <a:spcPct val="100000"/>
              </a:lnSpc>
            </a:pPr>
            <a:r>
              <a:rPr lang="cs-CZ" sz="1600" dirty="0"/>
              <a:t>Podnikové informační systémy</a:t>
            </a:r>
          </a:p>
          <a:p>
            <a:pPr>
              <a:lnSpc>
                <a:spcPct val="100000"/>
              </a:lnSpc>
            </a:pPr>
            <a:r>
              <a:rPr lang="cs-CZ" sz="1600" dirty="0"/>
              <a:t>LS 2022/2023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4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4" descr="Počítačový skript na obrazovce">
            <a:extLst>
              <a:ext uri="{FF2B5EF4-FFF2-40B4-BE49-F238E27FC236}">
                <a16:creationId xmlns:a16="http://schemas.microsoft.com/office/drawing/2014/main" id="{FCA58A7E-E971-31D2-D026-03C1C4FEA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29F779-89A3-DAD9-D7B3-CBCCEBB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916687"/>
            <a:ext cx="4093464" cy="1124712"/>
          </a:xfrm>
        </p:spPr>
        <p:txBody>
          <a:bodyPr anchor="b">
            <a:normAutofit/>
          </a:bodyPr>
          <a:lstStyle/>
          <a:p>
            <a:r>
              <a:rPr lang="cs-CZ" sz="2800" dirty="0"/>
              <a:t>Funkce Intouch </a:t>
            </a:r>
            <a:r>
              <a:rPr lang="cs-CZ" sz="2800" dirty="0">
                <a:solidFill>
                  <a:srgbClr val="00B050"/>
                </a:solidFill>
              </a:rPr>
              <a:t>CRM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Zástupný obsah 2">
            <a:extLst>
              <a:ext uri="{FF2B5EF4-FFF2-40B4-BE49-F238E27FC236}">
                <a16:creationId xmlns:a16="http://schemas.microsoft.com/office/drawing/2014/main" id="{F0A1C522-F7A5-8113-2AF4-6A7706E1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39" y="2626614"/>
            <a:ext cx="3438906" cy="386562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sz="2000" dirty="0"/>
              <a:t>Sledování aktivit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E-mail (+ hromadné)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Databáze kontaktů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Fakturace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Řízení prodeje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Nabídky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Dokumenty</a:t>
            </a:r>
          </a:p>
        </p:txBody>
      </p:sp>
    </p:spTree>
    <p:extLst>
      <p:ext uri="{BB962C8B-B14F-4D97-AF65-F5344CB8AC3E}">
        <p14:creationId xmlns:p14="http://schemas.microsoft.com/office/powerpoint/2010/main" val="361325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E4AFAE-7E65-DE5B-FD37-1E90B212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-211689"/>
            <a:ext cx="3925737" cy="3622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3200" dirty="0"/>
              <a:t>Grafické</a:t>
            </a:r>
            <a:br>
              <a:rPr lang="cs-CZ" sz="3200" dirty="0"/>
            </a:br>
            <a:r>
              <a:rPr lang="cs-CZ" sz="3200" dirty="0"/>
              <a:t>rozhraní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E479807-3E15-B618-78D6-BED3C109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73" y="510731"/>
            <a:ext cx="8859135" cy="58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ABF51C-0BED-B084-C9C1-09FCDC40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cs-CZ" sz="2800"/>
              <a:t>Detail objednávky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682F10-1210-4E34-2A5E-4347BD80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374C5B4-0C32-1A4F-6712-FB1D9949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97" y="1283612"/>
            <a:ext cx="7527678" cy="42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492ADD-B3A7-681A-C7B5-79A5FF8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987552"/>
            <a:ext cx="3910027" cy="1245190"/>
          </a:xfrm>
        </p:spPr>
        <p:txBody>
          <a:bodyPr>
            <a:normAutofit fontScale="90000"/>
          </a:bodyPr>
          <a:lstStyle/>
          <a:p>
            <a:pPr algn="ctr"/>
            <a:r>
              <a:rPr lang="cs-CZ" sz="3200" dirty="0"/>
              <a:t>Grafické rozhraní </a:t>
            </a:r>
            <a:r>
              <a:rPr lang="cs-CZ" sz="3200" dirty="0">
                <a:solidFill>
                  <a:srgbClr val="00B050"/>
                </a:solidFill>
              </a:rPr>
              <a:t>#2</a:t>
            </a:r>
            <a:br>
              <a:rPr lang="cs-CZ" sz="3200" dirty="0"/>
            </a:br>
            <a:endParaRPr lang="en-US" sz="3200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9A62D6-0CFE-3820-5E8C-5CF18605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08" y="586822"/>
            <a:ext cx="4203192" cy="1645920"/>
          </a:xfrm>
        </p:spPr>
        <p:txBody>
          <a:bodyPr anchor="ctr">
            <a:normAutofit/>
          </a:bodyPr>
          <a:lstStyle/>
          <a:p>
            <a:r>
              <a:rPr lang="cs-CZ" b="1" dirty="0"/>
              <a:t>Komunikace</a:t>
            </a:r>
            <a:endParaRPr lang="en-US" b="1" dirty="0"/>
          </a:p>
        </p:txBody>
      </p:sp>
      <p:pic>
        <p:nvPicPr>
          <p:cNvPr id="5" name="Zástupný obsah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A4F49A3E-C79D-01A3-C0FE-861BBB09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8" y="2524388"/>
            <a:ext cx="10222862" cy="42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6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85512E-45E4-FDC7-1EED-B5E452AB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5547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  <a:r>
              <a:rPr lang="en-US" sz="3600" dirty="0"/>
              <a:t> - 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2D90F34-878E-B74B-12F8-147732587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661" y="457201"/>
            <a:ext cx="9624996" cy="54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2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63D6C2-734F-8346-45B5-2D60BCAD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714625"/>
            <a:ext cx="4059936" cy="3210687"/>
          </a:xfrm>
        </p:spPr>
        <p:txBody>
          <a:bodyPr anchor="t">
            <a:normAutofit/>
          </a:bodyPr>
          <a:lstStyle/>
          <a:p>
            <a:r>
              <a:rPr lang="cs-CZ" b="1" dirty="0"/>
              <a:t>Upozornění</a:t>
            </a:r>
            <a:r>
              <a:rPr lang="cs-CZ" dirty="0"/>
              <a:t> naplánovaných nebo zmeškaných událostí / úkolů</a:t>
            </a:r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FBF3E03-31F0-E8AF-624A-43F23C24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9995"/>
            <a:ext cx="6922008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822E09-93E1-25B8-D82F-7A51F7B1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Intouch </a:t>
            </a:r>
            <a:r>
              <a:rPr lang="cs-CZ" sz="3200" dirty="0">
                <a:solidFill>
                  <a:srgbClr val="00B050"/>
                </a:solidFill>
              </a:rPr>
              <a:t>CRM</a:t>
            </a:r>
            <a:r>
              <a:rPr lang="cs-CZ" sz="3200" dirty="0"/>
              <a:t> - hodnocení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5DBBE6-D27A-5D0B-A29E-792FA8F8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3154680"/>
            <a:ext cx="5803392" cy="3273552"/>
          </a:xfrm>
        </p:spPr>
        <p:txBody>
          <a:bodyPr>
            <a:normAutofit/>
          </a:bodyPr>
          <a:lstStyle/>
          <a:p>
            <a:pPr lvl="1"/>
            <a:r>
              <a:rPr lang="cs-CZ" sz="2400" dirty="0"/>
              <a:t>Detail na zákazníka (Informace)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cs-CZ" sz="2400" dirty="0"/>
          </a:p>
          <a:p>
            <a:pPr lvl="1"/>
            <a:r>
              <a:rPr lang="cs-CZ" sz="2400" dirty="0"/>
              <a:t>Česká Podpora</a:t>
            </a:r>
          </a:p>
          <a:p>
            <a:pPr lvl="1"/>
            <a:endParaRPr lang="cs-CZ" sz="2400" dirty="0"/>
          </a:p>
          <a:p>
            <a:pPr lvl="1"/>
            <a:endParaRPr lang="cs-CZ" sz="2400" dirty="0"/>
          </a:p>
          <a:p>
            <a:pPr lvl="1"/>
            <a:r>
              <a:rPr lang="cs-CZ" sz="2400" dirty="0"/>
              <a:t>Pomocné postranní možnosti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45357AC-735E-A085-006E-7BA9735F4D3E}"/>
              </a:ext>
            </a:extLst>
          </p:cNvPr>
          <p:cNvSpPr/>
          <p:nvPr/>
        </p:nvSpPr>
        <p:spPr>
          <a:xfrm>
            <a:off x="8311896" y="2212848"/>
            <a:ext cx="832104" cy="265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5531DB7C-305D-A290-7CB0-5A03ECCB74FE}"/>
              </a:ext>
            </a:extLst>
          </p:cNvPr>
          <p:cNvSpPr/>
          <p:nvPr/>
        </p:nvSpPr>
        <p:spPr>
          <a:xfrm>
            <a:off x="2839212" y="1897380"/>
            <a:ext cx="960120" cy="896112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A0F8E3A-B3A4-72B9-F5FF-0067C684BDF3}"/>
              </a:ext>
            </a:extLst>
          </p:cNvPr>
          <p:cNvSpPr txBox="1"/>
          <p:nvPr/>
        </p:nvSpPr>
        <p:spPr>
          <a:xfrm>
            <a:off x="6844284" y="3017520"/>
            <a:ext cx="4599432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Design</a:t>
            </a:r>
          </a:p>
          <a:p>
            <a:pPr>
              <a:lnSpc>
                <a:spcPct val="150000"/>
              </a:lnSpc>
            </a:pPr>
            <a:endParaRPr lang="cs-CZ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Odesílání hromadných zpráv &amp; technologie e-mailu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Cena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63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761870-EBEB-5580-ED6A-77BB0335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5400" dirty="0"/>
              <a:t>Děkuji za pozornost</a:t>
            </a:r>
            <a:endParaRPr lang="en-US" sz="5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7247C-39B0-62BA-B78E-74FBD894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solidFill>
                  <a:srgbClr val="00B050"/>
                </a:solidFill>
              </a:rPr>
              <a:t>CRM</a:t>
            </a:r>
            <a:r>
              <a:rPr lang="cs-CZ" dirty="0"/>
              <a:t> = Customer R</a:t>
            </a:r>
            <a:r>
              <a:rPr lang="en-US" dirty="0"/>
              <a:t>elationship</a:t>
            </a:r>
            <a:r>
              <a:rPr lang="cs-CZ" dirty="0"/>
              <a:t> Management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FCDAA4-47FD-F6E7-9743-5265FF81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b="1" dirty="0"/>
              <a:t>Podnikatelský informační systém</a:t>
            </a:r>
          </a:p>
          <a:p>
            <a:pPr lvl="1"/>
            <a:endParaRPr lang="cs-CZ" dirty="0"/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cs-CZ" sz="2000" dirty="0"/>
              <a:t>Hlavní účely: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Sběr dat o zákaznících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Tvorba a prezentace statistik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Návrhy dlouhodobé prodejní strategie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861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73550D-E190-6A9F-0FC1-7F0D667B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233672"/>
          </a:xfrm>
        </p:spPr>
        <p:txBody>
          <a:bodyPr>
            <a:normAutofit/>
          </a:bodyPr>
          <a:lstStyle/>
          <a:p>
            <a:r>
              <a:rPr lang="cs-CZ" sz="3600" dirty="0"/>
              <a:t>Hlavní cíle </a:t>
            </a:r>
            <a:r>
              <a:rPr lang="cs-CZ" sz="3600" dirty="0">
                <a:solidFill>
                  <a:srgbClr val="00B050"/>
                </a:solidFill>
              </a:rPr>
              <a:t>CRM</a:t>
            </a:r>
            <a:r>
              <a:rPr lang="cs-CZ" sz="3600" dirty="0"/>
              <a:t> systémů	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BAC983-86C4-D71D-0D8D-C076053B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457200"/>
            <a:ext cx="5916603" cy="54681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2000" dirty="0"/>
              <a:t>Monitoring chování zákazníků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Správa komunikace mezi klientem a firmou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Obchodní interakce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Zvýšení efektivnosti prodeje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Větší efektivita procesů</a:t>
            </a:r>
            <a:endParaRPr lang="en-US" sz="2000" dirty="0"/>
          </a:p>
        </p:txBody>
      </p:sp>
      <p:sp>
        <p:nvSpPr>
          <p:cNvPr id="4" name="Šipka: doprava 3">
            <a:extLst>
              <a:ext uri="{FF2B5EF4-FFF2-40B4-BE49-F238E27FC236}">
                <a16:creationId xmlns:a16="http://schemas.microsoft.com/office/drawing/2014/main" id="{F3B878E7-06C7-26A0-284D-162036F26EC7}"/>
              </a:ext>
            </a:extLst>
          </p:cNvPr>
          <p:cNvSpPr/>
          <p:nvPr/>
        </p:nvSpPr>
        <p:spPr>
          <a:xfrm>
            <a:off x="1587351" y="4242816"/>
            <a:ext cx="1466745" cy="49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EE4099-ABD3-1FD1-B8F4-B5059BC6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661408" cy="1239012"/>
          </a:xfrm>
        </p:spPr>
        <p:txBody>
          <a:bodyPr anchor="ctr">
            <a:normAutofit/>
          </a:bodyPr>
          <a:lstStyle/>
          <a:p>
            <a:r>
              <a:rPr lang="cs-CZ" sz="2800" dirty="0"/>
              <a:t>Další cíle dle rozdělení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3819AA8-EC5E-5043-B199-850A7BF3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5" y="4069080"/>
            <a:ext cx="3438143" cy="1655064"/>
          </a:xfrm>
        </p:spPr>
        <p:txBody>
          <a:bodyPr anchor="t">
            <a:normAutofit/>
          </a:bodyPr>
          <a:lstStyle/>
          <a:p>
            <a:r>
              <a:rPr lang="cs-CZ" sz="1700" dirty="0"/>
              <a:t>+ dále pak</a:t>
            </a:r>
            <a:r>
              <a:rPr lang="cs-CZ" sz="1700" dirty="0">
                <a:solidFill>
                  <a:srgbClr val="00B050"/>
                </a:solidFill>
              </a:rPr>
              <a:t> </a:t>
            </a:r>
            <a:r>
              <a:rPr lang="cs-CZ" sz="1700" b="1" dirty="0">
                <a:solidFill>
                  <a:srgbClr val="00B050"/>
                </a:solidFill>
              </a:rPr>
              <a:t>Kooperační</a:t>
            </a:r>
            <a:r>
              <a:rPr lang="cs-CZ" sz="1700" dirty="0">
                <a:solidFill>
                  <a:srgbClr val="00B050"/>
                </a:solidFill>
              </a:rPr>
              <a:t> </a:t>
            </a:r>
            <a:r>
              <a:rPr lang="cs-CZ" sz="1700" dirty="0"/>
              <a:t>CRM</a:t>
            </a:r>
          </a:p>
          <a:p>
            <a:pPr lvl="1"/>
            <a:r>
              <a:rPr lang="cs-CZ" sz="1300" dirty="0"/>
              <a:t>Prioritou je zlepšení komunikace a spolupráce mezi odděleními</a:t>
            </a:r>
            <a:endParaRPr lang="en-US" sz="1300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B4458EA-F9D0-A260-B6E8-5496E2C0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0" y="621811"/>
            <a:ext cx="7045545" cy="54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BF8E9A-ADCC-97EF-3619-DC28839E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35" y="633619"/>
            <a:ext cx="5846683" cy="867245"/>
          </a:xfrm>
        </p:spPr>
        <p:txBody>
          <a:bodyPr>
            <a:normAutofit/>
          </a:bodyPr>
          <a:lstStyle/>
          <a:p>
            <a:r>
              <a:rPr lang="cs-CZ" sz="3200" dirty="0"/>
              <a:t>Výběr správného </a:t>
            </a:r>
            <a:r>
              <a:rPr lang="cs-CZ" sz="3200" dirty="0">
                <a:solidFill>
                  <a:srgbClr val="00B050"/>
                </a:solidFill>
              </a:rPr>
              <a:t>CRM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9BC573-56C3-2CCC-BD74-ACECB144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27" y="2093976"/>
            <a:ext cx="6838570" cy="4130405"/>
          </a:xfrm>
        </p:spPr>
        <p:txBody>
          <a:bodyPr>
            <a:normAutofit lnSpcReduction="10000"/>
          </a:bodyPr>
          <a:lstStyle/>
          <a:p>
            <a:r>
              <a:rPr lang="cs-CZ" sz="1800" dirty="0">
                <a:highlight>
                  <a:srgbClr val="FFFF00"/>
                </a:highlight>
              </a:rPr>
              <a:t>Nutné zohlednit tyto aspekty:</a:t>
            </a:r>
          </a:p>
          <a:p>
            <a:endParaRPr lang="cs-CZ" sz="400" dirty="0"/>
          </a:p>
          <a:p>
            <a:pPr lvl="1"/>
            <a:r>
              <a:rPr lang="cs-CZ" sz="1600" b="1" dirty="0"/>
              <a:t>Výběr uložiště</a:t>
            </a:r>
          </a:p>
          <a:p>
            <a:pPr lvl="2">
              <a:lnSpc>
                <a:spcPct val="150000"/>
              </a:lnSpc>
            </a:pPr>
            <a:r>
              <a:rPr lang="cs-CZ" sz="1400" dirty="0"/>
              <a:t>Cloudový systém – vhodný pro menší firmy, levnější varianta, dobře zabezpečený</a:t>
            </a:r>
          </a:p>
          <a:p>
            <a:pPr lvl="2">
              <a:lnSpc>
                <a:spcPct val="150000"/>
              </a:lnSpc>
            </a:pPr>
            <a:r>
              <a:rPr lang="cs-CZ" sz="1400" dirty="0"/>
              <a:t>Na vlastním serveru – vhodný pro velké korporáty, náročnější na správu i finance, většinou nutný vlastní IT specialista, nákladnější údržba atd.</a:t>
            </a:r>
          </a:p>
          <a:p>
            <a:pPr lvl="2"/>
            <a:endParaRPr lang="cs-CZ" sz="1000" dirty="0"/>
          </a:p>
          <a:p>
            <a:pPr marL="712788" lvl="2" indent="-265113">
              <a:tabLst>
                <a:tab pos="447675" algn="l"/>
              </a:tabLst>
            </a:pPr>
            <a:r>
              <a:rPr lang="cs-CZ" sz="1600" b="1" dirty="0"/>
              <a:t>Cena</a:t>
            </a:r>
          </a:p>
          <a:p>
            <a:pPr marL="1169988" lvl="3" indent="-265113">
              <a:lnSpc>
                <a:spcPct val="160000"/>
              </a:lnSpc>
              <a:tabLst>
                <a:tab pos="447675" algn="l"/>
              </a:tabLst>
            </a:pPr>
            <a:r>
              <a:rPr lang="cs-CZ" sz="1400" dirty="0"/>
              <a:t>CRM může stát několik stovek, ale i desetitisíce ročně</a:t>
            </a:r>
          </a:p>
          <a:p>
            <a:pPr marL="1169988" lvl="3" indent="-265113">
              <a:lnSpc>
                <a:spcPct val="160000"/>
              </a:lnSpc>
              <a:tabLst>
                <a:tab pos="447675" algn="l"/>
              </a:tabLst>
            </a:pPr>
            <a:r>
              <a:rPr lang="cs-CZ" sz="1400" dirty="0"/>
              <a:t>Záleží na množství nastavených funkcí od zprostředkovatele, počtu licencí, poplatky za podporu a aktualizace</a:t>
            </a:r>
          </a:p>
        </p:txBody>
      </p:sp>
      <p:pic>
        <p:nvPicPr>
          <p:cNvPr id="16" name="Graphic 15" descr="Zaškrtnutí">
            <a:extLst>
              <a:ext uri="{FF2B5EF4-FFF2-40B4-BE49-F238E27FC236}">
                <a16:creationId xmlns:a16="http://schemas.microsoft.com/office/drawing/2014/main" id="{F8BDE9AA-67E9-B3B6-C270-6189C87F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7540" y="1771650"/>
            <a:ext cx="2918780" cy="29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5CE181-3B09-A154-F353-DB761671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200" dirty="0">
                <a:solidFill>
                  <a:srgbClr val="00B050"/>
                </a:solidFill>
              </a:rPr>
              <a:t>CRM</a:t>
            </a:r>
            <a:r>
              <a:rPr lang="cs-CZ" sz="3200" dirty="0"/>
              <a:t> systémy - statistika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57FE87D-7A4B-24CE-1EB6-3105CC540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49281"/>
            <a:ext cx="11097349" cy="36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77E2C-216A-5DC0-3F48-1540BC0A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594360"/>
            <a:ext cx="10287000" cy="1115568"/>
          </a:xfrm>
        </p:spPr>
        <p:txBody>
          <a:bodyPr/>
          <a:lstStyle/>
          <a:p>
            <a:r>
              <a:rPr lang="cs-CZ" dirty="0"/>
              <a:t>1. </a:t>
            </a:r>
            <a:r>
              <a:rPr lang="en-US" dirty="0"/>
              <a:t>Pipedrive</a:t>
            </a:r>
            <a:r>
              <a:rPr lang="cs-CZ" dirty="0"/>
              <a:t>  </a:t>
            </a:r>
            <a:r>
              <a:rPr lang="cs-CZ" sz="2000" b="0" i="1" dirty="0"/>
              <a:t>(nejpoužívanější 18.6%)</a:t>
            </a:r>
            <a:endParaRPr lang="en-US" b="0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9308B7-44D1-9141-C5FC-112634F2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6" y="2331720"/>
            <a:ext cx="10287000" cy="3931920"/>
          </a:xfrm>
        </p:spPr>
        <p:txBody>
          <a:bodyPr/>
          <a:lstStyle/>
          <a:p>
            <a:r>
              <a:rPr lang="cs-CZ" sz="2000" dirty="0"/>
              <a:t>2010</a:t>
            </a:r>
          </a:p>
          <a:p>
            <a:r>
              <a:rPr lang="cs-CZ" sz="2000" dirty="0"/>
              <a:t>Hlavní sídlo Tallinn - Estonsko &amp; New York – USA</a:t>
            </a:r>
          </a:p>
          <a:p>
            <a:r>
              <a:rPr lang="cs-CZ" sz="2000" dirty="0"/>
              <a:t>Přes 1000 zaměstnanců</a:t>
            </a:r>
          </a:p>
          <a:p>
            <a:endParaRPr lang="cs-CZ" dirty="0"/>
          </a:p>
          <a:p>
            <a:r>
              <a:rPr lang="cs-CZ" sz="2000" dirty="0"/>
              <a:t>Soustředí se přímo na obchod, reporty a kontakty</a:t>
            </a:r>
          </a:p>
          <a:p>
            <a:endParaRPr lang="cs-CZ" sz="2000" dirty="0"/>
          </a:p>
          <a:p>
            <a:r>
              <a:rPr lang="cs-CZ" sz="2000" dirty="0">
                <a:solidFill>
                  <a:srgbClr val="00B050"/>
                </a:solidFill>
              </a:rPr>
              <a:t>Výhody</a:t>
            </a:r>
            <a:r>
              <a:rPr lang="cs-CZ" sz="2000" dirty="0"/>
              <a:t> – CENA – 250 Kč / uživatel / měsíc, účinná podpora prodeje</a:t>
            </a:r>
          </a:p>
          <a:p>
            <a:r>
              <a:rPr lang="cs-CZ" sz="2000" dirty="0">
                <a:solidFill>
                  <a:srgbClr val="FF0000"/>
                </a:solidFill>
              </a:rPr>
              <a:t>Nevýhody</a:t>
            </a:r>
            <a:r>
              <a:rPr lang="cs-CZ" sz="2000" dirty="0"/>
              <a:t> – Nedostatek dalších přídavných funkcí co má konkurence</a:t>
            </a:r>
            <a:endParaRPr lang="en-US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DF0F792-BA4E-CF15-0835-661111F6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88" y="616312"/>
            <a:ext cx="319132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C1483-ADD7-270B-3236-9342723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en-US" dirty="0"/>
              <a:t>Salesforce</a:t>
            </a:r>
            <a:r>
              <a:rPr lang="cs-CZ" dirty="0"/>
              <a:t>  </a:t>
            </a:r>
            <a:r>
              <a:rPr lang="cs-CZ" sz="2000" b="0" i="1" dirty="0"/>
              <a:t>(druhý nejpoužívanější 17.1%)</a:t>
            </a:r>
            <a:endParaRPr lang="en-US" b="0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1E2DE1-03F9-0339-0591-5814A2C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1999 Kalifornie USA</a:t>
            </a:r>
          </a:p>
          <a:p>
            <a:r>
              <a:rPr lang="cs-CZ" sz="2000" dirty="0"/>
              <a:t>Aktuálně nejznámější CRM systém </a:t>
            </a:r>
          </a:p>
          <a:p>
            <a:endParaRPr lang="cs-CZ" sz="2000" dirty="0"/>
          </a:p>
          <a:p>
            <a:r>
              <a:rPr lang="cs-CZ" sz="2000" dirty="0">
                <a:solidFill>
                  <a:srgbClr val="00B050"/>
                </a:solidFill>
              </a:rPr>
              <a:t>Výhody – </a:t>
            </a:r>
            <a:r>
              <a:rPr lang="cs-CZ" sz="2000" dirty="0"/>
              <a:t>Komplexnost, velké množství funkcí, open-source software </a:t>
            </a:r>
            <a:r>
              <a:rPr lang="cs-CZ" sz="1800" i="1" dirty="0"/>
              <a:t>(kustomizace)</a:t>
            </a:r>
          </a:p>
          <a:p>
            <a:pPr lvl="3"/>
            <a:r>
              <a:rPr lang="cs-CZ" sz="2000" b="1" dirty="0">
                <a:solidFill>
                  <a:srgbClr val="00B050"/>
                </a:solidFill>
              </a:rPr>
              <a:t>Platforma Lighting</a:t>
            </a:r>
          </a:p>
          <a:p>
            <a:pPr lvl="4"/>
            <a:r>
              <a:rPr lang="cs-CZ" sz="2000" dirty="0"/>
              <a:t>Služba, který umožňuje vývojářům vytvořit přídavné moduly             	integrace do hlavní aplikace</a:t>
            </a:r>
          </a:p>
          <a:p>
            <a:pPr lvl="4"/>
            <a:endParaRPr lang="cs-CZ" sz="1800" dirty="0"/>
          </a:p>
          <a:p>
            <a:pPr marL="265113" lvl="4" indent="-265113"/>
            <a:r>
              <a:rPr lang="cs-CZ" sz="2000" dirty="0">
                <a:solidFill>
                  <a:srgbClr val="FF0000"/>
                </a:solidFill>
              </a:rPr>
              <a:t>Nevýhody – </a:t>
            </a:r>
            <a:r>
              <a:rPr lang="cs-CZ" sz="2000" dirty="0"/>
              <a:t>Nemá mobilní aplikaci, špatná zákaznická podpora…</a:t>
            </a:r>
            <a:endParaRPr lang="cs-CZ" sz="2000" dirty="0">
              <a:solidFill>
                <a:srgbClr val="FF000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CCE89F7-4F27-5F29-1A55-AF194A99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03" y="126231"/>
            <a:ext cx="2670693" cy="1852039"/>
          </a:xfrm>
          <a:prstGeom prst="rect">
            <a:avLst/>
          </a:prstGeom>
        </p:spPr>
      </p:pic>
      <p:sp>
        <p:nvSpPr>
          <p:cNvPr id="6" name="Šipka: doprava 5">
            <a:extLst>
              <a:ext uri="{FF2B5EF4-FFF2-40B4-BE49-F238E27FC236}">
                <a16:creationId xmlns:a16="http://schemas.microsoft.com/office/drawing/2014/main" id="{5C1E1858-FE42-7438-0576-2A761260CAAC}"/>
              </a:ext>
            </a:extLst>
          </p:cNvPr>
          <p:cNvSpPr/>
          <p:nvPr/>
        </p:nvSpPr>
        <p:spPr>
          <a:xfrm>
            <a:off x="3456109" y="5111496"/>
            <a:ext cx="33832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FAE49-9042-A235-B18D-80020E34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Vlastní zkušenost s </a:t>
            </a:r>
            <a:r>
              <a:rPr lang="cs-CZ" sz="3600" dirty="0">
                <a:solidFill>
                  <a:srgbClr val="00B050"/>
                </a:solidFill>
              </a:rPr>
              <a:t>CRM		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CB1929-ABEA-C7B9-FB95-0AA271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Vydavatel </a:t>
            </a:r>
            <a:r>
              <a:rPr lang="cs-CZ" dirty="0" err="1"/>
              <a:t>Anneca</a:t>
            </a:r>
            <a:r>
              <a:rPr lang="cs-CZ" dirty="0"/>
              <a:t> s.r.o.</a:t>
            </a:r>
          </a:p>
          <a:p>
            <a:r>
              <a:rPr lang="cs-CZ" dirty="0"/>
              <a:t>Ústí nad Labem</a:t>
            </a:r>
          </a:p>
          <a:p>
            <a:endParaRPr lang="cs-CZ" dirty="0"/>
          </a:p>
          <a:p>
            <a:r>
              <a:rPr lang="cs-CZ" dirty="0"/>
              <a:t>14 let ve vývoji</a:t>
            </a:r>
          </a:p>
          <a:p>
            <a:r>
              <a:rPr lang="cs-CZ" dirty="0"/>
              <a:t>Plnohodnotný systém pro řízení vztahů se zákazníky</a:t>
            </a:r>
          </a:p>
          <a:p>
            <a:endParaRPr lang="cs-CZ" dirty="0"/>
          </a:p>
          <a:p>
            <a:r>
              <a:rPr lang="cs-CZ" dirty="0"/>
              <a:t>Cena v Cloudu – </a:t>
            </a:r>
            <a:r>
              <a:rPr lang="cs-CZ" b="1" dirty="0"/>
              <a:t>500 kč </a:t>
            </a:r>
            <a:r>
              <a:rPr lang="cs-CZ" dirty="0"/>
              <a:t>/ měsíc / uživatel</a:t>
            </a:r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58FAC87-B242-7060-E24E-21BCFD20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57" y="738322"/>
            <a:ext cx="284837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8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364</Words>
  <Application>Microsoft Office PowerPoint</Application>
  <PresentationFormat>Širokoúhlá obrazovka</PresentationFormat>
  <Paragraphs>84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Neue Haas Grotesk Text Pro</vt:lpstr>
      <vt:lpstr>AccentBoxVTI</vt:lpstr>
      <vt:lpstr>Řízení vztahů se zákazníky   CRM</vt:lpstr>
      <vt:lpstr>CRM = Customer Relationship Management</vt:lpstr>
      <vt:lpstr>Hlavní cíle CRM systémů </vt:lpstr>
      <vt:lpstr>Další cíle dle rozdělení</vt:lpstr>
      <vt:lpstr>Výběr správného CRM</vt:lpstr>
      <vt:lpstr>CRM systémy - statistika</vt:lpstr>
      <vt:lpstr>1. Pipedrive  (nejpoužívanější 18.6%)</vt:lpstr>
      <vt:lpstr>2. Salesforce  (druhý nejpoužívanější 17.1%)</vt:lpstr>
      <vt:lpstr>Vlastní zkušenost s CRM  </vt:lpstr>
      <vt:lpstr>Funkce Intouch CRM</vt:lpstr>
      <vt:lpstr>Grafické rozhraní</vt:lpstr>
      <vt:lpstr>Detail objednávky</vt:lpstr>
      <vt:lpstr>Grafické rozhraní #2 </vt:lpstr>
      <vt:lpstr>E - mail</vt:lpstr>
      <vt:lpstr>Prezentace aplikace PowerPoint</vt:lpstr>
      <vt:lpstr>Intouch CRM - hodnocení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Hájek</dc:creator>
  <cp:lastModifiedBy>Tomáš Hájek</cp:lastModifiedBy>
  <cp:revision>24</cp:revision>
  <dcterms:created xsi:type="dcterms:W3CDTF">2023-05-25T16:35:21Z</dcterms:created>
  <dcterms:modified xsi:type="dcterms:W3CDTF">2023-05-30T00:34:08Z</dcterms:modified>
</cp:coreProperties>
</file>