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6" r:id="rId2"/>
    <p:sldId id="258" r:id="rId3"/>
    <p:sldId id="266" r:id="rId4"/>
    <p:sldId id="267" r:id="rId5"/>
    <p:sldId id="260" r:id="rId6"/>
    <p:sldId id="264" r:id="rId7"/>
    <p:sldId id="265" r:id="rId8"/>
    <p:sldId id="26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CC03E-6742-4C20-8960-BDDB3B566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C03689-DC53-4941-85DB-98C7DCDFD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2D1E67-D7D6-4613-829D-4A0143E28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38A6A-7E62-44CC-A79A-105C6B24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0B2C5-C73B-4749-84E8-45BC3EA7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6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BCF1A-D064-4898-819B-E6468E6A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2AF64F-8EF4-4D10-B289-A4AB95E90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ECEF4-E132-4B6A-8F32-A31294502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608BF-2D58-4900-AC16-03BA8C58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3EFC1-7174-431F-AB63-BE39D220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26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1ED8B6-3D86-4246-A102-2B39E2AC8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D457F9-1FB2-4613-A0F4-9D312CB63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0A350-162C-463D-B915-721391B90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90282C-28B1-4E81-AFDA-FAB19EE0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403B5-F9F3-4EB9-9035-0F8DA16D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7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105B8-BC07-419E-9D16-88331F6E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5D92F4-3A76-4F27-9F32-BF53692C8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89BA9A-1195-4131-AB09-B772BEF7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9D55B7-0BB0-47EB-AF30-59422FCD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8346C-4075-46CF-BD5C-3A1D7DC6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90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4EF3-7A40-4BAB-A09C-DF5A7278E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3C8C69-DB4E-42F1-9CAE-8134CAEDE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C5BE-4E17-41F9-B914-DB556510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2C4D10-0770-4417-8837-CE2D58CC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B462AC-E78F-42B2-AFE4-D9815C25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5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58A29-33DC-46A1-8C20-03D586359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E83B6-EC5E-4E2B-8AB3-1554014D7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A63148-B147-4584-BDAE-9F5A431E7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9A059-E358-45F0-A3E1-B9672EB8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95FF66-D87C-415D-92FE-6F496109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F1F2C3-FE14-4E8F-B0C4-29567266F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0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73470-2053-41F2-A06A-F70C20B3A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812604-6AC5-415C-8F78-694AF6968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8270D3-48D8-40EC-9A59-A7207AA2D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E72BAD-5DAA-475A-8047-32DFE2DF6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6F1260-B7D6-40BB-AFDA-F48E9BDAD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1EB14A-3A52-4A43-AE12-060EDD6F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F912B8-B59B-489E-94D0-3EAA7948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28FCA3-0D39-4D73-B287-BC344BC9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0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888CE-3FE1-48ED-B744-8F0DE201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380B46-FA50-4378-97A0-36435B00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845D0B-2012-4AA7-81C7-45588301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2F528B-D478-4957-8314-7CD9C7D7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6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AFB92B-9336-40E9-B0DE-9497C21A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A98D41-31F6-4224-96AC-BE9BCF53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D499B3-FB97-4553-8303-393876CC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7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AFB33-818D-423F-9FD5-48889DFA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316A57-5E4B-4B67-AE4F-FB1A8C5BB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DF470-C48E-498A-A413-3C6325B0E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B421E4-97E3-4B53-8F5C-3F15B1DC7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EC79D6-CDC4-4615-A225-696F4A22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93EF21-533A-4F76-BABC-B12A02E3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35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87E35-DBE0-4C3A-BBC1-D37F47487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5D9812-D89E-4A1A-B929-D8D474B17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7C2BC6-F831-4664-A4B7-78EB245DF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F6115B-3032-4114-B865-B98962A2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C44C23-CE50-427C-B0AD-F35AF488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066B4-8229-49CD-8D3C-42E80900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11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868514-619D-4DE6-B49C-B9097C5A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C325D9-F8DA-45F5-AE68-17B65C5DC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33A78D-BBFD-4A9A-A9B5-EC8163E16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34DB1-0FD5-486D-82FC-652663E7F307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72AE73-FA7C-485A-AC93-F113543B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1F44B-E2B0-48A5-B63D-04930151A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2671D-4591-46CD-B6FC-DF193C79B0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71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3D2B6E-ACF8-414D-AA22-6094FEBB5889}"/>
              </a:ext>
            </a:extLst>
          </p:cNvPr>
          <p:cNvSpPr txBox="1"/>
          <p:nvPr/>
        </p:nvSpPr>
        <p:spPr>
          <a:xfrm>
            <a:off x="806189" y="1125315"/>
            <a:ext cx="1711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C4C18-2A9B-4380-A299-C2937565BB73}"/>
              </a:ext>
            </a:extLst>
          </p:cNvPr>
          <p:cNvSpPr txBox="1"/>
          <p:nvPr/>
        </p:nvSpPr>
        <p:spPr>
          <a:xfrm>
            <a:off x="806189" y="2147779"/>
            <a:ext cx="4809688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ko-KR" altLang="en-US" sz="2400" dirty="0">
                <a:latin typeface="한컴 윤체 B" panose="02020603020101020101" pitchFamily="18" charset="-127"/>
                <a:ea typeface="한컴 윤체 B" panose="02020603020101020101" pitchFamily="18" charset="-127"/>
              </a:rPr>
              <a:t>졸업작품 기획서</a:t>
            </a:r>
            <a:endParaRPr lang="en-US" altLang="ko-KR" sz="2400" dirty="0">
              <a:latin typeface="한컴 윤체 B" panose="02020603020101020101" pitchFamily="18" charset="-127"/>
              <a:ea typeface="한컴 윤체 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14F4E-4863-4C1D-BC42-BDB53C7FF538}"/>
              </a:ext>
            </a:extLst>
          </p:cNvPr>
          <p:cNvSpPr txBox="1"/>
          <p:nvPr/>
        </p:nvSpPr>
        <p:spPr>
          <a:xfrm>
            <a:off x="806189" y="2924022"/>
            <a:ext cx="3174684" cy="86177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ko-KR" altLang="en-US" sz="1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최우석</a:t>
            </a:r>
            <a:endParaRPr lang="en-US" altLang="ko-KR" sz="16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16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홍혜령</a:t>
            </a:r>
            <a:endParaRPr lang="en-US" altLang="ko-KR" sz="16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16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하정연</a:t>
            </a:r>
            <a:endParaRPr lang="en-US" altLang="ko-KR" sz="16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19D7D9-E661-4CF7-AF78-7D9EA1FDFA4D}"/>
              </a:ext>
            </a:extLst>
          </p:cNvPr>
          <p:cNvSpPr/>
          <p:nvPr/>
        </p:nvSpPr>
        <p:spPr>
          <a:xfrm rot="10800000">
            <a:off x="806190" y="1920998"/>
            <a:ext cx="3294756" cy="6949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 w="22225" cap="rnd">
            <a:solidFill>
              <a:schemeClr val="bg1">
                <a:alpha val="0"/>
              </a:schemeClr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7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A2C7E92-F2AA-454D-8132-13E1632E1415}"/>
              </a:ext>
            </a:extLst>
          </p:cNvPr>
          <p:cNvSpPr/>
          <p:nvPr/>
        </p:nvSpPr>
        <p:spPr>
          <a:xfrm>
            <a:off x="1798071" y="1560960"/>
            <a:ext cx="7244128" cy="492910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654" y="0"/>
            <a:ext cx="46182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1" y="155497"/>
            <a:ext cx="1588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DE09D-AF4A-4D3E-8970-47FF30148AAA}"/>
              </a:ext>
            </a:extLst>
          </p:cNvPr>
          <p:cNvSpPr txBox="1"/>
          <p:nvPr/>
        </p:nvSpPr>
        <p:spPr>
          <a:xfrm>
            <a:off x="2048862" y="321752"/>
            <a:ext cx="3214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ko-KR" alt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컨셉</a:t>
            </a:r>
            <a:endParaRPr 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9F7864-C956-46B7-B79D-3F2418CED079}"/>
              </a:ext>
            </a:extLst>
          </p:cNvPr>
          <p:cNvSpPr txBox="1"/>
          <p:nvPr/>
        </p:nvSpPr>
        <p:spPr>
          <a:xfrm>
            <a:off x="1927581" y="1738611"/>
            <a:ext cx="698510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지금까지 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‘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레이드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라는 개념은 무조건 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‘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컴퓨터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 다루는 보스를 여러 명의 플레이어가 잡는 것이었다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</a:p>
          <a:p>
            <a:r>
              <a:rPr lang="en-US" altLang="ko-KR" sz="2000" i="1" dirty="0">
                <a:solidFill>
                  <a:srgbClr val="FFFF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‘</a:t>
            </a:r>
            <a:r>
              <a:rPr lang="ko-KR" altLang="en-US" sz="2000" i="1" dirty="0">
                <a:solidFill>
                  <a:srgbClr val="FFFF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보스를 플레이어가 조종하게 하면 어떨까</a:t>
            </a:r>
            <a:r>
              <a:rPr lang="en-US" altLang="ko-KR" sz="2000" i="1" dirty="0">
                <a:solidFill>
                  <a:srgbClr val="FFFF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?’</a:t>
            </a:r>
          </a:p>
          <a:p>
            <a:endParaRPr lang="en-US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플레이어가 조종하는 막강한 보스에게서 </a:t>
            </a:r>
            <a:endParaRPr lang="en-US" altLang="ko-KR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팀플레이로 대항하는 서바이벌 액션 게임</a:t>
            </a:r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</a:p>
          <a:p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일반 플레이어는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맵에서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아이템을 장착하고 거대한 보스에 대비하자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여러 특성을 가진 다양한 캐릭터가 존재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정면대결은 힘들다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!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함정을 가동시켜 보스를 처치하자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!</a:t>
            </a:r>
          </a:p>
          <a:p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보스 플레이어는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빠르게 일반 플레이어를 처치하며 숫자를 </a:t>
            </a:r>
            <a:r>
              <a:rPr lang="ko-KR" altLang="en-US" sz="2000" dirty="0" err="1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줄여나가자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함정을 가동시키지 못하게 하자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!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0840EDD-CCC7-4169-B681-3C518DE0B068}"/>
              </a:ext>
            </a:extLst>
          </p:cNvPr>
          <p:cNvGrpSpPr/>
          <p:nvPr/>
        </p:nvGrpSpPr>
        <p:grpSpPr>
          <a:xfrm>
            <a:off x="1634836" y="1168399"/>
            <a:ext cx="3785299" cy="46182"/>
            <a:chOff x="1864135" y="725053"/>
            <a:chExt cx="3785299" cy="4618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DF3B351-E40A-4510-B987-2A5EF6ABE054}"/>
                </a:ext>
              </a:extLst>
            </p:cNvPr>
            <p:cNvSpPr/>
            <p:nvPr/>
          </p:nvSpPr>
          <p:spPr>
            <a:xfrm>
              <a:off x="5603252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5FEA987-DC77-4AC0-8353-18447C30E665}"/>
                </a:ext>
              </a:extLst>
            </p:cNvPr>
            <p:cNvSpPr/>
            <p:nvPr/>
          </p:nvSpPr>
          <p:spPr>
            <a:xfrm>
              <a:off x="5483179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5D9E533-5A8C-4E30-8155-E1C7187E2731}"/>
                </a:ext>
              </a:extLst>
            </p:cNvPr>
            <p:cNvSpPr/>
            <p:nvPr/>
          </p:nvSpPr>
          <p:spPr>
            <a:xfrm>
              <a:off x="5363106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AAB090E-B009-4215-B746-8FB5DCFA44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4135" y="734289"/>
              <a:ext cx="3398982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5405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770" y="0"/>
            <a:ext cx="46355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0" y="155575"/>
            <a:ext cx="158877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2049145" y="321945"/>
            <a:ext cx="5156200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2.게임의 NEEDS</a:t>
            </a:r>
            <a:endParaRPr lang="ko-KR" altLang="en-US" sz="40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013CBB-84F0-4EAD-B44F-E77B0AF83E6B}"/>
              </a:ext>
            </a:extLst>
          </p:cNvPr>
          <p:cNvSpPr/>
          <p:nvPr/>
        </p:nvSpPr>
        <p:spPr>
          <a:xfrm>
            <a:off x="1798071" y="1560960"/>
            <a:ext cx="8935085" cy="506476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65FF92-FF26-415F-BA19-14E7DCA1754A}"/>
              </a:ext>
            </a:extLst>
          </p:cNvPr>
          <p:cNvSpPr txBox="1"/>
          <p:nvPr/>
        </p:nvSpPr>
        <p:spPr>
          <a:xfrm>
            <a:off x="1798071" y="1947890"/>
            <a:ext cx="8657147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베이스가 되었던 게임 </a:t>
            </a:r>
            <a:r>
              <a:rPr lang="en-US" altLang="ko-KR" sz="2000" i="1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“Dead By Daylight (</a:t>
            </a:r>
            <a:r>
              <a:rPr lang="en-US" altLang="ko-KR" sz="2000" i="1" dirty="0" err="1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Behaviour</a:t>
            </a:r>
            <a:r>
              <a:rPr lang="en-US" altLang="ko-KR" sz="2000" i="1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Digital)”</a:t>
            </a:r>
          </a:p>
          <a:p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- CVA 2016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에서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‘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유저가 뽑은 최고의 캐나다 게임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 선정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플레이어가 살인마역할을 하고 다른 플레이어를 쫓는 공포게임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하지만 플레이어의 행동에 너무 제약이 따르고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 특유의  공포분위기로 인해 접근성이 어렵다는 문제가 존재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	</a:t>
            </a:r>
            <a:r>
              <a:rPr lang="ko-KR" altLang="en-US" sz="2000" i="1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하지만 게임이 꼭 무서워야 할까</a:t>
            </a:r>
            <a:r>
              <a:rPr lang="en-US" altLang="ko-KR" sz="2000" i="1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?</a:t>
            </a:r>
          </a:p>
          <a:p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→ </a:t>
            </a:r>
            <a:r>
              <a:rPr lang="ko-KR" altLang="en-US" sz="2000" dirty="0" err="1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캐쥬얼한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분위기와 플레이어도 공격이 가능 하게끔 하여 기존 게임의 </a:t>
            </a:r>
            <a:r>
              <a:rPr lang="ko-KR" altLang="en-US" sz="2000" dirty="0" err="1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안티테재를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제시 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+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최근 인기 게임의 필수 요소인 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‘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생존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 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‘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협력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을 추가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=  </a:t>
            </a:r>
            <a:r>
              <a:rPr lang="ko-KR" altLang="en-US" sz="2000" dirty="0" err="1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캐쥬얼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하면서 복잡하지 않은 협력 생존 게임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B882182-E2BC-4B44-A125-1510E4979AAE}"/>
              </a:ext>
            </a:extLst>
          </p:cNvPr>
          <p:cNvGrpSpPr/>
          <p:nvPr/>
        </p:nvGrpSpPr>
        <p:grpSpPr>
          <a:xfrm>
            <a:off x="2049145" y="1168399"/>
            <a:ext cx="3785299" cy="46182"/>
            <a:chOff x="1864135" y="725053"/>
            <a:chExt cx="3785299" cy="46182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A0D0C04-3765-459A-8787-6E2D1540B49D}"/>
                </a:ext>
              </a:extLst>
            </p:cNvPr>
            <p:cNvSpPr/>
            <p:nvPr/>
          </p:nvSpPr>
          <p:spPr>
            <a:xfrm>
              <a:off x="5603252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13B1C4C-E3B9-4B7F-8267-B2318ABFFF23}"/>
                </a:ext>
              </a:extLst>
            </p:cNvPr>
            <p:cNvSpPr/>
            <p:nvPr/>
          </p:nvSpPr>
          <p:spPr>
            <a:xfrm>
              <a:off x="5483179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8F886E3-02D7-4A53-8DA3-79CC6272ECE4}"/>
                </a:ext>
              </a:extLst>
            </p:cNvPr>
            <p:cNvSpPr/>
            <p:nvPr/>
          </p:nvSpPr>
          <p:spPr>
            <a:xfrm>
              <a:off x="5363106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3E49006-A4B4-4D58-A6BB-10853ED4C9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4135" y="734289"/>
              <a:ext cx="3398982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714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770" y="0"/>
            <a:ext cx="46355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0" y="155575"/>
            <a:ext cx="158877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DE09D-AF4A-4D3E-8970-47FF30148AAA}"/>
              </a:ext>
            </a:extLst>
          </p:cNvPr>
          <p:cNvSpPr txBox="1"/>
          <p:nvPr/>
        </p:nvSpPr>
        <p:spPr>
          <a:xfrm>
            <a:off x="2049145" y="321945"/>
            <a:ext cx="475170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3. 도입할 기능</a:t>
            </a:r>
            <a:endParaRPr lang="ko-KR" altLang="en-US" sz="40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B1D033-1CBF-4990-8AE5-49615FF17780}"/>
              </a:ext>
            </a:extLst>
          </p:cNvPr>
          <p:cNvSpPr/>
          <p:nvPr/>
        </p:nvSpPr>
        <p:spPr>
          <a:xfrm>
            <a:off x="1798071" y="1560960"/>
            <a:ext cx="8935085" cy="506476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2BF6CCD-7CED-419A-A7E2-1913E543FDB5}"/>
              </a:ext>
            </a:extLst>
          </p:cNvPr>
          <p:cNvGrpSpPr/>
          <p:nvPr/>
        </p:nvGrpSpPr>
        <p:grpSpPr>
          <a:xfrm>
            <a:off x="2049145" y="1168400"/>
            <a:ext cx="4135120" cy="45720"/>
            <a:chOff x="2049145" y="1168400"/>
            <a:chExt cx="4135120" cy="4572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B65D38A-00DE-4BFA-8FA5-A15A58E7BC9A}"/>
                </a:ext>
              </a:extLst>
            </p:cNvPr>
            <p:cNvSpPr/>
            <p:nvPr/>
          </p:nvSpPr>
          <p:spPr>
            <a:xfrm>
              <a:off x="6133465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6630D8B-02E2-4081-89EA-CB87460FE033}"/>
                </a:ext>
              </a:extLst>
            </p:cNvPr>
            <p:cNvSpPr/>
            <p:nvPr/>
          </p:nvSpPr>
          <p:spPr>
            <a:xfrm>
              <a:off x="600202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B4028E9-E2B3-42CB-A61C-A930BC3A1E32}"/>
                </a:ext>
              </a:extLst>
            </p:cNvPr>
            <p:cNvSpPr/>
            <p:nvPr/>
          </p:nvSpPr>
          <p:spPr>
            <a:xfrm>
              <a:off x="587121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EE76C4CF-25DD-4E80-B805-C014DF92A1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9145" y="1177290"/>
              <a:ext cx="3712845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291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22C39D-A51F-4C75-B081-E95E879B1466}"/>
              </a:ext>
            </a:extLst>
          </p:cNvPr>
          <p:cNvSpPr/>
          <p:nvPr/>
        </p:nvSpPr>
        <p:spPr>
          <a:xfrm>
            <a:off x="1798071" y="1560960"/>
            <a:ext cx="8935085" cy="506476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770" y="0"/>
            <a:ext cx="46355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0" y="155575"/>
            <a:ext cx="158877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DE09D-AF4A-4D3E-8970-47FF30148AAA}"/>
              </a:ext>
            </a:extLst>
          </p:cNvPr>
          <p:cNvSpPr txBox="1"/>
          <p:nvPr/>
        </p:nvSpPr>
        <p:spPr>
          <a:xfrm>
            <a:off x="2049145" y="321945"/>
            <a:ext cx="358838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4.게임 플레이</a:t>
            </a:r>
            <a:endParaRPr lang="ko-KR" altLang="en-US" sz="40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4089400" y="1607542"/>
            <a:ext cx="6717030" cy="350865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i="1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일반 플레이어</a:t>
            </a:r>
            <a:endParaRPr lang="ko-KR" altLang="en-US" sz="1800" b="0" i="1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1) 3인칭 시점으로 게임 진행</a:t>
            </a: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2) </a:t>
            </a:r>
            <a:r>
              <a:rPr lang="en-US" altLang="ko-KR" sz="16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보스의 체력을 깎는 </a:t>
            </a:r>
            <a:r>
              <a:rPr lang="en-US" altLang="ko-KR" sz="1600" b="0" cap="none" dirty="0" err="1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장치를</a:t>
            </a:r>
            <a:r>
              <a:rPr lang="en-US" altLang="ko-KR" sz="16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1600" b="0" cap="none" dirty="0" err="1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가동시키면서</a:t>
            </a:r>
            <a:r>
              <a:rPr lang="en-US" altLang="ko-KR" sz="16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1600" b="0" cap="none" dirty="0" err="1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보스</a:t>
            </a:r>
            <a:r>
              <a:rPr lang="ko-KR" altLang="en-US" sz="16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</a:t>
            </a:r>
            <a:r>
              <a:rPr lang="en-US" altLang="ko-KR" sz="16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처치하면 승리</a:t>
            </a:r>
            <a:endParaRPr lang="ko-KR" altLang="en-US" sz="1600" b="0" cap="none" dirty="0">
              <a:solidFill>
                <a:srgbClr val="FFFFFF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3) 상단, 하단 </a:t>
            </a:r>
            <a:r>
              <a:rPr lang="en-US" altLang="ko-KR" sz="1600" b="0" cap="none" dirty="0">
                <a:solidFill>
                  <a:srgbClr val="FFFF00"/>
                </a:solidFill>
                <a:latin typeface="한컴 윤고딕 240" charset="0"/>
                <a:ea typeface="한컴 윤고딕 240" charset="0"/>
              </a:rPr>
              <a:t>반격</a:t>
            </a: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이 존재, 반격 후 딜레이가 있다.</a:t>
            </a: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solidFill>
                  <a:srgbClr val="FFFFFF"/>
                </a:solidFill>
                <a:latin typeface="한컴 윤고딕 240" charset="0"/>
                <a:ea typeface="한컴 윤고딕 240" charset="0"/>
              </a:rPr>
              <a:t>- </a:t>
            </a:r>
            <a:r>
              <a:rPr lang="en-US" altLang="ko-KR" sz="1400" b="0" cap="none" dirty="0" err="1">
                <a:solidFill>
                  <a:srgbClr val="FFFFFF"/>
                </a:solidFill>
                <a:latin typeface="한컴 윤고딕 240" charset="0"/>
                <a:ea typeface="한컴 윤고딕 240" charset="0"/>
              </a:rPr>
              <a:t>반격이</a:t>
            </a:r>
            <a:r>
              <a:rPr lang="en-US" altLang="ko-KR" sz="1400" b="0" cap="none" dirty="0">
                <a:solidFill>
                  <a:srgbClr val="FFFFFF"/>
                </a:solidFill>
                <a:latin typeface="한컴 윤고딕 240" charset="0"/>
                <a:ea typeface="한컴 윤고딕 240" charset="0"/>
              </a:rPr>
              <a:t> </a:t>
            </a:r>
            <a:r>
              <a:rPr lang="en-US" altLang="ko-KR" sz="1400" b="0" cap="none" dirty="0" err="1">
                <a:solidFill>
                  <a:srgbClr val="FFFFFF"/>
                </a:solidFill>
                <a:latin typeface="한컴 윤고딕 240" charset="0"/>
                <a:ea typeface="한컴 윤고딕 240" charset="0"/>
              </a:rPr>
              <a:t>성공한다면</a:t>
            </a:r>
            <a:r>
              <a:rPr lang="en-US" altLang="ko-KR" sz="1400" b="0" cap="none" dirty="0">
                <a:solidFill>
                  <a:srgbClr val="FFFFFF"/>
                </a:solidFill>
                <a:latin typeface="한컴 윤고딕 240" charset="0"/>
                <a:ea typeface="한컴 윤고딕 240" charset="0"/>
              </a:rPr>
              <a:t> </a:t>
            </a:r>
            <a:r>
              <a:rPr lang="en-US" altLang="ko-KR" sz="1400" b="0" cap="none" dirty="0" err="1">
                <a:solidFill>
                  <a:srgbClr val="FFFFFF"/>
                </a:solidFill>
                <a:latin typeface="한컴 윤고딕 240" charset="0"/>
                <a:ea typeface="한컴 윤고딕 240" charset="0"/>
              </a:rPr>
              <a:t>공격이</a:t>
            </a:r>
            <a:r>
              <a:rPr lang="en-US" altLang="ko-KR" sz="1400" b="0" cap="none" dirty="0">
                <a:solidFill>
                  <a:srgbClr val="FFFFFF"/>
                </a:solidFill>
                <a:latin typeface="한컴 윤고딕 240" charset="0"/>
                <a:ea typeface="한컴 윤고딕 240" charset="0"/>
              </a:rPr>
              <a:t> </a:t>
            </a:r>
            <a:r>
              <a:rPr lang="en-US" altLang="ko-KR" sz="1400" b="0" cap="none" dirty="0" err="1">
                <a:solidFill>
                  <a:srgbClr val="FFFFFF"/>
                </a:solidFill>
                <a:latin typeface="한컴 윤고딕 240" charset="0"/>
                <a:ea typeface="한컴 윤고딕 240" charset="0"/>
              </a:rPr>
              <a:t>가능하지만</a:t>
            </a:r>
            <a:r>
              <a:rPr lang="en-US" altLang="ko-KR" sz="1400" b="0" cap="none" dirty="0">
                <a:solidFill>
                  <a:srgbClr val="FFFFFF"/>
                </a:solidFill>
                <a:latin typeface="한컴 윤고딕 240" charset="0"/>
                <a:ea typeface="한컴 윤고딕 240" charset="0"/>
              </a:rPr>
              <a:t> </a:t>
            </a:r>
            <a:r>
              <a:rPr lang="en-US" altLang="ko-KR" sz="1400" b="0" cap="none" dirty="0" err="1">
                <a:solidFill>
                  <a:srgbClr val="FFFFFF"/>
                </a:solidFill>
                <a:latin typeface="한컴 윤고딕 240" charset="0"/>
                <a:ea typeface="한컴 윤고딕 240" charset="0"/>
              </a:rPr>
              <a:t>반격에</a:t>
            </a:r>
            <a:r>
              <a:rPr lang="en-US" altLang="ko-KR" sz="1400" b="0" cap="none" dirty="0">
                <a:solidFill>
                  <a:srgbClr val="FFFFFF"/>
                </a:solidFill>
                <a:latin typeface="한컴 윤고딕 240" charset="0"/>
                <a:ea typeface="한컴 윤고딕 240" charset="0"/>
              </a:rPr>
              <a:t> </a:t>
            </a:r>
            <a:r>
              <a:rPr lang="en-US" altLang="ko-KR" sz="1400" b="0" cap="none" dirty="0" err="1">
                <a:solidFill>
                  <a:srgbClr val="FFFFFF"/>
                </a:solidFill>
                <a:latin typeface="한컴 윤고딕 240" charset="0"/>
                <a:ea typeface="한컴 윤고딕 240" charset="0"/>
              </a:rPr>
              <a:t>실패할</a:t>
            </a:r>
            <a:r>
              <a:rPr lang="en-US" altLang="ko-KR" sz="1400" b="0" cap="none" dirty="0">
                <a:solidFill>
                  <a:srgbClr val="FFFFFF"/>
                </a:solidFill>
                <a:latin typeface="한컴 윤고딕 240" charset="0"/>
                <a:ea typeface="한컴 윤고딕 240" charset="0"/>
              </a:rPr>
              <a:t> 시 </a:t>
            </a:r>
            <a:r>
              <a:rPr lang="en-US" altLang="ko-KR" sz="1400" b="0" cap="none" dirty="0" err="1">
                <a:solidFill>
                  <a:srgbClr val="FFFFFF"/>
                </a:solidFill>
                <a:latin typeface="한컴 윤고딕 240" charset="0"/>
                <a:ea typeface="한컴 윤고딕 240" charset="0"/>
              </a:rPr>
              <a:t>반대로</a:t>
            </a:r>
            <a:r>
              <a:rPr lang="en-US" altLang="ko-KR" sz="1400" b="0" cap="none" dirty="0">
                <a:solidFill>
                  <a:srgbClr val="FFFFFF"/>
                </a:solidFill>
                <a:latin typeface="한컴 윤고딕 240" charset="0"/>
                <a:ea typeface="한컴 윤고딕 240" charset="0"/>
              </a:rPr>
              <a:t> 큰 </a:t>
            </a:r>
            <a:r>
              <a:rPr lang="en-US" altLang="ko-KR" sz="1400" b="0" cap="none" dirty="0" err="1">
                <a:solidFill>
                  <a:srgbClr val="FFFFFF"/>
                </a:solidFill>
                <a:latin typeface="한컴 윤고딕 240" charset="0"/>
                <a:ea typeface="한컴 윤고딕 240" charset="0"/>
              </a:rPr>
              <a:t>데미지를</a:t>
            </a:r>
            <a:r>
              <a:rPr lang="en-US" altLang="ko-KR" sz="1400" b="0" cap="none" dirty="0">
                <a:solidFill>
                  <a:srgbClr val="FFFFFF"/>
                </a:solidFill>
                <a:latin typeface="한컴 윤고딕 240" charset="0"/>
                <a:ea typeface="한컴 윤고딕 240" charset="0"/>
              </a:rPr>
              <a:t> </a:t>
            </a:r>
            <a:r>
              <a:rPr lang="en-US" altLang="ko-KR" sz="1400" b="0" cap="none" dirty="0" err="1">
                <a:solidFill>
                  <a:srgbClr val="FFFFFF"/>
                </a:solidFill>
                <a:latin typeface="한컴 윤고딕 240" charset="0"/>
                <a:ea typeface="한컴 윤고딕 240" charset="0"/>
              </a:rPr>
              <a:t>받음</a:t>
            </a:r>
            <a:endParaRPr lang="ko-KR" altLang="en-US" sz="1400" b="0" cap="none" dirty="0">
              <a:solidFill>
                <a:srgbClr val="FFFFFF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00" b="0" cap="none" dirty="0">
              <a:solidFill>
                <a:srgbClr val="FFFFFF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pic>
        <p:nvPicPr>
          <p:cNvPr id="22" name="그림 21" descr="C:/Users/ADMIN/AppData/Roaming/PolarisOffice/ETemp/5788_5448312/image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9570" y="1621512"/>
            <a:ext cx="2237105" cy="2765425"/>
          </a:xfrm>
          <a:prstGeom prst="rect">
            <a:avLst/>
          </a:prstGeom>
          <a:noFill/>
        </p:spPr>
      </p:pic>
      <p:pic>
        <p:nvPicPr>
          <p:cNvPr id="26" name="그림 25" descr="C:/Users/ADMIN/AppData/Roaming/PolarisOffice/ETemp/5788_5448312/image7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37705" y="3692882"/>
            <a:ext cx="1870075" cy="1409700"/>
          </a:xfrm>
          <a:prstGeom prst="ellipse">
            <a:avLst/>
          </a:prstGeom>
          <a:noFill/>
          <a:ln w="0">
            <a:noFill/>
            <a:prstDash/>
          </a:ln>
          <a:effectLst>
            <a:softEdge rad="112500"/>
          </a:effectLst>
        </p:spPr>
      </p:pic>
      <p:pic>
        <p:nvPicPr>
          <p:cNvPr id="28" name="그림 27" descr="C:/Users/ADMIN/AppData/Roaming/PolarisOffice/ETemp/5788_5448312/image8.jp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23960" y="3753207"/>
            <a:ext cx="1784350" cy="1324610"/>
          </a:xfrm>
          <a:prstGeom prst="ellipse">
            <a:avLst/>
          </a:prstGeom>
          <a:noFill/>
          <a:ln w="0">
            <a:noFill/>
            <a:prstDash/>
          </a:ln>
          <a:effectLst>
            <a:softEdge rad="112500"/>
          </a:effectLst>
        </p:spPr>
      </p:pic>
      <p:sp>
        <p:nvSpPr>
          <p:cNvPr id="29" name="텍스트 상자 28"/>
          <p:cNvSpPr txBox="1">
            <a:spLocks/>
          </p:cNvSpPr>
          <p:nvPr/>
        </p:nvSpPr>
        <p:spPr>
          <a:xfrm>
            <a:off x="4087495" y="5252442"/>
            <a:ext cx="6282690" cy="13557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4) </a:t>
            </a:r>
            <a:r>
              <a:rPr lang="en-US" altLang="ko-KR" sz="16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맵 주변에 있는 함정을 가동 시킬 때마다 보스에게 큰 데미지 가능</a:t>
            </a:r>
            <a:endParaRPr lang="ko-KR" altLang="en-US" sz="1600" b="0" cap="none" dirty="0">
              <a:solidFill>
                <a:srgbClr val="FFFFFF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rgbClr val="FFFF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	주 공격 요인</a:t>
            </a:r>
            <a:endParaRPr lang="ko-KR" altLang="en-US" sz="1600" b="0" cap="none" dirty="0">
              <a:solidFill>
                <a:srgbClr val="FFFF00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rgbClr val="FFFFFF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5) 보스에게 당할 시 인형으로 변해 감옥에 갇히게 된다. </a:t>
            </a:r>
            <a:endParaRPr lang="ko-KR" altLang="en-US" sz="1600" b="0" cap="none" dirty="0">
              <a:solidFill>
                <a:srgbClr val="FFFFFF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다른 플레이어가</a:t>
            </a:r>
            <a:r>
              <a:rPr lang="en-US" altLang="ko-KR" sz="18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16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총 2번 살려줄 수 있다</a:t>
            </a:r>
            <a:endParaRPr lang="ko-KR" altLang="en-US" sz="14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31" name="그림 30" descr="C:/Users/ADMIN/AppData/Roaming/PolarisOffice/ETemp/5788_5448312/image10.jp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0555" y="4991457"/>
            <a:ext cx="1969135" cy="1477010"/>
          </a:xfrm>
          <a:prstGeom prst="rect">
            <a:avLst/>
          </a:prstGeom>
          <a:noFill/>
          <a:ln w="38100" cap="rnd" cmpd="sng">
            <a:solidFill>
              <a:srgbClr val="FFFFFF">
                <a:alpha val="100000"/>
              </a:srgbClr>
            </a:solidFill>
            <a:prstDash val="solid"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0" name="그림 29" descr="C:/Users/ADMIN/AppData/Roaming/PolarisOffice/ETemp/5788_5448312/image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45129" y="3777582"/>
            <a:ext cx="1838960" cy="1382395"/>
          </a:xfrm>
          <a:prstGeom prst="rect">
            <a:avLst/>
          </a:prstGeom>
          <a:noFill/>
          <a:ln w="38100" cap="rnd" cmpd="sng">
            <a:solidFill>
              <a:srgbClr val="FFFFFF">
                <a:alpha val="100000"/>
              </a:srgbClr>
            </a:solidFill>
            <a:prstDash val="solid"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CA325A49-D224-48B9-A1A8-B6FA918447AB}"/>
              </a:ext>
            </a:extLst>
          </p:cNvPr>
          <p:cNvGrpSpPr/>
          <p:nvPr/>
        </p:nvGrpSpPr>
        <p:grpSpPr>
          <a:xfrm>
            <a:off x="3604260" y="1168400"/>
            <a:ext cx="4135120" cy="45720"/>
            <a:chOff x="3604260" y="1168400"/>
            <a:chExt cx="4135120" cy="4572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0B55A86-B0ED-459C-97D8-DFEBC9CE7094}"/>
                </a:ext>
              </a:extLst>
            </p:cNvPr>
            <p:cNvSpPr/>
            <p:nvPr/>
          </p:nvSpPr>
          <p:spPr>
            <a:xfrm>
              <a:off x="7689215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552066D-7B2F-472F-8E40-B3D8359829B6}"/>
                </a:ext>
              </a:extLst>
            </p:cNvPr>
            <p:cNvSpPr/>
            <p:nvPr/>
          </p:nvSpPr>
          <p:spPr>
            <a:xfrm>
              <a:off x="755777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0A699A3-682E-4AD6-AB1F-103D65A50F5B}"/>
                </a:ext>
              </a:extLst>
            </p:cNvPr>
            <p:cNvSpPr/>
            <p:nvPr/>
          </p:nvSpPr>
          <p:spPr>
            <a:xfrm>
              <a:off x="742696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DF1938A-DE9C-4429-BB63-1071655A51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4260" y="1177290"/>
              <a:ext cx="3712845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53DDBBC-CD8C-48BC-A0D8-E0DF3DFE5533}"/>
              </a:ext>
            </a:extLst>
          </p:cNvPr>
          <p:cNvCxnSpPr>
            <a:cxnSpLocks/>
          </p:cNvCxnSpPr>
          <p:nvPr/>
        </p:nvCxnSpPr>
        <p:spPr>
          <a:xfrm flipH="1">
            <a:off x="2089150" y="1178426"/>
            <a:ext cx="5041900" cy="0"/>
          </a:xfrm>
          <a:prstGeom prst="line">
            <a:avLst/>
          </a:prstGeom>
          <a:ln w="44450" cap="rnd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0">
                  <a:schemeClr val="bg1"/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290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28AAE9-9366-4A00-9F63-9855B3CAF62D}"/>
              </a:ext>
            </a:extLst>
          </p:cNvPr>
          <p:cNvSpPr/>
          <p:nvPr/>
        </p:nvSpPr>
        <p:spPr>
          <a:xfrm>
            <a:off x="1798071" y="1560960"/>
            <a:ext cx="8935085" cy="506476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770" y="0"/>
            <a:ext cx="46355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0" y="155575"/>
            <a:ext cx="158877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DE09D-AF4A-4D3E-8970-47FF30148AAA}"/>
              </a:ext>
            </a:extLst>
          </p:cNvPr>
          <p:cNvSpPr txBox="1"/>
          <p:nvPr/>
        </p:nvSpPr>
        <p:spPr>
          <a:xfrm>
            <a:off x="2049145" y="321945"/>
            <a:ext cx="358838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4.게임 플레이</a:t>
            </a:r>
            <a:endParaRPr lang="ko-KR" altLang="en-US" sz="40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4260601" y="1900685"/>
            <a:ext cx="4819015" cy="3416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i="1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보스 플레이어</a:t>
            </a:r>
            <a:endParaRPr lang="ko-KR" altLang="en-US" sz="1800" b="0" i="1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1) 1인칭 시점으로 게임 진행</a:t>
            </a: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2) 일반 플레이어를 모두 처치하면 승리</a:t>
            </a: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3) 상단, 하단 </a:t>
            </a:r>
            <a:r>
              <a:rPr lang="en-US" altLang="ko-KR" sz="1600" b="0" cap="none" dirty="0">
                <a:solidFill>
                  <a:srgbClr val="FFFF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공격</a:t>
            </a: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이 존재</a:t>
            </a: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4) 상대방 공격 성공시 멀리 날아감</a:t>
            </a: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5) 톱, 칼, 도끼 등 다양한 아이템 </a:t>
            </a: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5D098A1-281A-4612-8D8E-0D23E37884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056" y="1725425"/>
            <a:ext cx="2508250" cy="2536190"/>
          </a:xfrm>
          <a:prstGeom prst="rect">
            <a:avLst/>
          </a:prstGeom>
        </p:spPr>
      </p:pic>
      <p:pic>
        <p:nvPicPr>
          <p:cNvPr id="8" name="그림 7" descr="C:/Users/ADMIN/AppData/Roaming/PolarisOffice/ETemp/5788_5448312/image11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" b="26847"/>
          <a:stretch>
            <a:fillRect/>
          </a:stretch>
        </p:blipFill>
        <p:spPr>
          <a:xfrm>
            <a:off x="3822451" y="4922650"/>
            <a:ext cx="2354580" cy="1457325"/>
          </a:xfrm>
          <a:prstGeom prst="ellipse">
            <a:avLst/>
          </a:prstGeom>
          <a:noFill/>
          <a:ln w="0">
            <a:noFill/>
            <a:prstDash/>
          </a:ln>
          <a:effectLst>
            <a:softEdge rad="112500"/>
          </a:effectLst>
        </p:spPr>
      </p:pic>
      <p:pic>
        <p:nvPicPr>
          <p:cNvPr id="15" name="그림 14" descr="C:/Users/ADMIN/AppData/Roaming/PolarisOffice/ETemp/5788_5448312/image12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93411" y="3268347"/>
            <a:ext cx="2770505" cy="1388110"/>
          </a:xfrm>
          <a:prstGeom prst="ellipse">
            <a:avLst/>
          </a:prstGeom>
          <a:noFill/>
          <a:ln w="0">
            <a:noFill/>
            <a:prstDash/>
          </a:ln>
          <a:effectLst>
            <a:softEdge rad="112500"/>
          </a:effectLst>
        </p:spPr>
      </p:pic>
      <p:pic>
        <p:nvPicPr>
          <p:cNvPr id="20" name="그림 19" descr="C:/Users/ADMIN/AppData/Roaming/PolarisOffice/ETemp/5788_5448312/image13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r="13534" b="23258"/>
          <a:stretch>
            <a:fillRect/>
          </a:stretch>
        </p:blipFill>
        <p:spPr>
          <a:xfrm>
            <a:off x="6420236" y="4922015"/>
            <a:ext cx="1667510" cy="1506220"/>
          </a:xfrm>
          <a:prstGeom prst="ellipse">
            <a:avLst/>
          </a:prstGeom>
          <a:noFill/>
          <a:ln w="0">
            <a:noFill/>
            <a:prstDash/>
          </a:ln>
          <a:effectLst>
            <a:softEdge rad="112500"/>
          </a:effectLst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A26D6ADB-FB19-4541-83AE-9E61965A6410}"/>
              </a:ext>
            </a:extLst>
          </p:cNvPr>
          <p:cNvGrpSpPr/>
          <p:nvPr/>
        </p:nvGrpSpPr>
        <p:grpSpPr>
          <a:xfrm>
            <a:off x="3397504" y="1168400"/>
            <a:ext cx="4548632" cy="45720"/>
            <a:chOff x="3604260" y="1168400"/>
            <a:chExt cx="4135120" cy="45720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F851138-75DB-4D74-8414-F5B144B48A37}"/>
                </a:ext>
              </a:extLst>
            </p:cNvPr>
            <p:cNvSpPr/>
            <p:nvPr/>
          </p:nvSpPr>
          <p:spPr>
            <a:xfrm>
              <a:off x="7689215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090239F-CE3C-4F0F-96A0-01D6F93C4784}"/>
                </a:ext>
              </a:extLst>
            </p:cNvPr>
            <p:cNvSpPr/>
            <p:nvPr/>
          </p:nvSpPr>
          <p:spPr>
            <a:xfrm>
              <a:off x="755777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50C89208-6CD2-4951-9BFB-D4543EA87DAE}"/>
                </a:ext>
              </a:extLst>
            </p:cNvPr>
            <p:cNvSpPr/>
            <p:nvPr/>
          </p:nvSpPr>
          <p:spPr>
            <a:xfrm>
              <a:off x="742696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16152C2-04B9-483F-A735-BE54FD20DB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4260" y="1177290"/>
              <a:ext cx="3712845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048AC44-65CD-4E82-A604-0270A988768B}"/>
              </a:ext>
            </a:extLst>
          </p:cNvPr>
          <p:cNvCxnSpPr>
            <a:cxnSpLocks/>
          </p:cNvCxnSpPr>
          <p:nvPr/>
        </p:nvCxnSpPr>
        <p:spPr>
          <a:xfrm flipH="1">
            <a:off x="2089150" y="1178426"/>
            <a:ext cx="5041900" cy="0"/>
          </a:xfrm>
          <a:prstGeom prst="line">
            <a:avLst/>
          </a:prstGeom>
          <a:ln w="44450" cap="rnd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0">
                  <a:schemeClr val="bg1"/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659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770" y="0"/>
            <a:ext cx="46355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0" y="155575"/>
            <a:ext cx="158877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DE09D-AF4A-4D3E-8970-47FF30148AAA}"/>
              </a:ext>
            </a:extLst>
          </p:cNvPr>
          <p:cNvSpPr txBox="1"/>
          <p:nvPr/>
        </p:nvSpPr>
        <p:spPr>
          <a:xfrm>
            <a:off x="2049145" y="321945"/>
            <a:ext cx="358838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4.게임 플레이</a:t>
            </a:r>
            <a:endParaRPr lang="ko-KR" altLang="en-US" sz="40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1798071" y="1560960"/>
            <a:ext cx="8935720" cy="5065395"/>
          </a:xfrm>
          <a:prstGeom prst="rect">
            <a:avLst/>
          </a:prstGeom>
          <a:solidFill>
            <a:schemeClr val="tx1">
              <a:alpha val="3100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Calibri" charset="0"/>
              <a:ea typeface="Calibri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26616D-B037-4F7C-A5C4-674E2E682881}"/>
              </a:ext>
            </a:extLst>
          </p:cNvPr>
          <p:cNvSpPr txBox="1"/>
          <p:nvPr/>
        </p:nvSpPr>
        <p:spPr>
          <a:xfrm>
            <a:off x="2131446" y="1875285"/>
            <a:ext cx="3214370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맵 기능</a:t>
            </a:r>
            <a:endParaRPr 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2" name="그림 21" descr="C:/Users/ADMIN/AppData/Roaming/PolarisOffice/ETemp/5788_5448312/image1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07391" y="2343915"/>
            <a:ext cx="2595880" cy="1175385"/>
          </a:xfrm>
          <a:prstGeom prst="rect">
            <a:avLst/>
          </a:prstGeom>
          <a:noFill/>
        </p:spPr>
      </p:pic>
      <p:sp>
        <p:nvSpPr>
          <p:cNvPr id="23" name="TextBox 22"/>
          <p:cNvSpPr txBox="1">
            <a:spLocks/>
          </p:cNvSpPr>
          <p:nvPr/>
        </p:nvSpPr>
        <p:spPr>
          <a:xfrm>
            <a:off x="5622041" y="1812420"/>
            <a:ext cx="5022215" cy="26168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1) 부활 지점</a:t>
            </a:r>
            <a:endParaRPr lang="ko-KR" altLang="en-US" sz="18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- 일반 플레이어들이 보스에게 당할때 갇히는 곳</a:t>
            </a: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맵에서 가장 잘보이는 곳에 한 곳만 존재</a:t>
            </a: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- 열쇠를 가진 플레이어가 부활 지점에 들어가면 플레이어들이 풀려난다</a:t>
            </a: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- 열쇠는 플레이어가 일정 수 이상 갇힐 시 맵에서 랜덤으로 리스폰</a:t>
            </a: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</p:txBody>
      </p:sp>
      <p:pic>
        <p:nvPicPr>
          <p:cNvPr id="25" name="그림 24" descr="C:/Users/ADMIN/AppData/Roaming/PolarisOffice/ETemp/5788_5448312/image1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3346" y="3613280"/>
            <a:ext cx="1275080" cy="1275080"/>
          </a:xfrm>
          <a:prstGeom prst="rect">
            <a:avLst/>
          </a:prstGeom>
          <a:noFill/>
        </p:spPr>
      </p:pic>
      <p:pic>
        <p:nvPicPr>
          <p:cNvPr id="26" name="그림 25" descr="C:/Users/ADMIN/AppData/Roaming/PolarisOffice/ETemp/5788_5448312/image16.jp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4071" y="5118865"/>
            <a:ext cx="2378075" cy="1189355"/>
          </a:xfrm>
          <a:prstGeom prst="rect">
            <a:avLst/>
          </a:prstGeom>
          <a:noFill/>
          <a:ln w="38100" cap="rnd" cmpd="sng">
            <a:solidFill>
              <a:srgbClr val="FFFFFF">
                <a:alpha val="100000"/>
              </a:srgbClr>
            </a:solidFill>
            <a:prstDash val="solid"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7" name="TextBox 26"/>
          <p:cNvSpPr txBox="1">
            <a:spLocks/>
          </p:cNvSpPr>
          <p:nvPr/>
        </p:nvSpPr>
        <p:spPr>
          <a:xfrm>
            <a:off x="5622041" y="5141090"/>
            <a:ext cx="4751705" cy="113877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2) 회복 키트</a:t>
            </a:r>
            <a:endParaRPr lang="ko-KR" altLang="en-US" sz="18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i="1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맵 특정장소에 일정 시간 후 </a:t>
            </a: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리스폰 되며 플레이어의 </a:t>
            </a:r>
            <a:r>
              <a:rPr lang="en-US" altLang="ko-KR" sz="1600" b="0" cap="none" dirty="0" err="1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체력을</a:t>
            </a: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 </a:t>
            </a:r>
            <a:r>
              <a:rPr lang="en-US" altLang="ko-KR" sz="1600" b="0" cap="none" dirty="0" err="1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회복시켜준다</a:t>
            </a: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E7CA0B5-7E4C-4B9F-AAC4-049155BD30E3}"/>
              </a:ext>
            </a:extLst>
          </p:cNvPr>
          <p:cNvGrpSpPr/>
          <p:nvPr/>
        </p:nvGrpSpPr>
        <p:grpSpPr>
          <a:xfrm>
            <a:off x="3170073" y="1168400"/>
            <a:ext cx="5003495" cy="45720"/>
            <a:chOff x="3604260" y="1168400"/>
            <a:chExt cx="4135120" cy="45720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E201EEB-213B-4139-8899-ECA1C4929881}"/>
                </a:ext>
              </a:extLst>
            </p:cNvPr>
            <p:cNvSpPr/>
            <p:nvPr/>
          </p:nvSpPr>
          <p:spPr>
            <a:xfrm>
              <a:off x="7689215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E9DE96AD-616A-4A97-A72E-F91A73E0EEF3}"/>
                </a:ext>
              </a:extLst>
            </p:cNvPr>
            <p:cNvSpPr/>
            <p:nvPr/>
          </p:nvSpPr>
          <p:spPr>
            <a:xfrm>
              <a:off x="755777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D73CD3D-1CAE-4077-8BE2-48999EE0DF03}"/>
                </a:ext>
              </a:extLst>
            </p:cNvPr>
            <p:cNvSpPr/>
            <p:nvPr/>
          </p:nvSpPr>
          <p:spPr>
            <a:xfrm>
              <a:off x="742696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584B229-1A50-455F-8FE2-AF604BC50F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4260" y="1177290"/>
              <a:ext cx="3712845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76A2094-15E3-400D-B1A2-EFF059D73C69}"/>
              </a:ext>
            </a:extLst>
          </p:cNvPr>
          <p:cNvCxnSpPr>
            <a:cxnSpLocks/>
          </p:cNvCxnSpPr>
          <p:nvPr/>
        </p:nvCxnSpPr>
        <p:spPr>
          <a:xfrm flipH="1">
            <a:off x="2089150" y="1178426"/>
            <a:ext cx="5041900" cy="0"/>
          </a:xfrm>
          <a:prstGeom prst="line">
            <a:avLst/>
          </a:prstGeom>
          <a:ln w="44450" cap="rnd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0">
                  <a:schemeClr val="bg1"/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57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770" y="0"/>
            <a:ext cx="46355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0" y="155575"/>
            <a:ext cx="158877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DE09D-AF4A-4D3E-8970-47FF30148AAA}"/>
              </a:ext>
            </a:extLst>
          </p:cNvPr>
          <p:cNvSpPr txBox="1"/>
          <p:nvPr/>
        </p:nvSpPr>
        <p:spPr>
          <a:xfrm>
            <a:off x="2049145" y="321945"/>
            <a:ext cx="475170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5.계획 일정</a:t>
            </a:r>
            <a:endParaRPr lang="ko-KR" altLang="en-US" sz="40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D46135-B5C0-4432-A531-F1E6CD2D1ECF}"/>
              </a:ext>
            </a:extLst>
          </p:cNvPr>
          <p:cNvGrpSpPr/>
          <p:nvPr/>
        </p:nvGrpSpPr>
        <p:grpSpPr>
          <a:xfrm>
            <a:off x="4552315" y="1168400"/>
            <a:ext cx="4135120" cy="45720"/>
            <a:chOff x="4552315" y="1168400"/>
            <a:chExt cx="4135120" cy="4572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C66F7E7-D1F9-4ED7-8DBD-60AD221C5130}"/>
                </a:ext>
              </a:extLst>
            </p:cNvPr>
            <p:cNvSpPr/>
            <p:nvPr/>
          </p:nvSpPr>
          <p:spPr>
            <a:xfrm>
              <a:off x="863727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7E574B8-F120-48ED-9869-CDF1D441786C}"/>
                </a:ext>
              </a:extLst>
            </p:cNvPr>
            <p:cNvSpPr/>
            <p:nvPr/>
          </p:nvSpPr>
          <p:spPr>
            <a:xfrm>
              <a:off x="8505825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9CFB855-7AFE-4290-B870-D1FC6931B836}"/>
                </a:ext>
              </a:extLst>
            </p:cNvPr>
            <p:cNvSpPr/>
            <p:nvPr/>
          </p:nvSpPr>
          <p:spPr>
            <a:xfrm>
              <a:off x="837438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1B30748-0548-4868-BD00-49135987F7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2315" y="1177290"/>
              <a:ext cx="3712845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09FAB96-75D0-4E16-8F87-491CD8330210}"/>
              </a:ext>
            </a:extLst>
          </p:cNvPr>
          <p:cNvCxnSpPr>
            <a:cxnSpLocks/>
          </p:cNvCxnSpPr>
          <p:nvPr/>
        </p:nvCxnSpPr>
        <p:spPr>
          <a:xfrm flipH="1">
            <a:off x="2089150" y="1178426"/>
            <a:ext cx="6056630" cy="0"/>
          </a:xfrm>
          <a:prstGeom prst="line">
            <a:avLst/>
          </a:prstGeom>
          <a:ln w="44450" cap="rnd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0">
                  <a:schemeClr val="bg1"/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830519"/>
              </p:ext>
            </p:extLst>
          </p:nvPr>
        </p:nvGraphicFramePr>
        <p:xfrm>
          <a:off x="1798070" y="1558199"/>
          <a:ext cx="8935085" cy="5064762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557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4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4162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1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최우석</a:t>
                      </a:r>
                      <a:endParaRPr lang="ko-KR" altLang="en-US" sz="1600" b="1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홍혜령</a:t>
                      </a:r>
                      <a:endParaRPr lang="ko-KR" altLang="en-US" sz="1600" b="1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하정연</a:t>
                      </a:r>
                      <a:endParaRPr lang="ko-KR" altLang="en-US" sz="1600" b="1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68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1월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캐릭터 제작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캐릭터 동작 및 캐릭터 간 상호작용 구현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082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2월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맵 기능(장치, 부활 지점, 회복 키트) 및 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캐릭터와 맵 기능 상호작용 구현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082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3월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맵 제작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아이템 인게임 적용 및 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아이템 파밍 구현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서버 구축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082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4월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장비 창 및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게임 종료 판단 기능 구현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082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5월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맵 장치, 아이템 및 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장애물 제작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컨트롤러 조작 구현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568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6월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UI 제작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데이터베이스 구축 및 연동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568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7월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테스트 및 버그 수정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1568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8월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테스트 및 버그 수정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789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3D2B6E-ACF8-414D-AA22-6094FEBB5889}"/>
              </a:ext>
            </a:extLst>
          </p:cNvPr>
          <p:cNvSpPr txBox="1"/>
          <p:nvPr/>
        </p:nvSpPr>
        <p:spPr>
          <a:xfrm>
            <a:off x="4975094" y="1430115"/>
            <a:ext cx="22418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Gobold" panose="02000500000000000000" pitchFamily="2" charset="0"/>
              </a:rPr>
              <a:t>the end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19D7D9-E661-4CF7-AF78-7D9EA1FDFA4D}"/>
              </a:ext>
            </a:extLst>
          </p:cNvPr>
          <p:cNvSpPr/>
          <p:nvPr/>
        </p:nvSpPr>
        <p:spPr>
          <a:xfrm>
            <a:off x="5297056" y="2884118"/>
            <a:ext cx="3294756" cy="6949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 w="22225" cap="rnd">
            <a:solidFill>
              <a:schemeClr val="bg1">
                <a:alpha val="0"/>
              </a:schemeClr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8AF1B05-D50F-4D8C-A47B-FA728BED2822}"/>
              </a:ext>
            </a:extLst>
          </p:cNvPr>
          <p:cNvSpPr/>
          <p:nvPr/>
        </p:nvSpPr>
        <p:spPr>
          <a:xfrm>
            <a:off x="5190837" y="2895772"/>
            <a:ext cx="46182" cy="46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DE1A9B-F1D9-452E-AF2B-63697FB3F060}"/>
              </a:ext>
            </a:extLst>
          </p:cNvPr>
          <p:cNvSpPr/>
          <p:nvPr/>
        </p:nvSpPr>
        <p:spPr>
          <a:xfrm>
            <a:off x="5084618" y="2895772"/>
            <a:ext cx="46182" cy="46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6D34A9E-B27D-4E43-BCC5-E290FA0E4F2D}"/>
              </a:ext>
            </a:extLst>
          </p:cNvPr>
          <p:cNvSpPr/>
          <p:nvPr/>
        </p:nvSpPr>
        <p:spPr>
          <a:xfrm>
            <a:off x="4975094" y="2895772"/>
            <a:ext cx="46182" cy="46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0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Pages>10</Pages>
  <Words>406</Words>
  <Characters>0</Characters>
  <Application>Microsoft Office PowerPoint</Application>
  <DocSecurity>0</DocSecurity>
  <PresentationFormat>와이드스크린</PresentationFormat>
  <Lines>0</Lines>
  <Paragraphs>114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HY견고딕</vt:lpstr>
      <vt:lpstr>맑은 고딕</vt:lpstr>
      <vt:lpstr>한컴 윤고딕 240</vt:lpstr>
      <vt:lpstr>한컴 윤체 B</vt:lpstr>
      <vt:lpstr>Arial</vt:lpstr>
      <vt:lpstr>Calibri</vt:lpstr>
      <vt:lpstr>Calibri Light</vt:lpstr>
      <vt:lpstr>Gobold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ChoiWooSuk</dc:creator>
  <cp:lastModifiedBy>WooSuk Choi</cp:lastModifiedBy>
  <cp:revision>11</cp:revision>
  <dcterms:modified xsi:type="dcterms:W3CDTF">2017-11-26T18:17:15Z</dcterms:modified>
</cp:coreProperties>
</file>