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4" r:id="rId1"/>
  </p:sldMasterIdLst>
  <p:sldIdLst>
    <p:sldId id="260" r:id="rId2"/>
    <p:sldId id="261" r:id="rId3"/>
    <p:sldId id="256" r:id="rId4"/>
    <p:sldId id="257" r:id="rId5"/>
    <p:sldId id="258" r:id="rId6"/>
    <p:sldId id="259"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62" autoAdjust="0"/>
    <p:restoredTop sz="94660"/>
  </p:normalViewPr>
  <p:slideViewPr>
    <p:cSldViewPr>
      <p:cViewPr>
        <p:scale>
          <a:sx n="88" d="100"/>
          <a:sy n="88" d="100"/>
        </p:scale>
        <p:origin x="-166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AE40756-E8B0-4E5D-836C-1D5F3CE1AB2E}" type="datetimeFigureOut">
              <a:rPr lang="en-IN" smtClean="0"/>
              <a:t>28-11-2024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6EC77A63-FF14-42ED-8E2D-D2CD8FEFB3A6}"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E40756-E8B0-4E5D-836C-1D5F3CE1AB2E}"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C77A63-FF14-42ED-8E2D-D2CD8FEFB3A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E40756-E8B0-4E5D-836C-1D5F3CE1AB2E}"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C77A63-FF14-42ED-8E2D-D2CD8FEFB3A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E40756-E8B0-4E5D-836C-1D5F3CE1AB2E}"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C77A63-FF14-42ED-8E2D-D2CD8FEFB3A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AE40756-E8B0-4E5D-836C-1D5F3CE1AB2E}"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C77A63-FF14-42ED-8E2D-D2CD8FEFB3A6}"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AE40756-E8B0-4E5D-836C-1D5F3CE1AB2E}" type="datetimeFigureOut">
              <a:rPr lang="en-IN" smtClean="0"/>
              <a:t>28-11-2024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C77A63-FF14-42ED-8E2D-D2CD8FEFB3A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AE40756-E8B0-4E5D-836C-1D5F3CE1AB2E}" type="datetimeFigureOut">
              <a:rPr lang="en-IN" smtClean="0"/>
              <a:t>28-11-2024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C77A63-FF14-42ED-8E2D-D2CD8FEFB3A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AE40756-E8B0-4E5D-836C-1D5F3CE1AB2E}" type="datetimeFigureOut">
              <a:rPr lang="en-IN" smtClean="0"/>
              <a:t>28-11-2024</a:t>
            </a:fld>
            <a:endParaRPr lang="en-IN"/>
          </a:p>
        </p:txBody>
      </p:sp>
      <p:sp>
        <p:nvSpPr>
          <p:cNvPr id="8" name="Slide Number Placeholder 7"/>
          <p:cNvSpPr>
            <a:spLocks noGrp="1"/>
          </p:cNvSpPr>
          <p:nvPr>
            <p:ph type="sldNum" sz="quarter" idx="11"/>
          </p:nvPr>
        </p:nvSpPr>
        <p:spPr/>
        <p:txBody>
          <a:bodyPr/>
          <a:lstStyle/>
          <a:p>
            <a:fld id="{6EC77A63-FF14-42ED-8E2D-D2CD8FEFB3A6}"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E40756-E8B0-4E5D-836C-1D5F3CE1AB2E}" type="datetimeFigureOut">
              <a:rPr lang="en-IN" smtClean="0"/>
              <a:t>28-11-2024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C77A63-FF14-42ED-8E2D-D2CD8FEFB3A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AE40756-E8B0-4E5D-836C-1D5F3CE1AB2E}" type="datetimeFigureOut">
              <a:rPr lang="en-IN" smtClean="0"/>
              <a:t>28-11-2024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6EC77A63-FF14-42ED-8E2D-D2CD8FEFB3A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9AE40756-E8B0-4E5D-836C-1D5F3CE1AB2E}" type="datetimeFigureOut">
              <a:rPr lang="en-IN" smtClean="0"/>
              <a:t>28-11-2024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C77A63-FF14-42ED-8E2D-D2CD8FEFB3A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9AE40756-E8B0-4E5D-836C-1D5F3CE1AB2E}" type="datetimeFigureOut">
              <a:rPr lang="en-IN" smtClean="0"/>
              <a:t>28-11-2024</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6EC77A63-FF14-42ED-8E2D-D2CD8FEFB3A6}"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lumMod val="60000"/>
                    <a:lumOff val="40000"/>
                  </a:schemeClr>
                </a:solidFill>
              </a:rPr>
              <a:t>Introduction</a:t>
            </a:r>
            <a:endParaRPr lang="en-IN" dirty="0">
              <a:solidFill>
                <a:schemeClr val="tx2">
                  <a:lumMod val="60000"/>
                  <a:lumOff val="40000"/>
                </a:schemeClr>
              </a:solidFill>
            </a:endParaRPr>
          </a:p>
        </p:txBody>
      </p:sp>
      <p:sp>
        <p:nvSpPr>
          <p:cNvPr id="3" name="Content Placeholder 2"/>
          <p:cNvSpPr>
            <a:spLocks noGrp="1"/>
          </p:cNvSpPr>
          <p:nvPr>
            <p:ph idx="1"/>
          </p:nvPr>
        </p:nvSpPr>
        <p:spPr>
          <a:xfrm>
            <a:off x="467544" y="1268760"/>
            <a:ext cx="8229600" cy="4713387"/>
          </a:xfrm>
        </p:spPr>
        <p:txBody>
          <a:bodyPr>
            <a:normAutofit/>
          </a:bodyPr>
          <a:lstStyle/>
          <a:p>
            <a:r>
              <a:rPr lang="en-US" dirty="0" smtClean="0"/>
              <a:t>Hello! Greetings to all .I am here to share my insights for the company sales performance for the year of 2011.</a:t>
            </a:r>
          </a:p>
          <a:p>
            <a:r>
              <a:rPr lang="en-US" dirty="0" smtClean="0"/>
              <a:t>I appreciate TATA Group from providing me chance to gain insightful information from the data of store's Performance.</a:t>
            </a:r>
          </a:p>
          <a:p>
            <a:r>
              <a:rPr lang="en-US" dirty="0" smtClean="0"/>
              <a:t>Thanks to CEO &amp; CMO for questions asked to me and provide direction for the insights of the data.</a:t>
            </a:r>
            <a:endParaRPr lang="en-IN" dirty="0"/>
          </a:p>
        </p:txBody>
      </p:sp>
    </p:spTree>
    <p:extLst>
      <p:ext uri="{BB962C8B-B14F-4D97-AF65-F5344CB8AC3E}">
        <p14:creationId xmlns:p14="http://schemas.microsoft.com/office/powerpoint/2010/main" val="3571472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lumMod val="60000"/>
                    <a:lumOff val="40000"/>
                  </a:schemeClr>
                </a:solidFill>
              </a:rPr>
              <a:t>Thought Process</a:t>
            </a:r>
            <a:endParaRPr lang="en-IN" dirty="0">
              <a:solidFill>
                <a:schemeClr val="tx2">
                  <a:lumMod val="60000"/>
                  <a:lumOff val="40000"/>
                </a:schemeClr>
              </a:solidFill>
            </a:endParaRPr>
          </a:p>
        </p:txBody>
      </p:sp>
      <p:sp>
        <p:nvSpPr>
          <p:cNvPr id="3" name="Content Placeholder 2"/>
          <p:cNvSpPr>
            <a:spLocks noGrp="1"/>
          </p:cNvSpPr>
          <p:nvPr>
            <p:ph idx="1"/>
          </p:nvPr>
        </p:nvSpPr>
        <p:spPr/>
        <p:txBody>
          <a:bodyPr/>
          <a:lstStyle/>
          <a:p>
            <a:r>
              <a:rPr lang="en-US" dirty="0" smtClean="0"/>
              <a:t>I assure you that I look all the necessary steps to ensure that this analysis is accurate and correct.</a:t>
            </a:r>
          </a:p>
          <a:p>
            <a:r>
              <a:rPr lang="en-US" dirty="0" smtClean="0"/>
              <a:t>I cleaned up the data you provided by removing all the negative values in the Unit Price and Quantity columns and also filtered the data as required for all the visualizations.</a:t>
            </a:r>
            <a:endParaRPr lang="en-IN" dirty="0"/>
          </a:p>
        </p:txBody>
      </p:sp>
    </p:spTree>
    <p:extLst>
      <p:ext uri="{BB962C8B-B14F-4D97-AF65-F5344CB8AC3E}">
        <p14:creationId xmlns:p14="http://schemas.microsoft.com/office/powerpoint/2010/main" val="2933453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6021288"/>
            <a:ext cx="8640960" cy="576064"/>
          </a:xfrm>
        </p:spPr>
        <p:txBody>
          <a:bodyPr>
            <a:noAutofit/>
          </a:bodyPr>
          <a:lstStyle/>
          <a:p>
            <a:pPr algn="l"/>
            <a:r>
              <a:rPr lang="en-IN" sz="1600" dirty="0" smtClean="0">
                <a:solidFill>
                  <a:schemeClr val="tx1"/>
                </a:solidFill>
              </a:rPr>
              <a:t>The first 8 months has stable monthly revenue with an average of 0.56M.</a:t>
            </a:r>
          </a:p>
          <a:p>
            <a:pPr algn="l"/>
            <a:r>
              <a:rPr lang="en-IN" sz="1600" dirty="0" smtClean="0">
                <a:solidFill>
                  <a:schemeClr val="tx1"/>
                </a:solidFill>
              </a:rPr>
              <a:t>The revenue trend from august to December how seasonally effects retail store sales.</a:t>
            </a:r>
            <a:endParaRPr lang="en-IN" sz="1600"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60648"/>
            <a:ext cx="8496944"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0279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768" y="5589240"/>
            <a:ext cx="8496944" cy="1008112"/>
          </a:xfrm>
        </p:spPr>
        <p:txBody>
          <a:bodyPr>
            <a:noAutofit/>
          </a:bodyPr>
          <a:lstStyle/>
          <a:p>
            <a:pPr marL="0" indent="0">
              <a:buNone/>
            </a:pPr>
            <a:r>
              <a:rPr lang="en-IN" sz="1400" dirty="0" smtClean="0"/>
              <a:t>This chart represents the top 10 countries in revenue and the quantities bought in these countries except the United Kingdom</a:t>
            </a:r>
          </a:p>
          <a:p>
            <a:pPr marL="0" indent="0">
              <a:buNone/>
            </a:pPr>
            <a:r>
              <a:rPr lang="en-IN" sz="1400" dirty="0" smtClean="0"/>
              <a:t>There is no major difference between the revenue and the quantity of goods sold in these countries, showing a high purchasing power in these countries</a:t>
            </a:r>
            <a:endParaRPr lang="en-IN"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04664"/>
            <a:ext cx="8309409"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2676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733256"/>
            <a:ext cx="8373616" cy="854968"/>
          </a:xfrm>
        </p:spPr>
        <p:txBody>
          <a:bodyPr>
            <a:normAutofit/>
          </a:bodyPr>
          <a:lstStyle/>
          <a:p>
            <a:pPr algn="l"/>
            <a:r>
              <a:rPr lang="en-US" sz="1400" dirty="0" smtClean="0"/>
              <a:t>The average difference in revenue between the top 10 countries is 15.8%.</a:t>
            </a:r>
            <a:br>
              <a:rPr lang="en-US" sz="1400" dirty="0" smtClean="0"/>
            </a:br>
            <a:r>
              <a:rPr lang="en-US" sz="1400" dirty="0" smtClean="0"/>
              <a:t>The company can aim to strengthen the relationships with these customers to increase customer loyalty and retention and ultimately drive more sales and revenue for the company.</a:t>
            </a:r>
            <a:endParaRPr lang="en-IN"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04664"/>
            <a:ext cx="8462529"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090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733256"/>
            <a:ext cx="8424936" cy="854968"/>
          </a:xfrm>
        </p:spPr>
        <p:txBody>
          <a:bodyPr>
            <a:normAutofit fontScale="90000"/>
          </a:bodyPr>
          <a:lstStyle/>
          <a:p>
            <a:pPr algn="l"/>
            <a:r>
              <a:rPr lang="en-US" sz="1400" dirty="0" smtClean="0"/>
              <a:t>The map chart concludes by comparing the places that have produced the greatest revenue to those that have not.</a:t>
            </a:r>
            <a:br>
              <a:rPr lang="en-US" sz="1400" dirty="0" smtClean="0"/>
            </a:br>
            <a:r>
              <a:rPr lang="en-US" sz="1400" dirty="0" smtClean="0"/>
              <a:t>There is no market in Africa, Asia and Russia.</a:t>
            </a:r>
            <a:br>
              <a:rPr lang="en-US" sz="1400" dirty="0" smtClean="0"/>
            </a:br>
            <a:r>
              <a:rPr lang="en-US" sz="1400" dirty="0" smtClean="0"/>
              <a:t>The map also reveals that the majority of sales occur only in European market more and dive deeper into these region to maximize sales.</a:t>
            </a:r>
            <a:endParaRPr lang="en-IN"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04664"/>
            <a:ext cx="8406228"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4056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Recommendations</a:t>
            </a:r>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company should come up with strategies that aim at stocking and advertising seasonal products to maximize sales when the demand go up.</a:t>
            </a:r>
          </a:p>
          <a:p>
            <a:r>
              <a:rPr lang="en-US" dirty="0"/>
              <a:t>The company should create special relationship with the customers who order in big quantities in order to increase the retention</a:t>
            </a:r>
            <a:r>
              <a:rPr lang="en-US" dirty="0" smtClean="0"/>
              <a:t>.</a:t>
            </a:r>
          </a:p>
          <a:p>
            <a:r>
              <a:rPr lang="en-US" dirty="0"/>
              <a:t>The European market has more potential to grow sales hence company should build strategies to maximize the sales.</a:t>
            </a:r>
            <a:endParaRPr lang="en-IN" dirty="0"/>
          </a:p>
        </p:txBody>
      </p:sp>
    </p:spTree>
    <p:extLst>
      <p:ext uri="{BB962C8B-B14F-4D97-AF65-F5344CB8AC3E}">
        <p14:creationId xmlns:p14="http://schemas.microsoft.com/office/powerpoint/2010/main" val="1668167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TotalTime>
  <Words>290</Words>
  <Application>Microsoft Office PowerPoint</Application>
  <PresentationFormat>On-screen Show (4:3)</PresentationFormat>
  <Paragraphs>17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Technic</vt:lpstr>
      <vt:lpstr>Introduction</vt:lpstr>
      <vt:lpstr>Thought Process</vt:lpstr>
      <vt:lpstr>PowerPoint Presentation</vt:lpstr>
      <vt:lpstr>PowerPoint Presentation</vt:lpstr>
      <vt:lpstr>The average difference in revenue between the top 10 countries is 15.8%. The company can aim to strengthen the relationships with these customers to increase customer loyalty and retention and ultimately drive more sales and revenue for the company.</vt:lpstr>
      <vt:lpstr>The map chart concludes by comparing the places that have produced the greatest revenue to those that have not. There is no market in Africa, Asia and Russia. The map also reveals that the majority of sales occur only in European market more and dive deeper into these region to maximize sales.</vt:lpstr>
      <vt:lpstr>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Ameer Syed</dc:creator>
  <cp:lastModifiedBy>Ameer Syed</cp:lastModifiedBy>
  <cp:revision>5</cp:revision>
  <dcterms:created xsi:type="dcterms:W3CDTF">2024-11-28T12:48:00Z</dcterms:created>
  <dcterms:modified xsi:type="dcterms:W3CDTF">2024-11-28T13:47:45Z</dcterms:modified>
</cp:coreProperties>
</file>