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75" r:id="rId10"/>
    <p:sldId id="264" r:id="rId11"/>
    <p:sldId id="276" r:id="rId12"/>
    <p:sldId id="265" r:id="rId13"/>
    <p:sldId id="277" r:id="rId14"/>
    <p:sldId id="266" r:id="rId15"/>
    <p:sldId id="278" r:id="rId16"/>
    <p:sldId id="267" r:id="rId17"/>
    <p:sldId id="279" r:id="rId18"/>
    <p:sldId id="268" r:id="rId19"/>
    <p:sldId id="280" r:id="rId20"/>
    <p:sldId id="269" r:id="rId21"/>
    <p:sldId id="281" r:id="rId22"/>
    <p:sldId id="270" r:id="rId23"/>
    <p:sldId id="282" r:id="rId24"/>
    <p:sldId id="271" r:id="rId25"/>
    <p:sldId id="272" r:id="rId26"/>
    <p:sldId id="283" r:id="rId27"/>
    <p:sldId id="27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9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2DBBD-2653-4EB0-B40C-81A8D4FA7976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1FC62A-30AF-4362-8293-3A3184210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831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F9D5914-3B72-458A-8123-B7E7BBF623C0}" type="datetime1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thehaji.co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397855F-C187-48C6-92F9-F8C65EDC5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908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5C1C-2A15-4ADC-9566-FC60451F52A5}" type="datetime1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thehaji.co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855F-C187-48C6-92F9-F8C65EDC5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621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047AA4-D659-4AAE-B845-104A2E8C30E3}" type="datetime1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 altLang="ko-KR"/>
              <a:t>thehaji.co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397855F-C187-48C6-92F9-F8C65EDC5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994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94212-B521-4DAE-A9CB-109C696867E2}" type="datetime1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thehaji.co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6397855F-C187-48C6-92F9-F8C65EDC5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89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04699E0-B7F1-45CE-B046-FA5D78F21D9C}" type="datetime1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thehaji.co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397855F-C187-48C6-92F9-F8C65EDC5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443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AC19-5A08-4F2B-8CAD-4B6A18445B22}" type="datetime1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thehaji.co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855F-C187-48C6-92F9-F8C65EDC5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567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78C85-C550-4857-B79B-E956C5DC9258}" type="datetime1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thehaji.co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855F-C187-48C6-92F9-F8C65EDC5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175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8FB1-B8A1-414A-A166-37B0F5205150}" type="datetime1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thehaji.co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855F-C187-48C6-92F9-F8C65EDC55C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64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4703-B012-4B28-916C-275CAD1883D4}" type="datetime1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thehaji.co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855F-C187-48C6-92F9-F8C65EDC5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740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E1854EF-C905-4973-B833-50DE620B2693}" type="datetime1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thehaji.co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397855F-C187-48C6-92F9-F8C65EDC5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861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005F2-01A1-4CBA-AA16-B3D9AC690912}" type="datetime1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thehaji.co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855F-C187-48C6-92F9-F8C65EDC5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598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CA4D811-FBC3-4665-850C-3ED6A251EEF8}" type="datetime1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 altLang="ko-KR"/>
              <a:t>thehaji.co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397855F-C187-48C6-92F9-F8C65EDC55C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765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457200" rtl="0" eaLnBrk="1" latinLnBrk="1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ko-kr/dotnet/csharp/programming-guide/concepts/covariance-contravariance/" TargetMode="External"/><Relationship Id="rId3" Type="http://schemas.openxmlformats.org/officeDocument/2006/relationships/hyperlink" Target="https://learn.microsoft.com/ko-kr/dotnet/csharp/fundamentals/types/generics" TargetMode="External"/><Relationship Id="rId7" Type="http://schemas.openxmlformats.org/officeDocument/2006/relationships/hyperlink" Target="https://learn.microsoft.com/ko-kr/dotnet/csharp/programming-guide/concepts/iterators" TargetMode="External"/><Relationship Id="rId2" Type="http://schemas.openxmlformats.org/officeDocument/2006/relationships/hyperlink" Target="https://learn.microsoft.com/ko-kr/dotnet/csharp/whats-new/csharp-version-histor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ko-kr/dotnet/csharp/language-reference/builtin-types/nullable-value-types" TargetMode="External"/><Relationship Id="rId5" Type="http://schemas.openxmlformats.org/officeDocument/2006/relationships/hyperlink" Target="https://learn.microsoft.com/ko-kr/dotnet/csharp/language-reference/operators/delegate-operator" TargetMode="External"/><Relationship Id="rId4" Type="http://schemas.openxmlformats.org/officeDocument/2006/relationships/hyperlink" Target="https://learn.microsoft.com/ko-kr/dotnet/csharp/programming-guide/classes-and-structs/partial-classes-and-methods#partial-classes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ko-kr/dotnet/csharp/fundamentals/types/generic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ko-kr/dotnet/csharp/programming-guide/classes-and-structs/extension-methods" TargetMode="External"/><Relationship Id="rId3" Type="http://schemas.openxmlformats.org/officeDocument/2006/relationships/hyperlink" Target="https://learn.microsoft.com/ko-kr/dotnet/csharp/programming-guide/classes-and-structs/auto-implemented-properties" TargetMode="External"/><Relationship Id="rId7" Type="http://schemas.openxmlformats.org/officeDocument/2006/relationships/hyperlink" Target="https://learn.microsoft.com/ko-kr/dotnet/csharp/advanced-topics/expression-trees" TargetMode="External"/><Relationship Id="rId2" Type="http://schemas.openxmlformats.org/officeDocument/2006/relationships/hyperlink" Target="https://learn.microsoft.com/ko-kr/dotnet/csharp/whats-new/csharp-version-histor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ko-kr/dotnet/csharp/language-reference/operators/lambda-expressions" TargetMode="External"/><Relationship Id="rId11" Type="http://schemas.openxmlformats.org/officeDocument/2006/relationships/hyperlink" Target="https://learn.microsoft.com/ko-kr/dotnet/csharp/programming-guide/classes-and-structs/object-and-collection-initializers" TargetMode="External"/><Relationship Id="rId5" Type="http://schemas.openxmlformats.org/officeDocument/2006/relationships/hyperlink" Target="https://learn.microsoft.com/ko-kr/dotnet/csharp/linq/get-started/query-expression-basics" TargetMode="External"/><Relationship Id="rId10" Type="http://schemas.openxmlformats.org/officeDocument/2006/relationships/hyperlink" Target="https://learn.microsoft.com/ko-kr/dotnet/csharp/language-reference/keywords/partial-method" TargetMode="External"/><Relationship Id="rId4" Type="http://schemas.openxmlformats.org/officeDocument/2006/relationships/hyperlink" Target="https://learn.microsoft.com/ko-kr/dotnet/csharp/fundamentals/types/anonymous-types" TargetMode="External"/><Relationship Id="rId9" Type="http://schemas.openxmlformats.org/officeDocument/2006/relationships/hyperlink" Target="https://learn.microsoft.com/ko-kr/dotnet/csharp/language-reference/statements/declarations#implicitly-typed-local-variable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ko-kr/dotnet/csharp/language-reference/operators/lambda-expressions" TargetMode="External"/><Relationship Id="rId2" Type="http://schemas.openxmlformats.org/officeDocument/2006/relationships/hyperlink" Target="https://learn.microsoft.com/ko-kr/dotnet/csharp/programming-guide/classes-and-structs/auto-implemented-properti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ko-kr/dotnet/csharp/language-reference/statements/declarations#implicitly-typed-local-variable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ko-kr/dotnet/csharp/language-reference/builtin-types/reference-types" TargetMode="External"/><Relationship Id="rId2" Type="http://schemas.openxmlformats.org/officeDocument/2006/relationships/hyperlink" Target="https://learn.microsoft.com/ko-kr/dotnet/csharp/whats-new/csharp-version-histor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ko-kr/dotnet/framework/interop/type-equivalence-and-embedded-interop-types" TargetMode="External"/><Relationship Id="rId5" Type="http://schemas.openxmlformats.org/officeDocument/2006/relationships/hyperlink" Target="https://learn.microsoft.com/ko-kr/dotnet/standard/generics/covariance-and-contravariance" TargetMode="External"/><Relationship Id="rId4" Type="http://schemas.openxmlformats.org/officeDocument/2006/relationships/hyperlink" Target="https://learn.microsoft.com/ko-kr/dotnet/csharp/programming-guide/classes-and-structs/named-and-optional-arguments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ko-kr/dotnet/csharp/language-reference/builtin-types/reference-type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ko-kr/dotnet/csharp/asynchronous-programming/" TargetMode="External"/><Relationship Id="rId2" Type="http://schemas.openxmlformats.org/officeDocument/2006/relationships/hyperlink" Target="https://learn.microsoft.com/ko-kr/dotnet/csharp/whats-new/csharp-version-histor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odeproject.com/Tips/606379/Caller-Info-Attributes-in-Csharp" TargetMode="External"/><Relationship Id="rId4" Type="http://schemas.openxmlformats.org/officeDocument/2006/relationships/hyperlink" Target="https://learn.microsoft.com/ko-kr/dotnet/csharp/language-reference/attributes/caller-information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learn.microsoft.com/ko-kr/dotnet/csharp/asynchronous-programmin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ko-kr/dotnet/csharp/language-reference/tokens/interpolated" TargetMode="External"/><Relationship Id="rId3" Type="http://schemas.openxmlformats.org/officeDocument/2006/relationships/hyperlink" Target="https://learn.microsoft.com/ko-kr/dotnet/csharp/language-reference/keywords/using-directive" TargetMode="External"/><Relationship Id="rId7" Type="http://schemas.openxmlformats.org/officeDocument/2006/relationships/hyperlink" Target="https://learn.microsoft.com/ko-kr/dotnet/csharp/language-reference/operators/member-access-operators#null-conditional-operators--and-" TargetMode="External"/><Relationship Id="rId2" Type="http://schemas.openxmlformats.org/officeDocument/2006/relationships/hyperlink" Target="https://learn.microsoft.com/ko-kr/dotnet/csharp/whats-new/csharp-version-histor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ko-kr/dotnet/csharp/language-reference/operators/lambda-operator#expression-body-definition" TargetMode="External"/><Relationship Id="rId5" Type="http://schemas.openxmlformats.org/officeDocument/2006/relationships/hyperlink" Target="https://learn.microsoft.com/ko-kr/dotnet/csharp/properties" TargetMode="External"/><Relationship Id="rId4" Type="http://schemas.openxmlformats.org/officeDocument/2006/relationships/hyperlink" Target="https://learn.microsoft.com/ko-kr/dotnet/csharp/language-reference/keywords/when" TargetMode="External"/><Relationship Id="rId9" Type="http://schemas.openxmlformats.org/officeDocument/2006/relationships/hyperlink" Target="https://learn.microsoft.com/ko-kr/dotnet/csharp/language-reference/operators/nameof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ko-kr/dotnet/csharp/language-reference/tokens/interpolated" TargetMode="External"/><Relationship Id="rId2" Type="http://schemas.openxmlformats.org/officeDocument/2006/relationships/hyperlink" Target="https://learn.microsoft.com/ko-kr/dotnet/csharp/properti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ko-kr/dotnet/csharp/language-reference/statements/jump-statements#ref-returns" TargetMode="External"/><Relationship Id="rId3" Type="http://schemas.openxmlformats.org/officeDocument/2006/relationships/hyperlink" Target="https://learn.microsoft.com/ko-kr/dotnet/csharp/language-reference/builtin-types/value-tuples" TargetMode="External"/><Relationship Id="rId7" Type="http://schemas.openxmlformats.org/officeDocument/2006/relationships/hyperlink" Target="https://learn.microsoft.com/ko-kr/dotnet/csharp/language-reference/statements/declarations#reference-variables" TargetMode="External"/><Relationship Id="rId2" Type="http://schemas.openxmlformats.org/officeDocument/2006/relationships/hyperlink" Target="https://learn.microsoft.com/ko-kr/dotnet/csharp/whats-new/csharp-version-histor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ko-kr/dotnet/csharp/programming-guide/statements-expressions-operators/expression-bodied-members" TargetMode="External"/><Relationship Id="rId5" Type="http://schemas.openxmlformats.org/officeDocument/2006/relationships/hyperlink" Target="https://learn.microsoft.com/ko-kr/dotnet/csharp/programming-guide/classes-and-structs/local-functions" TargetMode="External"/><Relationship Id="rId4" Type="http://schemas.openxmlformats.org/officeDocument/2006/relationships/hyperlink" Target="https://learn.microsoft.com/ko-kr/dotnet/csharp/fundamentals/functional/pattern-matching" TargetMode="External"/><Relationship Id="rId9" Type="http://schemas.openxmlformats.org/officeDocument/2006/relationships/hyperlink" Target="https://learn.microsoft.com/ko-kr/dotnet/csharp/language-reference/statements/exception-handling-statements#the-throw-expression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ko-kr/dotnet/csharp/language-reference/builtin-types/value-tuple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ko-kr/dotnet/csharp/language-reference/builtin-types/ref-struct" TargetMode="External"/><Relationship Id="rId13" Type="http://schemas.openxmlformats.org/officeDocument/2006/relationships/hyperlink" Target="https://learn.microsoft.com/ko-kr/dotnet/csharp/language-reference/keywords/where-generic-type-constraint" TargetMode="External"/><Relationship Id="rId3" Type="http://schemas.openxmlformats.org/officeDocument/2006/relationships/hyperlink" Target="https://learn.microsoft.com/ko-kr/dotnet/csharp/language-reference/builtin-types/struct#readonly-instance-members" TargetMode="External"/><Relationship Id="rId7" Type="http://schemas.openxmlformats.org/officeDocument/2006/relationships/hyperlink" Target="https://learn.microsoft.com/ko-kr/dotnet/csharp/programming-guide/classes-and-structs/local-functions" TargetMode="External"/><Relationship Id="rId12" Type="http://schemas.openxmlformats.org/officeDocument/2006/relationships/hyperlink" Target="https://learn.microsoft.com/ko-kr/dotnet/csharp/language-reference/operators/assignment-operator#null-coalescing-assignment" TargetMode="External"/><Relationship Id="rId2" Type="http://schemas.openxmlformats.org/officeDocument/2006/relationships/hyperlink" Target="https://learn.microsoft.com/ko-kr/dotnet/csharp/whats-new/csharp-version-histor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ko-kr/dotnet/csharp/language-reference/statements/using" TargetMode="External"/><Relationship Id="rId11" Type="http://schemas.openxmlformats.org/officeDocument/2006/relationships/hyperlink" Target="https://learn.microsoft.com/ko-kr/dotnet/csharp/language-reference/operators/member-access-operators#range-operator-" TargetMode="External"/><Relationship Id="rId5" Type="http://schemas.openxmlformats.org/officeDocument/2006/relationships/hyperlink" Target="https://learn.microsoft.com/ko-kr/dotnet/csharp/language-reference/operators/patterns" TargetMode="External"/><Relationship Id="rId15" Type="http://schemas.openxmlformats.org/officeDocument/2006/relationships/hyperlink" Target="https://learn.microsoft.com/ko-kr/dotnet/csharp/language-reference/tokens/interpolated" TargetMode="External"/><Relationship Id="rId10" Type="http://schemas.openxmlformats.org/officeDocument/2006/relationships/hyperlink" Target="https://learn.microsoft.com/ko-kr/dotnet/csharp/language-reference/statements/iteration-statements#await-foreach" TargetMode="External"/><Relationship Id="rId4" Type="http://schemas.openxmlformats.org/officeDocument/2006/relationships/hyperlink" Target="https://learn.microsoft.com/ko-kr/dotnet/csharp/language-reference/keywords/interface#default-interface-members" TargetMode="External"/><Relationship Id="rId9" Type="http://schemas.openxmlformats.org/officeDocument/2006/relationships/hyperlink" Target="https://learn.microsoft.com/ko-kr/dotnet/csharp/language-reference/builtin-types/nullable-reference-types" TargetMode="External"/><Relationship Id="rId14" Type="http://schemas.openxmlformats.org/officeDocument/2006/relationships/hyperlink" Target="https://learn.microsoft.com/ko-kr/dotnet/csharp/language-reference/operators/stackalloc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ko-kr/dotnet/csharp/language-reference/operators/member-access-operators#range-operator-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ko-kr/dotnet/csharp/whats-new/csharp-version-history#performance-and-interop" TargetMode="External"/><Relationship Id="rId13" Type="http://schemas.openxmlformats.org/officeDocument/2006/relationships/hyperlink" Target="https://learn.microsoft.com/ko-kr/dotnet/csharp/language-reference/proposals/csharp-9.0/extending-partial-methods" TargetMode="External"/><Relationship Id="rId18" Type="http://schemas.openxmlformats.org/officeDocument/2006/relationships/hyperlink" Target="https://learn.microsoft.com/ko-kr/dotnet/csharp/language-reference/proposals/csharp-9.0/covariant-returns" TargetMode="External"/><Relationship Id="rId3" Type="http://schemas.openxmlformats.org/officeDocument/2006/relationships/hyperlink" Target="https://learn.microsoft.com/ko-kr/dotnet/csharp/language-reference/builtin-types/record" TargetMode="External"/><Relationship Id="rId21" Type="http://schemas.openxmlformats.org/officeDocument/2006/relationships/hyperlink" Target="https://learn.microsoft.com/ko-kr/dotnet/csharp/language-reference/proposals/csharp-9.0/local-function-attributes" TargetMode="External"/><Relationship Id="rId7" Type="http://schemas.openxmlformats.org/officeDocument/2006/relationships/hyperlink" Target="https://learn.microsoft.com/ko-kr/dotnet/csharp/language-reference/operators/patterns#logical-patterns" TargetMode="External"/><Relationship Id="rId12" Type="http://schemas.openxmlformats.org/officeDocument/2006/relationships/hyperlink" Target="https://learn.microsoft.com/ko-kr/dotnet/csharp/language-reference/proposals/csharp-9.0/module-initializers" TargetMode="External"/><Relationship Id="rId17" Type="http://schemas.openxmlformats.org/officeDocument/2006/relationships/hyperlink" Target="https://learn.microsoft.com/ko-kr/dotnet/csharp/language-reference/proposals/csharp-9.0/target-typed-conditional-expression" TargetMode="External"/><Relationship Id="rId2" Type="http://schemas.openxmlformats.org/officeDocument/2006/relationships/hyperlink" Target="https://learn.microsoft.com/ko-kr/dotnet/csharp/whats-new/csharp-version-history" TargetMode="External"/><Relationship Id="rId16" Type="http://schemas.openxmlformats.org/officeDocument/2006/relationships/hyperlink" Target="https://learn.microsoft.com/ko-kr/dotnet/csharp/language-reference/proposals/csharp-9.0/static-anonymous-functions" TargetMode="External"/><Relationship Id="rId20" Type="http://schemas.openxmlformats.org/officeDocument/2006/relationships/hyperlink" Target="https://learn.microsoft.com/ko-kr/dotnet/csharp/language-reference/proposals/csharp-9.0/lambda-discard-parameter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ko-kr/dotnet/csharp/language-reference/operators/patterns#relational-patterns" TargetMode="External"/><Relationship Id="rId11" Type="http://schemas.openxmlformats.org/officeDocument/2006/relationships/hyperlink" Target="https://learn.microsoft.com/ko-kr/dotnet/csharp/language-reference/proposals/csharp-9.0/skip-localsinit" TargetMode="External"/><Relationship Id="rId5" Type="http://schemas.openxmlformats.org/officeDocument/2006/relationships/hyperlink" Target="https://learn.microsoft.com/ko-kr/dotnet/csharp/fundamentals/program-structure/top-level-statements" TargetMode="External"/><Relationship Id="rId15" Type="http://schemas.openxmlformats.org/officeDocument/2006/relationships/hyperlink" Target="https://learn.microsoft.com/ko-kr/dotnet/csharp/language-reference/proposals/csharp-9.0/target-typed-new" TargetMode="External"/><Relationship Id="rId10" Type="http://schemas.openxmlformats.org/officeDocument/2006/relationships/hyperlink" Target="https://learn.microsoft.com/ko-kr/dotnet/csharp/language-reference/proposals/csharp-9.0/function-pointers" TargetMode="External"/><Relationship Id="rId19" Type="http://schemas.openxmlformats.org/officeDocument/2006/relationships/hyperlink" Target="https://learn.microsoft.com/ko-kr/dotnet/csharp/language-reference/proposals/csharp-9.0/extension-getenumerator" TargetMode="External"/><Relationship Id="rId4" Type="http://schemas.openxmlformats.org/officeDocument/2006/relationships/hyperlink" Target="https://learn.microsoft.com/ko-kr/dotnet/csharp/language-reference/keywords/init" TargetMode="External"/><Relationship Id="rId9" Type="http://schemas.openxmlformats.org/officeDocument/2006/relationships/hyperlink" Target="https://learn.microsoft.com/ko-kr/dotnet/csharp/language-reference/proposals/csharp-9.0/native-integers" TargetMode="External"/><Relationship Id="rId14" Type="http://schemas.openxmlformats.org/officeDocument/2006/relationships/hyperlink" Target="https://learn.microsoft.com/ko-kr/dotnet/csharp/whats-new/csharp-version-history#fit-and-finish-features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ko-kr/dotnet/csharp/whats-new/csharp-10#extended-property-patterns" TargetMode="External"/><Relationship Id="rId13" Type="http://schemas.openxmlformats.org/officeDocument/2006/relationships/hyperlink" Target="https://learn.microsoft.com/ko-kr/dotnet/csharp/whats-new/csharp-10#assignment-and-declaration-in-same-deconstruction" TargetMode="External"/><Relationship Id="rId3" Type="http://schemas.openxmlformats.org/officeDocument/2006/relationships/hyperlink" Target="https://learn.microsoft.com/ko-kr/dotnet/csharp/whats-new/csharp-10#record-structs" TargetMode="External"/><Relationship Id="rId7" Type="http://schemas.openxmlformats.org/officeDocument/2006/relationships/hyperlink" Target="https://learn.microsoft.com/ko-kr/dotnet/csharp/whats-new/csharp-10#file-scoped-namespace-declaration" TargetMode="External"/><Relationship Id="rId12" Type="http://schemas.openxmlformats.org/officeDocument/2006/relationships/hyperlink" Target="https://learn.microsoft.com/ko-kr/dotnet/csharp/whats-new/csharp-10#improved-definite-assignment" TargetMode="External"/><Relationship Id="rId2" Type="http://schemas.openxmlformats.org/officeDocument/2006/relationships/hyperlink" Target="https://learn.microsoft.com/ko-kr/dotnet/csharp/whats-new/csharp-version-history" TargetMode="External"/><Relationship Id="rId16" Type="http://schemas.openxmlformats.org/officeDocument/2006/relationships/hyperlink" Target="https://learn.microsoft.com/ko-kr/dotnet/csharp/whats-new/csharp-10#enhanced-line-pragm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ko-kr/dotnet/csharp/whats-new/csharp-10#global-using-directives" TargetMode="External"/><Relationship Id="rId11" Type="http://schemas.openxmlformats.org/officeDocument/2006/relationships/hyperlink" Target="https://learn.microsoft.com/ko-kr/dotnet/csharp/whats-new/csharp-10#record-types-can-seal-tostring" TargetMode="External"/><Relationship Id="rId5" Type="http://schemas.openxmlformats.org/officeDocument/2006/relationships/hyperlink" Target="https://learn.microsoft.com/ko-kr/dotnet/csharp/whats-new/csharp-10#interpolated-string-handler" TargetMode="External"/><Relationship Id="rId15" Type="http://schemas.openxmlformats.org/officeDocument/2006/relationships/hyperlink" Target="https://learn.microsoft.com/ko-kr/dotnet/csharp/whats-new/csharp-10#callerargumentexpression-attribute-diagnostics" TargetMode="External"/><Relationship Id="rId10" Type="http://schemas.openxmlformats.org/officeDocument/2006/relationships/hyperlink" Target="https://learn.microsoft.com/ko-kr/dotnet/csharp/whats-new/csharp-10#constant-interpolated-strings" TargetMode="External"/><Relationship Id="rId4" Type="http://schemas.openxmlformats.org/officeDocument/2006/relationships/hyperlink" Target="https://learn.microsoft.com/ko-kr/dotnet/csharp/whats-new/csharp-10#improvements-of-structure-types" TargetMode="External"/><Relationship Id="rId9" Type="http://schemas.openxmlformats.org/officeDocument/2006/relationships/hyperlink" Target="https://learn.microsoft.com/ko-kr/dotnet/csharp/whats-new/csharp-10#lambda-expression-improvements" TargetMode="External"/><Relationship Id="rId14" Type="http://schemas.openxmlformats.org/officeDocument/2006/relationships/hyperlink" Target="https://learn.microsoft.com/ko-kr/dotnet/csharp/whats-new/csharp-10#allow-asyncmethodbuilder-attribute-on-methods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ko-kr/dotnet/csharp/whats-new/csharp-10#global-using-directives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ko-kr/dotnet/csharp/whats-new/csharp-11#list-patterns" TargetMode="External"/><Relationship Id="rId13" Type="http://schemas.openxmlformats.org/officeDocument/2006/relationships/hyperlink" Target="https://learn.microsoft.com/ko-kr/dotnet/csharp/whats-new/csharp-11#extended-nameof-scope" TargetMode="External"/><Relationship Id="rId3" Type="http://schemas.openxmlformats.org/officeDocument/2006/relationships/hyperlink" Target="https://learn.microsoft.com/ko-kr/dotnet/csharp/whats-new/csharp-11#raw-string-literals" TargetMode="External"/><Relationship Id="rId7" Type="http://schemas.openxmlformats.org/officeDocument/2006/relationships/hyperlink" Target="https://learn.microsoft.com/ko-kr/dotnet/csharp/whats-new/csharp-11#newlines-in-string-interpolations" TargetMode="External"/><Relationship Id="rId12" Type="http://schemas.openxmlformats.org/officeDocument/2006/relationships/hyperlink" Target="https://learn.microsoft.com/ko-kr/dotnet/csharp/whats-new/csharp-11#pattern-match-spanchar-or-readonlyspanchar-on-a-constant-string" TargetMode="External"/><Relationship Id="rId17" Type="http://schemas.openxmlformats.org/officeDocument/2006/relationships/hyperlink" Target="https://learn.microsoft.com/ko-kr/dotnet/csharp/language-reference/compiler-messages/warning-waves#cs8981---the-type-name-only-contains-lower-cased-ascii-characters" TargetMode="External"/><Relationship Id="rId2" Type="http://schemas.openxmlformats.org/officeDocument/2006/relationships/hyperlink" Target="https://learn.microsoft.com/ko-kr/dotnet/csharp/whats-new/csharp-version-history" TargetMode="External"/><Relationship Id="rId16" Type="http://schemas.openxmlformats.org/officeDocument/2006/relationships/hyperlink" Target="https://learn.microsoft.com/ko-kr/dotnet/csharp/whats-new/csharp-11#improved-method-group-conversion-to-delegat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ko-kr/dotnet/csharp/whats-new/csharp-11#utf-8-string-literals" TargetMode="External"/><Relationship Id="rId11" Type="http://schemas.openxmlformats.org/officeDocument/2006/relationships/hyperlink" Target="https://learn.microsoft.com/ko-kr/dotnet/csharp/whats-new/csharp-11#auto-default-struct" TargetMode="External"/><Relationship Id="rId5" Type="http://schemas.openxmlformats.org/officeDocument/2006/relationships/hyperlink" Target="https://learn.microsoft.com/ko-kr/dotnet/csharp/whats-new/csharp-11#generic-attributes" TargetMode="External"/><Relationship Id="rId15" Type="http://schemas.openxmlformats.org/officeDocument/2006/relationships/hyperlink" Target="https://learn.microsoft.com/ko-kr/dotnet/csharp/whats-new/csharp-11#ref-fields-and-ref-scoped-variables" TargetMode="External"/><Relationship Id="rId10" Type="http://schemas.openxmlformats.org/officeDocument/2006/relationships/hyperlink" Target="https://learn.microsoft.com/ko-kr/dotnet/csharp/whats-new/csharp-11#required-members" TargetMode="External"/><Relationship Id="rId4" Type="http://schemas.openxmlformats.org/officeDocument/2006/relationships/hyperlink" Target="https://learn.microsoft.com/ko-kr/dotnet/csharp/whats-new/csharp-11#generic-math-support" TargetMode="External"/><Relationship Id="rId9" Type="http://schemas.openxmlformats.org/officeDocument/2006/relationships/hyperlink" Target="https://learn.microsoft.com/ko-kr/dotnet/csharp/whats-new/csharp-11#file-local-types" TargetMode="External"/><Relationship Id="rId14" Type="http://schemas.openxmlformats.org/officeDocument/2006/relationships/hyperlink" Target="https://learn.microsoft.com/ko-kr/dotnet/csharp/whats-new/csharp-11#numeric-intptr-and-uintpt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Yaqv27AqXmI?si=7VLM-KXsREMYqjUz&amp;t=469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Yaqv27AqXmI?start=469&amp;feature=oembed" TargetMode="Externa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ko-kr/dotnet/csharp/delegates-overview" TargetMode="External"/><Relationship Id="rId3" Type="http://schemas.openxmlformats.org/officeDocument/2006/relationships/hyperlink" Target="https://learn.microsoft.com/ko-kr/dotnet/csharp/fundamentals/types/classes" TargetMode="External"/><Relationship Id="rId7" Type="http://schemas.openxmlformats.org/officeDocument/2006/relationships/hyperlink" Target="https://learn.microsoft.com/ko-kr/dotnet/csharp/properties" TargetMode="External"/><Relationship Id="rId12" Type="http://schemas.openxmlformats.org/officeDocument/2006/relationships/hyperlink" Target="https://learn.microsoft.com/ko-kr/dotnet/csharp/whats-new/csharp-version-history" TargetMode="External"/><Relationship Id="rId2" Type="http://schemas.openxmlformats.org/officeDocument/2006/relationships/hyperlink" Target="https://feeldotneteasy.blogspot.com/2011/01/c-design-goal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ko-kr/dotnet/csharp/events-overview" TargetMode="External"/><Relationship Id="rId11" Type="http://schemas.openxmlformats.org/officeDocument/2006/relationships/hyperlink" Target="https://learn.microsoft.com/ko-kr/dotnet/csharp/advanced-topics/reflection-and-attributes" TargetMode="External"/><Relationship Id="rId5" Type="http://schemas.openxmlformats.org/officeDocument/2006/relationships/hyperlink" Target="https://learn.microsoft.com/ko-kr/dotnet/csharp/fundamentals/types/interfaces" TargetMode="External"/><Relationship Id="rId10" Type="http://schemas.openxmlformats.org/officeDocument/2006/relationships/hyperlink" Target="https://learn.microsoft.com/ko-kr/dotnet/csharp/programming-guide/statements-expressions-operators/statements" TargetMode="External"/><Relationship Id="rId4" Type="http://schemas.openxmlformats.org/officeDocument/2006/relationships/hyperlink" Target="https://learn.microsoft.com/ko-kr/dotnet/csharp/language-reference/builtin-types/struct" TargetMode="External"/><Relationship Id="rId9" Type="http://schemas.openxmlformats.org/officeDocument/2006/relationships/hyperlink" Target="https://learn.microsoft.com/ko-kr/dotnet/csharp/language-reference/operators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learn.microsoft.com/ko-kr/dotnet/csharp/delegates-overview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5397E6-0A80-6094-A392-9CD1C40847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언어의 발전 과정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D2583B-18F3-F24A-89F8-940CD0529C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0E3401-60AF-2B66-F17C-5FF0A53FE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thehaji.co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916FA5-174C-4084-8337-822055B87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855F-C187-48C6-92F9-F8C65EDC55CB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C1E362-A208-4BD8-2B60-2A11C9D75008}"/>
              </a:ext>
            </a:extLst>
          </p:cNvPr>
          <p:cNvSpPr txBox="1"/>
          <p:nvPr/>
        </p:nvSpPr>
        <p:spPr>
          <a:xfrm>
            <a:off x="508953" y="5552059"/>
            <a:ext cx="11008691" cy="646331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  <a:ea typeface="휴먼매직체"/>
              </a:rPr>
              <a:t> 교수 :            하  지 양   </a:t>
            </a:r>
            <a:endParaRPr lang="en-US" dirty="0">
              <a:solidFill>
                <a:schemeClr val="bg1"/>
              </a:solidFill>
              <a:ea typeface="휴먼매직체"/>
            </a:endParaRPr>
          </a:p>
          <a:p>
            <a:pPr algn="r"/>
            <a:r>
              <a:rPr lang="ko-KR" altLang="en-US" dirty="0">
                <a:solidFill>
                  <a:schemeClr val="bg1"/>
                </a:solidFill>
                <a:ea typeface="휴먼매직체"/>
              </a:rPr>
              <a:t>문의 :  haji08@thehaji.co</a:t>
            </a:r>
          </a:p>
        </p:txBody>
      </p:sp>
    </p:spTree>
    <p:extLst>
      <p:ext uri="{BB962C8B-B14F-4D97-AF65-F5344CB8AC3E}">
        <p14:creationId xmlns:p14="http://schemas.microsoft.com/office/powerpoint/2010/main" val="483249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9856B-AC56-29D9-D827-96E7DBD2A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C#</a:t>
            </a:r>
            <a:r>
              <a:rPr lang="ko-KR" altLang="en-US" dirty="0"/>
              <a:t>의 역사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996196-7CB3-197D-71A5-0136A1A1B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6228" y="2180497"/>
            <a:ext cx="8564579" cy="1174076"/>
          </a:xfrm>
        </p:spPr>
        <p:txBody>
          <a:bodyPr/>
          <a:lstStyle/>
          <a:p>
            <a:r>
              <a:rPr lang="ko-KR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제네릭</a:t>
            </a:r>
            <a:endParaRPr lang="en-US" altLang="ko-KR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ko-KR" altLang="en-US" dirty="0"/>
              <a:t>예를 들어 </a:t>
            </a:r>
            <a:r>
              <a:rPr lang="en-US" altLang="ko-KR" dirty="0"/>
              <a:t>List&lt;T&gt;</a:t>
            </a:r>
            <a:r>
              <a:rPr lang="ko-KR" altLang="en-US" dirty="0"/>
              <a:t>를 사용하면 </a:t>
            </a:r>
            <a:r>
              <a:rPr lang="en-US" altLang="ko-KR" dirty="0"/>
              <a:t>List&lt;string&gt; </a:t>
            </a:r>
            <a:r>
              <a:rPr lang="ko-KR" altLang="en-US" dirty="0"/>
              <a:t>또는 </a:t>
            </a:r>
            <a:r>
              <a:rPr lang="en-US" altLang="ko-KR" dirty="0"/>
              <a:t>List&lt;int&gt;</a:t>
            </a:r>
            <a:r>
              <a:rPr lang="ko-KR" altLang="en-US" dirty="0"/>
              <a:t>를 사용하고 이를 반복하는 동안 해당 문자열이나 정수에 형식이 안전한 작업을 수행할 수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7C64B6-2166-3C41-04E9-E2ECEB0F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thehaji.co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394199-DC6C-B0BF-B6A1-D8F7D0F17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855F-C187-48C6-92F9-F8C65EDC55CB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0FB208E-76B9-4D65-74CE-65B68CC205CA}"/>
              </a:ext>
            </a:extLst>
          </p:cNvPr>
          <p:cNvSpPr txBox="1">
            <a:spLocks/>
          </p:cNvSpPr>
          <p:nvPr/>
        </p:nvSpPr>
        <p:spPr>
          <a:xfrm>
            <a:off x="2418907" y="1209056"/>
            <a:ext cx="11029615" cy="4893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hlinkClick r:id="rId2"/>
              </a:rPr>
              <a:t>https://learn.microsoft.com/ko-kr/dotnet/csharp/whats-new/csharp-version-history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88D369A9-C743-314E-D9B1-4903E287527F}"/>
              </a:ext>
            </a:extLst>
          </p:cNvPr>
          <p:cNvSpPr/>
          <p:nvPr/>
        </p:nvSpPr>
        <p:spPr>
          <a:xfrm>
            <a:off x="909084" y="4129668"/>
            <a:ext cx="1589568" cy="1775637"/>
          </a:xfrm>
          <a:prstGeom prst="down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0124DC-D7A3-2288-62AA-A2F34CE9ABC8}"/>
              </a:ext>
            </a:extLst>
          </p:cNvPr>
          <p:cNvSpPr/>
          <p:nvPr/>
        </p:nvSpPr>
        <p:spPr>
          <a:xfrm>
            <a:off x="1307805" y="2058246"/>
            <a:ext cx="817566" cy="17756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45A7F8-A39C-28DE-7FD9-A974569929C7}"/>
              </a:ext>
            </a:extLst>
          </p:cNvPr>
          <p:cNvSpPr txBox="1"/>
          <p:nvPr/>
        </p:nvSpPr>
        <p:spPr>
          <a:xfrm>
            <a:off x="909084" y="3187552"/>
            <a:ext cx="14274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2005</a:t>
            </a:r>
            <a:r>
              <a:rPr lang="ko-KR" altLang="en-US" dirty="0"/>
              <a:t>년 </a:t>
            </a:r>
            <a:r>
              <a:rPr lang="en-US" altLang="ko-KR" dirty="0"/>
              <a:t>11</a:t>
            </a:r>
            <a:r>
              <a:rPr lang="ko-KR" altLang="en-US" dirty="0"/>
              <a:t>월</a:t>
            </a:r>
            <a:endParaRPr lang="en-US" altLang="ko-KR" dirty="0"/>
          </a:p>
          <a:p>
            <a:r>
              <a:rPr lang="en-US" altLang="ko-KR" dirty="0"/>
              <a:t>C# </a:t>
            </a:r>
            <a:r>
              <a:rPr lang="ko-KR" altLang="en-US" dirty="0"/>
              <a:t>버전 </a:t>
            </a:r>
            <a:r>
              <a:rPr lang="en-US" altLang="ko-KR" dirty="0"/>
              <a:t>2.0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66E7A5-3D6C-B1D8-8D6A-FBCDF883691A}"/>
              </a:ext>
            </a:extLst>
          </p:cNvPr>
          <p:cNvSpPr txBox="1"/>
          <p:nvPr/>
        </p:nvSpPr>
        <p:spPr>
          <a:xfrm>
            <a:off x="3234956" y="4478345"/>
            <a:ext cx="672509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3"/>
              </a:rPr>
              <a:t>제네릭</a:t>
            </a:r>
            <a:r>
              <a:rPr lang="en-US" altLang="ko-KR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ko-KR" altLang="en-US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일반화</a:t>
            </a:r>
            <a:r>
              <a:rPr lang="en-US" altLang="ko-KR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)</a:t>
            </a:r>
            <a:endParaRPr lang="ko-KR" altLang="en-US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4"/>
              </a:rPr>
              <a:t>부분 형식</a:t>
            </a:r>
            <a:r>
              <a:rPr lang="en-US" altLang="ko-KR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4"/>
              </a:rPr>
              <a:t>(Partial Type)</a:t>
            </a:r>
            <a:endParaRPr lang="ko-KR" altLang="en-US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5"/>
              </a:rPr>
              <a:t>무명 메서드</a:t>
            </a:r>
            <a:endParaRPr lang="ko-KR" altLang="en-US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6"/>
              </a:rPr>
              <a:t>Nullable </a:t>
            </a:r>
            <a:r>
              <a:rPr lang="ko-KR" altLang="en-US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6"/>
              </a:rPr>
              <a:t>값 형식</a:t>
            </a:r>
            <a:endParaRPr lang="ko-KR" altLang="en-US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u="none" strike="noStrike" dirty="0" err="1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7"/>
              </a:rPr>
              <a:t>반복기</a:t>
            </a:r>
            <a:endParaRPr lang="ko-KR" altLang="en-US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u="none" strike="noStrike" dirty="0" err="1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8"/>
              </a:rPr>
              <a:t>공변성</a:t>
            </a:r>
            <a:r>
              <a:rPr lang="en-US" altLang="ko-KR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8"/>
              </a:rPr>
              <a:t>(Covariance) </a:t>
            </a:r>
            <a:r>
              <a:rPr lang="ko-KR" altLang="en-US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8"/>
              </a:rPr>
              <a:t>및 </a:t>
            </a:r>
            <a:r>
              <a:rPr lang="ko-KR" altLang="en-US" b="0" i="0" u="none" strike="noStrike" dirty="0" err="1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8"/>
              </a:rPr>
              <a:t>반공변성</a:t>
            </a:r>
            <a:r>
              <a:rPr lang="en-US" altLang="ko-KR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8"/>
              </a:rPr>
              <a:t>(Contravariance)</a:t>
            </a:r>
            <a:endParaRPr lang="ko-KR" altLang="en-US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CDCC23-28D0-9FD9-8415-5EC3C34029A6}"/>
              </a:ext>
            </a:extLst>
          </p:cNvPr>
          <p:cNvSpPr txBox="1"/>
          <p:nvPr/>
        </p:nvSpPr>
        <p:spPr>
          <a:xfrm>
            <a:off x="3165844" y="3488325"/>
            <a:ext cx="67250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C#</a:t>
            </a:r>
            <a:r>
              <a:rPr lang="ko-KR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은 </a:t>
            </a:r>
            <a:r>
              <a:rPr lang="en-US" altLang="ko-KR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Java</a:t>
            </a:r>
            <a:r>
              <a:rPr lang="ko-KR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를 따라잡으려는 노력을 계속했습니다</a:t>
            </a:r>
            <a:r>
              <a:rPr lang="en-US" altLang="ko-KR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. Java</a:t>
            </a:r>
            <a:r>
              <a:rPr lang="ko-KR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는 이미 제네릭 및 반복기가 포함된 버전을 출시했습니다</a:t>
            </a:r>
            <a:r>
              <a:rPr lang="en-US" altLang="ko-KR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. </a:t>
            </a:r>
            <a:r>
              <a:rPr lang="ko-KR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하지만 언어가 계속 발전함에 따라 곧 변경될 것입니다</a:t>
            </a:r>
            <a:r>
              <a:rPr lang="en-US" altLang="ko-KR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8006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51304-1F58-5ACE-E036-4E21D1C17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C#</a:t>
            </a:r>
            <a:r>
              <a:rPr lang="ko-KR" altLang="en-US" dirty="0"/>
              <a:t>의 역사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D852B4-1F90-0A29-9F0B-855B28BEB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3252740"/>
          </a:xfrm>
        </p:spPr>
        <p:txBody>
          <a:bodyPr>
            <a:normAutofit/>
          </a:bodyPr>
          <a:lstStyle/>
          <a:p>
            <a:r>
              <a:rPr lang="ko-KR" altLang="en-US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2"/>
              </a:rPr>
              <a:t>제네릭</a:t>
            </a:r>
            <a:r>
              <a:rPr lang="en-US" altLang="ko-KR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ko-KR" altLang="en-US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일반화</a:t>
            </a:r>
            <a:r>
              <a:rPr lang="en-US" altLang="ko-KR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)</a:t>
            </a:r>
            <a:endParaRPr lang="en-US" altLang="ko-KR" dirty="0"/>
          </a:p>
          <a:p>
            <a:pPr lvl="1"/>
            <a:r>
              <a:rPr lang="en-US" altLang="ko-KR" b="1" i="0" dirty="0">
                <a:solidFill>
                  <a:srgbClr val="444444"/>
                </a:solidFill>
                <a:effectLst/>
                <a:latin typeface="SF Mono"/>
              </a:rPr>
              <a:t>class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 </a:t>
            </a:r>
            <a:r>
              <a:rPr lang="en-US" altLang="ko-KR" b="1" i="0" dirty="0" err="1">
                <a:solidFill>
                  <a:srgbClr val="880000"/>
                </a:solidFill>
                <a:effectLst/>
                <a:latin typeface="SF Mono"/>
              </a:rPr>
              <a:t>GenericClass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 &lt; </a:t>
            </a:r>
            <a:r>
              <a:rPr lang="en-US" altLang="ko-KR" b="1" i="0" dirty="0">
                <a:solidFill>
                  <a:srgbClr val="880000"/>
                </a:solidFill>
                <a:effectLst/>
                <a:latin typeface="SF Mono"/>
              </a:rPr>
              <a:t>T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 &gt;</a:t>
            </a:r>
          </a:p>
          <a:p>
            <a:pPr lvl="1"/>
            <a:endParaRPr lang="en-US" altLang="ko-KR" dirty="0">
              <a:solidFill>
                <a:srgbClr val="444444"/>
              </a:solidFill>
              <a:latin typeface="SF Mono"/>
            </a:endParaRPr>
          </a:p>
          <a:p>
            <a:r>
              <a:rPr lang="en-US" altLang="ko-KR" b="1" i="0" dirty="0">
                <a:solidFill>
                  <a:srgbClr val="24292F"/>
                </a:solidFill>
                <a:effectLst/>
                <a:latin typeface="Noto Sans KR"/>
              </a:rPr>
              <a:t>Nullable </a:t>
            </a:r>
            <a:r>
              <a:rPr lang="ko-KR" altLang="en-US" b="1" i="0" dirty="0">
                <a:solidFill>
                  <a:srgbClr val="24292F"/>
                </a:solidFill>
                <a:effectLst/>
                <a:latin typeface="Noto Sans KR"/>
              </a:rPr>
              <a:t>값 형식</a:t>
            </a:r>
          </a:p>
          <a:p>
            <a:pPr lvl="1"/>
            <a:r>
              <a:rPr lang="sv-SE" altLang="ko-KR" b="0" i="0" dirty="0">
                <a:solidFill>
                  <a:srgbClr val="397300"/>
                </a:solidFill>
                <a:effectLst/>
                <a:latin typeface="SF Mono"/>
              </a:rPr>
              <a:t>int</a:t>
            </a:r>
            <a:r>
              <a:rPr lang="sv-SE" altLang="ko-KR" b="0" i="0" dirty="0">
                <a:solidFill>
                  <a:srgbClr val="444444"/>
                </a:solidFill>
                <a:effectLst/>
                <a:latin typeface="SF Mono"/>
              </a:rPr>
              <a:t>? var1 = </a:t>
            </a:r>
            <a:r>
              <a:rPr lang="sv-SE" altLang="ko-KR" b="0" i="0" dirty="0">
                <a:solidFill>
                  <a:srgbClr val="880000"/>
                </a:solidFill>
                <a:effectLst/>
                <a:latin typeface="SF Mono"/>
              </a:rPr>
              <a:t>10</a:t>
            </a:r>
            <a:r>
              <a:rPr lang="sv-SE" altLang="ko-KR" b="0" i="0" dirty="0">
                <a:solidFill>
                  <a:srgbClr val="444444"/>
                </a:solidFill>
                <a:effectLst/>
                <a:latin typeface="SF Mono"/>
              </a:rPr>
              <a:t>; </a:t>
            </a:r>
          </a:p>
          <a:p>
            <a:pPr lvl="1"/>
            <a:r>
              <a:rPr lang="sv-SE" altLang="ko-KR" b="0" i="0" dirty="0">
                <a:solidFill>
                  <a:srgbClr val="397300"/>
                </a:solidFill>
                <a:effectLst/>
                <a:latin typeface="SF Mono"/>
              </a:rPr>
              <a:t>int</a:t>
            </a:r>
            <a:r>
              <a:rPr lang="sv-SE" altLang="ko-KR" b="0" i="0" dirty="0">
                <a:solidFill>
                  <a:srgbClr val="444444"/>
                </a:solidFill>
                <a:effectLst/>
                <a:latin typeface="SF Mono"/>
              </a:rPr>
              <a:t>? var2 = </a:t>
            </a:r>
            <a:r>
              <a:rPr lang="sv-SE" altLang="ko-KR" b="0" i="0" dirty="0">
                <a:solidFill>
                  <a:srgbClr val="669955"/>
                </a:solidFill>
                <a:effectLst/>
                <a:latin typeface="SF Mono"/>
              </a:rPr>
              <a:t>null</a:t>
            </a:r>
            <a:r>
              <a:rPr lang="sv-SE" altLang="ko-KR" b="0" i="0" dirty="0">
                <a:solidFill>
                  <a:srgbClr val="444444"/>
                </a:solidFill>
                <a:effectLst/>
                <a:latin typeface="SF Mono"/>
              </a:rPr>
              <a:t>;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4CC6FE-0CB2-A351-C940-69BBCA1A4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thehaji.co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1C4C54-774F-488A-A56A-271034B0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855F-C187-48C6-92F9-F8C65EDC55C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322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2A85E8-6A9B-D12A-183F-89D9ACFF6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E3303-05FF-2BE1-E738-6B6CC22B9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C#</a:t>
            </a:r>
            <a:r>
              <a:rPr lang="ko-KR" altLang="en-US" dirty="0"/>
              <a:t>의 역사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97B483-258C-83CC-922F-BEE33AE47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6228" y="2180496"/>
            <a:ext cx="8564579" cy="1891773"/>
          </a:xfrm>
        </p:spPr>
        <p:txBody>
          <a:bodyPr/>
          <a:lstStyle/>
          <a:p>
            <a:r>
              <a:rPr lang="ko-KR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altLang="ko-KR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C# 3.0</a:t>
            </a:r>
            <a:r>
              <a:rPr lang="ko-KR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은 </a:t>
            </a:r>
            <a:r>
              <a:rPr lang="en-US" altLang="ko-KR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C#</a:t>
            </a:r>
            <a:r>
              <a:rPr lang="ko-KR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을 하이브리드 개체 지향</a:t>
            </a:r>
            <a:r>
              <a:rPr lang="en-US" altLang="ko-KR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/</a:t>
            </a:r>
            <a:r>
              <a:rPr lang="ko-KR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기능 언어로 전환하기 위한 토대를 마련</a:t>
            </a:r>
            <a:endParaRPr lang="en-US" altLang="ko-KR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r>
              <a:rPr lang="ko-KR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altLang="ko-KR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C# </a:t>
            </a:r>
            <a:r>
              <a:rPr lang="ko-KR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버전의 핵심 기능은 </a:t>
            </a:r>
            <a:r>
              <a:rPr lang="en-US" altLang="ko-KR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LINQ(Language-Integrated Query)</a:t>
            </a:r>
            <a:r>
              <a:rPr lang="ko-KR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라고도 하는 쿼리 식</a:t>
            </a:r>
            <a:endParaRPr lang="en-US" altLang="ko-KR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r>
              <a:rPr lang="ko-KR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 컬렉션에 대한 작업을 수행할 수 있는 </a:t>
            </a:r>
            <a:r>
              <a:rPr lang="en-US" altLang="ko-KR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SQL </a:t>
            </a:r>
            <a:r>
              <a:rPr lang="ko-KR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스타일의 선언적 쿼리를 작성할 수 있습니다</a:t>
            </a:r>
            <a:endParaRPr lang="en-US" altLang="ko-KR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lvl="1"/>
            <a:r>
              <a:rPr lang="en-US" altLang="ko-KR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for </a:t>
            </a:r>
            <a:r>
              <a:rPr lang="ko-KR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루프를 작성하는 대신 이제 간단하게 </a:t>
            </a:r>
            <a:r>
              <a:rPr lang="en-US" altLang="ko-KR" b="0" i="0" dirty="0" err="1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list.Average</a:t>
            </a:r>
            <a:r>
              <a:rPr lang="en-US" altLang="ko-KR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()</a:t>
            </a:r>
            <a:r>
              <a:rPr lang="ko-KR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로 처리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4C7438-E792-1E2F-095C-6FEAB1893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thehaji.co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CA1AE0-A613-D4C5-7262-964603ED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855F-C187-48C6-92F9-F8C65EDC55CB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ED5DE50-D1A6-DD43-C569-FE8204D5B95E}"/>
              </a:ext>
            </a:extLst>
          </p:cNvPr>
          <p:cNvSpPr txBox="1">
            <a:spLocks/>
          </p:cNvSpPr>
          <p:nvPr/>
        </p:nvSpPr>
        <p:spPr>
          <a:xfrm>
            <a:off x="2418907" y="1209056"/>
            <a:ext cx="11029615" cy="4893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hlinkClick r:id="rId2"/>
              </a:rPr>
              <a:t>https://learn.microsoft.com/ko-kr/dotnet/csharp/whats-new/csharp-version-history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ACB69201-F449-AAC2-FAB8-54FBBB9939C3}"/>
              </a:ext>
            </a:extLst>
          </p:cNvPr>
          <p:cNvSpPr/>
          <p:nvPr/>
        </p:nvSpPr>
        <p:spPr>
          <a:xfrm>
            <a:off x="909084" y="4129668"/>
            <a:ext cx="1589568" cy="1775637"/>
          </a:xfrm>
          <a:prstGeom prst="down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E9616D-D949-F0AE-9999-2B16FB9880A1}"/>
              </a:ext>
            </a:extLst>
          </p:cNvPr>
          <p:cNvSpPr/>
          <p:nvPr/>
        </p:nvSpPr>
        <p:spPr>
          <a:xfrm>
            <a:off x="1307805" y="2058246"/>
            <a:ext cx="817566" cy="17756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07A90F-ACBA-1CFE-ED8B-7F3A07A39DA1}"/>
              </a:ext>
            </a:extLst>
          </p:cNvPr>
          <p:cNvSpPr txBox="1"/>
          <p:nvPr/>
        </p:nvSpPr>
        <p:spPr>
          <a:xfrm>
            <a:off x="909084" y="3187552"/>
            <a:ext cx="14274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2007</a:t>
            </a:r>
            <a:r>
              <a:rPr lang="ko-KR" altLang="en-US" dirty="0"/>
              <a:t>년 </a:t>
            </a:r>
            <a:r>
              <a:rPr lang="en-US" altLang="ko-KR" dirty="0"/>
              <a:t>11</a:t>
            </a:r>
            <a:r>
              <a:rPr lang="ko-KR" altLang="en-US" dirty="0"/>
              <a:t>월</a:t>
            </a:r>
            <a:endParaRPr lang="en-US" altLang="ko-KR" dirty="0"/>
          </a:p>
          <a:p>
            <a:r>
              <a:rPr lang="en-US" altLang="ko-KR" dirty="0"/>
              <a:t>C# </a:t>
            </a:r>
            <a:r>
              <a:rPr lang="ko-KR" altLang="en-US" dirty="0"/>
              <a:t>버전 </a:t>
            </a:r>
            <a:r>
              <a:rPr lang="en-US" altLang="ko-KR" dirty="0"/>
              <a:t>3.0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71B942-9B20-5E21-6769-CB06871125D6}"/>
              </a:ext>
            </a:extLst>
          </p:cNvPr>
          <p:cNvSpPr txBox="1"/>
          <p:nvPr/>
        </p:nvSpPr>
        <p:spPr>
          <a:xfrm>
            <a:off x="3330649" y="4129668"/>
            <a:ext cx="672509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3"/>
              </a:rPr>
              <a:t>자동 구현 속성</a:t>
            </a:r>
            <a:endParaRPr lang="ko-KR" altLang="en-US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4"/>
              </a:rPr>
              <a:t>무명 형식</a:t>
            </a:r>
            <a:endParaRPr lang="ko-KR" altLang="en-US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5"/>
              </a:rPr>
              <a:t>쿼리 식</a:t>
            </a:r>
            <a:endParaRPr lang="ko-KR" altLang="en-US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6"/>
              </a:rPr>
              <a:t>람다 식</a:t>
            </a:r>
            <a:endParaRPr lang="ko-KR" altLang="en-US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7"/>
              </a:rPr>
              <a:t>식 트리</a:t>
            </a:r>
            <a:endParaRPr lang="ko-KR" altLang="en-US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8"/>
              </a:rPr>
              <a:t>확장 메서드</a:t>
            </a:r>
            <a:endParaRPr lang="ko-KR" altLang="en-US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9"/>
              </a:rPr>
              <a:t>암시적 형식 지역 변수</a:t>
            </a:r>
            <a:endParaRPr lang="ko-KR" altLang="en-US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10"/>
              </a:rPr>
              <a:t>부분 메서드</a:t>
            </a:r>
            <a:endParaRPr lang="ko-KR" altLang="en-US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11"/>
              </a:rPr>
              <a:t>개체 및 컬렉션 </a:t>
            </a:r>
            <a:r>
              <a:rPr lang="ko-KR" altLang="en-US" b="0" i="0" u="none" strike="noStrike" dirty="0" err="1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11"/>
              </a:rPr>
              <a:t>이니셜라이저</a:t>
            </a:r>
            <a:endParaRPr lang="ko-KR" altLang="en-US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364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A67DB-49AD-DF45-28CE-D2E6A4DC4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C#</a:t>
            </a:r>
            <a:r>
              <a:rPr lang="ko-KR" altLang="en-US" dirty="0"/>
              <a:t>의 역사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DE3399-EF95-3077-490F-BE318AE7A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2"/>
              </a:rPr>
              <a:t>자동 구현 속성</a:t>
            </a:r>
            <a:endParaRPr lang="ko-KR" altLang="en-US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lvl="1"/>
            <a:r>
              <a:rPr lang="en-US" altLang="ko-KR" b="1" i="0" dirty="0">
                <a:solidFill>
                  <a:srgbClr val="444444"/>
                </a:solidFill>
                <a:effectLst/>
                <a:latin typeface="SF Mono"/>
              </a:rPr>
              <a:t>class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 </a:t>
            </a:r>
            <a:r>
              <a:rPr lang="en-US" altLang="ko-KR" b="1" i="0" dirty="0">
                <a:solidFill>
                  <a:srgbClr val="880000"/>
                </a:solidFill>
                <a:effectLst/>
                <a:latin typeface="SF Mono"/>
              </a:rPr>
              <a:t>Human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 { </a:t>
            </a:r>
          </a:p>
          <a:p>
            <a:pPr lvl="2"/>
            <a:r>
              <a:rPr lang="en-US" altLang="ko-KR" b="1" i="0" dirty="0">
                <a:solidFill>
                  <a:srgbClr val="444444"/>
                </a:solidFill>
                <a:effectLst/>
                <a:latin typeface="SF Mono"/>
              </a:rPr>
              <a:t>public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 </a:t>
            </a:r>
            <a:r>
              <a:rPr lang="en-US" altLang="ko-KR" b="0" i="0" dirty="0">
                <a:solidFill>
                  <a:srgbClr val="397300"/>
                </a:solidFill>
                <a:effectLst/>
                <a:latin typeface="SF Mono"/>
              </a:rPr>
              <a:t>string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 name { </a:t>
            </a:r>
            <a:r>
              <a:rPr lang="en-US" altLang="ko-KR" b="1" i="0" dirty="0">
                <a:solidFill>
                  <a:srgbClr val="444444"/>
                </a:solidFill>
                <a:effectLst/>
                <a:latin typeface="SF Mono"/>
              </a:rPr>
              <a:t>get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; </a:t>
            </a:r>
            <a:r>
              <a:rPr lang="en-US" altLang="ko-KR" b="1" i="0" dirty="0">
                <a:solidFill>
                  <a:srgbClr val="444444"/>
                </a:solidFill>
                <a:effectLst/>
                <a:latin typeface="SF Mono"/>
              </a:rPr>
              <a:t>set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; } </a:t>
            </a:r>
          </a:p>
          <a:p>
            <a:pPr lvl="2"/>
            <a:r>
              <a:rPr lang="en-US" altLang="ko-KR" b="1" i="0" dirty="0">
                <a:solidFill>
                  <a:srgbClr val="444444"/>
                </a:solidFill>
                <a:effectLst/>
                <a:latin typeface="SF Mono"/>
              </a:rPr>
              <a:t>public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 </a:t>
            </a:r>
            <a:r>
              <a:rPr lang="en-US" altLang="ko-KR" b="0" i="0" dirty="0">
                <a:solidFill>
                  <a:srgbClr val="397300"/>
                </a:solidFill>
                <a:effectLst/>
                <a:latin typeface="SF Mono"/>
              </a:rPr>
              <a:t>int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 age { </a:t>
            </a:r>
            <a:r>
              <a:rPr lang="en-US" altLang="ko-KR" b="1" i="0" dirty="0">
                <a:solidFill>
                  <a:srgbClr val="444444"/>
                </a:solidFill>
                <a:effectLst/>
                <a:latin typeface="SF Mono"/>
              </a:rPr>
              <a:t>get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; </a:t>
            </a:r>
            <a:r>
              <a:rPr lang="en-US" altLang="ko-KR" b="1" i="0" dirty="0">
                <a:solidFill>
                  <a:srgbClr val="444444"/>
                </a:solidFill>
                <a:effectLst/>
                <a:latin typeface="SF Mono"/>
              </a:rPr>
              <a:t>set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; }</a:t>
            </a:r>
          </a:p>
          <a:p>
            <a:pPr lvl="1"/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} </a:t>
            </a:r>
            <a:endParaRPr lang="en-US" altLang="ko-KR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r>
              <a:rPr lang="ko-KR" altLang="en-US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3"/>
              </a:rPr>
              <a:t>람다 식</a:t>
            </a:r>
            <a:endParaRPr lang="ko-KR" altLang="en-US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lvl="1"/>
            <a:r>
              <a:rPr lang="ko-KR" altLang="en-US" b="0" i="0" dirty="0">
                <a:solidFill>
                  <a:srgbClr val="444444"/>
                </a:solidFill>
                <a:effectLst/>
                <a:latin typeface="SF Mono"/>
              </a:rPr>
              <a:t>매개변수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(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SF Mono"/>
              </a:rPr>
              <a:t>입력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) =&gt;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SF Mono"/>
              </a:rPr>
              <a:t>식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(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SF Mono"/>
              </a:rPr>
              <a:t>출력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)</a:t>
            </a:r>
          </a:p>
          <a:p>
            <a:r>
              <a:rPr lang="ko-KR" altLang="en-US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4"/>
              </a:rPr>
              <a:t>암시적 형식 지역 변수</a:t>
            </a:r>
            <a:endParaRPr lang="ko-KR" altLang="en-US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lvl="1"/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var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키워드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6424B8-CAFE-AF16-850E-0749C6D54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thehaji.co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98611E-A1EA-68B2-4A4B-8F16944A0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855F-C187-48C6-92F9-F8C65EDC55CB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568866-8D9B-72E9-0B14-708CBA068282}"/>
              </a:ext>
            </a:extLst>
          </p:cNvPr>
          <p:cNvSpPr txBox="1"/>
          <p:nvPr/>
        </p:nvSpPr>
        <p:spPr>
          <a:xfrm>
            <a:off x="6554972" y="4019647"/>
            <a:ext cx="47368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람다식</a:t>
            </a:r>
            <a:r>
              <a:rPr lang="ko-KR" altLang="en-US" dirty="0"/>
              <a:t> 지원</a:t>
            </a:r>
            <a:endParaRPr lang="en-US" altLang="ko-KR" dirty="0"/>
          </a:p>
          <a:p>
            <a:r>
              <a:rPr lang="en-US" altLang="ko-KR" dirty="0"/>
              <a:t>* Java 8  (2014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* C++ 11  (2011</a:t>
            </a:r>
            <a:r>
              <a:rPr lang="ko-KR" altLang="en-US" dirty="0"/>
              <a:t>년 </a:t>
            </a:r>
            <a:r>
              <a:rPr lang="en-US" altLang="ko-KR" dirty="0"/>
              <a:t>8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* C# 3.0 (2007</a:t>
            </a:r>
            <a:r>
              <a:rPr lang="ko-KR" altLang="en-US" dirty="0"/>
              <a:t>년 </a:t>
            </a:r>
            <a:r>
              <a:rPr lang="en-US" altLang="ko-KR" dirty="0"/>
              <a:t>11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4C7EA5C-0940-C84F-3AA6-F52FB63CFD2E}"/>
              </a:ext>
            </a:extLst>
          </p:cNvPr>
          <p:cNvCxnSpPr/>
          <p:nvPr/>
        </p:nvCxnSpPr>
        <p:spPr>
          <a:xfrm>
            <a:off x="2418907" y="4327451"/>
            <a:ext cx="4210493" cy="74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143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41DE85-41C6-A6E0-658E-E3887EE34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3EDB00-301B-75F3-C7C3-7FD055F6F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C#</a:t>
            </a:r>
            <a:r>
              <a:rPr lang="ko-KR" altLang="en-US" dirty="0"/>
              <a:t>의 역사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4ACFC8-E30A-6444-96B5-6BD00A3BD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thehaji.co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295453-82F0-3867-908C-30B2EFC0B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855F-C187-48C6-92F9-F8C65EDC55CB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440CA51-9414-565D-343E-25AFBEDEB312}"/>
              </a:ext>
            </a:extLst>
          </p:cNvPr>
          <p:cNvSpPr txBox="1">
            <a:spLocks/>
          </p:cNvSpPr>
          <p:nvPr/>
        </p:nvSpPr>
        <p:spPr>
          <a:xfrm>
            <a:off x="2418907" y="1209056"/>
            <a:ext cx="11029615" cy="4893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hlinkClick r:id="rId2"/>
              </a:rPr>
              <a:t>https://learn.microsoft.com/ko-kr/dotnet/csharp/whats-new/csharp-version-history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99C4E830-F1FC-0B11-7E02-159CDC70609E}"/>
              </a:ext>
            </a:extLst>
          </p:cNvPr>
          <p:cNvSpPr/>
          <p:nvPr/>
        </p:nvSpPr>
        <p:spPr>
          <a:xfrm>
            <a:off x="909084" y="4129668"/>
            <a:ext cx="1589568" cy="1775637"/>
          </a:xfrm>
          <a:prstGeom prst="down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70C528-D682-7ECE-236F-ACD13006D8F1}"/>
              </a:ext>
            </a:extLst>
          </p:cNvPr>
          <p:cNvSpPr/>
          <p:nvPr/>
        </p:nvSpPr>
        <p:spPr>
          <a:xfrm>
            <a:off x="1307805" y="2058246"/>
            <a:ext cx="817566" cy="17756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1BA81B-021B-19B3-249F-3E3749A865BD}"/>
              </a:ext>
            </a:extLst>
          </p:cNvPr>
          <p:cNvSpPr txBox="1"/>
          <p:nvPr/>
        </p:nvSpPr>
        <p:spPr>
          <a:xfrm>
            <a:off x="909084" y="3187552"/>
            <a:ext cx="14274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2010</a:t>
            </a:r>
            <a:r>
              <a:rPr lang="ko-KR" altLang="en-US" dirty="0"/>
              <a:t>년 </a:t>
            </a:r>
            <a:r>
              <a:rPr lang="en-US" altLang="ko-KR" dirty="0"/>
              <a:t>04</a:t>
            </a:r>
            <a:r>
              <a:rPr lang="ko-KR" altLang="en-US" dirty="0"/>
              <a:t>월</a:t>
            </a:r>
            <a:endParaRPr lang="en-US" altLang="ko-KR" dirty="0"/>
          </a:p>
          <a:p>
            <a:r>
              <a:rPr lang="en-US" altLang="ko-KR" dirty="0"/>
              <a:t>C# </a:t>
            </a:r>
            <a:r>
              <a:rPr lang="ko-KR" altLang="en-US" dirty="0"/>
              <a:t>버전 </a:t>
            </a:r>
            <a:r>
              <a:rPr lang="en-US" altLang="ko-KR" dirty="0"/>
              <a:t>4.0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74CB2D-DB4A-B980-637C-9B3D9B4C07CC}"/>
              </a:ext>
            </a:extLst>
          </p:cNvPr>
          <p:cNvSpPr txBox="1"/>
          <p:nvPr/>
        </p:nvSpPr>
        <p:spPr>
          <a:xfrm>
            <a:off x="3208375" y="4551310"/>
            <a:ext cx="67250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3"/>
              </a:rPr>
              <a:t>동적 바인딩</a:t>
            </a:r>
            <a:endParaRPr lang="ko-KR" altLang="en-US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4"/>
              </a:rPr>
              <a:t>명명된</a:t>
            </a:r>
            <a:r>
              <a:rPr lang="en-US" altLang="ko-KR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4"/>
              </a:rPr>
              <a:t>/</a:t>
            </a:r>
            <a:r>
              <a:rPr lang="ko-KR" altLang="en-US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4"/>
              </a:rPr>
              <a:t>선택적 인수</a:t>
            </a:r>
            <a:endParaRPr lang="ko-KR" altLang="en-US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5"/>
              </a:rPr>
              <a:t>제네릭 </a:t>
            </a:r>
            <a:r>
              <a:rPr lang="ko-KR" altLang="en-US" b="0" i="0" u="none" strike="noStrike" dirty="0" err="1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5"/>
              </a:rPr>
              <a:t>공변</a:t>
            </a:r>
            <a:r>
              <a:rPr lang="en-US" altLang="ko-KR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5"/>
              </a:rPr>
              <a:t>(covariant) </a:t>
            </a:r>
            <a:r>
              <a:rPr lang="ko-KR" altLang="en-US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5"/>
              </a:rPr>
              <a:t>및 </a:t>
            </a:r>
            <a:r>
              <a:rPr lang="ko-KR" altLang="en-US" b="0" i="0" u="none" strike="noStrike" dirty="0" err="1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5"/>
              </a:rPr>
              <a:t>반공변</a:t>
            </a:r>
            <a:r>
              <a:rPr lang="en-US" altLang="ko-KR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5"/>
              </a:rPr>
              <a:t>(contravariant)</a:t>
            </a:r>
            <a:endParaRPr lang="ko-KR" altLang="en-US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6"/>
              </a:rPr>
              <a:t>포함된 </a:t>
            </a:r>
            <a:r>
              <a:rPr lang="en-US" altLang="ko-KR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6"/>
              </a:rPr>
              <a:t>interop </a:t>
            </a:r>
            <a:r>
              <a:rPr lang="ko-KR" altLang="en-US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6"/>
              </a:rPr>
              <a:t>형식</a:t>
            </a:r>
            <a:endParaRPr lang="ko-KR" altLang="en-US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78CDB9E9-8771-BE23-6030-0550307148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83627" y="2306690"/>
            <a:ext cx="7267167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161616"/>
                </a:solidFill>
                <a:effectLst/>
                <a:latin typeface="Arial Unicode MS"/>
                <a:ea typeface="SFMono-Regular"/>
                <a:cs typeface="Segoe UI" panose="020B0502040204020203" pitchFamily="34" charset="0"/>
              </a:rPr>
              <a:t>dynamic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키워드였습니다. 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161616"/>
                </a:solidFill>
                <a:effectLst/>
                <a:latin typeface="Arial Unicode MS"/>
                <a:ea typeface="SFMono-Regular"/>
                <a:cs typeface="Segoe UI" panose="020B0502040204020203" pitchFamily="34" charset="0"/>
              </a:rPr>
              <a:t>dynamic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키워드는 C# 버전 4.0에 컴파일 시간에 컴파일러를 재정의하는 기능을 도입했습니다. 동적 키워드를 사용하면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16161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JavaScript와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같이 동적으로 형식화된 언어와 유사한 구조를 만들 수 있습니다. 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161616"/>
                </a:solidFill>
                <a:effectLst/>
                <a:latin typeface="Arial Unicode MS"/>
                <a:ea typeface="SFMono-Regular"/>
                <a:cs typeface="Segoe UI" panose="020B0502040204020203" pitchFamily="34" charset="0"/>
              </a:rPr>
              <a:t>dynamic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Arial Unicode MS"/>
                <a:ea typeface="SFMono-Regular"/>
                <a:cs typeface="Segoe UI" panose="020B0502040204020203" pitchFamily="34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161616"/>
                </a:solidFill>
                <a:effectLst/>
                <a:latin typeface="Arial Unicode MS"/>
                <a:ea typeface="SFMono-Regular"/>
                <a:cs typeface="Segoe UI" panose="020B0502040204020203" pitchFamily="34" charset="0"/>
              </a:rPr>
              <a:t>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Arial Unicode MS"/>
                <a:ea typeface="SFMono-Regular"/>
                <a:cs typeface="Segoe UI" panose="020B0502040204020203" pitchFamily="34" charset="0"/>
              </a:rPr>
              <a:t> = "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161616"/>
                </a:solidFill>
                <a:effectLst/>
                <a:latin typeface="Arial Unicode MS"/>
                <a:ea typeface="SFMono-Regular"/>
                <a:cs typeface="Segoe UI" panose="020B0502040204020203" pitchFamily="34" charset="0"/>
              </a:rPr>
              <a:t>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Arial Unicode MS"/>
                <a:ea typeface="SFMono-Regular"/>
                <a:cs typeface="Segoe UI" panose="020B0502040204020203" pitchFamily="34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161616"/>
                </a:solidFill>
                <a:effectLst/>
                <a:latin typeface="Arial Unicode MS"/>
                <a:ea typeface="SFMono-Regular"/>
                <a:cs typeface="Segoe UI" panose="020B0502040204020203" pitchFamily="34" charset="0"/>
              </a:rPr>
              <a:t>string"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16161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을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만든 다음, 6을 추가하여 다음에 수행해야 할 작업을 런타임에 맡길 수 있습니다.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동적 바인딩은 오류를 유발할 수 있지만 언어 내에서 훌륭한 기능도 제공합니다.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992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6A880F-299A-8565-021D-BFF30C72B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C#</a:t>
            </a:r>
            <a:r>
              <a:rPr lang="ko-KR" altLang="en-US" dirty="0"/>
              <a:t>의 역사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B15E89-D8AC-DA19-6667-91BA87BF7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2"/>
              </a:rPr>
              <a:t>동적 바인딩</a:t>
            </a:r>
            <a:endParaRPr lang="en-US" altLang="ko-KR" b="0" i="0" u="none" strike="noStrike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endParaRPr lang="en-US" altLang="ko-KR" dirty="0"/>
          </a:p>
          <a:p>
            <a:r>
              <a:rPr lang="en-US" altLang="ko-KR" b="0" i="0" dirty="0">
                <a:solidFill>
                  <a:srgbClr val="397300"/>
                </a:solidFill>
                <a:effectLst/>
                <a:latin typeface="SF Mono"/>
              </a:rPr>
              <a:t>dynamic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 variable = 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"Hello"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; </a:t>
            </a:r>
          </a:p>
          <a:p>
            <a:r>
              <a:rPr lang="en-US" altLang="ko-KR" b="0" i="0" dirty="0" err="1">
                <a:solidFill>
                  <a:srgbClr val="444444"/>
                </a:solidFill>
                <a:effectLst/>
                <a:latin typeface="SF Mono"/>
              </a:rPr>
              <a:t>Console.WriteLine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(variable); </a:t>
            </a:r>
          </a:p>
          <a:p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variable = 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123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; </a:t>
            </a:r>
          </a:p>
          <a:p>
            <a:r>
              <a:rPr lang="en-US" altLang="ko-KR" b="0" i="0" dirty="0" err="1">
                <a:solidFill>
                  <a:srgbClr val="444444"/>
                </a:solidFill>
                <a:effectLst/>
                <a:latin typeface="SF Mono"/>
              </a:rPr>
              <a:t>Console.WriteLine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(variable);</a:t>
            </a:r>
            <a:endParaRPr lang="ko-KR" altLang="en-US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4D68C3-6CC0-C1D5-32AB-1F103B584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thehaji.co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909CF6-3659-C5F7-2E2D-CB01B6C5A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855F-C187-48C6-92F9-F8C65EDC55C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546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56C0B-A207-9C1E-5111-D57F9D1D2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82FF3-E025-F3E8-A2E7-525857561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C#</a:t>
            </a:r>
            <a:r>
              <a:rPr lang="ko-KR" altLang="en-US" dirty="0"/>
              <a:t>의 역사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BF836B-4F2A-56D5-9B88-DB471607A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6228" y="2180496"/>
            <a:ext cx="8564579" cy="2487197"/>
          </a:xfrm>
        </p:spPr>
        <p:txBody>
          <a:bodyPr/>
          <a:lstStyle/>
          <a:p>
            <a:r>
              <a:rPr lang="ko-KR" altLang="en-US" dirty="0"/>
              <a:t>비동기 프로그래밍을 위한 </a:t>
            </a:r>
            <a:r>
              <a:rPr lang="en-US" altLang="ko-KR" dirty="0"/>
              <a:t>async </a:t>
            </a:r>
            <a:r>
              <a:rPr lang="ko-KR" altLang="en-US" dirty="0"/>
              <a:t>및 </a:t>
            </a:r>
            <a:r>
              <a:rPr lang="en-US" altLang="ko-KR" dirty="0"/>
              <a:t>await </a:t>
            </a:r>
            <a:r>
              <a:rPr lang="ko-KR" altLang="en-US" dirty="0"/>
              <a:t>모델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68B995-FB88-988E-4B4E-48DD7723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thehaji.co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AC8725-A215-00F1-3812-D30DAC59B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855F-C187-48C6-92F9-F8C65EDC55CB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AD87DCE-7CDC-B67A-BCEB-5D5F37953B83}"/>
              </a:ext>
            </a:extLst>
          </p:cNvPr>
          <p:cNvSpPr txBox="1">
            <a:spLocks/>
          </p:cNvSpPr>
          <p:nvPr/>
        </p:nvSpPr>
        <p:spPr>
          <a:xfrm>
            <a:off x="2418907" y="1209056"/>
            <a:ext cx="11029615" cy="4893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hlinkClick r:id="rId2"/>
              </a:rPr>
              <a:t>https://learn.microsoft.com/ko-kr/dotnet/csharp/whats-new/csharp-version-history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8DC86E6E-4464-5FAF-0508-A86F3BA729DC}"/>
              </a:ext>
            </a:extLst>
          </p:cNvPr>
          <p:cNvSpPr/>
          <p:nvPr/>
        </p:nvSpPr>
        <p:spPr>
          <a:xfrm>
            <a:off x="909084" y="4129668"/>
            <a:ext cx="1589568" cy="1775637"/>
          </a:xfrm>
          <a:prstGeom prst="down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6B2171-CB54-2194-F664-549DE137571E}"/>
              </a:ext>
            </a:extLst>
          </p:cNvPr>
          <p:cNvSpPr/>
          <p:nvPr/>
        </p:nvSpPr>
        <p:spPr>
          <a:xfrm>
            <a:off x="1307805" y="2058246"/>
            <a:ext cx="817566" cy="17756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9CB44F-A7FA-AF4D-62AD-96968A35817F}"/>
              </a:ext>
            </a:extLst>
          </p:cNvPr>
          <p:cNvSpPr txBox="1"/>
          <p:nvPr/>
        </p:nvSpPr>
        <p:spPr>
          <a:xfrm>
            <a:off x="909084" y="3187552"/>
            <a:ext cx="14274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2012</a:t>
            </a:r>
            <a:r>
              <a:rPr lang="ko-KR" altLang="en-US" dirty="0"/>
              <a:t>년 </a:t>
            </a:r>
            <a:r>
              <a:rPr lang="en-US" altLang="ko-KR" dirty="0"/>
              <a:t>08</a:t>
            </a:r>
            <a:r>
              <a:rPr lang="ko-KR" altLang="en-US" dirty="0"/>
              <a:t>월</a:t>
            </a:r>
            <a:endParaRPr lang="en-US" altLang="ko-KR" dirty="0"/>
          </a:p>
          <a:p>
            <a:r>
              <a:rPr lang="en-US" altLang="ko-KR" dirty="0"/>
              <a:t>C# </a:t>
            </a:r>
            <a:r>
              <a:rPr lang="ko-KR" altLang="en-US" dirty="0"/>
              <a:t>버전 </a:t>
            </a:r>
            <a:r>
              <a:rPr lang="en-US" altLang="ko-KR" dirty="0"/>
              <a:t>5.0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BC76FA-7E6F-E88B-2055-AB1B29B2E8AD}"/>
              </a:ext>
            </a:extLst>
          </p:cNvPr>
          <p:cNvSpPr txBox="1"/>
          <p:nvPr/>
        </p:nvSpPr>
        <p:spPr>
          <a:xfrm>
            <a:off x="3277487" y="4812475"/>
            <a:ext cx="67250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3"/>
              </a:rPr>
              <a:t>비동기 멤버</a:t>
            </a:r>
            <a:endParaRPr lang="ko-KR" altLang="en-US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u="none" strike="noStrike" dirty="0" err="1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4"/>
              </a:rPr>
              <a:t>호출자</a:t>
            </a:r>
            <a:r>
              <a:rPr lang="ko-KR" altLang="en-US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4"/>
              </a:rPr>
              <a:t> 정보 특성</a:t>
            </a:r>
            <a:endParaRPr lang="ko-KR" altLang="en-US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5"/>
              </a:rPr>
              <a:t>코드 프로젝트</a:t>
            </a:r>
            <a:r>
              <a:rPr lang="en-US" altLang="ko-KR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5"/>
              </a:rPr>
              <a:t>: C# 5.0</a:t>
            </a:r>
            <a:r>
              <a:rPr lang="ko-KR" altLang="en-US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5"/>
              </a:rPr>
              <a:t>에서 </a:t>
            </a:r>
            <a:r>
              <a:rPr lang="ko-KR" altLang="en-US" b="0" i="0" u="none" strike="noStrike" dirty="0" err="1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5"/>
              </a:rPr>
              <a:t>호출자</a:t>
            </a:r>
            <a:r>
              <a:rPr lang="ko-KR" altLang="en-US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5"/>
              </a:rPr>
              <a:t> 정보 특성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4620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47E04-7FEF-9723-95BB-569D9823E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C#</a:t>
            </a:r>
            <a:r>
              <a:rPr lang="ko-KR" altLang="en-US" dirty="0"/>
              <a:t>의 역사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088BFC-788B-4450-58F0-FAC23250B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2"/>
              </a:rPr>
              <a:t>비동기 멤버</a:t>
            </a:r>
            <a:endParaRPr lang="en-US" altLang="ko-KR" b="0" i="0" u="none" strike="noStrike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r>
              <a:rPr lang="en-US" altLang="ko-KR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async </a:t>
            </a:r>
            <a:r>
              <a:rPr lang="ko-KR" altLang="en-US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및 </a:t>
            </a:r>
            <a:r>
              <a:rPr lang="en-US" altLang="ko-KR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await</a:t>
            </a:r>
            <a:r>
              <a:rPr lang="ko-KR" altLang="en-US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를 사용한 비동기 프로그래밍</a:t>
            </a:r>
          </a:p>
          <a:p>
            <a:endParaRPr lang="ko-KR" altLang="en-US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r>
              <a:rPr lang="en-US" altLang="ko-KR" b="0" i="0" dirty="0">
                <a:solidFill>
                  <a:srgbClr val="0101FD"/>
                </a:solidFill>
                <a:effectLst/>
                <a:latin typeface="SFMono-Regular"/>
              </a:rPr>
              <a:t>async</a:t>
            </a:r>
            <a:r>
              <a:rPr lang="en-US" altLang="ko-KR" b="0" i="0" dirty="0">
                <a:solidFill>
                  <a:srgbClr val="161616"/>
                </a:solidFill>
                <a:effectLst/>
                <a:latin typeface="SFMono-Regular"/>
              </a:rPr>
              <a:t> Task</a:t>
            </a:r>
          </a:p>
          <a:p>
            <a:r>
              <a:rPr lang="en-US" altLang="ko-KR" b="0" i="0" dirty="0">
                <a:solidFill>
                  <a:srgbClr val="161616"/>
                </a:solidFill>
                <a:effectLst/>
                <a:latin typeface="SFMono-Regular"/>
              </a:rPr>
              <a:t>Egg eggs = </a:t>
            </a:r>
            <a:r>
              <a:rPr lang="en-US" altLang="ko-KR" b="0" i="0" dirty="0">
                <a:solidFill>
                  <a:srgbClr val="0101FD"/>
                </a:solidFill>
                <a:effectLst/>
                <a:latin typeface="SFMono-Regular"/>
              </a:rPr>
              <a:t>await</a:t>
            </a:r>
            <a:r>
              <a:rPr lang="en-US" altLang="ko-KR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US" altLang="ko-KR" b="0" i="0" dirty="0" err="1">
                <a:solidFill>
                  <a:srgbClr val="161616"/>
                </a:solidFill>
                <a:effectLst/>
                <a:latin typeface="SFMono-Regular"/>
              </a:rPr>
              <a:t>FryEggsAsync</a:t>
            </a:r>
            <a:r>
              <a:rPr lang="en-US" altLang="ko-KR" b="0" i="0" dirty="0">
                <a:solidFill>
                  <a:srgbClr val="161616"/>
                </a:solidFill>
                <a:effectLst/>
                <a:latin typeface="SFMono-Regular"/>
              </a:rPr>
              <a:t>(2); </a:t>
            </a:r>
          </a:p>
          <a:p>
            <a:r>
              <a:rPr lang="en-US" altLang="ko-KR" b="0" i="0" dirty="0" err="1">
                <a:solidFill>
                  <a:srgbClr val="161616"/>
                </a:solidFill>
                <a:effectLst/>
                <a:latin typeface="SFMono-Regular"/>
              </a:rPr>
              <a:t>Console.WriteLine</a:t>
            </a:r>
            <a:r>
              <a:rPr lang="en-US" altLang="ko-KR" b="0" i="0" dirty="0">
                <a:solidFill>
                  <a:srgbClr val="161616"/>
                </a:solidFill>
                <a:effectLst/>
                <a:latin typeface="SFMono-Regular"/>
              </a:rPr>
              <a:t>(</a:t>
            </a:r>
            <a:r>
              <a:rPr lang="en-US" altLang="ko-KR" b="0" i="0" dirty="0">
                <a:solidFill>
                  <a:srgbClr val="A31515"/>
                </a:solidFill>
                <a:effectLst/>
                <a:latin typeface="SFMono-Regular"/>
              </a:rPr>
              <a:t>"eggs are ready"</a:t>
            </a:r>
            <a:r>
              <a:rPr lang="en-US" altLang="ko-KR" b="0" i="0" dirty="0">
                <a:solidFill>
                  <a:srgbClr val="161616"/>
                </a:solidFill>
                <a:effectLst/>
                <a:latin typeface="SFMono-Regular"/>
              </a:rPr>
              <a:t>);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F496FC-733B-CCAE-5A46-8D66C6F1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thehaji.co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D536E4-BDB8-C931-74F4-A77014DB8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855F-C187-48C6-92F9-F8C65EDC55CB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16386" name="Picture 2" descr="synchronous breakfast">
            <a:extLst>
              <a:ext uri="{FF2B5EF4-FFF2-40B4-BE49-F238E27FC236}">
                <a16:creationId xmlns:a16="http://schemas.microsoft.com/office/drawing/2014/main" id="{F07D2B0F-97A5-F566-0F32-9AE43F163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599" y="1859496"/>
            <a:ext cx="2789606" cy="516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9648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0404C6-A032-D3E8-B392-F8F2881FB0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FCD7C-6818-7C37-0871-84C2E9B1F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C#</a:t>
            </a:r>
            <a:r>
              <a:rPr lang="ko-KR" altLang="en-US" dirty="0"/>
              <a:t>의 역사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B8B2DC-88F6-3F41-52AA-8CE499195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6228" y="2180497"/>
            <a:ext cx="8564579" cy="547836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F973CA-0021-1639-3207-A35B9EB70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thehaji.co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9E3410-81DD-9CAD-6F28-82603D8C1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855F-C187-48C6-92F9-F8C65EDC55CB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E116381-8438-D36F-7E9B-58D1E816D349}"/>
              </a:ext>
            </a:extLst>
          </p:cNvPr>
          <p:cNvSpPr txBox="1">
            <a:spLocks/>
          </p:cNvSpPr>
          <p:nvPr/>
        </p:nvSpPr>
        <p:spPr>
          <a:xfrm>
            <a:off x="2418907" y="1209056"/>
            <a:ext cx="11029615" cy="4893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hlinkClick r:id="rId2"/>
              </a:rPr>
              <a:t>https://learn.microsoft.com/ko-kr/dotnet/csharp/whats-new/csharp-version-history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63E74247-6723-54CD-E3A3-D05697B63D8E}"/>
              </a:ext>
            </a:extLst>
          </p:cNvPr>
          <p:cNvSpPr/>
          <p:nvPr/>
        </p:nvSpPr>
        <p:spPr>
          <a:xfrm>
            <a:off x="909084" y="4129668"/>
            <a:ext cx="1589568" cy="1775637"/>
          </a:xfrm>
          <a:prstGeom prst="down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A45F3A9-A02B-2C34-92F3-C8804762FF1A}"/>
              </a:ext>
            </a:extLst>
          </p:cNvPr>
          <p:cNvSpPr/>
          <p:nvPr/>
        </p:nvSpPr>
        <p:spPr>
          <a:xfrm>
            <a:off x="1307805" y="2058246"/>
            <a:ext cx="817566" cy="17756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9F37CA-1175-1BE8-5245-1D07DA1A210C}"/>
              </a:ext>
            </a:extLst>
          </p:cNvPr>
          <p:cNvSpPr txBox="1"/>
          <p:nvPr/>
        </p:nvSpPr>
        <p:spPr>
          <a:xfrm>
            <a:off x="909084" y="3187552"/>
            <a:ext cx="14274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2015</a:t>
            </a:r>
            <a:r>
              <a:rPr lang="ko-KR" altLang="en-US" dirty="0"/>
              <a:t>년 </a:t>
            </a:r>
            <a:r>
              <a:rPr lang="en-US" altLang="ko-KR" dirty="0"/>
              <a:t>07</a:t>
            </a:r>
            <a:r>
              <a:rPr lang="ko-KR" altLang="en-US" dirty="0"/>
              <a:t>월</a:t>
            </a:r>
            <a:endParaRPr lang="en-US" altLang="ko-KR" dirty="0"/>
          </a:p>
          <a:p>
            <a:r>
              <a:rPr lang="en-US" altLang="ko-KR" dirty="0"/>
              <a:t>C# </a:t>
            </a:r>
            <a:r>
              <a:rPr lang="ko-KR" altLang="en-US" dirty="0"/>
              <a:t>버전 </a:t>
            </a:r>
            <a:r>
              <a:rPr lang="en-US" altLang="ko-KR" dirty="0"/>
              <a:t>6.0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EC4811-A84C-3382-F745-1C13E218B549}"/>
              </a:ext>
            </a:extLst>
          </p:cNvPr>
          <p:cNvSpPr txBox="1"/>
          <p:nvPr/>
        </p:nvSpPr>
        <p:spPr>
          <a:xfrm>
            <a:off x="3046228" y="4129668"/>
            <a:ext cx="672509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3"/>
              </a:rPr>
              <a:t>정적 가져오기</a:t>
            </a:r>
            <a:endParaRPr lang="ko-KR" altLang="en-US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4"/>
              </a:rPr>
              <a:t>예외 필터</a:t>
            </a:r>
            <a:endParaRPr lang="ko-KR" altLang="en-US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5"/>
              </a:rPr>
              <a:t>Auto </a:t>
            </a:r>
            <a:r>
              <a:rPr lang="ko-KR" altLang="en-US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5"/>
              </a:rPr>
              <a:t>속성 </a:t>
            </a:r>
            <a:r>
              <a:rPr lang="ko-KR" altLang="en-US" b="0" i="0" u="none" strike="noStrike" dirty="0" err="1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5"/>
              </a:rPr>
              <a:t>이니셜라이저</a:t>
            </a:r>
            <a:endParaRPr lang="ko-KR" altLang="en-US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6"/>
              </a:rPr>
              <a:t>식 본문 멤버</a:t>
            </a:r>
            <a:endParaRPr lang="ko-KR" altLang="en-US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7"/>
              </a:rPr>
              <a:t>Null </a:t>
            </a:r>
            <a:r>
              <a:rPr lang="ko-KR" altLang="en-US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7"/>
              </a:rPr>
              <a:t>전파자</a:t>
            </a:r>
            <a:endParaRPr lang="ko-KR" altLang="en-US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8"/>
              </a:rPr>
              <a:t>문자열 보간</a:t>
            </a:r>
            <a:endParaRPr lang="ko-KR" altLang="en-US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u="none" strike="noStrike" dirty="0" err="1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9"/>
              </a:rPr>
              <a:t>nameof</a:t>
            </a:r>
            <a:r>
              <a:rPr lang="en-US" altLang="ko-KR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9"/>
              </a:rPr>
              <a:t> </a:t>
            </a:r>
            <a:r>
              <a:rPr lang="ko-KR" altLang="en-US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9"/>
              </a:rPr>
              <a:t>연산자</a:t>
            </a:r>
            <a:endParaRPr lang="en-US" altLang="ko-KR" b="0" i="0" u="none" strike="noStrike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Catch/Finally </a:t>
            </a:r>
            <a:r>
              <a:rPr lang="ko-KR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블록의 </a:t>
            </a:r>
            <a:r>
              <a:rPr lang="en-US" altLang="ko-KR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Await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Getter </a:t>
            </a:r>
            <a:r>
              <a:rPr lang="ko-KR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전용 속성의 기본값</a:t>
            </a:r>
          </a:p>
          <a:p>
            <a:pPr algn="l"/>
            <a:endParaRPr lang="ko-KR" altLang="en-US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4671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D28CB-FCAE-5CCE-732D-0868BE7DF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C#</a:t>
            </a:r>
            <a:r>
              <a:rPr lang="ko-KR" altLang="en-US" dirty="0"/>
              <a:t>의 역사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EB9CA3-16A6-2209-AE33-FBB36D899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24292F"/>
                </a:solidFill>
                <a:effectLst/>
                <a:latin typeface="Noto Sans KR"/>
              </a:rPr>
              <a:t>읽기 전용 자동 속성 선언하기</a:t>
            </a:r>
            <a:r>
              <a:rPr lang="en-US" altLang="ko-KR" b="1" i="0" dirty="0">
                <a:solidFill>
                  <a:srgbClr val="24292F"/>
                </a:solidFill>
                <a:effectLst/>
                <a:latin typeface="Noto Sans KR"/>
              </a:rPr>
              <a:t>(</a:t>
            </a:r>
            <a:r>
              <a:rPr lang="en-US" altLang="ko-KR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2"/>
              </a:rPr>
              <a:t>Auto </a:t>
            </a:r>
            <a:r>
              <a:rPr lang="ko-KR" altLang="en-US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2"/>
              </a:rPr>
              <a:t>속성 </a:t>
            </a:r>
            <a:r>
              <a:rPr lang="ko-KR" altLang="en-US" b="0" i="0" u="none" strike="noStrike" dirty="0" err="1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2"/>
              </a:rPr>
              <a:t>이니셜라이저</a:t>
            </a:r>
            <a:r>
              <a:rPr lang="en-US" altLang="ko-KR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)</a:t>
            </a:r>
            <a:endParaRPr lang="ko-KR" altLang="en-US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r>
              <a:rPr lang="en-US" altLang="ko-KR" b="1" i="0" dirty="0">
                <a:solidFill>
                  <a:srgbClr val="444444"/>
                </a:solidFill>
                <a:effectLst/>
                <a:latin typeface="SF Mono"/>
              </a:rPr>
              <a:t>public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 </a:t>
            </a:r>
            <a:r>
              <a:rPr lang="en-US" altLang="ko-KR" b="0" i="0" dirty="0">
                <a:solidFill>
                  <a:srgbClr val="397300"/>
                </a:solidFill>
                <a:effectLst/>
                <a:latin typeface="SF Mono"/>
              </a:rPr>
              <a:t>string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 name { </a:t>
            </a:r>
            <a:r>
              <a:rPr lang="en-US" altLang="ko-KR" b="1" i="0" dirty="0">
                <a:solidFill>
                  <a:srgbClr val="444444"/>
                </a:solidFill>
                <a:effectLst/>
                <a:latin typeface="SF Mono"/>
              </a:rPr>
              <a:t>get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; } = 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"Default Name"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;</a:t>
            </a:r>
          </a:p>
          <a:p>
            <a:endParaRPr lang="en-US" altLang="ko-KR" dirty="0">
              <a:solidFill>
                <a:srgbClr val="444444"/>
              </a:solidFill>
              <a:latin typeface="SF Mono"/>
            </a:endParaRPr>
          </a:p>
          <a:p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C# 6.0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부터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$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기호를 사용해 문자열을 표현하는 방법이 추가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(</a:t>
            </a:r>
            <a:r>
              <a:rPr lang="ko-KR" altLang="en-US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3"/>
              </a:rPr>
              <a:t>문자열 보간</a:t>
            </a:r>
            <a:r>
              <a:rPr lang="en-US" altLang="ko-KR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)</a:t>
            </a:r>
            <a:endParaRPr lang="en-US" altLang="ko-KR" dirty="0">
              <a:solidFill>
                <a:srgbClr val="444444"/>
              </a:solidFill>
              <a:latin typeface="SF Mono"/>
            </a:endParaRPr>
          </a:p>
          <a:p>
            <a:r>
              <a:rPr lang="en-US" altLang="ko-KR" b="0" i="0" dirty="0" err="1">
                <a:solidFill>
                  <a:srgbClr val="444444"/>
                </a:solidFill>
                <a:effectLst/>
                <a:latin typeface="SF Mono"/>
              </a:rPr>
              <a:t>Console.WriteLine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(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$"{num1} + {num2} = {num1+num2}"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);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49BDB4-DA55-2DFD-42B7-AD48D389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thehaji.co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CC0E51-9BC7-8238-6B93-72376015D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855F-C187-48C6-92F9-F8C65EDC55C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141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9E265-C5B9-6E06-490E-E3E63C891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C#</a:t>
            </a:r>
            <a:r>
              <a:rPr lang="ko-KR" altLang="en-US" dirty="0"/>
              <a:t>의 역사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A156967F-8AE4-4C7D-1893-C18BB5BDC9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1383" y="2181225"/>
            <a:ext cx="5555246" cy="3678238"/>
          </a:xfr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A34C23-C293-332E-E14B-D16DCC92D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thehaji.co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26A980-113C-CC28-835C-DFA09057E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855F-C187-48C6-92F9-F8C65EDC55C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407105D6-8B2E-A647-E241-8B96C641250D}"/>
              </a:ext>
            </a:extLst>
          </p:cNvPr>
          <p:cNvSpPr/>
          <p:nvPr/>
        </p:nvSpPr>
        <p:spPr>
          <a:xfrm>
            <a:off x="909084" y="4129668"/>
            <a:ext cx="1589568" cy="1775637"/>
          </a:xfrm>
          <a:prstGeom prst="down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7B32567-5DDC-6FAA-AD5D-3CBDF35DD00E}"/>
              </a:ext>
            </a:extLst>
          </p:cNvPr>
          <p:cNvSpPr/>
          <p:nvPr/>
        </p:nvSpPr>
        <p:spPr>
          <a:xfrm>
            <a:off x="1307805" y="2058246"/>
            <a:ext cx="817566" cy="17756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B0BF7A-7FCE-7270-BC5B-3D491D3CE09E}"/>
              </a:ext>
            </a:extLst>
          </p:cNvPr>
          <p:cNvSpPr txBox="1"/>
          <p:nvPr/>
        </p:nvSpPr>
        <p:spPr>
          <a:xfrm>
            <a:off x="4449725" y="5994110"/>
            <a:ext cx="2297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1946</a:t>
            </a:r>
            <a:r>
              <a:rPr lang="ko-KR" altLang="en-US" dirty="0"/>
              <a:t>년 </a:t>
            </a:r>
            <a:r>
              <a:rPr lang="ko-KR" altLang="en-US" dirty="0" err="1"/>
              <a:t>애니악</a:t>
            </a:r>
            <a:r>
              <a:rPr lang="en-US" altLang="ko-KR" dirty="0"/>
              <a:t>(ENIAC)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1746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A8B88-B2BA-19B9-DACF-9CA4D0BAE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AC132-7036-31D2-7B9D-94D7B9ACB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C#</a:t>
            </a:r>
            <a:r>
              <a:rPr lang="ko-KR" altLang="en-US" dirty="0"/>
              <a:t>의 역사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3856C9-8AC4-A478-1218-34B496376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6228" y="2180497"/>
            <a:ext cx="8564579" cy="1949172"/>
          </a:xfrm>
        </p:spPr>
        <p:txBody>
          <a:bodyPr/>
          <a:lstStyle/>
          <a:p>
            <a:r>
              <a:rPr lang="en-US" altLang="ko-KR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.NET Core</a:t>
            </a:r>
            <a:r>
              <a:rPr lang="ko-KR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는 이제 모든 운영 체제를 대상으로 하며 클라우드와 휴대성에 확실히 집중하고 있습니다</a:t>
            </a:r>
            <a:r>
              <a:rPr lang="en-US" altLang="ko-KR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. 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DF2FA0-17B9-A51F-732A-A93BAD6E2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thehaji.co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EFB898-7D9D-3481-89E3-A18961CE1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855F-C187-48C6-92F9-F8C65EDC55CB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4031622-1EA6-A192-1114-95AF5C827C28}"/>
              </a:ext>
            </a:extLst>
          </p:cNvPr>
          <p:cNvSpPr txBox="1">
            <a:spLocks/>
          </p:cNvSpPr>
          <p:nvPr/>
        </p:nvSpPr>
        <p:spPr>
          <a:xfrm>
            <a:off x="2418907" y="1209056"/>
            <a:ext cx="11029615" cy="4893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hlinkClick r:id="rId2"/>
              </a:rPr>
              <a:t>https://learn.microsoft.com/ko-kr/dotnet/csharp/whats-new/csharp-version-history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E82D31E9-9551-1959-6739-053D925AE3D9}"/>
              </a:ext>
            </a:extLst>
          </p:cNvPr>
          <p:cNvSpPr/>
          <p:nvPr/>
        </p:nvSpPr>
        <p:spPr>
          <a:xfrm>
            <a:off x="909084" y="4129668"/>
            <a:ext cx="1589568" cy="1775637"/>
          </a:xfrm>
          <a:prstGeom prst="down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31AC09-319A-7E2D-C3E3-BAE159EFE871}"/>
              </a:ext>
            </a:extLst>
          </p:cNvPr>
          <p:cNvSpPr/>
          <p:nvPr/>
        </p:nvSpPr>
        <p:spPr>
          <a:xfrm>
            <a:off x="1307805" y="2058246"/>
            <a:ext cx="817566" cy="17756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313C21-9480-8FCA-C94F-0FE05A2F5AAA}"/>
              </a:ext>
            </a:extLst>
          </p:cNvPr>
          <p:cNvSpPr txBox="1"/>
          <p:nvPr/>
        </p:nvSpPr>
        <p:spPr>
          <a:xfrm>
            <a:off x="909084" y="3187552"/>
            <a:ext cx="14274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03</a:t>
            </a:r>
            <a:r>
              <a:rPr lang="ko-KR" altLang="en-US" dirty="0"/>
              <a:t>월</a:t>
            </a:r>
            <a:endParaRPr lang="en-US" altLang="ko-KR" dirty="0"/>
          </a:p>
          <a:p>
            <a:r>
              <a:rPr lang="en-US" altLang="ko-KR" dirty="0"/>
              <a:t>C# </a:t>
            </a:r>
            <a:r>
              <a:rPr lang="ko-KR" altLang="en-US" dirty="0"/>
              <a:t>버전 </a:t>
            </a:r>
            <a:r>
              <a:rPr lang="en-US" altLang="ko-KR" dirty="0"/>
              <a:t>7.0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7CCC2B-659D-1DC4-C2E9-92E070085D57}"/>
              </a:ext>
            </a:extLst>
          </p:cNvPr>
          <p:cNvSpPr txBox="1"/>
          <p:nvPr/>
        </p:nvSpPr>
        <p:spPr>
          <a:xfrm>
            <a:off x="3256222" y="4167710"/>
            <a:ext cx="672509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외부 변수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u="none" strike="noStrike" dirty="0" err="1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3"/>
              </a:rPr>
              <a:t>튜플</a:t>
            </a:r>
            <a:r>
              <a:rPr lang="ko-KR" altLang="en-US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3"/>
              </a:rPr>
              <a:t> 및 분해</a:t>
            </a:r>
            <a:endParaRPr lang="ko-KR" altLang="en-US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4"/>
              </a:rPr>
              <a:t>패턴 일치</a:t>
            </a:r>
            <a:endParaRPr lang="ko-KR" altLang="en-US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5"/>
              </a:rPr>
              <a:t>로컬 함수</a:t>
            </a:r>
            <a:endParaRPr lang="ko-KR" altLang="en-US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6"/>
              </a:rPr>
              <a:t>확장된 식 본문 멤버</a:t>
            </a:r>
            <a:endParaRPr lang="ko-KR" altLang="en-US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7"/>
              </a:rPr>
              <a:t>Ref locals</a:t>
            </a:r>
            <a:endParaRPr lang="ko-KR" altLang="en-US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8"/>
              </a:rPr>
              <a:t>Ref</a:t>
            </a:r>
            <a:r>
              <a:rPr lang="ko-KR" altLang="en-US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8"/>
              </a:rPr>
              <a:t>가 반환됩니다</a:t>
            </a:r>
            <a:r>
              <a:rPr lang="en-US" altLang="ko-KR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8"/>
              </a:rPr>
              <a:t>.</a:t>
            </a:r>
            <a:endParaRPr lang="en-US" altLang="ko-KR" b="0" i="0" u="none" strike="noStrike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9"/>
              </a:rPr>
              <a:t>Throw </a:t>
            </a:r>
            <a:r>
              <a:rPr lang="ko-KR" altLang="en-US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9"/>
              </a:rPr>
              <a:t>식</a:t>
            </a:r>
            <a:endParaRPr lang="ko-KR" altLang="en-US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295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A3752-D4EE-EBE4-FE89-FD07ED98E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3D6F9E-98BE-A6FD-7FFE-7FFD1BC93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 err="1">
                <a:solidFill>
                  <a:srgbClr val="24292F"/>
                </a:solidFill>
                <a:effectLst/>
                <a:latin typeface="Noto Sans KR"/>
              </a:rPr>
              <a:t>튜플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(Tuples)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은 데이터를 그룹으로 묶어 제공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(</a:t>
            </a:r>
            <a:r>
              <a:rPr lang="ko-KR" altLang="en-US" b="0" i="0" u="none" strike="noStrike" dirty="0" err="1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2"/>
              </a:rPr>
              <a:t>튜플</a:t>
            </a:r>
            <a:r>
              <a:rPr lang="ko-KR" altLang="en-US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2"/>
              </a:rPr>
              <a:t> 및 분해</a:t>
            </a:r>
            <a:r>
              <a:rPr lang="en-US" altLang="ko-KR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)</a:t>
            </a:r>
          </a:p>
          <a:p>
            <a:br>
              <a:rPr lang="en-US" altLang="ko-KR" dirty="0"/>
            </a:b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(</a:t>
            </a:r>
            <a:r>
              <a:rPr lang="en-US" altLang="ko-KR" b="0" i="0" dirty="0">
                <a:solidFill>
                  <a:srgbClr val="397300"/>
                </a:solidFill>
                <a:effectLst/>
                <a:latin typeface="SF Mono"/>
              </a:rPr>
              <a:t>double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, </a:t>
            </a:r>
            <a:r>
              <a:rPr lang="en-US" altLang="ko-KR" b="0" i="0" dirty="0">
                <a:solidFill>
                  <a:srgbClr val="397300"/>
                </a:solidFill>
                <a:effectLst/>
                <a:latin typeface="SF Mono"/>
              </a:rPr>
              <a:t>int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) t1 = (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4.5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, 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3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);</a:t>
            </a:r>
          </a:p>
          <a:p>
            <a:r>
              <a:rPr lang="en-US" altLang="ko-KR" b="0" i="0" dirty="0" err="1">
                <a:solidFill>
                  <a:srgbClr val="444444"/>
                </a:solidFill>
                <a:effectLst/>
                <a:latin typeface="SF Mono"/>
              </a:rPr>
              <a:t>Console.WriteLine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(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$"</a:t>
            </a:r>
            <a:r>
              <a:rPr lang="ko-KR" altLang="en-US" b="0" i="0" dirty="0" err="1">
                <a:solidFill>
                  <a:srgbClr val="880000"/>
                </a:solidFill>
                <a:effectLst/>
                <a:latin typeface="SF Mono"/>
              </a:rPr>
              <a:t>튜플</a:t>
            </a:r>
            <a:r>
              <a:rPr lang="ko-KR" altLang="en-US" b="0" i="0" dirty="0">
                <a:solidFill>
                  <a:srgbClr val="880000"/>
                </a:solidFill>
                <a:effectLst/>
                <a:latin typeface="SF Mono"/>
              </a:rPr>
              <a:t> 내 항목은 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{t1.Item1}</a:t>
            </a:r>
            <a:r>
              <a:rPr lang="ko-KR" altLang="en-US" b="0" i="0" dirty="0">
                <a:solidFill>
                  <a:srgbClr val="880000"/>
                </a:solidFill>
                <a:effectLst/>
                <a:latin typeface="SF Mono"/>
              </a:rPr>
              <a:t>과 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{t1.Item2}</a:t>
            </a:r>
            <a:r>
              <a:rPr lang="ko-KR" altLang="en-US" b="0" i="0" dirty="0">
                <a:solidFill>
                  <a:srgbClr val="880000"/>
                </a:solidFill>
                <a:effectLst/>
                <a:latin typeface="SF Mono"/>
              </a:rPr>
              <a:t>입니다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."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);</a:t>
            </a:r>
          </a:p>
          <a:p>
            <a:endParaRPr lang="en-US" altLang="ko-KR" b="0" i="0" dirty="0">
              <a:solidFill>
                <a:srgbClr val="444444"/>
              </a:solidFill>
              <a:effectLst/>
              <a:latin typeface="SF Mono"/>
            </a:endParaRPr>
          </a:p>
          <a:p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(</a:t>
            </a:r>
            <a:r>
              <a:rPr lang="en-US" altLang="ko-KR" b="0" i="0" dirty="0">
                <a:solidFill>
                  <a:srgbClr val="397300"/>
                </a:solidFill>
                <a:effectLst/>
                <a:latin typeface="SF Mono"/>
              </a:rPr>
              <a:t>double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 Sum, </a:t>
            </a:r>
            <a:r>
              <a:rPr lang="en-US" altLang="ko-KR" b="0" i="0" dirty="0">
                <a:solidFill>
                  <a:srgbClr val="397300"/>
                </a:solidFill>
                <a:effectLst/>
                <a:latin typeface="SF Mono"/>
              </a:rPr>
              <a:t>int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 Count) t2 = (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4.5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, 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3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); </a:t>
            </a:r>
          </a:p>
          <a:p>
            <a:r>
              <a:rPr lang="en-US" altLang="ko-KR" b="0" i="0" dirty="0" err="1">
                <a:solidFill>
                  <a:srgbClr val="444444"/>
                </a:solidFill>
                <a:effectLst/>
                <a:latin typeface="SF Mono"/>
              </a:rPr>
              <a:t>Console.WriteLine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(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$"Count: {t2.Count}, Sum: {t2.Sum}."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);</a:t>
            </a:r>
            <a:endParaRPr lang="ko-KR" altLang="en-US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520582-AB5F-A3F1-2C86-694C9EAE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thehaji.co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B1137B-BDB9-7A79-3B95-BAFF8B7C6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855F-C187-48C6-92F9-F8C65EDC55C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269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42799E-B527-645A-BB8C-8393E2C22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CE76CF-5765-1159-05AC-8406ADEAF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C#</a:t>
            </a:r>
            <a:r>
              <a:rPr lang="ko-KR" altLang="en-US" dirty="0"/>
              <a:t>의 역사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02A1FF-6A5F-A20B-9F92-7CD778DD5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7502" y="2180496"/>
            <a:ext cx="5013306" cy="3678303"/>
          </a:xfrm>
        </p:spPr>
        <p:txBody>
          <a:bodyPr/>
          <a:lstStyle/>
          <a:p>
            <a:r>
              <a:rPr lang="ko-KR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해당 기능은 </a:t>
            </a:r>
            <a:r>
              <a:rPr lang="en-US" altLang="ko-KR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.NET Core 3.0</a:t>
            </a:r>
            <a:r>
              <a:rPr lang="ko-KR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용 </a:t>
            </a:r>
            <a:r>
              <a:rPr lang="en-US" altLang="ko-KR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CLR</a:t>
            </a:r>
            <a:r>
              <a:rPr lang="ko-KR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에 추가되었습니다</a:t>
            </a:r>
            <a:r>
              <a:rPr lang="en-US" altLang="ko-KR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. 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9EE9E7-84D4-7C3A-59CD-288BC0FF6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thehaji.co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57F309-C2E3-5537-3667-EC9705DDC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855F-C187-48C6-92F9-F8C65EDC55CB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72746B5-A72D-03C9-C480-9488C4AA0C7B}"/>
              </a:ext>
            </a:extLst>
          </p:cNvPr>
          <p:cNvSpPr txBox="1">
            <a:spLocks/>
          </p:cNvSpPr>
          <p:nvPr/>
        </p:nvSpPr>
        <p:spPr>
          <a:xfrm>
            <a:off x="2418907" y="1209056"/>
            <a:ext cx="11029615" cy="4893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hlinkClick r:id="rId2"/>
              </a:rPr>
              <a:t>https://learn.microsoft.com/ko-kr/dotnet/csharp/whats-new/csharp-version-history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60D643B2-3089-D88E-9A78-2CC305A13369}"/>
              </a:ext>
            </a:extLst>
          </p:cNvPr>
          <p:cNvSpPr/>
          <p:nvPr/>
        </p:nvSpPr>
        <p:spPr>
          <a:xfrm>
            <a:off x="909084" y="4129668"/>
            <a:ext cx="1589568" cy="1775637"/>
          </a:xfrm>
          <a:prstGeom prst="down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0B5C733-0A71-A55A-3374-EA4EBF39F94A}"/>
              </a:ext>
            </a:extLst>
          </p:cNvPr>
          <p:cNvSpPr/>
          <p:nvPr/>
        </p:nvSpPr>
        <p:spPr>
          <a:xfrm>
            <a:off x="1307805" y="2058246"/>
            <a:ext cx="817566" cy="17756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356DDC-BA22-5469-C73D-5E84C12B1FD9}"/>
              </a:ext>
            </a:extLst>
          </p:cNvPr>
          <p:cNvSpPr txBox="1"/>
          <p:nvPr/>
        </p:nvSpPr>
        <p:spPr>
          <a:xfrm>
            <a:off x="909084" y="3187552"/>
            <a:ext cx="14274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09</a:t>
            </a:r>
            <a:r>
              <a:rPr lang="ko-KR" altLang="en-US" dirty="0"/>
              <a:t>월</a:t>
            </a:r>
            <a:endParaRPr lang="en-US" altLang="ko-KR" dirty="0"/>
          </a:p>
          <a:p>
            <a:r>
              <a:rPr lang="en-US" altLang="ko-KR" dirty="0"/>
              <a:t>C# </a:t>
            </a:r>
            <a:r>
              <a:rPr lang="ko-KR" altLang="en-US" dirty="0"/>
              <a:t>버전 </a:t>
            </a:r>
            <a:r>
              <a:rPr lang="en-US" altLang="ko-KR" dirty="0"/>
              <a:t>8.0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B2005A-E330-B3BC-3496-E4C982F1B622}"/>
              </a:ext>
            </a:extLst>
          </p:cNvPr>
          <p:cNvSpPr txBox="1"/>
          <p:nvPr/>
        </p:nvSpPr>
        <p:spPr>
          <a:xfrm>
            <a:off x="3256222" y="1910016"/>
            <a:ext cx="672509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3"/>
              </a:rPr>
              <a:t>읽기 전용 멤버</a:t>
            </a:r>
            <a:endParaRPr lang="ko-KR" altLang="en-US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4"/>
              </a:rPr>
              <a:t>기본 인터페이스 메서드</a:t>
            </a:r>
            <a:endParaRPr lang="ko-KR" altLang="en-US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5"/>
              </a:rPr>
              <a:t>패턴 일치 향상된 기능</a:t>
            </a:r>
            <a:r>
              <a:rPr lang="en-US" altLang="ko-KR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Switch </a:t>
            </a:r>
            <a:r>
              <a:rPr lang="ko-KR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식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속성 패턴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튜플</a:t>
            </a:r>
            <a:r>
              <a:rPr lang="ko-KR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패턴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위치 패턴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6"/>
              </a:rPr>
              <a:t>using </a:t>
            </a:r>
            <a:r>
              <a:rPr lang="ko-KR" altLang="en-US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6"/>
              </a:rPr>
              <a:t>선언</a:t>
            </a:r>
            <a:endParaRPr lang="ko-KR" altLang="en-US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7"/>
              </a:rPr>
              <a:t>정적 로컬 함수</a:t>
            </a:r>
            <a:endParaRPr lang="ko-KR" altLang="en-US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8"/>
              </a:rPr>
              <a:t>삭제 가능한 </a:t>
            </a:r>
            <a:r>
              <a:rPr lang="en-US" altLang="ko-KR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8"/>
              </a:rPr>
              <a:t>ref struct</a:t>
            </a:r>
            <a:endParaRPr lang="ko-KR" altLang="en-US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9"/>
              </a:rPr>
              <a:t>nullable </a:t>
            </a:r>
            <a:r>
              <a:rPr lang="ko-KR" altLang="en-US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9"/>
              </a:rPr>
              <a:t>참조 형식</a:t>
            </a:r>
            <a:endParaRPr lang="ko-KR" altLang="en-US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10"/>
              </a:rPr>
              <a:t>비동기 스트림</a:t>
            </a:r>
            <a:endParaRPr lang="ko-KR" altLang="en-US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11"/>
              </a:rPr>
              <a:t>인덱스 및 범위</a:t>
            </a:r>
            <a:endParaRPr lang="ko-KR" altLang="en-US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12"/>
              </a:rPr>
              <a:t>null </a:t>
            </a:r>
            <a:r>
              <a:rPr lang="ko-KR" altLang="en-US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12"/>
              </a:rPr>
              <a:t>병합 할당</a:t>
            </a:r>
            <a:endParaRPr lang="ko-KR" altLang="en-US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13"/>
              </a:rPr>
              <a:t>관리되지 않는 생성 형식</a:t>
            </a:r>
            <a:endParaRPr lang="ko-KR" altLang="en-US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14"/>
              </a:rPr>
              <a:t>중첩 식의 </a:t>
            </a:r>
            <a:r>
              <a:rPr lang="en-US" altLang="ko-KR" b="0" i="0" u="none" strike="noStrike" dirty="0" err="1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14"/>
              </a:rPr>
              <a:t>stackalloc</a:t>
            </a:r>
            <a:endParaRPr lang="ko-KR" altLang="en-US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u="none" strike="noStrike" dirty="0" err="1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15"/>
              </a:rPr>
              <a:t>보간된</a:t>
            </a:r>
            <a:r>
              <a:rPr lang="ko-KR" altLang="en-US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15"/>
              </a:rPr>
              <a:t> 약어 문자열의 향상된 기능</a:t>
            </a:r>
            <a:endParaRPr lang="ko-KR" altLang="en-US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770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4ABC9-300D-1E41-85E0-B1B5617AE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ED500A-8C44-804D-8A32-D6AE76BC7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C# 8.0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부터 인덱스를 배열의 뒤에서 부터 찾을 수 있는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^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연산자와 하나의 값이 아닌 그룹으로 값을 가져오기 위한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..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연산자를 지원합니다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.</a:t>
            </a:r>
            <a:endParaRPr lang="en-US" altLang="ko-KR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2"/>
              </a:rPr>
              <a:t>(</a:t>
            </a:r>
            <a:r>
              <a:rPr lang="ko-KR" altLang="en-US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2"/>
              </a:rPr>
              <a:t>인덱스 및 범위</a:t>
            </a:r>
            <a:r>
              <a:rPr lang="ko-KR" altLang="en-US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altLang="ko-KR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ko-KR" altLang="en-US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851080-FAC9-C90A-C5BB-3CAEBA45F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thehaji.co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72554-3893-A7F5-4C36-AB2071A24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855F-C187-48C6-92F9-F8C65EDC55C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588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ECB27-19DB-5E13-04AC-8F689D9056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E9FD8-6A32-2AB2-9E77-27350F445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C#</a:t>
            </a:r>
            <a:r>
              <a:rPr lang="ko-KR" altLang="en-US" dirty="0"/>
              <a:t>의 역사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0EDEBE-D2B2-60B6-CE86-D9177CEF2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thehaji.co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3CD42E-4F8C-B8CF-BD82-CF0CC00D2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855F-C187-48C6-92F9-F8C65EDC55CB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9A03583-325A-DE2C-C48D-467EB29FB129}"/>
              </a:ext>
            </a:extLst>
          </p:cNvPr>
          <p:cNvSpPr txBox="1">
            <a:spLocks/>
          </p:cNvSpPr>
          <p:nvPr/>
        </p:nvSpPr>
        <p:spPr>
          <a:xfrm>
            <a:off x="2418907" y="1209056"/>
            <a:ext cx="11029615" cy="4893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hlinkClick r:id="rId2"/>
              </a:rPr>
              <a:t>https://learn.microsoft.com/ko-kr/dotnet/csharp/whats-new/csharp-version-history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63CA9BF8-0016-9085-8BB6-639DC6A7C310}"/>
              </a:ext>
            </a:extLst>
          </p:cNvPr>
          <p:cNvSpPr/>
          <p:nvPr/>
        </p:nvSpPr>
        <p:spPr>
          <a:xfrm>
            <a:off x="909084" y="4129668"/>
            <a:ext cx="1589568" cy="1775637"/>
          </a:xfrm>
          <a:prstGeom prst="down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B63DDEB-6829-92B9-7044-41306BD281EF}"/>
              </a:ext>
            </a:extLst>
          </p:cNvPr>
          <p:cNvSpPr/>
          <p:nvPr/>
        </p:nvSpPr>
        <p:spPr>
          <a:xfrm>
            <a:off x="1307805" y="2058246"/>
            <a:ext cx="817566" cy="17756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3D6D62-8A04-5E46-B16B-F64945ACB2E8}"/>
              </a:ext>
            </a:extLst>
          </p:cNvPr>
          <p:cNvSpPr txBox="1"/>
          <p:nvPr/>
        </p:nvSpPr>
        <p:spPr>
          <a:xfrm>
            <a:off x="909084" y="3252843"/>
            <a:ext cx="14274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11</a:t>
            </a:r>
            <a:r>
              <a:rPr lang="ko-KR" altLang="en-US" dirty="0"/>
              <a:t>월</a:t>
            </a:r>
            <a:endParaRPr lang="en-US" altLang="ko-KR" dirty="0"/>
          </a:p>
          <a:p>
            <a:r>
              <a:rPr lang="en-US" altLang="ko-KR" dirty="0"/>
              <a:t>C# </a:t>
            </a:r>
            <a:r>
              <a:rPr lang="ko-KR" altLang="en-US" dirty="0"/>
              <a:t>버전 </a:t>
            </a:r>
            <a:r>
              <a:rPr lang="en-US" altLang="ko-KR" dirty="0"/>
              <a:t>9.0</a:t>
            </a:r>
          </a:p>
          <a:p>
            <a:r>
              <a:rPr lang="en-US" altLang="ko-KR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.NET 5</a:t>
            </a:r>
            <a:endParaRPr lang="ko-KR" altLang="en-US" dirty="0"/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208DAB8F-D6FC-FB0A-61CA-C66C316E9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4754" y="2056686"/>
            <a:ext cx="8203227" cy="467820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6348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레코드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rgbClr val="161616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16161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setter만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 초기화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 - INIT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rgbClr val="161616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최상위 문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rgbClr val="161616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패턴 일치 향상된 기능: 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6"/>
              </a:rPr>
              <a:t>관계형 패턴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및 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7"/>
              </a:rPr>
              <a:t>논리 패턴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rgbClr val="161616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8"/>
              </a:rPr>
              <a:t>성능 및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16161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8"/>
              </a:rPr>
              <a:t>interop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rgbClr val="161616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9"/>
              </a:rPr>
              <a:t>네이티브 크기의 정수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rgbClr val="161616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10"/>
              </a:rPr>
              <a:t>함수 포인터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rgbClr val="161616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16161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11"/>
              </a:rPr>
              <a:t>localsinit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11"/>
              </a:rPr>
              <a:t> 플래그 내보내기 표시 안 함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rgbClr val="161616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12"/>
              </a:rPr>
              <a:t>모듈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16161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12"/>
              </a:rPr>
              <a:t>이니셜라이저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rgbClr val="161616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13"/>
              </a:rPr>
              <a:t>부분 메서드에 대한 새로운 기능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rgbClr val="161616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14"/>
              </a:rPr>
              <a:t>기능 맞춤 및 완료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rgbClr val="161616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15"/>
              </a:rPr>
              <a:t>대상으로 형식화된 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16161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15"/>
              </a:rPr>
              <a:t>new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15"/>
              </a:rPr>
              <a:t> 식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rgbClr val="161616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16161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16"/>
              </a:rPr>
              <a:t>static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16"/>
              </a:rPr>
              <a:t> 익명 함수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rgbClr val="161616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17"/>
              </a:rPr>
              <a:t>대상 형식 조건식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rgbClr val="161616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16161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18"/>
              </a:rPr>
              <a:t>공변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18"/>
              </a:rPr>
              <a:t> 반환 형식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rgbClr val="161616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16161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19"/>
              </a:rPr>
              <a:t>foreach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19"/>
              </a:rPr>
              <a:t> 루프에 대한 확장 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16161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19"/>
              </a:rPr>
              <a:t>GetEnumerator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19"/>
              </a:rPr>
              <a:t> 지원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rgbClr val="161616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20"/>
              </a:rPr>
              <a:t>람다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16161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20"/>
              </a:rPr>
              <a:t>dis카드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20"/>
              </a:rPr>
              <a:t> 매개 변수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rgbClr val="161616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21"/>
              </a:rPr>
              <a:t>로컬 함수의 특성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rgbClr val="161616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3262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591A4-C9B9-4690-194D-82F10BD70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2003D-0F84-FEC3-1BDB-1F24C463E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C#</a:t>
            </a:r>
            <a:r>
              <a:rPr lang="ko-KR" altLang="en-US" dirty="0"/>
              <a:t>의 역사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7152DB-6487-480E-D56A-BB5382069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thehaji.co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BA191C-A764-9ED4-9207-B545CBF62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855F-C187-48C6-92F9-F8C65EDC55CB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EC98CB0-8410-B3E6-AA70-C384C3C979DF}"/>
              </a:ext>
            </a:extLst>
          </p:cNvPr>
          <p:cNvSpPr txBox="1">
            <a:spLocks/>
          </p:cNvSpPr>
          <p:nvPr/>
        </p:nvSpPr>
        <p:spPr>
          <a:xfrm>
            <a:off x="2418907" y="1209056"/>
            <a:ext cx="11029615" cy="4893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hlinkClick r:id="rId2"/>
              </a:rPr>
              <a:t>https://learn.microsoft.com/ko-kr/dotnet/csharp/whats-new/csharp-version-history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68CCE40A-58CA-B890-04FE-CE5B18FA1D46}"/>
              </a:ext>
            </a:extLst>
          </p:cNvPr>
          <p:cNvSpPr/>
          <p:nvPr/>
        </p:nvSpPr>
        <p:spPr>
          <a:xfrm>
            <a:off x="909084" y="4129668"/>
            <a:ext cx="1589568" cy="1775637"/>
          </a:xfrm>
          <a:prstGeom prst="down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0EAB10-5443-7787-FD5A-7BFC7482A58F}"/>
              </a:ext>
            </a:extLst>
          </p:cNvPr>
          <p:cNvSpPr/>
          <p:nvPr/>
        </p:nvSpPr>
        <p:spPr>
          <a:xfrm>
            <a:off x="1307805" y="2058246"/>
            <a:ext cx="817566" cy="17756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4B3144-2C50-E997-C230-49102724B88B}"/>
              </a:ext>
            </a:extLst>
          </p:cNvPr>
          <p:cNvSpPr txBox="1"/>
          <p:nvPr/>
        </p:nvSpPr>
        <p:spPr>
          <a:xfrm>
            <a:off x="909084" y="3187552"/>
            <a:ext cx="14274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2021</a:t>
            </a:r>
            <a:r>
              <a:rPr lang="ko-KR" altLang="en-US" dirty="0"/>
              <a:t>년 </a:t>
            </a:r>
            <a:r>
              <a:rPr lang="en-US" altLang="ko-KR" dirty="0"/>
              <a:t>11</a:t>
            </a:r>
            <a:r>
              <a:rPr lang="ko-KR" altLang="en-US" dirty="0"/>
              <a:t>월</a:t>
            </a:r>
            <a:endParaRPr lang="en-US" altLang="ko-KR" dirty="0"/>
          </a:p>
          <a:p>
            <a:r>
              <a:rPr lang="en-US" altLang="ko-KR" dirty="0"/>
              <a:t>C# </a:t>
            </a:r>
            <a:r>
              <a:rPr lang="ko-KR" altLang="en-US" dirty="0"/>
              <a:t>버전 </a:t>
            </a:r>
            <a:r>
              <a:rPr lang="en-US" altLang="ko-KR" dirty="0"/>
              <a:t>10.0</a:t>
            </a:r>
            <a:endParaRPr lang="ko-KR" altLang="en-US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8D7A5BBA-D23A-401A-2BEE-5AF1692134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40087" y="2619803"/>
            <a:ext cx="6490992" cy="3980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0612" tIns="50784" rIns="0" bIns="5078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+mj-lt"/>
                <a:ea typeface="+mj-ea"/>
                <a:cs typeface="Segoe UI" panose="020B0502040204020203" pitchFamily="34" charset="0"/>
                <a:hlinkClick r:id="rId3"/>
              </a:rPr>
              <a:t>레코드 구조체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rgbClr val="161616"/>
              </a:solidFill>
              <a:effectLst/>
              <a:latin typeface="+mj-lt"/>
              <a:ea typeface="+mj-ea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+mj-lt"/>
                <a:ea typeface="+mj-ea"/>
                <a:cs typeface="Segoe UI" panose="020B0502040204020203" pitchFamily="34" charset="0"/>
                <a:hlinkClick r:id="rId4"/>
              </a:rPr>
              <a:t>구조체 형식 개선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rgbClr val="161616"/>
              </a:solidFill>
              <a:effectLst/>
              <a:latin typeface="+mj-lt"/>
              <a:ea typeface="+mj-ea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161616"/>
                </a:solidFill>
                <a:effectLst/>
                <a:latin typeface="+mj-lt"/>
                <a:ea typeface="+mj-ea"/>
                <a:cs typeface="Segoe UI" panose="020B0502040204020203" pitchFamily="34" charset="0"/>
                <a:hlinkClick r:id="rId5"/>
              </a:rPr>
              <a:t>보간된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+mj-lt"/>
                <a:ea typeface="+mj-ea"/>
                <a:cs typeface="Segoe UI" panose="020B0502040204020203" pitchFamily="34" charset="0"/>
                <a:hlinkClick r:id="rId5"/>
              </a:rPr>
              <a:t> 문자열 처리기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rgbClr val="161616"/>
              </a:solidFill>
              <a:effectLst/>
              <a:latin typeface="+mj-lt"/>
              <a:ea typeface="+mj-ea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161616"/>
                </a:solidFill>
                <a:effectLst/>
                <a:latin typeface="+mj-lt"/>
                <a:ea typeface="+mj-ea"/>
                <a:cs typeface="Segoe UI" panose="020B0502040204020203" pitchFamily="34" charset="0"/>
                <a:hlinkClick r:id="rId6"/>
              </a:rPr>
              <a:t>global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+mj-lt"/>
                <a:ea typeface="+mj-ea"/>
                <a:cs typeface="Segoe UI" panose="020B0502040204020203" pitchFamily="34" charset="0"/>
                <a:hlinkClick r:id="rId6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161616"/>
                </a:solidFill>
                <a:effectLst/>
                <a:latin typeface="+mj-lt"/>
                <a:ea typeface="+mj-ea"/>
                <a:cs typeface="Segoe UI" panose="020B0502040204020203" pitchFamily="34" charset="0"/>
                <a:hlinkClick r:id="rId6"/>
              </a:rPr>
              <a:t>using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+mj-lt"/>
                <a:ea typeface="+mj-ea"/>
                <a:cs typeface="Segoe UI" panose="020B0502040204020203" pitchFamily="34" charset="0"/>
                <a:hlinkClick r:id="rId6"/>
              </a:rPr>
              <a:t> 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161616"/>
                </a:solidFill>
                <a:effectLst/>
                <a:latin typeface="+mj-lt"/>
                <a:ea typeface="+mj-ea"/>
                <a:cs typeface="Segoe UI" panose="020B0502040204020203" pitchFamily="34" charset="0"/>
                <a:hlinkClick r:id="rId6"/>
              </a:rPr>
              <a:t>지시문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rgbClr val="161616"/>
              </a:solidFill>
              <a:effectLst/>
              <a:latin typeface="+mj-lt"/>
              <a:ea typeface="+mj-ea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+mj-lt"/>
                <a:ea typeface="+mj-ea"/>
                <a:cs typeface="Segoe UI" panose="020B0502040204020203" pitchFamily="34" charset="0"/>
                <a:hlinkClick r:id="rId7"/>
              </a:rPr>
              <a:t>파일 범위 네임스페이스 선언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rgbClr val="161616"/>
              </a:solidFill>
              <a:effectLst/>
              <a:latin typeface="+mj-lt"/>
              <a:ea typeface="+mj-ea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+mj-lt"/>
                <a:ea typeface="+mj-ea"/>
                <a:cs typeface="Segoe UI" panose="020B0502040204020203" pitchFamily="34" charset="0"/>
                <a:hlinkClick r:id="rId8"/>
              </a:rPr>
              <a:t>확장 속성 패턴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rgbClr val="161616"/>
              </a:solidFill>
              <a:effectLst/>
              <a:latin typeface="+mj-lt"/>
              <a:ea typeface="+mj-ea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+mj-lt"/>
                <a:ea typeface="+mj-ea"/>
                <a:cs typeface="Segoe UI" panose="020B0502040204020203" pitchFamily="34" charset="0"/>
                <a:hlinkClick r:id="rId9"/>
              </a:rPr>
              <a:t>람다 식 개선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rgbClr val="161616"/>
              </a:solidFill>
              <a:effectLst/>
              <a:latin typeface="+mj-lt"/>
              <a:ea typeface="+mj-ea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161616"/>
                </a:solidFill>
                <a:effectLst/>
                <a:latin typeface="+mj-lt"/>
                <a:ea typeface="+mj-ea"/>
                <a:cs typeface="Segoe UI" panose="020B0502040204020203" pitchFamily="34" charset="0"/>
                <a:hlinkClick r:id="rId10"/>
              </a:rPr>
              <a:t>const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+mj-lt"/>
                <a:ea typeface="+mj-ea"/>
                <a:cs typeface="Segoe UI" panose="020B0502040204020203" pitchFamily="34" charset="0"/>
                <a:hlinkClick r:id="rId10"/>
              </a:rPr>
              <a:t> 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161616"/>
                </a:solidFill>
                <a:effectLst/>
                <a:latin typeface="+mj-lt"/>
                <a:ea typeface="+mj-ea"/>
                <a:cs typeface="Segoe UI" panose="020B0502040204020203" pitchFamily="34" charset="0"/>
                <a:hlinkClick r:id="rId10"/>
              </a:rPr>
              <a:t>보간된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+mj-lt"/>
                <a:ea typeface="+mj-ea"/>
                <a:cs typeface="Segoe UI" panose="020B0502040204020203" pitchFamily="34" charset="0"/>
                <a:hlinkClick r:id="rId10"/>
              </a:rPr>
              <a:t> 문자열 허용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rgbClr val="161616"/>
              </a:solidFill>
              <a:effectLst/>
              <a:latin typeface="+mj-lt"/>
              <a:ea typeface="+mj-ea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+mj-lt"/>
                <a:ea typeface="+mj-ea"/>
                <a:cs typeface="Segoe UI" panose="020B0502040204020203" pitchFamily="34" charset="0"/>
                <a:hlinkClick r:id="rId11"/>
              </a:rPr>
              <a:t>레코드 형식은 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161616"/>
                </a:solidFill>
                <a:effectLst/>
                <a:latin typeface="+mj-lt"/>
                <a:ea typeface="+mj-ea"/>
                <a:cs typeface="Segoe UI" panose="020B0502040204020203" pitchFamily="34" charset="0"/>
                <a:hlinkClick r:id="rId11"/>
              </a:rPr>
              <a:t>ToString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+mj-lt"/>
                <a:ea typeface="+mj-ea"/>
                <a:cs typeface="Segoe UI" panose="020B0502040204020203" pitchFamily="34" charset="0"/>
                <a:hlinkClick r:id="rId11"/>
              </a:rPr>
              <a:t>()을 봉인할 수 있음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rgbClr val="161616"/>
              </a:solidFill>
              <a:effectLst/>
              <a:latin typeface="+mj-lt"/>
              <a:ea typeface="+mj-ea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+mj-lt"/>
                <a:ea typeface="+mj-ea"/>
                <a:cs typeface="Segoe UI" panose="020B0502040204020203" pitchFamily="34" charset="0"/>
                <a:hlinkClick r:id="rId12"/>
              </a:rPr>
              <a:t>한정된 할당 개선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rgbClr val="161616"/>
              </a:solidFill>
              <a:effectLst/>
              <a:latin typeface="+mj-lt"/>
              <a:ea typeface="+mj-ea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+mj-lt"/>
                <a:ea typeface="+mj-ea"/>
                <a:cs typeface="Segoe UI" panose="020B0502040204020203" pitchFamily="34" charset="0"/>
                <a:hlinkClick r:id="rId13"/>
              </a:rPr>
              <a:t>동일한 분해에서 할당과 선언을 모두 허용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rgbClr val="161616"/>
              </a:solidFill>
              <a:effectLst/>
              <a:latin typeface="+mj-lt"/>
              <a:ea typeface="+mj-ea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+mj-lt"/>
                <a:ea typeface="+mj-ea"/>
                <a:cs typeface="Segoe UI" panose="020B0502040204020203" pitchFamily="34" charset="0"/>
                <a:hlinkClick r:id="rId14"/>
              </a:rPr>
              <a:t>메서드의 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161616"/>
                </a:solidFill>
                <a:effectLst/>
                <a:latin typeface="+mj-lt"/>
                <a:ea typeface="+mj-ea"/>
                <a:cs typeface="Segoe UI" panose="020B0502040204020203" pitchFamily="34" charset="0"/>
                <a:hlinkClick r:id="rId14"/>
              </a:rPr>
              <a:t>AsyncMethodBuilder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+mj-lt"/>
                <a:ea typeface="+mj-ea"/>
                <a:cs typeface="Segoe UI" panose="020B0502040204020203" pitchFamily="34" charset="0"/>
                <a:hlinkClick r:id="rId14"/>
              </a:rPr>
              <a:t> 특성을 허용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rgbClr val="161616"/>
              </a:solidFill>
              <a:effectLst/>
              <a:latin typeface="+mj-lt"/>
              <a:ea typeface="+mj-ea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161616"/>
                </a:solidFill>
                <a:effectLst/>
                <a:latin typeface="+mj-lt"/>
                <a:ea typeface="+mj-ea"/>
                <a:cs typeface="Segoe UI" panose="020B0502040204020203" pitchFamily="34" charset="0"/>
                <a:hlinkClick r:id="rId15"/>
              </a:rPr>
              <a:t>CallerArgumentExpression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+mj-lt"/>
                <a:ea typeface="+mj-ea"/>
                <a:cs typeface="Segoe UI" panose="020B0502040204020203" pitchFamily="34" charset="0"/>
                <a:hlinkClick r:id="rId15"/>
              </a:rPr>
              <a:t> 특성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rgbClr val="161616"/>
              </a:solidFill>
              <a:effectLst/>
              <a:latin typeface="+mj-lt"/>
              <a:ea typeface="+mj-ea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+mj-lt"/>
                <a:ea typeface="+mj-ea"/>
                <a:cs typeface="Segoe UI" panose="020B0502040204020203" pitchFamily="34" charset="0"/>
                <a:hlinkClick r:id="rId16"/>
              </a:rPr>
              <a:t>향상된 #line 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161616"/>
                </a:solidFill>
                <a:effectLst/>
                <a:latin typeface="+mj-lt"/>
                <a:ea typeface="+mj-ea"/>
                <a:cs typeface="Segoe UI" panose="020B0502040204020203" pitchFamily="34" charset="0"/>
                <a:hlinkClick r:id="rId16"/>
              </a:rPr>
              <a:t>pragma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rgbClr val="161616"/>
              </a:solidFill>
              <a:effectLst/>
              <a:latin typeface="+mj-lt"/>
              <a:ea typeface="+mj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103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ECE0B-2A57-BEDA-B194-D8052B358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BF65D2-2C1D-D2C6-0180-598D65FC6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161616"/>
                </a:solidFill>
                <a:effectLst/>
                <a:latin typeface="+mj-lt"/>
                <a:ea typeface="+mj-ea"/>
                <a:cs typeface="Segoe UI" panose="020B0502040204020203" pitchFamily="34" charset="0"/>
                <a:hlinkClick r:id="rId2"/>
              </a:rPr>
              <a:t>global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+mj-lt"/>
                <a:ea typeface="+mj-ea"/>
                <a:cs typeface="Segoe UI" panose="020B0502040204020203" pitchFamily="34" charset="0"/>
                <a:hlinkClick r:id="rId2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161616"/>
                </a:solidFill>
                <a:effectLst/>
                <a:latin typeface="+mj-lt"/>
                <a:ea typeface="+mj-ea"/>
                <a:cs typeface="Segoe UI" panose="020B0502040204020203" pitchFamily="34" charset="0"/>
                <a:hlinkClick r:id="rId2"/>
              </a:rPr>
              <a:t>using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+mj-lt"/>
                <a:ea typeface="+mj-ea"/>
                <a:cs typeface="Segoe UI" panose="020B0502040204020203" pitchFamily="34" charset="0"/>
                <a:hlinkClick r:id="rId2"/>
              </a:rPr>
              <a:t> 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161616"/>
                </a:solidFill>
                <a:effectLst/>
                <a:latin typeface="+mj-lt"/>
                <a:ea typeface="+mj-ea"/>
                <a:cs typeface="Segoe UI" panose="020B0502040204020203" pitchFamily="34" charset="0"/>
                <a:hlinkClick r:id="rId2"/>
              </a:rPr>
              <a:t>지시문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rgbClr val="161616"/>
              </a:solidFill>
              <a:effectLst/>
              <a:latin typeface="+mj-lt"/>
              <a:ea typeface="+mj-ea"/>
              <a:cs typeface="Segoe UI" panose="020B0502040204020203" pitchFamily="34" charset="0"/>
            </a:endParaRPr>
          </a:p>
          <a:p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C# 10.0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부터는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global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키워드를 사용해 전체 프로젝트에서 필요한 네임 스페이스를 한 곳에서 관리할 수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Noto Sans KR"/>
              </a:rPr>
              <a:t>있게됩니다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A427D8-A89E-3E98-1E70-7D982FE1D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thehaji.co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F95200-F47F-0E39-4CB5-E04E8B1DD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855F-C187-48C6-92F9-F8C65EDC55C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403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F906E-81CE-3A14-6446-B3325B1E4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1328C-F394-FCCE-C889-D47CD2938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C#</a:t>
            </a:r>
            <a:r>
              <a:rPr lang="ko-KR" altLang="en-US" dirty="0"/>
              <a:t>의 역사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5870B8-56A2-BCCF-1CD9-05AE7172E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thehaji.co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487933-D70A-594A-4AD1-7584CA295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855F-C187-48C6-92F9-F8C65EDC55CB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34A77FE-06F5-BCB0-0E0E-B4DE4DA05368}"/>
              </a:ext>
            </a:extLst>
          </p:cNvPr>
          <p:cNvSpPr txBox="1">
            <a:spLocks/>
          </p:cNvSpPr>
          <p:nvPr/>
        </p:nvSpPr>
        <p:spPr>
          <a:xfrm>
            <a:off x="2418907" y="1209056"/>
            <a:ext cx="11029615" cy="4893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hlinkClick r:id="rId2"/>
              </a:rPr>
              <a:t>https://learn.microsoft.com/ko-kr/dotnet/csharp/whats-new/csharp-version-history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AE277111-0D96-2056-CD00-C21C7C7194A1}"/>
              </a:ext>
            </a:extLst>
          </p:cNvPr>
          <p:cNvSpPr/>
          <p:nvPr/>
        </p:nvSpPr>
        <p:spPr>
          <a:xfrm>
            <a:off x="909084" y="4129668"/>
            <a:ext cx="1589568" cy="1775637"/>
          </a:xfrm>
          <a:prstGeom prst="down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B7CF42-A075-7508-CD9C-E0AA104887D8}"/>
              </a:ext>
            </a:extLst>
          </p:cNvPr>
          <p:cNvSpPr/>
          <p:nvPr/>
        </p:nvSpPr>
        <p:spPr>
          <a:xfrm>
            <a:off x="1307805" y="2058246"/>
            <a:ext cx="817566" cy="17756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5B232B-3F44-A714-6B99-27BFFC359EC3}"/>
              </a:ext>
            </a:extLst>
          </p:cNvPr>
          <p:cNvSpPr txBox="1"/>
          <p:nvPr/>
        </p:nvSpPr>
        <p:spPr>
          <a:xfrm>
            <a:off x="909084" y="3187552"/>
            <a:ext cx="14274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2022</a:t>
            </a:r>
            <a:r>
              <a:rPr lang="ko-KR" altLang="en-US" dirty="0"/>
              <a:t>년 </a:t>
            </a:r>
            <a:r>
              <a:rPr lang="en-US" altLang="ko-KR" dirty="0"/>
              <a:t>11</a:t>
            </a:r>
            <a:r>
              <a:rPr lang="ko-KR" altLang="en-US" dirty="0"/>
              <a:t>월</a:t>
            </a:r>
            <a:endParaRPr lang="en-US" altLang="ko-KR" dirty="0"/>
          </a:p>
          <a:p>
            <a:r>
              <a:rPr lang="en-US" altLang="ko-KR" dirty="0"/>
              <a:t>C# </a:t>
            </a:r>
            <a:r>
              <a:rPr lang="ko-KR" altLang="en-US" dirty="0"/>
              <a:t>버전 </a:t>
            </a:r>
            <a:r>
              <a:rPr lang="en-US" altLang="ko-KR" dirty="0"/>
              <a:t>11.0</a:t>
            </a:r>
            <a:endParaRPr lang="ko-KR" alt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FA606C8E-4092-AB49-D4D3-FAA987E9B4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46413" y="1460690"/>
            <a:ext cx="4688773" cy="51193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20612" tIns="50784" rIns="0" bIns="5078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원시 문자열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16161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리터럴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rgbClr val="161616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일반 수학 지원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rgbClr val="161616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제네릭 특성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rgbClr val="161616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6"/>
              </a:rPr>
              <a:t>UTF-8 문자열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16161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6"/>
              </a:rPr>
              <a:t>리터럴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rgbClr val="161616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7"/>
              </a:rPr>
              <a:t>문자열 보간 식의 줄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rgbClr val="161616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8"/>
              </a:rPr>
              <a:t>목록 패턴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rgbClr val="161616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9"/>
              </a:rPr>
              <a:t>파일-로컬 형식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rgbClr val="161616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10"/>
              </a:rPr>
              <a:t>필수 멤버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rgbClr val="161616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11"/>
              </a:rPr>
              <a:t>자동 기본 구조체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rgbClr val="161616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12"/>
              </a:rPr>
              <a:t>상수의 패턴 일치 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16161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12"/>
              </a:rPr>
              <a:t>Span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12"/>
              </a:rPr>
              <a:t>&lt;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16161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12"/>
              </a:rPr>
              <a:t>char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12"/>
              </a:rPr>
              <a:t>&gt;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16161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12"/>
              </a:rPr>
              <a:t>string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rgbClr val="161616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13"/>
              </a:rPr>
              <a:t>확장된 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16161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13"/>
              </a:rPr>
              <a:t>nameof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13"/>
              </a:rPr>
              <a:t> 범위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rgbClr val="161616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16161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14"/>
              </a:rPr>
              <a:t>Numeric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14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16161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14"/>
              </a:rPr>
              <a:t>IntPtr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rgbClr val="161616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16161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15"/>
              </a:rPr>
              <a:t>ref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15"/>
              </a:rPr>
              <a:t> 필드 및 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16161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15"/>
              </a:rPr>
              <a:t>scoped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15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16161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15"/>
              </a:rPr>
              <a:t>ref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rgbClr val="161616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16"/>
              </a:rPr>
              <a:t>대리자로의 메서드 그룹 변환 개선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rgbClr val="161616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17"/>
              </a:rPr>
              <a:t>경고 웨이브 7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rgbClr val="161616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920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008D3-3CB1-7980-EBA2-79F3A9FC6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A7B048-0E90-EA9F-25F0-D58500916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9076" y="5539563"/>
            <a:ext cx="11029615" cy="489357"/>
          </a:xfrm>
        </p:spPr>
        <p:txBody>
          <a:bodyPr/>
          <a:lstStyle/>
          <a:p>
            <a:r>
              <a:rPr lang="en-US" altLang="ko-KR" dirty="0">
                <a:hlinkClick r:id="rId3"/>
              </a:rPr>
              <a:t>https://youtu.be/Yaqv27AqXmI?si=7VLM-KXsREMYqjUz&amp;t=469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12D109-619D-B47C-D140-89D63B7C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thehaji.co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7E8AEB-9A04-41B7-1872-E5DD0FAED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855F-C187-48C6-92F9-F8C65EDC55CB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6" name="온라인 미디어 5" title="프린스턴 천재들의 우두머리 천재, 폰 노이만 열전 !">
            <a:hlinkClick r:id="" action="ppaction://media"/>
            <a:extLst>
              <a:ext uri="{FF2B5EF4-FFF2-40B4-BE49-F238E27FC236}">
                <a16:creationId xmlns:a16="http://schemas.microsoft.com/office/drawing/2014/main" id="{61766EFB-C918-8181-F975-FE4203D6832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556000" y="1993900"/>
            <a:ext cx="6279116" cy="3547700"/>
          </a:xfrm>
          <a:prstGeom prst="rect">
            <a:avLst/>
          </a:prstGeom>
        </p:spPr>
      </p:pic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7A8F5164-CD33-DDAD-543B-B73038C872CF}"/>
              </a:ext>
            </a:extLst>
          </p:cNvPr>
          <p:cNvSpPr/>
          <p:nvPr/>
        </p:nvSpPr>
        <p:spPr>
          <a:xfrm>
            <a:off x="909084" y="4129668"/>
            <a:ext cx="1589568" cy="1775637"/>
          </a:xfrm>
          <a:prstGeom prst="down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5A8908-D0D6-1A15-8E4B-5A54E17BBAD5}"/>
              </a:ext>
            </a:extLst>
          </p:cNvPr>
          <p:cNvSpPr/>
          <p:nvPr/>
        </p:nvSpPr>
        <p:spPr>
          <a:xfrm>
            <a:off x="1307805" y="2058246"/>
            <a:ext cx="817566" cy="17756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4B30E3-774C-96B3-CCA9-A93C4D8A2FAE}"/>
              </a:ext>
            </a:extLst>
          </p:cNvPr>
          <p:cNvSpPr txBox="1"/>
          <p:nvPr/>
        </p:nvSpPr>
        <p:spPr>
          <a:xfrm>
            <a:off x="9835116" y="5192707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폰 </a:t>
            </a:r>
            <a:r>
              <a:rPr lang="ko-KR" altLang="en-US" dirty="0" err="1"/>
              <a:t>노이만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386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9B4DD0-93B1-11CD-E62C-9E1133345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C#</a:t>
            </a:r>
            <a:r>
              <a:rPr lang="ko-KR" altLang="en-US" dirty="0"/>
              <a:t>의 역사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D11EDB15-2D40-D6D3-469F-E294F45314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6206" y="2181225"/>
            <a:ext cx="3119588" cy="3678238"/>
          </a:xfr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F43D5D-2AA7-8BBD-00A6-E8153561F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thehaji.co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8716C4-3B33-4DBB-101E-084F58940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855F-C187-48C6-92F9-F8C65EDC55C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FE28F6D1-EFDE-F2D8-30C4-45A245C38DD9}"/>
              </a:ext>
            </a:extLst>
          </p:cNvPr>
          <p:cNvSpPr/>
          <p:nvPr/>
        </p:nvSpPr>
        <p:spPr>
          <a:xfrm>
            <a:off x="909084" y="4129668"/>
            <a:ext cx="1589568" cy="1775637"/>
          </a:xfrm>
          <a:prstGeom prst="down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AE4B5F0-B456-0FFF-F61D-B0A2BF52A6F5}"/>
              </a:ext>
            </a:extLst>
          </p:cNvPr>
          <p:cNvSpPr/>
          <p:nvPr/>
        </p:nvSpPr>
        <p:spPr>
          <a:xfrm>
            <a:off x="1307805" y="2058246"/>
            <a:ext cx="817566" cy="17756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AF4E94-F635-4015-2C92-359465E51D08}"/>
              </a:ext>
            </a:extLst>
          </p:cNvPr>
          <p:cNvSpPr txBox="1"/>
          <p:nvPr/>
        </p:nvSpPr>
        <p:spPr>
          <a:xfrm>
            <a:off x="4536206" y="6039952"/>
            <a:ext cx="539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최초의 프로그램 </a:t>
            </a:r>
            <a:r>
              <a:rPr lang="ko-KR" altLang="en-US" dirty="0" err="1"/>
              <a:t>내장식</a:t>
            </a:r>
            <a:r>
              <a:rPr lang="ko-KR" altLang="en-US" dirty="0"/>
              <a:t> 컴퓨터 </a:t>
            </a:r>
            <a:r>
              <a:rPr lang="en-US" altLang="ko-KR" dirty="0"/>
              <a:t>EDSAC</a:t>
            </a:r>
            <a:r>
              <a:rPr lang="ko-KR" altLang="en-US" dirty="0" err="1"/>
              <a:t>에드삭</a:t>
            </a:r>
            <a:r>
              <a:rPr lang="en-US" altLang="ko-KR" dirty="0"/>
              <a:t>(</a:t>
            </a:r>
            <a:r>
              <a:rPr lang="ko-KR" altLang="en-US" dirty="0"/>
              <a:t>폰 </a:t>
            </a:r>
            <a:r>
              <a:rPr lang="ko-KR" altLang="en-US" dirty="0" err="1"/>
              <a:t>노이만</a:t>
            </a:r>
            <a:r>
              <a:rPr lang="ko-KR" altLang="en-US" dirty="0"/>
              <a:t> 설계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5049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4FBBC3-AEE2-52D1-87BD-9AA245893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C#</a:t>
            </a:r>
            <a:r>
              <a:rPr lang="ko-KR" altLang="en-US" dirty="0"/>
              <a:t>의 역사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344741-1A11-0851-39D7-4243A569F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1651" y="2180496"/>
            <a:ext cx="7969156" cy="3678303"/>
          </a:xfrm>
        </p:spPr>
        <p:txBody>
          <a:bodyPr>
            <a:normAutofit/>
          </a:bodyPr>
          <a:lstStyle/>
          <a:p>
            <a:r>
              <a:rPr lang="ko-KR" altLang="en-US" dirty="0"/>
              <a:t>어셈블리어 등장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진공관에서 트랜지스터로 발전</a:t>
            </a:r>
            <a:endParaRPr lang="en-US" altLang="ko-KR" dirty="0"/>
          </a:p>
          <a:p>
            <a:pPr lvl="1"/>
            <a:r>
              <a:rPr lang="en-US" altLang="ko-KR" dirty="0"/>
              <a:t>1928</a:t>
            </a:r>
            <a:r>
              <a:rPr lang="ko-KR" altLang="en-US" dirty="0"/>
              <a:t>년 포트란</a:t>
            </a:r>
            <a:r>
              <a:rPr lang="en-US" altLang="ko-KR" dirty="0"/>
              <a:t>/ </a:t>
            </a:r>
            <a:r>
              <a:rPr lang="ko-KR" altLang="en-US" dirty="0"/>
              <a:t>컴파일러 등장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1964</a:t>
            </a:r>
            <a:r>
              <a:rPr lang="ko-KR" altLang="en-US" dirty="0"/>
              <a:t>년 </a:t>
            </a:r>
            <a:r>
              <a:rPr lang="en-US" altLang="ko-KR" dirty="0"/>
              <a:t>BASIC</a:t>
            </a:r>
            <a:r>
              <a:rPr lang="ko-KR" altLang="en-US" dirty="0"/>
              <a:t> 언어의 등장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3C2C67-05A9-AF07-F336-727B19B5E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thehaji.co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693A0E-7A72-01D6-0ACA-AB9974885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855F-C187-48C6-92F9-F8C65EDC55C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ED8B3391-FE06-8920-A293-C1BE9D9CBE1E}"/>
              </a:ext>
            </a:extLst>
          </p:cNvPr>
          <p:cNvSpPr/>
          <p:nvPr/>
        </p:nvSpPr>
        <p:spPr>
          <a:xfrm>
            <a:off x="909084" y="4129668"/>
            <a:ext cx="1589568" cy="1775637"/>
          </a:xfrm>
          <a:prstGeom prst="down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2D9C2C9-7EAC-C773-D944-E50FEFBC3024}"/>
              </a:ext>
            </a:extLst>
          </p:cNvPr>
          <p:cNvSpPr/>
          <p:nvPr/>
        </p:nvSpPr>
        <p:spPr>
          <a:xfrm>
            <a:off x="1307805" y="2058246"/>
            <a:ext cx="817566" cy="17756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30" name="Picture 6" descr="TIS-100 | PC Mac Linux Steam 게임 | Fanatical">
            <a:extLst>
              <a:ext uri="{FF2B5EF4-FFF2-40B4-BE49-F238E27FC236}">
                <a16:creationId xmlns:a16="http://schemas.microsoft.com/office/drawing/2014/main" id="{05EE7FD3-3714-61C7-4BB0-AAA4047F6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785" y="2280352"/>
            <a:ext cx="3221887" cy="1810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21EE81-AAC8-6D3D-318B-6BDB6F18A9D6}"/>
              </a:ext>
            </a:extLst>
          </p:cNvPr>
          <p:cNvSpPr txBox="1"/>
          <p:nvPr/>
        </p:nvSpPr>
        <p:spPr>
          <a:xfrm>
            <a:off x="8276937" y="4186483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어셈블리어 게임으로 즐기기</a:t>
            </a:r>
          </a:p>
        </p:txBody>
      </p:sp>
    </p:spTree>
    <p:extLst>
      <p:ext uri="{BB962C8B-B14F-4D97-AF65-F5344CB8AC3E}">
        <p14:creationId xmlns:p14="http://schemas.microsoft.com/office/powerpoint/2010/main" val="3497512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61B72-C4D6-125F-6E82-58F123770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C#</a:t>
            </a:r>
            <a:r>
              <a:rPr lang="ko-KR" altLang="en-US" dirty="0"/>
              <a:t>의 역사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50C382-6DB3-2CA3-DEA4-3941412B8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1424" y="2180496"/>
            <a:ext cx="8729384" cy="3678303"/>
          </a:xfrm>
        </p:spPr>
        <p:txBody>
          <a:bodyPr/>
          <a:lstStyle/>
          <a:p>
            <a:r>
              <a:rPr lang="en-US" altLang="ko-KR" dirty="0"/>
              <a:t>1972</a:t>
            </a:r>
            <a:r>
              <a:rPr lang="ko-KR" altLang="en-US" dirty="0"/>
              <a:t>년 </a:t>
            </a:r>
            <a:r>
              <a:rPr lang="en-US" altLang="ko-KR" dirty="0"/>
              <a:t>C</a:t>
            </a:r>
            <a:r>
              <a:rPr lang="ko-KR" altLang="en-US" dirty="0"/>
              <a:t>언어 등장 </a:t>
            </a:r>
            <a:r>
              <a:rPr lang="en-US" altLang="ko-KR" dirty="0"/>
              <a:t>(</a:t>
            </a:r>
            <a:r>
              <a:rPr lang="ko-KR" altLang="en-US" dirty="0"/>
              <a:t>데니스 리치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절차 지향 프로그래밍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유닉스 개편 </a:t>
            </a:r>
            <a:r>
              <a:rPr lang="en-US" altLang="ko-KR" dirty="0"/>
              <a:t>(c</a:t>
            </a:r>
            <a:r>
              <a:rPr lang="ko-KR" altLang="en-US" dirty="0"/>
              <a:t>언어 기반으로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1985</a:t>
            </a:r>
            <a:r>
              <a:rPr lang="ko-KR" altLang="en-US" dirty="0"/>
              <a:t>년 </a:t>
            </a:r>
            <a:r>
              <a:rPr lang="en-US" altLang="ko-KR" dirty="0"/>
              <a:t>C++ </a:t>
            </a:r>
            <a:r>
              <a:rPr lang="ko-KR" altLang="en-US" dirty="0"/>
              <a:t>언어 등장 </a:t>
            </a:r>
            <a:endParaRPr lang="en-US" altLang="ko-KR" dirty="0"/>
          </a:p>
          <a:p>
            <a:pPr lvl="1"/>
            <a:r>
              <a:rPr lang="en-US" altLang="ko-KR" dirty="0"/>
              <a:t>C</a:t>
            </a:r>
            <a:r>
              <a:rPr lang="ko-KR" altLang="en-US" dirty="0"/>
              <a:t>언어에서 객체 지향 프로그래밍으로 바뀜</a:t>
            </a:r>
            <a:endParaRPr lang="en-US" altLang="ko-KR" dirty="0"/>
          </a:p>
          <a:p>
            <a:r>
              <a:rPr lang="en-US" altLang="ko-KR" dirty="0"/>
              <a:t>1991</a:t>
            </a:r>
            <a:r>
              <a:rPr lang="ko-KR" altLang="en-US" dirty="0"/>
              <a:t>년 </a:t>
            </a:r>
            <a:r>
              <a:rPr lang="en-US" altLang="ko-KR" dirty="0"/>
              <a:t>JAVA </a:t>
            </a:r>
            <a:r>
              <a:rPr lang="ko-KR" altLang="en-US" dirty="0"/>
              <a:t>등장</a:t>
            </a:r>
            <a:r>
              <a:rPr lang="en-US" altLang="ko-KR" dirty="0"/>
              <a:t> (</a:t>
            </a:r>
            <a:r>
              <a:rPr lang="ko-KR" altLang="en-US" dirty="0"/>
              <a:t>제임스 고슬링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1995</a:t>
            </a:r>
            <a:r>
              <a:rPr lang="ko-KR" altLang="en-US" dirty="0"/>
              <a:t>년 </a:t>
            </a:r>
            <a:r>
              <a:rPr lang="en-US" altLang="ko-KR" dirty="0"/>
              <a:t>JAVASCRIPT </a:t>
            </a:r>
            <a:r>
              <a:rPr lang="ko-KR" altLang="en-US" dirty="0"/>
              <a:t>발표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6CC847-1EB3-ECA4-CA2C-4FA9841CD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thehaji.co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86036E-6ED7-2A80-7568-283CFBCF4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855F-C187-48C6-92F9-F8C65EDC55C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4109FD3A-40C6-6C25-4B04-B794465BACCF}"/>
              </a:ext>
            </a:extLst>
          </p:cNvPr>
          <p:cNvSpPr/>
          <p:nvPr/>
        </p:nvSpPr>
        <p:spPr>
          <a:xfrm>
            <a:off x="909084" y="4129668"/>
            <a:ext cx="1589568" cy="1775637"/>
          </a:xfrm>
          <a:prstGeom prst="down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6D87B00-C460-FE2A-15FB-726993907911}"/>
              </a:ext>
            </a:extLst>
          </p:cNvPr>
          <p:cNvSpPr/>
          <p:nvPr/>
        </p:nvSpPr>
        <p:spPr>
          <a:xfrm>
            <a:off x="1307805" y="2058246"/>
            <a:ext cx="817566" cy="17756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425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7A6F0-EAD8-1F84-AE27-D99A375CF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C#</a:t>
            </a:r>
            <a:r>
              <a:rPr lang="ko-KR" altLang="en-US" dirty="0"/>
              <a:t>의 역사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B4E819-AA08-15E9-E45F-9155D6F8B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9902" y="2180496"/>
            <a:ext cx="8670905" cy="3678303"/>
          </a:xfrm>
        </p:spPr>
        <p:txBody>
          <a:bodyPr/>
          <a:lstStyle/>
          <a:p>
            <a:r>
              <a:rPr lang="en-US" altLang="ko-KR" dirty="0"/>
              <a:t>2002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 </a:t>
            </a:r>
            <a:endParaRPr lang="en-US" altLang="ko-KR" dirty="0"/>
          </a:p>
          <a:p>
            <a:pPr lvl="1"/>
            <a:r>
              <a:rPr lang="en-US" altLang="ko-KR" dirty="0"/>
              <a:t>C# </a:t>
            </a:r>
            <a:r>
              <a:rPr lang="ko-KR" altLang="en-US" dirty="0"/>
              <a:t>언어의 등장</a:t>
            </a:r>
            <a:endParaRPr lang="en-US" altLang="ko-KR" dirty="0"/>
          </a:p>
          <a:p>
            <a:pPr lvl="1"/>
            <a:r>
              <a:rPr lang="en-US" altLang="ko-KR" dirty="0"/>
              <a:t>C# </a:t>
            </a:r>
            <a:r>
              <a:rPr lang="ko-KR" altLang="en-US" dirty="0"/>
              <a:t>버전 </a:t>
            </a:r>
            <a:r>
              <a:rPr lang="en-US" altLang="ko-KR" dirty="0"/>
              <a:t>1.0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B66694-3442-0C52-C939-AE092F01E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thehaji.co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50CE4E-BFA7-5B6E-0260-B55622376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855F-C187-48C6-92F9-F8C65EDC55CB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9A7DF7B4-881A-2832-2428-EE973BE2FEEE}"/>
              </a:ext>
            </a:extLst>
          </p:cNvPr>
          <p:cNvSpPr/>
          <p:nvPr/>
        </p:nvSpPr>
        <p:spPr>
          <a:xfrm>
            <a:off x="909084" y="4129668"/>
            <a:ext cx="1589568" cy="1775637"/>
          </a:xfrm>
          <a:prstGeom prst="down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712510-C592-ED7B-BAA9-97C1D613F0B5}"/>
              </a:ext>
            </a:extLst>
          </p:cNvPr>
          <p:cNvSpPr/>
          <p:nvPr/>
        </p:nvSpPr>
        <p:spPr>
          <a:xfrm>
            <a:off x="1307805" y="2058246"/>
            <a:ext cx="817566" cy="17756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387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92E841-766C-B652-7907-16E429559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C#</a:t>
            </a:r>
            <a:r>
              <a:rPr lang="ko-KR" altLang="en-US" dirty="0"/>
              <a:t>의 역사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EC2853-AA37-8310-902D-AEA2D4DA6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thehaji.co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A3EDD8-8540-2023-A687-51D2F62BD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855F-C187-48C6-92F9-F8C65EDC55CB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BE6DD0-835C-76C4-B95E-6CE02EAB08F9}"/>
              </a:ext>
            </a:extLst>
          </p:cNvPr>
          <p:cNvSpPr txBox="1"/>
          <p:nvPr/>
        </p:nvSpPr>
        <p:spPr>
          <a:xfrm>
            <a:off x="2461490" y="2227450"/>
            <a:ext cx="91493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Visual </a:t>
            </a:r>
            <a:r>
              <a:rPr lang="en-US" altLang="ko-KR" b="0" i="0" dirty="0" err="1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Studio.Net</a:t>
            </a:r>
            <a:r>
              <a:rPr lang="en-US" altLang="ko-KR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2002</a:t>
            </a:r>
            <a:r>
              <a:rPr lang="ko-KR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와 함께 </a:t>
            </a:r>
            <a:r>
              <a:rPr lang="ko-KR" altLang="en-US" b="0" i="0" dirty="0" err="1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릴리스된</a:t>
            </a:r>
            <a:r>
              <a:rPr lang="ko-KR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altLang="ko-KR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C# </a:t>
            </a:r>
            <a:r>
              <a:rPr lang="ko-KR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버전 </a:t>
            </a:r>
            <a:r>
              <a:rPr lang="en-US" altLang="ko-KR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1.0</a:t>
            </a:r>
            <a:r>
              <a:rPr lang="ko-KR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은 </a:t>
            </a:r>
            <a:r>
              <a:rPr lang="en-US" altLang="ko-KR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Java</a:t>
            </a:r>
            <a:r>
              <a:rPr lang="ko-KR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와 매우 비슷했습니다</a:t>
            </a:r>
            <a:r>
              <a:rPr lang="en-US" altLang="ko-KR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. </a:t>
            </a:r>
          </a:p>
          <a:p>
            <a:r>
              <a:rPr lang="en-US" altLang="ko-KR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ECMA</a:t>
            </a:r>
            <a:r>
              <a:rPr lang="ko-KR" altLang="en-US" b="0" i="0" u="none" strike="noStrike" dirty="0">
                <a:effectLst/>
                <a:latin typeface="Segoe UI" panose="020B0502040204020203" pitchFamily="34" charset="0"/>
                <a:hlinkClick r:id="rId2"/>
              </a:rPr>
              <a:t>에 대한 명시된 디자인 목표의 일환으로 </a:t>
            </a:r>
            <a:r>
              <a:rPr lang="en-US" altLang="ko-KR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"</a:t>
            </a:r>
            <a:r>
              <a:rPr lang="ko-KR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단순하고 현대적인 범용 개체 지향 언어</a:t>
            </a:r>
            <a:r>
              <a:rPr lang="en-US" altLang="ko-KR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"</a:t>
            </a:r>
            <a:r>
              <a:rPr lang="ko-KR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가 되고자 했습니다</a:t>
            </a:r>
            <a:r>
              <a:rPr lang="en-US" altLang="ko-KR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. </a:t>
            </a:r>
            <a:r>
              <a:rPr lang="ko-KR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당시 </a:t>
            </a:r>
            <a:r>
              <a:rPr lang="en-US" altLang="ko-KR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Java</a:t>
            </a:r>
            <a:r>
              <a:rPr lang="ko-KR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처럼 보이는 것은 초기 디자인 목표를 달성했음을 의미했습니다</a:t>
            </a:r>
            <a:r>
              <a:rPr lang="en-US" altLang="ko-KR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.</a:t>
            </a:r>
            <a:br>
              <a:rPr lang="en-US" altLang="ko-KR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</a:br>
            <a:endParaRPr lang="en-US" altLang="ko-KR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endParaRPr lang="en-US" altLang="ko-KR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r>
              <a:rPr lang="ko-KR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altLang="ko-KR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C# </a:t>
            </a:r>
            <a:r>
              <a:rPr lang="ko-KR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버전 </a:t>
            </a:r>
            <a:r>
              <a:rPr lang="en-US" altLang="ko-KR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1.0</a:t>
            </a:r>
            <a:r>
              <a:rPr lang="ko-KR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은 </a:t>
            </a:r>
            <a:r>
              <a:rPr lang="en-US" altLang="ko-KR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Windows </a:t>
            </a:r>
            <a:r>
              <a:rPr lang="ko-KR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플랫폼에서 </a:t>
            </a:r>
            <a:r>
              <a:rPr lang="en-US" altLang="ko-KR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Java</a:t>
            </a:r>
            <a:r>
              <a:rPr lang="ko-KR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를 대체하는 실용적인 방법이었습니다</a:t>
            </a:r>
            <a:r>
              <a:rPr lang="en-US" altLang="ko-KR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.</a:t>
            </a:r>
            <a:endParaRPr lang="ko-KR" altLang="en-US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8AEB1569-64FA-C900-587A-2DDA2C4DB086}"/>
              </a:ext>
            </a:extLst>
          </p:cNvPr>
          <p:cNvSpPr/>
          <p:nvPr/>
        </p:nvSpPr>
        <p:spPr>
          <a:xfrm>
            <a:off x="909084" y="4129668"/>
            <a:ext cx="1589568" cy="1775637"/>
          </a:xfrm>
          <a:prstGeom prst="down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6AFD08-B543-128B-144E-86B708788FDD}"/>
              </a:ext>
            </a:extLst>
          </p:cNvPr>
          <p:cNvSpPr/>
          <p:nvPr/>
        </p:nvSpPr>
        <p:spPr>
          <a:xfrm>
            <a:off x="1307805" y="2058246"/>
            <a:ext cx="817566" cy="17756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BBB5E0-6F46-2C1B-0055-3FF5144C6166}"/>
              </a:ext>
            </a:extLst>
          </p:cNvPr>
          <p:cNvSpPr txBox="1"/>
          <p:nvPr/>
        </p:nvSpPr>
        <p:spPr>
          <a:xfrm>
            <a:off x="885156" y="3132852"/>
            <a:ext cx="14274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2002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</a:t>
            </a:r>
            <a:endParaRPr lang="en-US" altLang="ko-KR" dirty="0"/>
          </a:p>
          <a:p>
            <a:r>
              <a:rPr lang="en-US" altLang="ko-KR" dirty="0"/>
              <a:t>C# </a:t>
            </a:r>
            <a:r>
              <a:rPr lang="ko-KR" altLang="en-US" dirty="0"/>
              <a:t>버전 </a:t>
            </a:r>
            <a:r>
              <a:rPr lang="en-US" altLang="ko-KR" dirty="0"/>
              <a:t>1.0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BD967F-EFAE-E58F-6C59-5B10C5060863}"/>
              </a:ext>
            </a:extLst>
          </p:cNvPr>
          <p:cNvSpPr txBox="1"/>
          <p:nvPr/>
        </p:nvSpPr>
        <p:spPr>
          <a:xfrm>
            <a:off x="2844209" y="4082098"/>
            <a:ext cx="662497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3"/>
              </a:rPr>
              <a:t>클래스</a:t>
            </a:r>
            <a:endParaRPr lang="ko-KR" altLang="en-US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4"/>
              </a:rPr>
              <a:t>구조체</a:t>
            </a:r>
            <a:endParaRPr lang="ko-KR" altLang="en-US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5"/>
              </a:rPr>
              <a:t>인터페이스</a:t>
            </a:r>
            <a:endParaRPr lang="ko-KR" altLang="en-US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6"/>
              </a:rPr>
              <a:t>이벤트</a:t>
            </a:r>
            <a:endParaRPr lang="ko-KR" altLang="en-US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7"/>
              </a:rPr>
              <a:t>속성</a:t>
            </a:r>
            <a:endParaRPr lang="ko-KR" altLang="en-US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8"/>
              </a:rPr>
              <a:t>대리자</a:t>
            </a:r>
            <a:endParaRPr lang="ko-KR" altLang="en-US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9"/>
              </a:rPr>
              <a:t>연산자 및 식</a:t>
            </a:r>
            <a:endParaRPr lang="ko-KR" altLang="en-US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10"/>
              </a:rPr>
              <a:t>문</a:t>
            </a:r>
            <a:endParaRPr lang="ko-KR" altLang="en-US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11"/>
              </a:rPr>
              <a:t>특성</a:t>
            </a:r>
            <a:endParaRPr lang="ko-KR" altLang="en-US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D72E082-DABC-B2FD-3DF4-F864515079DF}"/>
              </a:ext>
            </a:extLst>
          </p:cNvPr>
          <p:cNvSpPr txBox="1">
            <a:spLocks/>
          </p:cNvSpPr>
          <p:nvPr/>
        </p:nvSpPr>
        <p:spPr>
          <a:xfrm>
            <a:off x="2418907" y="1209056"/>
            <a:ext cx="11029615" cy="4893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hlinkClick r:id="rId12"/>
              </a:rPr>
              <a:t>https://learn.microsoft.com/ko-kr/dotnet/csharp/whats-new/csharp-version-history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7441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18DF32-31CF-0D76-911C-CB9A34403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C#</a:t>
            </a:r>
            <a:r>
              <a:rPr lang="ko-KR" altLang="en-US" dirty="0"/>
              <a:t>의 역사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5D622B-680F-6DF9-0588-3EBC46781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Delegate(</a:t>
            </a:r>
            <a:r>
              <a:rPr lang="ko-KR" altLang="en-US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2"/>
              </a:rPr>
              <a:t>대리자</a:t>
            </a:r>
            <a:r>
              <a:rPr lang="en-US" altLang="ko-KR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)</a:t>
            </a:r>
            <a:endParaRPr lang="en-US" altLang="ko-KR" dirty="0">
              <a:solidFill>
                <a:srgbClr val="24292F"/>
              </a:solidFill>
              <a:latin typeface="Noto Sans KR"/>
            </a:endParaRPr>
          </a:p>
          <a:p>
            <a:endParaRPr lang="en-US" altLang="ko-KR" dirty="0">
              <a:solidFill>
                <a:srgbClr val="24292F"/>
              </a:solidFill>
              <a:latin typeface="Noto Sans KR"/>
            </a:endParaRPr>
          </a:p>
          <a:p>
            <a:endParaRPr lang="en-US" altLang="ko-KR" dirty="0">
              <a:solidFill>
                <a:srgbClr val="24292F"/>
              </a:solidFill>
              <a:latin typeface="Noto Sans KR"/>
            </a:endParaRPr>
          </a:p>
          <a:p>
            <a:endParaRPr lang="en-US" altLang="ko-KR" dirty="0">
              <a:solidFill>
                <a:srgbClr val="24292F"/>
              </a:solidFill>
              <a:latin typeface="Noto Sans KR"/>
            </a:endParaRPr>
          </a:p>
          <a:p>
            <a:endParaRPr lang="en-US" altLang="ko-KR" dirty="0">
              <a:solidFill>
                <a:srgbClr val="24292F"/>
              </a:solidFill>
              <a:latin typeface="Noto Sans KR"/>
            </a:endParaRPr>
          </a:p>
          <a:p>
            <a:endParaRPr lang="en-US" altLang="ko-KR" dirty="0">
              <a:solidFill>
                <a:srgbClr val="24292F"/>
              </a:solidFill>
              <a:latin typeface="Noto Sans KR"/>
            </a:endParaRPr>
          </a:p>
          <a:p>
            <a:endParaRPr lang="en-US" altLang="ko-KR" dirty="0">
              <a:solidFill>
                <a:srgbClr val="24292F"/>
              </a:solidFill>
              <a:latin typeface="Noto Sans KR"/>
            </a:endParaRPr>
          </a:p>
          <a:p>
            <a:endParaRPr lang="en-US" altLang="ko-KR" dirty="0">
              <a:solidFill>
                <a:srgbClr val="24292F"/>
              </a:solidFill>
              <a:latin typeface="Noto Sans KR"/>
            </a:endParaRP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F0BA17-FD8D-035A-6F00-36D55A8DC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thehaji.co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B0E66A-C34A-3467-E085-23551B121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855F-C187-48C6-92F9-F8C65EDC55CB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0A510C6-001E-7E7D-2BB7-7B7A373D9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441" y="2785141"/>
            <a:ext cx="5879805" cy="31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977695"/>
      </p:ext>
    </p:extLst>
  </p:cSld>
  <p:clrMapOvr>
    <a:masterClrMapping/>
  </p:clrMapOvr>
</p:sld>
</file>

<file path=ppt/theme/theme1.xml><?xml version="1.0" encoding="utf-8"?>
<a:theme xmlns:a="http://schemas.openxmlformats.org/drawingml/2006/main" name="분할">
  <a:themeElements>
    <a:clrScheme name="분할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분할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분할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TM03457464[[fn=분할]]</Template>
  <TotalTime>141</TotalTime>
  <Words>1586</Words>
  <Application>Microsoft Office PowerPoint</Application>
  <PresentationFormat>와이드스크린</PresentationFormat>
  <Paragraphs>322</Paragraphs>
  <Slides>27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8" baseType="lpstr">
      <vt:lpstr>Arial Unicode MS</vt:lpstr>
      <vt:lpstr>Noto Sans KR</vt:lpstr>
      <vt:lpstr>SF Mono</vt:lpstr>
      <vt:lpstr>SFMono-Regular</vt:lpstr>
      <vt:lpstr>맑은 고딕</vt:lpstr>
      <vt:lpstr>휴먼매직체</vt:lpstr>
      <vt:lpstr>Arial</vt:lpstr>
      <vt:lpstr>Gill Sans MT</vt:lpstr>
      <vt:lpstr>Segoe UI</vt:lpstr>
      <vt:lpstr>Wingdings 2</vt:lpstr>
      <vt:lpstr>분할</vt:lpstr>
      <vt:lpstr>C# 언어의 발전 과정</vt:lpstr>
      <vt:lpstr>C#의 역사</vt:lpstr>
      <vt:lpstr>PowerPoint 프레젠테이션</vt:lpstr>
      <vt:lpstr>C#의 역사</vt:lpstr>
      <vt:lpstr>C#의 역사</vt:lpstr>
      <vt:lpstr>C#의 역사</vt:lpstr>
      <vt:lpstr>C#의 역사</vt:lpstr>
      <vt:lpstr>C#의 역사</vt:lpstr>
      <vt:lpstr>C#의 역사</vt:lpstr>
      <vt:lpstr>C#의 역사</vt:lpstr>
      <vt:lpstr>C#의 역사</vt:lpstr>
      <vt:lpstr>C#의 역사</vt:lpstr>
      <vt:lpstr>C#의 역사</vt:lpstr>
      <vt:lpstr>C#의 역사</vt:lpstr>
      <vt:lpstr>C#의 역사</vt:lpstr>
      <vt:lpstr>C#의 역사</vt:lpstr>
      <vt:lpstr>C#의 역사</vt:lpstr>
      <vt:lpstr>C#의 역사</vt:lpstr>
      <vt:lpstr>C#의 역사</vt:lpstr>
      <vt:lpstr>C#의 역사</vt:lpstr>
      <vt:lpstr>PowerPoint 프레젠테이션</vt:lpstr>
      <vt:lpstr>C#의 역사</vt:lpstr>
      <vt:lpstr>PowerPoint 프레젠테이션</vt:lpstr>
      <vt:lpstr>C#의 역사</vt:lpstr>
      <vt:lpstr>C#의 역사</vt:lpstr>
      <vt:lpstr>PowerPoint 프레젠테이션</vt:lpstr>
      <vt:lpstr>C#의 역사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언어의 발전 과정</dc:title>
  <dc:creator>ha jiyang</dc:creator>
  <cp:lastModifiedBy>ha jiyang</cp:lastModifiedBy>
  <cp:revision>21</cp:revision>
  <dcterms:created xsi:type="dcterms:W3CDTF">2024-03-04T07:09:05Z</dcterms:created>
  <dcterms:modified xsi:type="dcterms:W3CDTF">2024-03-04T09:30:51Z</dcterms:modified>
  <cp:contentStatus>최종본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